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5" r:id="rId1"/>
  </p:sldMasterIdLst>
  <p:notesMasterIdLst>
    <p:notesMasterId r:id="rId10"/>
  </p:notesMasterIdLst>
  <p:sldIdLst>
    <p:sldId id="352" r:id="rId2"/>
    <p:sldId id="356" r:id="rId3"/>
    <p:sldId id="353" r:id="rId4"/>
    <p:sldId id="344" r:id="rId5"/>
    <p:sldId id="346" r:id="rId6"/>
    <p:sldId id="343" r:id="rId7"/>
    <p:sldId id="357" r:id="rId8"/>
    <p:sldId id="355" r:id="rId9"/>
  </p:sldIdLst>
  <p:sldSz cx="9144000" cy="5143500" type="screen16x9"/>
  <p:notesSz cx="6802438" cy="99361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8">
          <p15:clr>
            <a:srgbClr val="A4A3A4"/>
          </p15:clr>
        </p15:guide>
        <p15:guide id="2" orient="horz" pos="359">
          <p15:clr>
            <a:srgbClr val="A4A3A4"/>
          </p15:clr>
        </p15:guide>
        <p15:guide id="3" orient="horz" pos="2974">
          <p15:clr>
            <a:srgbClr val="A4A3A4"/>
          </p15:clr>
        </p15:guide>
        <p15:guide id="4" orient="horz" pos="2982">
          <p15:clr>
            <a:srgbClr val="A4A3A4"/>
          </p15:clr>
        </p15:guide>
        <p15:guide id="5" pos="192">
          <p15:clr>
            <a:srgbClr val="A4A3A4"/>
          </p15:clr>
        </p15:guide>
        <p15:guide id="6" pos="5726">
          <p15:clr>
            <a:srgbClr val="A4A3A4"/>
          </p15:clr>
        </p15:guide>
        <p15:guide id="7" pos="2844">
          <p15:clr>
            <a:srgbClr val="A4A3A4"/>
          </p15:clr>
        </p15:guide>
        <p15:guide id="8" orient="horz" pos="69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e Barrett" initials="JB"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5D98"/>
    <a:srgbClr val="BE155A"/>
    <a:srgbClr val="103AFB"/>
    <a:srgbClr val="F393BA"/>
    <a:srgbClr val="F9C9DD"/>
    <a:srgbClr val="02467A"/>
    <a:srgbClr val="5B9BD5"/>
    <a:srgbClr val="385723"/>
    <a:srgbClr val="70AD47"/>
    <a:srgbClr val="A9D18E"/>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297" autoAdjust="0"/>
    <p:restoredTop sz="98229" autoAdjust="0"/>
  </p:normalViewPr>
  <p:slideViewPr>
    <p:cSldViewPr snapToGrid="0" snapToObjects="1">
      <p:cViewPr varScale="1">
        <p:scale>
          <a:sx n="194" d="100"/>
          <a:sy n="194" d="100"/>
        </p:scale>
        <p:origin x="264" y="184"/>
      </p:cViewPr>
      <p:guideLst>
        <p:guide orient="horz" pos="88"/>
        <p:guide orient="horz" pos="359"/>
        <p:guide orient="horz" pos="2974"/>
        <p:guide orient="horz" pos="2982"/>
        <p:guide pos="192"/>
        <p:guide pos="5726"/>
        <p:guide pos="2844"/>
        <p:guide orient="horz" pos="69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7723" cy="49680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3141" y="0"/>
            <a:ext cx="2947723" cy="496808"/>
          </a:xfrm>
          <a:prstGeom prst="rect">
            <a:avLst/>
          </a:prstGeom>
        </p:spPr>
        <p:txBody>
          <a:bodyPr vert="horz" lIns="91440" tIns="45720" rIns="91440" bIns="45720" rtlCol="0"/>
          <a:lstStyle>
            <a:lvl1pPr algn="r">
              <a:defRPr sz="1200"/>
            </a:lvl1pPr>
          </a:lstStyle>
          <a:p>
            <a:fld id="{40DAFB6B-5AAC-0C4A-A78A-4DF5B24C468A}" type="datetimeFigureOut">
              <a:rPr lang="en-US" smtClean="0"/>
              <a:pPr/>
              <a:t>3/28/19</a:t>
            </a:fld>
            <a:endParaRPr lang="en-US" dirty="0"/>
          </a:p>
        </p:txBody>
      </p:sp>
      <p:sp>
        <p:nvSpPr>
          <p:cNvPr id="4" name="Slide Image Placeholder 3"/>
          <p:cNvSpPr>
            <a:spLocks noGrp="1" noRot="1" noChangeAspect="1"/>
          </p:cNvSpPr>
          <p:nvPr>
            <p:ph type="sldImg" idx="2"/>
          </p:nvPr>
        </p:nvSpPr>
        <p:spPr>
          <a:xfrm>
            <a:off x="88900" y="744538"/>
            <a:ext cx="6624638" cy="37274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244" y="4719678"/>
            <a:ext cx="5441950" cy="4471273"/>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9437630"/>
            <a:ext cx="2947723" cy="496808"/>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3141" y="9437630"/>
            <a:ext cx="2947723" cy="496808"/>
          </a:xfrm>
          <a:prstGeom prst="rect">
            <a:avLst/>
          </a:prstGeom>
        </p:spPr>
        <p:txBody>
          <a:bodyPr vert="horz" lIns="91440" tIns="45720" rIns="91440" bIns="45720" rtlCol="0" anchor="b"/>
          <a:lstStyle>
            <a:lvl1pPr algn="r">
              <a:defRPr sz="1200"/>
            </a:lvl1pPr>
          </a:lstStyle>
          <a:p>
            <a:fld id="{5E54BB96-D0CF-664B-A6F0-6F0066B9DF32}" type="slidenum">
              <a:rPr lang="en-US" smtClean="0"/>
              <a:pPr/>
              <a:t>‹#›</a:t>
            </a:fld>
            <a:endParaRPr lang="en-US" dirty="0"/>
          </a:p>
        </p:txBody>
      </p:sp>
    </p:spTree>
    <p:extLst>
      <p:ext uri="{BB962C8B-B14F-4D97-AF65-F5344CB8AC3E}">
        <p14:creationId xmlns:p14="http://schemas.microsoft.com/office/powerpoint/2010/main" val="111811084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D7CE22-EAB6-4DF6-8509-B782CF4BC94C}"/>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GB"/>
          </a:p>
        </p:txBody>
      </p:sp>
      <p:sp>
        <p:nvSpPr>
          <p:cNvPr id="3" name="Subtitle 2">
            <a:extLst>
              <a:ext uri="{FF2B5EF4-FFF2-40B4-BE49-F238E27FC236}">
                <a16:creationId xmlns:a16="http://schemas.microsoft.com/office/drawing/2014/main" id="{9FFED0D6-C9F1-41A1-81FA-7E692AB6D8ED}"/>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F51EE4D-329D-4916-89CE-63CF58057B09}"/>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5" name="Footer Placeholder 4">
            <a:extLst>
              <a:ext uri="{FF2B5EF4-FFF2-40B4-BE49-F238E27FC236}">
                <a16:creationId xmlns:a16="http://schemas.microsoft.com/office/drawing/2014/main" id="{62A54CA6-9EF5-4812-9186-0AA7A40E1B88}"/>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6" name="Slide Number Placeholder 5">
            <a:extLst>
              <a:ext uri="{FF2B5EF4-FFF2-40B4-BE49-F238E27FC236}">
                <a16:creationId xmlns:a16="http://schemas.microsoft.com/office/drawing/2014/main" id="{AF94710F-1136-4801-B58E-4060A2D1C29C}"/>
              </a:ext>
            </a:extLst>
          </p:cNvPr>
          <p:cNvSpPr>
            <a:spLocks noGrp="1"/>
          </p:cNvSpPr>
          <p:nvPr>
            <p:ph type="sldNum" sz="quarter" idx="12"/>
          </p:nvPr>
        </p:nvSpPr>
        <p:spPr/>
        <p:txBody>
          <a:body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34513463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20947B-5370-4269-8CB5-9B4D910CC595}"/>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8A20A35-B4AB-4444-9ED1-BDAFE798987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D31BC9-C829-4958-83BF-9EAB7688EABB}"/>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5" name="Footer Placeholder 4">
            <a:extLst>
              <a:ext uri="{FF2B5EF4-FFF2-40B4-BE49-F238E27FC236}">
                <a16:creationId xmlns:a16="http://schemas.microsoft.com/office/drawing/2014/main" id="{568AE062-D650-44EF-AA2F-E3667A2E80E1}"/>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6" name="Slide Number Placeholder 5">
            <a:extLst>
              <a:ext uri="{FF2B5EF4-FFF2-40B4-BE49-F238E27FC236}">
                <a16:creationId xmlns:a16="http://schemas.microsoft.com/office/drawing/2014/main" id="{8665A968-B449-4A6D-9703-1A13758BA4B9}"/>
              </a:ext>
            </a:extLst>
          </p:cNvPr>
          <p:cNvSpPr>
            <a:spLocks noGrp="1"/>
          </p:cNvSpPr>
          <p:nvPr>
            <p:ph type="sldNum" sz="quarter" idx="12"/>
          </p:nvPr>
        </p:nvSpPr>
        <p:spPr/>
        <p:txBody>
          <a:body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1045366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AA56A96-DF6D-47B6-AC2D-D54FFC45C405}"/>
              </a:ext>
            </a:extLst>
          </p:cNvPr>
          <p:cNvSpPr>
            <a:spLocks noGrp="1"/>
          </p:cNvSpPr>
          <p:nvPr>
            <p:ph type="title" orient="vert"/>
          </p:nvPr>
        </p:nvSpPr>
        <p:spPr>
          <a:xfrm>
            <a:off x="6543675" y="273844"/>
            <a:ext cx="1971675" cy="4358879"/>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551A92D-4F10-4231-8ABA-4E423BE70CB3}"/>
              </a:ext>
            </a:extLst>
          </p:cNvPr>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50C0EDA-6A0C-467B-BD47-5A1A7F62B6E9}"/>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5" name="Footer Placeholder 4">
            <a:extLst>
              <a:ext uri="{FF2B5EF4-FFF2-40B4-BE49-F238E27FC236}">
                <a16:creationId xmlns:a16="http://schemas.microsoft.com/office/drawing/2014/main" id="{33AAD3A7-2C9F-49B4-A010-182B0A450589}"/>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6" name="Slide Number Placeholder 5">
            <a:extLst>
              <a:ext uri="{FF2B5EF4-FFF2-40B4-BE49-F238E27FC236}">
                <a16:creationId xmlns:a16="http://schemas.microsoft.com/office/drawing/2014/main" id="{0F168198-2F5B-4B36-8E3A-70EE4041DE05}"/>
              </a:ext>
            </a:extLst>
          </p:cNvPr>
          <p:cNvSpPr>
            <a:spLocks noGrp="1"/>
          </p:cNvSpPr>
          <p:nvPr>
            <p:ph type="sldNum" sz="quarter" idx="12"/>
          </p:nvPr>
        </p:nvSpPr>
        <p:spPr/>
        <p:txBody>
          <a:body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908383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Text Placeholder 19"/>
          <p:cNvSpPr>
            <a:spLocks noGrp="1"/>
          </p:cNvSpPr>
          <p:nvPr>
            <p:ph type="body" sz="quarter" idx="10" hasCustomPrompt="1"/>
          </p:nvPr>
        </p:nvSpPr>
        <p:spPr>
          <a:xfrm>
            <a:off x="320676" y="1186960"/>
            <a:ext cx="7520312" cy="1336312"/>
          </a:xfrm>
          <a:prstGeom prst="rect">
            <a:avLst/>
          </a:prstGeom>
          <a:ln w="12700">
            <a:miter lim="400000"/>
          </a:ln>
        </p:spPr>
        <p:txBody>
          <a:bodyPr lIns="0" tIns="0" rIns="0" bIns="0" anchor="ctr">
            <a:normAutofit/>
          </a:bodyPr>
          <a:lstStyle>
            <a:lvl1pPr>
              <a:buFontTx/>
              <a:buNone/>
              <a:defRPr lang="en-US" sz="2800" b="0" kern="0" dirty="0">
                <a:solidFill>
                  <a:schemeClr val="tx1"/>
                </a:solidFill>
                <a:latin typeface="Open Sans"/>
                <a:ea typeface="Play"/>
                <a:cs typeface="Open Sans"/>
              </a:defRPr>
            </a:lvl1pPr>
          </a:lstStyle>
          <a:p>
            <a:pPr marL="0" lvl="0" indent="0" defTabSz="362847">
              <a:spcBef>
                <a:spcPct val="0"/>
              </a:spcBef>
              <a:buFont typeface="Arial"/>
              <a:buNone/>
            </a:pPr>
            <a:r>
              <a:rPr lang="en-US" dirty="0"/>
              <a:t>Click to edit sub section text</a:t>
            </a:r>
          </a:p>
        </p:txBody>
      </p:sp>
      <p:sp>
        <p:nvSpPr>
          <p:cNvPr id="13" name="Text Placeholder 2"/>
          <p:cNvSpPr>
            <a:spLocks noGrp="1"/>
          </p:cNvSpPr>
          <p:nvPr>
            <p:ph type="body" idx="1"/>
          </p:nvPr>
        </p:nvSpPr>
        <p:spPr>
          <a:xfrm>
            <a:off x="320675" y="2733732"/>
            <a:ext cx="5559486" cy="1125140"/>
          </a:xfrm>
          <a:prstGeom prst="rect">
            <a:avLst/>
          </a:prstGeom>
        </p:spPr>
        <p:txBody>
          <a:bodyPr anchor="ctr"/>
          <a:lstStyle>
            <a:lvl1pPr marL="0" indent="0">
              <a:buNone/>
              <a:defRPr sz="2000">
                <a:solidFill>
                  <a:srgbClr val="7F7F7F"/>
                </a:solidFill>
                <a:latin typeface="Open Sans"/>
                <a:cs typeface="Open San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dirty="0"/>
              <a:t>Click to edit Master text styles</a:t>
            </a:r>
          </a:p>
        </p:txBody>
      </p:sp>
      <p:pic>
        <p:nvPicPr>
          <p:cNvPr id="4" name="Picture 3" descr="GSA New Logo black-orange.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3751" y="170819"/>
            <a:ext cx="753533" cy="326394"/>
          </a:xfrm>
          <a:prstGeom prst="rect">
            <a:avLst/>
          </a:prstGeom>
        </p:spPr>
      </p:pic>
      <p:sp>
        <p:nvSpPr>
          <p:cNvPr id="5" name="Slide Number Placeholder 5">
            <a:extLst>
              <a:ext uri="{FF2B5EF4-FFF2-40B4-BE49-F238E27FC236}">
                <a16:creationId xmlns:a16="http://schemas.microsoft.com/office/drawing/2014/main" id="{90006834-21D3-3843-97E7-C51CF9E02DF5}"/>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1475760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14325" y="1079614"/>
            <a:ext cx="8501063" cy="2987448"/>
          </a:xfrm>
          <a:prstGeom prst="rect">
            <a:avLst/>
          </a:prstGeom>
        </p:spPr>
        <p:txBody>
          <a:bodyPr/>
          <a:lstStyle>
            <a:lvl1pPr marL="342900" indent="-342900">
              <a:buClr>
                <a:schemeClr val="bg1">
                  <a:lumMod val="50000"/>
                </a:schemeClr>
              </a:buClr>
              <a:buFont typeface="Arial"/>
              <a:buChar char="•"/>
              <a:defRPr sz="2000">
                <a:latin typeface="Open Sans"/>
                <a:cs typeface="Open Sans"/>
              </a:defRPr>
            </a:lvl1pPr>
            <a:lvl2pPr marL="742950" indent="-285750">
              <a:buClr>
                <a:schemeClr val="bg1">
                  <a:lumMod val="50000"/>
                </a:schemeClr>
              </a:buClr>
              <a:buFont typeface="Arial"/>
              <a:buChar char="•"/>
              <a:defRPr sz="1800">
                <a:latin typeface="Open Sans"/>
                <a:cs typeface="Open Sans"/>
              </a:defRPr>
            </a:lvl2pPr>
            <a:lvl3pPr marL="1143000" indent="-228600">
              <a:buClr>
                <a:schemeClr val="bg1">
                  <a:lumMod val="50000"/>
                </a:schemeClr>
              </a:buClr>
              <a:buFont typeface="Arial"/>
              <a:buChar char="•"/>
              <a:defRPr sz="1600">
                <a:latin typeface="Open Sans"/>
                <a:cs typeface="Open Sans"/>
              </a:defRPr>
            </a:lvl3pPr>
            <a:lvl4pPr marL="1600200" indent="-228600">
              <a:buClr>
                <a:schemeClr val="bg1">
                  <a:lumMod val="50000"/>
                </a:schemeClr>
              </a:buClr>
              <a:buFont typeface="Arial"/>
              <a:buChar char="•"/>
              <a:defRPr sz="1400">
                <a:latin typeface="Open Sans"/>
                <a:cs typeface="Open Sans"/>
              </a:defRPr>
            </a:lvl4pPr>
            <a:lvl5pPr marL="2057400" indent="-228600">
              <a:buClr>
                <a:schemeClr val="bg1">
                  <a:lumMod val="50000"/>
                </a:schemeClr>
              </a:buClr>
              <a:buFont typeface="Arial"/>
              <a:buChar char="•"/>
              <a:defRPr sz="1400">
                <a:latin typeface="Open Sans"/>
                <a:cs typeface="Open Sans"/>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3" name="Text Placeholder 4"/>
          <p:cNvSpPr>
            <a:spLocks noGrp="1"/>
          </p:cNvSpPr>
          <p:nvPr>
            <p:ph type="body" sz="quarter" idx="10"/>
          </p:nvPr>
        </p:nvSpPr>
        <p:spPr>
          <a:xfrm>
            <a:off x="320676" y="600170"/>
            <a:ext cx="8403891" cy="343186"/>
          </a:xfrm>
          <a:prstGeom prst="rect">
            <a:avLst/>
          </a:prstGeom>
        </p:spPr>
        <p:txBody>
          <a:bodyPr vert="horz"/>
          <a:lstStyle>
            <a:lvl1pPr marL="0" indent="0">
              <a:buFontTx/>
              <a:buNone/>
              <a:defRPr sz="1800">
                <a:solidFill>
                  <a:srgbClr val="7F7F7F"/>
                </a:solidFill>
                <a:latin typeface="Open Sans"/>
                <a:cs typeface="Open San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dirty="0"/>
              <a:t>Click to edit Master text styles</a:t>
            </a:r>
          </a:p>
        </p:txBody>
      </p:sp>
      <p:pic>
        <p:nvPicPr>
          <p:cNvPr id="5" name="Picture 4" descr="GSA New Logo black-orange.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45886" y="170819"/>
            <a:ext cx="521398" cy="225844"/>
          </a:xfrm>
          <a:prstGeom prst="rect">
            <a:avLst/>
          </a:prstGeom>
        </p:spPr>
      </p:pic>
      <p:sp>
        <p:nvSpPr>
          <p:cNvPr id="6" name="Title 1"/>
          <p:cNvSpPr>
            <a:spLocks noGrp="1"/>
          </p:cNvSpPr>
          <p:nvPr>
            <p:ph type="title"/>
          </p:nvPr>
        </p:nvSpPr>
        <p:spPr>
          <a:xfrm>
            <a:off x="7903" y="124458"/>
            <a:ext cx="8194718" cy="583354"/>
          </a:xfrm>
          <a:prstGeom prst="rect">
            <a:avLst/>
          </a:prstGeom>
          <a:noFill/>
        </p:spPr>
        <p:txBody>
          <a:bodyPr anchor="ctr"/>
          <a:lstStyle>
            <a:lvl1pPr marL="252000" algn="l">
              <a:defRPr sz="2000" b="1" i="0" cap="all">
                <a:solidFill>
                  <a:srgbClr val="103AF1"/>
                </a:solidFill>
                <a:latin typeface="Open Sans"/>
                <a:cs typeface="Open Sans"/>
              </a:defRPr>
            </a:lvl1pPr>
          </a:lstStyle>
          <a:p>
            <a:r>
              <a:rPr lang="en-GB" dirty="0"/>
              <a:t>Click to edit Master title style</a:t>
            </a:r>
            <a:endParaRPr lang="en-US" dirty="0"/>
          </a:p>
        </p:txBody>
      </p:sp>
      <p:sp>
        <p:nvSpPr>
          <p:cNvPr id="7" name="Slide Number Placeholder 5">
            <a:extLst>
              <a:ext uri="{FF2B5EF4-FFF2-40B4-BE49-F238E27FC236}">
                <a16:creationId xmlns:a16="http://schemas.microsoft.com/office/drawing/2014/main" id="{F0926284-20E2-1D45-B749-506DD349464A}"/>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3764404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3" name="Text Placeholder 4"/>
          <p:cNvSpPr>
            <a:spLocks noGrp="1"/>
          </p:cNvSpPr>
          <p:nvPr>
            <p:ph type="body" sz="quarter" idx="10"/>
          </p:nvPr>
        </p:nvSpPr>
        <p:spPr>
          <a:xfrm>
            <a:off x="320676" y="600170"/>
            <a:ext cx="8403891" cy="343186"/>
          </a:xfrm>
          <a:prstGeom prst="rect">
            <a:avLst/>
          </a:prstGeom>
        </p:spPr>
        <p:txBody>
          <a:bodyPr vert="horz"/>
          <a:lstStyle>
            <a:lvl1pPr marL="0" indent="0">
              <a:buFontTx/>
              <a:buNone/>
              <a:defRPr sz="1800">
                <a:solidFill>
                  <a:srgbClr val="7F7F7F"/>
                </a:solidFill>
                <a:latin typeface="Open Sans"/>
                <a:cs typeface="Open San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dirty="0"/>
              <a:t>Click to edit Master text styles</a:t>
            </a:r>
          </a:p>
        </p:txBody>
      </p:sp>
      <p:pic>
        <p:nvPicPr>
          <p:cNvPr id="5" name="Picture 4" descr="GSA New Logo black-orange.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45886" y="170819"/>
            <a:ext cx="521398" cy="225844"/>
          </a:xfrm>
          <a:prstGeom prst="rect">
            <a:avLst/>
          </a:prstGeom>
        </p:spPr>
      </p:pic>
      <p:sp>
        <p:nvSpPr>
          <p:cNvPr id="6" name="Title 1"/>
          <p:cNvSpPr>
            <a:spLocks noGrp="1"/>
          </p:cNvSpPr>
          <p:nvPr>
            <p:ph type="title"/>
          </p:nvPr>
        </p:nvSpPr>
        <p:spPr>
          <a:xfrm>
            <a:off x="7903" y="124458"/>
            <a:ext cx="8194718" cy="583354"/>
          </a:xfrm>
          <a:prstGeom prst="rect">
            <a:avLst/>
          </a:prstGeom>
          <a:noFill/>
        </p:spPr>
        <p:txBody>
          <a:bodyPr anchor="ctr"/>
          <a:lstStyle>
            <a:lvl1pPr marL="252000" algn="l">
              <a:defRPr sz="2000" b="1" i="0" cap="all">
                <a:solidFill>
                  <a:srgbClr val="103AF1"/>
                </a:solidFill>
                <a:latin typeface="Open Sans"/>
                <a:cs typeface="Open Sans"/>
              </a:defRPr>
            </a:lvl1pPr>
          </a:lstStyle>
          <a:p>
            <a:r>
              <a:rPr lang="en-GB" dirty="0"/>
              <a:t>Click to edit Master title style</a:t>
            </a:r>
            <a:endParaRPr lang="en-US" dirty="0"/>
          </a:p>
        </p:txBody>
      </p:sp>
      <p:sp>
        <p:nvSpPr>
          <p:cNvPr id="7" name="Slide Number Placeholder 5">
            <a:extLst>
              <a:ext uri="{FF2B5EF4-FFF2-40B4-BE49-F238E27FC236}">
                <a16:creationId xmlns:a16="http://schemas.microsoft.com/office/drawing/2014/main" id="{6F70B3E9-3A97-6945-945D-909C04B83F25}"/>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1515784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0BA9418B-EB64-5E48-8C2D-1FB1A4D4A2FB}"/>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4075939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14325" y="1079614"/>
            <a:ext cx="8501063" cy="2987448"/>
          </a:xfrm>
          <a:prstGeom prst="rect">
            <a:avLst/>
          </a:prstGeom>
        </p:spPr>
        <p:txBody>
          <a:bodyPr/>
          <a:lstStyle>
            <a:lvl1pPr marL="342900" indent="-342900">
              <a:buClr>
                <a:schemeClr val="bg1">
                  <a:lumMod val="50000"/>
                </a:schemeClr>
              </a:buClr>
              <a:buFont typeface="Arial"/>
              <a:buChar char="•"/>
              <a:defRPr sz="2000">
                <a:latin typeface="Open Sans"/>
                <a:cs typeface="Open Sans"/>
              </a:defRPr>
            </a:lvl1pPr>
            <a:lvl2pPr marL="742950" indent="-285750">
              <a:buClr>
                <a:schemeClr val="bg1">
                  <a:lumMod val="50000"/>
                </a:schemeClr>
              </a:buClr>
              <a:buFont typeface="Arial"/>
              <a:buChar char="•"/>
              <a:defRPr sz="1800">
                <a:latin typeface="Open Sans"/>
                <a:cs typeface="Open Sans"/>
              </a:defRPr>
            </a:lvl2pPr>
            <a:lvl3pPr marL="1143000" indent="-228600">
              <a:buClr>
                <a:schemeClr val="bg1">
                  <a:lumMod val="50000"/>
                </a:schemeClr>
              </a:buClr>
              <a:buFont typeface="Arial"/>
              <a:buChar char="•"/>
              <a:defRPr sz="1600">
                <a:latin typeface="Open Sans"/>
                <a:cs typeface="Open Sans"/>
              </a:defRPr>
            </a:lvl3pPr>
            <a:lvl4pPr marL="1600200" indent="-228600">
              <a:buClr>
                <a:schemeClr val="bg1">
                  <a:lumMod val="50000"/>
                </a:schemeClr>
              </a:buClr>
              <a:buFont typeface="Arial"/>
              <a:buChar char="•"/>
              <a:defRPr sz="1400">
                <a:latin typeface="Open Sans"/>
                <a:cs typeface="Open Sans"/>
              </a:defRPr>
            </a:lvl4pPr>
            <a:lvl5pPr marL="2057400" indent="-228600">
              <a:buClr>
                <a:schemeClr val="bg1">
                  <a:lumMod val="50000"/>
                </a:schemeClr>
              </a:buClr>
              <a:buFont typeface="Arial"/>
              <a:buChar char="•"/>
              <a:defRPr sz="1400">
                <a:latin typeface="Open Sans"/>
                <a:cs typeface="Open Sans"/>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3" name="Text Placeholder 4"/>
          <p:cNvSpPr>
            <a:spLocks noGrp="1"/>
          </p:cNvSpPr>
          <p:nvPr>
            <p:ph type="body" sz="quarter" idx="10"/>
          </p:nvPr>
        </p:nvSpPr>
        <p:spPr>
          <a:xfrm>
            <a:off x="320676" y="600170"/>
            <a:ext cx="8403891" cy="343186"/>
          </a:xfrm>
          <a:prstGeom prst="rect">
            <a:avLst/>
          </a:prstGeom>
        </p:spPr>
        <p:txBody>
          <a:bodyPr vert="horz"/>
          <a:lstStyle>
            <a:lvl1pPr marL="0" indent="0">
              <a:buFontTx/>
              <a:buNone/>
              <a:defRPr sz="1800">
                <a:solidFill>
                  <a:srgbClr val="7F7F7F"/>
                </a:solidFill>
                <a:latin typeface="Open Sans"/>
                <a:cs typeface="Open San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dirty="0"/>
              <a:t>Click to edit Master text styles</a:t>
            </a:r>
          </a:p>
        </p:txBody>
      </p:sp>
      <p:sp>
        <p:nvSpPr>
          <p:cNvPr id="6" name="Title 1"/>
          <p:cNvSpPr>
            <a:spLocks noGrp="1"/>
          </p:cNvSpPr>
          <p:nvPr>
            <p:ph type="title"/>
          </p:nvPr>
        </p:nvSpPr>
        <p:spPr>
          <a:xfrm>
            <a:off x="7903" y="124458"/>
            <a:ext cx="8194718" cy="583354"/>
          </a:xfrm>
          <a:prstGeom prst="rect">
            <a:avLst/>
          </a:prstGeom>
          <a:noFill/>
        </p:spPr>
        <p:txBody>
          <a:bodyPr anchor="ctr"/>
          <a:lstStyle>
            <a:lvl1pPr marL="252000" algn="l">
              <a:defRPr sz="2000" b="1" i="0" cap="all">
                <a:solidFill>
                  <a:srgbClr val="103AF1"/>
                </a:solidFill>
                <a:latin typeface="Open Sans"/>
                <a:cs typeface="Open Sans"/>
              </a:defRPr>
            </a:lvl1pPr>
          </a:lstStyle>
          <a:p>
            <a:r>
              <a:rPr lang="en-GB" dirty="0"/>
              <a:t>Click to edit Master title style</a:t>
            </a:r>
            <a:endParaRPr lang="en-US" dirty="0"/>
          </a:p>
        </p:txBody>
      </p:sp>
      <p:sp>
        <p:nvSpPr>
          <p:cNvPr id="4" name="Content Placeholder 3">
            <a:extLst>
              <a:ext uri="{FF2B5EF4-FFF2-40B4-BE49-F238E27FC236}">
                <a16:creationId xmlns:a16="http://schemas.microsoft.com/office/drawing/2014/main" id="{8AAC53FD-4720-46FE-AB81-C6ADB9F37E85}"/>
              </a:ext>
            </a:extLst>
          </p:cNvPr>
          <p:cNvSpPr>
            <a:spLocks noGrp="1"/>
          </p:cNvSpPr>
          <p:nvPr>
            <p:ph sz="quarter" idx="11"/>
          </p:nvPr>
        </p:nvSpPr>
        <p:spPr>
          <a:xfrm>
            <a:off x="2695575" y="5011738"/>
            <a:ext cx="46038" cy="46037"/>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8" name="Picture 7" descr="GSA New Logo black-orange.png">
            <a:extLst>
              <a:ext uri="{FF2B5EF4-FFF2-40B4-BE49-F238E27FC236}">
                <a16:creationId xmlns:a16="http://schemas.microsoft.com/office/drawing/2014/main" id="{2244E966-345C-47E2-99DB-C54C5771EAC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3445" y="170819"/>
            <a:ext cx="563840" cy="244228"/>
          </a:xfrm>
          <a:prstGeom prst="rect">
            <a:avLst/>
          </a:prstGeom>
        </p:spPr>
      </p:pic>
    </p:spTree>
    <p:extLst>
      <p:ext uri="{BB962C8B-B14F-4D97-AF65-F5344CB8AC3E}">
        <p14:creationId xmlns:p14="http://schemas.microsoft.com/office/powerpoint/2010/main" val="3511022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D26E4-2DD1-4B9F-B077-967A834C946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64BE6C3-B9B4-4EE3-95A3-680B7EA9A5A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CB231D4-D241-4F51-AE20-1F17AA0BFFF2}"/>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5" name="Footer Placeholder 4">
            <a:extLst>
              <a:ext uri="{FF2B5EF4-FFF2-40B4-BE49-F238E27FC236}">
                <a16:creationId xmlns:a16="http://schemas.microsoft.com/office/drawing/2014/main" id="{B1E5DEEB-56C7-4674-89D7-25C1F77577F2}"/>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6" name="Slide Number Placeholder 5">
            <a:extLst>
              <a:ext uri="{FF2B5EF4-FFF2-40B4-BE49-F238E27FC236}">
                <a16:creationId xmlns:a16="http://schemas.microsoft.com/office/drawing/2014/main" id="{3089AF53-9DDC-4DC2-BFF0-6FA4FF702D54}"/>
              </a:ext>
            </a:extLst>
          </p:cNvPr>
          <p:cNvSpPr>
            <a:spLocks noGrp="1"/>
          </p:cNvSpPr>
          <p:nvPr>
            <p:ph type="sldNum" sz="quarter" idx="12"/>
          </p:nvPr>
        </p:nvSpPr>
        <p:spPr/>
        <p:txBody>
          <a:body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12719542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50A7B-C465-4C8B-9F5D-E9D82E4EDDEA}"/>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F7EA1FC9-9C57-40D6-8B7E-B2CE8F4B460E}"/>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FB9CA01-59A2-435A-B115-421F94A4DD0B}"/>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5" name="Footer Placeholder 4">
            <a:extLst>
              <a:ext uri="{FF2B5EF4-FFF2-40B4-BE49-F238E27FC236}">
                <a16:creationId xmlns:a16="http://schemas.microsoft.com/office/drawing/2014/main" id="{2BF6E147-E178-4E99-BE7A-7530D6AD36B5}"/>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6" name="Slide Number Placeholder 5">
            <a:extLst>
              <a:ext uri="{FF2B5EF4-FFF2-40B4-BE49-F238E27FC236}">
                <a16:creationId xmlns:a16="http://schemas.microsoft.com/office/drawing/2014/main" id="{DE82B9D8-607D-4885-89D6-28B921D18807}"/>
              </a:ext>
            </a:extLst>
          </p:cNvPr>
          <p:cNvSpPr>
            <a:spLocks noGrp="1"/>
          </p:cNvSpPr>
          <p:nvPr>
            <p:ph type="sldNum" sz="quarter" idx="12"/>
          </p:nvPr>
        </p:nvSpPr>
        <p:spPr/>
        <p:txBody>
          <a:bodyPr/>
          <a:lstStyle/>
          <a:p>
            <a:fld id="{6CA2584F-BC78-4057-A6CB-6B9F826B4A02}" type="slidenum">
              <a:rPr lang="en-GB" smtClean="0"/>
              <a:t>‹#›</a:t>
            </a:fld>
            <a:endParaRPr lang="en-GB" dirty="0"/>
          </a:p>
        </p:txBody>
      </p:sp>
      <p:pic>
        <p:nvPicPr>
          <p:cNvPr id="7" name="Picture 6" descr="GSA New Logo black-orange.png">
            <a:extLst>
              <a:ext uri="{FF2B5EF4-FFF2-40B4-BE49-F238E27FC236}">
                <a16:creationId xmlns:a16="http://schemas.microsoft.com/office/drawing/2014/main" id="{D40C8C56-B565-4076-91A8-87A01DF9AE5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3751" y="170819"/>
            <a:ext cx="753533" cy="326394"/>
          </a:xfrm>
          <a:prstGeom prst="rect">
            <a:avLst/>
          </a:prstGeom>
        </p:spPr>
      </p:pic>
    </p:spTree>
    <p:extLst>
      <p:ext uri="{BB962C8B-B14F-4D97-AF65-F5344CB8AC3E}">
        <p14:creationId xmlns:p14="http://schemas.microsoft.com/office/powerpoint/2010/main" val="3238176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175004-34A5-4918-9052-EFCB40B45EC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6542B85-C381-4CFB-AD9C-9F0E96ED06EA}"/>
              </a:ext>
            </a:extLst>
          </p:cNvPr>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0921095-E67C-4946-8195-A5C0B288CA8C}"/>
              </a:ext>
            </a:extLst>
          </p:cNvPr>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ED22DC18-5BD2-45CF-9DD4-EA32D0AEBBB1}"/>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6" name="Footer Placeholder 5">
            <a:extLst>
              <a:ext uri="{FF2B5EF4-FFF2-40B4-BE49-F238E27FC236}">
                <a16:creationId xmlns:a16="http://schemas.microsoft.com/office/drawing/2014/main" id="{AB15044E-8D23-4B71-B916-5A237EA11998}"/>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7" name="Slide Number Placeholder 6">
            <a:extLst>
              <a:ext uri="{FF2B5EF4-FFF2-40B4-BE49-F238E27FC236}">
                <a16:creationId xmlns:a16="http://schemas.microsoft.com/office/drawing/2014/main" id="{B80474E0-6DCA-4CAC-8B76-91482C2F3EA5}"/>
              </a:ext>
            </a:extLst>
          </p:cNvPr>
          <p:cNvSpPr>
            <a:spLocks noGrp="1"/>
          </p:cNvSpPr>
          <p:nvPr>
            <p:ph type="sldNum" sz="quarter" idx="12"/>
          </p:nvPr>
        </p:nvSpPr>
        <p:spPr/>
        <p:txBody>
          <a:body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17094968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1509C-844A-4236-836F-3A50592612DB}"/>
              </a:ext>
            </a:extLst>
          </p:cNvPr>
          <p:cNvSpPr>
            <a:spLocks noGrp="1"/>
          </p:cNvSpPr>
          <p:nvPr>
            <p:ph type="title"/>
          </p:nvPr>
        </p:nvSpPr>
        <p:spPr>
          <a:xfrm>
            <a:off x="629841" y="273844"/>
            <a:ext cx="7886700" cy="994172"/>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A46FD56-1626-4952-9148-02904333B7B3}"/>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B53819E7-97F4-4E69-8BD6-6C099D4F5DD9}"/>
              </a:ext>
            </a:extLst>
          </p:cNvPr>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4CED5874-6E23-4178-9536-BA02270ED11D}"/>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3499DE91-442C-4AE5-9D36-C667437998D3}"/>
              </a:ext>
            </a:extLst>
          </p:cNvPr>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DF82E41-17CD-43F1-A1AB-1B5C6CB49DD8}"/>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8" name="Footer Placeholder 7">
            <a:extLst>
              <a:ext uri="{FF2B5EF4-FFF2-40B4-BE49-F238E27FC236}">
                <a16:creationId xmlns:a16="http://schemas.microsoft.com/office/drawing/2014/main" id="{0E1444E6-3216-4BFF-9745-6DCC0E3B117F}"/>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9" name="Slide Number Placeholder 8">
            <a:extLst>
              <a:ext uri="{FF2B5EF4-FFF2-40B4-BE49-F238E27FC236}">
                <a16:creationId xmlns:a16="http://schemas.microsoft.com/office/drawing/2014/main" id="{82A7EFC9-3AF9-4F82-8C4C-5B9A1DAA9E9C}"/>
              </a:ext>
            </a:extLst>
          </p:cNvPr>
          <p:cNvSpPr>
            <a:spLocks noGrp="1"/>
          </p:cNvSpPr>
          <p:nvPr>
            <p:ph type="sldNum" sz="quarter" idx="12"/>
          </p:nvPr>
        </p:nvSpPr>
        <p:spPr/>
        <p:txBody>
          <a:body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28133469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DA99A-DDAF-48D8-86BB-E180AFBA8E2B}"/>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62514DE-F57F-439C-9AE5-7DA51006C2CF}"/>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4" name="Footer Placeholder 3">
            <a:extLst>
              <a:ext uri="{FF2B5EF4-FFF2-40B4-BE49-F238E27FC236}">
                <a16:creationId xmlns:a16="http://schemas.microsoft.com/office/drawing/2014/main" id="{DEE6DF1E-7AB5-4F00-A9C7-5DEA8B0EB350}"/>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5" name="Slide Number Placeholder 4">
            <a:extLst>
              <a:ext uri="{FF2B5EF4-FFF2-40B4-BE49-F238E27FC236}">
                <a16:creationId xmlns:a16="http://schemas.microsoft.com/office/drawing/2014/main" id="{2AB827E5-B786-4338-8896-9C8858F337AC}"/>
              </a:ext>
            </a:extLst>
          </p:cNvPr>
          <p:cNvSpPr>
            <a:spLocks noGrp="1"/>
          </p:cNvSpPr>
          <p:nvPr>
            <p:ph type="sldNum" sz="quarter" idx="12"/>
          </p:nvPr>
        </p:nvSpPr>
        <p:spPr/>
        <p:txBody>
          <a:body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29291829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27040F9-8EDA-4345-8CF7-75CA8DDB54A5}"/>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3" name="Footer Placeholder 2">
            <a:extLst>
              <a:ext uri="{FF2B5EF4-FFF2-40B4-BE49-F238E27FC236}">
                <a16:creationId xmlns:a16="http://schemas.microsoft.com/office/drawing/2014/main" id="{E7A86580-E26A-4807-B577-1BB0D43B7B8B}"/>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4" name="Slide Number Placeholder 3">
            <a:extLst>
              <a:ext uri="{FF2B5EF4-FFF2-40B4-BE49-F238E27FC236}">
                <a16:creationId xmlns:a16="http://schemas.microsoft.com/office/drawing/2014/main" id="{A8B8C7CB-B466-44D4-B54C-9D777A5A09D1}"/>
              </a:ext>
            </a:extLst>
          </p:cNvPr>
          <p:cNvSpPr>
            <a:spLocks noGrp="1"/>
          </p:cNvSpPr>
          <p:nvPr>
            <p:ph type="sldNum" sz="quarter" idx="12"/>
          </p:nvPr>
        </p:nvSpPr>
        <p:spPr/>
        <p:txBody>
          <a:body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1702780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D7260C-DAD1-4175-99FD-CB60AB65F8C0}"/>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46003F7E-1511-45D1-AC90-F8A32367095C}"/>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B515414-C797-44C2-AA94-57846F046076}"/>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FE42C87C-3201-46E8-BD2B-F672A1C55D35}"/>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6" name="Footer Placeholder 5">
            <a:extLst>
              <a:ext uri="{FF2B5EF4-FFF2-40B4-BE49-F238E27FC236}">
                <a16:creationId xmlns:a16="http://schemas.microsoft.com/office/drawing/2014/main" id="{410E70FD-1D49-4572-A434-2DD8343745C9}"/>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7" name="Slide Number Placeholder 6">
            <a:extLst>
              <a:ext uri="{FF2B5EF4-FFF2-40B4-BE49-F238E27FC236}">
                <a16:creationId xmlns:a16="http://schemas.microsoft.com/office/drawing/2014/main" id="{874766AF-7D90-47C3-A5B4-BD439072297A}"/>
              </a:ext>
            </a:extLst>
          </p:cNvPr>
          <p:cNvSpPr>
            <a:spLocks noGrp="1"/>
          </p:cNvSpPr>
          <p:nvPr>
            <p:ph type="sldNum" sz="quarter" idx="12"/>
          </p:nvPr>
        </p:nvSpPr>
        <p:spPr/>
        <p:txBody>
          <a:body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42382326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423D03-D804-449D-B106-8A181317568A}"/>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7D62AE6-7006-4F41-B8CD-1E506CB9968D}"/>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GB" dirty="0"/>
          </a:p>
        </p:txBody>
      </p:sp>
      <p:sp>
        <p:nvSpPr>
          <p:cNvPr id="4" name="Text Placeholder 3">
            <a:extLst>
              <a:ext uri="{FF2B5EF4-FFF2-40B4-BE49-F238E27FC236}">
                <a16:creationId xmlns:a16="http://schemas.microsoft.com/office/drawing/2014/main" id="{C67A7B3E-81EF-42A6-9CD8-019EF2B73B81}"/>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9D09E484-B6FB-4F1B-AEDA-4F10476E61F1}"/>
              </a:ext>
            </a:extLst>
          </p:cNvPr>
          <p:cNvSpPr>
            <a:spLocks noGrp="1"/>
          </p:cNvSpPr>
          <p:nvPr>
            <p:ph type="dt" sz="half" idx="10"/>
          </p:nvPr>
        </p:nvSpPr>
        <p:spPr>
          <a:xfrm>
            <a:off x="628650" y="4767263"/>
            <a:ext cx="2057400" cy="273844"/>
          </a:xfrm>
          <a:prstGeom prst="rect">
            <a:avLst/>
          </a:prstGeom>
        </p:spPr>
        <p:txBody>
          <a:bodyPr/>
          <a:lstStyle/>
          <a:p>
            <a:endParaRPr lang="en-GB" dirty="0"/>
          </a:p>
        </p:txBody>
      </p:sp>
      <p:sp>
        <p:nvSpPr>
          <p:cNvPr id="6" name="Footer Placeholder 5">
            <a:extLst>
              <a:ext uri="{FF2B5EF4-FFF2-40B4-BE49-F238E27FC236}">
                <a16:creationId xmlns:a16="http://schemas.microsoft.com/office/drawing/2014/main" id="{2160FD77-5061-4187-8810-1B06E3290D59}"/>
              </a:ext>
            </a:extLst>
          </p:cNvPr>
          <p:cNvSpPr>
            <a:spLocks noGrp="1"/>
          </p:cNvSpPr>
          <p:nvPr>
            <p:ph type="ftr" sz="quarter" idx="11"/>
          </p:nvPr>
        </p:nvSpPr>
        <p:spPr>
          <a:xfrm>
            <a:off x="3028950" y="4767263"/>
            <a:ext cx="3086100" cy="273844"/>
          </a:xfrm>
          <a:prstGeom prst="rect">
            <a:avLst/>
          </a:prstGeom>
        </p:spPr>
        <p:txBody>
          <a:bodyPr/>
          <a:lstStyle/>
          <a:p>
            <a:endParaRPr lang="en-GB" dirty="0"/>
          </a:p>
        </p:txBody>
      </p:sp>
      <p:sp>
        <p:nvSpPr>
          <p:cNvPr id="7" name="Slide Number Placeholder 6">
            <a:extLst>
              <a:ext uri="{FF2B5EF4-FFF2-40B4-BE49-F238E27FC236}">
                <a16:creationId xmlns:a16="http://schemas.microsoft.com/office/drawing/2014/main" id="{A5BAEB0E-B9DF-4A88-A532-78DFA48CAC9C}"/>
              </a:ext>
            </a:extLst>
          </p:cNvPr>
          <p:cNvSpPr>
            <a:spLocks noGrp="1"/>
          </p:cNvSpPr>
          <p:nvPr>
            <p:ph type="sldNum" sz="quarter" idx="12"/>
          </p:nvPr>
        </p:nvSpPr>
        <p:spPr/>
        <p:txBody>
          <a:bodyPr/>
          <a:lstStyle/>
          <a:p>
            <a:fld id="{68355AC6-E2A3-5C43-A505-B7385E82E22C}" type="slidenum">
              <a:rPr lang="en-GB" smtClean="0"/>
              <a:pPr/>
              <a:t>‹#›</a:t>
            </a:fld>
            <a:endParaRPr lang="en-GB" dirty="0"/>
          </a:p>
        </p:txBody>
      </p:sp>
    </p:spTree>
    <p:extLst>
      <p:ext uri="{BB962C8B-B14F-4D97-AF65-F5344CB8AC3E}">
        <p14:creationId xmlns:p14="http://schemas.microsoft.com/office/powerpoint/2010/main" val="17234431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64CD8515-89A3-AD47-BD4A-255B64008201}"/>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0" y="-34265"/>
            <a:ext cx="9164580" cy="5177765"/>
          </a:xfrm>
          <a:prstGeom prst="rect">
            <a:avLst/>
          </a:prstGeom>
        </p:spPr>
      </p:pic>
      <p:sp>
        <p:nvSpPr>
          <p:cNvPr id="2" name="Title Placeholder 1">
            <a:extLst>
              <a:ext uri="{FF2B5EF4-FFF2-40B4-BE49-F238E27FC236}">
                <a16:creationId xmlns:a16="http://schemas.microsoft.com/office/drawing/2014/main" id="{66197E0E-2B8D-46B7-A3B5-FD5F6658CD7C}"/>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800AB3A-30F7-4E5E-8BD5-3CF603078481}"/>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a:extLst>
              <a:ext uri="{FF2B5EF4-FFF2-40B4-BE49-F238E27FC236}">
                <a16:creationId xmlns:a16="http://schemas.microsoft.com/office/drawing/2014/main" id="{B8AB6BBF-32AF-4BAD-A788-E0544DC298E7}"/>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8355AC6-E2A3-5C43-A505-B7385E82E22C}" type="slidenum">
              <a:rPr lang="en-GB" smtClean="0"/>
              <a:pPr/>
              <a:t>‹#›</a:t>
            </a:fld>
            <a:endParaRPr lang="en-GB" dirty="0"/>
          </a:p>
        </p:txBody>
      </p:sp>
      <p:sp>
        <p:nvSpPr>
          <p:cNvPr id="7" name="Shape 3">
            <a:extLst>
              <a:ext uri="{FF2B5EF4-FFF2-40B4-BE49-F238E27FC236}">
                <a16:creationId xmlns:a16="http://schemas.microsoft.com/office/drawing/2014/main" id="{02766681-8848-4625-9966-E055F59FF4AE}"/>
              </a:ext>
            </a:extLst>
          </p:cNvPr>
          <p:cNvSpPr/>
          <p:nvPr userDrawn="1"/>
        </p:nvSpPr>
        <p:spPr>
          <a:xfrm>
            <a:off x="827957" y="4934922"/>
            <a:ext cx="2384832" cy="1270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normAutofit/>
          </a:bodyPr>
          <a:lstStyle>
            <a:lvl1pPr defTabSz="362897">
              <a:lnSpc>
                <a:spcPct val="95000"/>
              </a:lnSpc>
              <a:defRPr sz="800">
                <a:latin typeface="Arial"/>
                <a:ea typeface="Arial"/>
                <a:cs typeface="Arial"/>
                <a:sym typeface="Arial"/>
              </a:defRPr>
            </a:lvl1pPr>
          </a:lstStyle>
          <a:p>
            <a:r>
              <a:rPr dirty="0"/>
              <a:t>© 201</a:t>
            </a:r>
            <a:r>
              <a:rPr lang="en-GB" dirty="0"/>
              <a:t>9</a:t>
            </a:r>
            <a:r>
              <a:rPr dirty="0"/>
              <a:t> Global mobile Suppliers Association </a:t>
            </a:r>
          </a:p>
        </p:txBody>
      </p:sp>
      <p:sp>
        <p:nvSpPr>
          <p:cNvPr id="8" name="Shape 4">
            <a:extLst>
              <a:ext uri="{FF2B5EF4-FFF2-40B4-BE49-F238E27FC236}">
                <a16:creationId xmlns:a16="http://schemas.microsoft.com/office/drawing/2014/main" id="{360C9DCB-9191-4DFF-91D1-ADCC96C24673}"/>
              </a:ext>
            </a:extLst>
          </p:cNvPr>
          <p:cNvSpPr/>
          <p:nvPr userDrawn="1"/>
        </p:nvSpPr>
        <p:spPr>
          <a:xfrm>
            <a:off x="8874107" y="4877108"/>
            <a:ext cx="290473" cy="202418"/>
          </a:xfrm>
          <a:prstGeom prst="rect">
            <a:avLst/>
          </a:prstGeom>
          <a:ln w="12700">
            <a:miter lim="400000"/>
          </a:ln>
        </p:spPr>
        <p:txBody>
          <a:bodyPr wrap="none" lIns="45719" rIns="45719">
            <a:spAutoFit/>
          </a:bodyPr>
          <a:lstStyle/>
          <a:p>
            <a:pPr>
              <a:defRPr sz="800">
                <a:solidFill>
                  <a:srgbClr val="BFBFBF"/>
                </a:solidFill>
                <a:latin typeface="Arial"/>
                <a:ea typeface="Arial"/>
                <a:cs typeface="Arial"/>
                <a:sym typeface="Arial"/>
              </a:defRPr>
            </a:pPr>
            <a:endParaRPr dirty="0"/>
          </a:p>
        </p:txBody>
      </p:sp>
    </p:spTree>
    <p:extLst>
      <p:ext uri="{BB962C8B-B14F-4D97-AF65-F5344CB8AC3E}">
        <p14:creationId xmlns:p14="http://schemas.microsoft.com/office/powerpoint/2010/main" val="1170959514"/>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649" r:id="rId12"/>
    <p:sldLayoutId id="2147483650" r:id="rId13"/>
    <p:sldLayoutId id="2147483654" r:id="rId14"/>
    <p:sldLayoutId id="2147483655" r:id="rId15"/>
    <p:sldLayoutId id="2147483707" r:id="rId16"/>
  </p:sldLayoutIdLst>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emf"/><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tiff"/><Relationship Id="rId1" Type="http://schemas.openxmlformats.org/officeDocument/2006/relationships/slideLayout" Target="../slideLayouts/slideLayout16.xml"/><Relationship Id="rId6" Type="http://schemas.openxmlformats.org/officeDocument/2006/relationships/image" Target="../media/image18.jpeg"/><Relationship Id="rId5" Type="http://schemas.openxmlformats.org/officeDocument/2006/relationships/image" Target="../media/image17.tiff"/><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D64160-65A7-4249-9693-B574043F43A9}"/>
              </a:ext>
            </a:extLst>
          </p:cNvPr>
          <p:cNvSpPr>
            <a:spLocks noGrp="1"/>
          </p:cNvSpPr>
          <p:nvPr>
            <p:ph type="title"/>
          </p:nvPr>
        </p:nvSpPr>
        <p:spPr/>
        <p:txBody>
          <a:bodyPr anchor="ctr">
            <a:normAutofit/>
          </a:bodyPr>
          <a:lstStyle/>
          <a:p>
            <a:r>
              <a:rPr lang="en-GB" dirty="0">
                <a:solidFill>
                  <a:srgbClr val="8F297D"/>
                </a:solidFill>
                <a:latin typeface="Open Sans"/>
              </a:rPr>
              <a:t>Global 4G-5G Status – </a:t>
            </a:r>
            <a:br>
              <a:rPr lang="en-GB" dirty="0">
                <a:solidFill>
                  <a:srgbClr val="8F297D"/>
                </a:solidFill>
                <a:latin typeface="Open Sans"/>
              </a:rPr>
            </a:br>
            <a:r>
              <a:rPr lang="en-GB" dirty="0">
                <a:solidFill>
                  <a:srgbClr val="8F297D"/>
                </a:solidFill>
                <a:latin typeface="Open Sans"/>
              </a:rPr>
              <a:t>and other interesting facts</a:t>
            </a:r>
          </a:p>
        </p:txBody>
      </p:sp>
      <p:sp>
        <p:nvSpPr>
          <p:cNvPr id="3" name="Text Placeholder 2">
            <a:extLst>
              <a:ext uri="{FF2B5EF4-FFF2-40B4-BE49-F238E27FC236}">
                <a16:creationId xmlns:a16="http://schemas.microsoft.com/office/drawing/2014/main" id="{2397B3B2-3252-4953-B40D-639CEDD3A823}"/>
              </a:ext>
            </a:extLst>
          </p:cNvPr>
          <p:cNvSpPr>
            <a:spLocks noGrp="1"/>
          </p:cNvSpPr>
          <p:nvPr>
            <p:ph type="body" idx="1"/>
          </p:nvPr>
        </p:nvSpPr>
        <p:spPr/>
        <p:txBody>
          <a:bodyPr/>
          <a:lstStyle/>
          <a:p>
            <a:r>
              <a:rPr lang="en-GB" dirty="0">
                <a:latin typeface="Open Sans"/>
              </a:rPr>
              <a:t>Global mobile Suppliers Association – GSA</a:t>
            </a:r>
          </a:p>
          <a:p>
            <a:endParaRPr lang="en-GB" dirty="0">
              <a:latin typeface="Open Sans"/>
            </a:endParaRPr>
          </a:p>
          <a:p>
            <a:r>
              <a:rPr lang="en-GB" sz="1400" dirty="0">
                <a:latin typeface="Open Sans"/>
              </a:rPr>
              <a:t>www.gsacom.com</a:t>
            </a:r>
          </a:p>
        </p:txBody>
      </p:sp>
      <p:sp>
        <p:nvSpPr>
          <p:cNvPr id="5" name="Slide Number Placeholder 4">
            <a:extLst>
              <a:ext uri="{FF2B5EF4-FFF2-40B4-BE49-F238E27FC236}">
                <a16:creationId xmlns:a16="http://schemas.microsoft.com/office/drawing/2014/main" id="{15DB9BD0-2675-1641-9D55-7AF79712C546}"/>
              </a:ext>
            </a:extLst>
          </p:cNvPr>
          <p:cNvSpPr>
            <a:spLocks noGrp="1"/>
          </p:cNvSpPr>
          <p:nvPr>
            <p:ph type="sldNum" sz="quarter" idx="12"/>
          </p:nvPr>
        </p:nvSpPr>
        <p:spPr/>
        <p:txBody>
          <a:bodyPr/>
          <a:lstStyle/>
          <a:p>
            <a:fld id="{6CA2584F-BC78-4057-A6CB-6B9F826B4A02}" type="slidenum">
              <a:rPr lang="en-GB" smtClean="0"/>
              <a:t>1</a:t>
            </a:fld>
            <a:endParaRPr lang="en-GB" dirty="0"/>
          </a:p>
        </p:txBody>
      </p:sp>
      <p:pic>
        <p:nvPicPr>
          <p:cNvPr id="8" name="Picture 7">
            <a:extLst>
              <a:ext uri="{FF2B5EF4-FFF2-40B4-BE49-F238E27FC236}">
                <a16:creationId xmlns:a16="http://schemas.microsoft.com/office/drawing/2014/main" id="{34FBCC1C-6EAC-564E-9326-43B55FF6AB2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118992" y="3696584"/>
            <a:ext cx="783192" cy="452866"/>
          </a:xfrm>
          <a:prstGeom prst="rect">
            <a:avLst/>
          </a:prstGeom>
        </p:spPr>
      </p:pic>
      <p:pic>
        <p:nvPicPr>
          <p:cNvPr id="10" name="Picture 9">
            <a:extLst>
              <a:ext uri="{FF2B5EF4-FFF2-40B4-BE49-F238E27FC236}">
                <a16:creationId xmlns:a16="http://schemas.microsoft.com/office/drawing/2014/main" id="{529F1336-7949-084A-8223-FAD4EA37834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48082" y="4266103"/>
            <a:ext cx="2158132" cy="602269"/>
          </a:xfrm>
          <a:prstGeom prst="rect">
            <a:avLst/>
          </a:prstGeom>
        </p:spPr>
      </p:pic>
    </p:spTree>
    <p:extLst>
      <p:ext uri="{BB962C8B-B14F-4D97-AF65-F5344CB8AC3E}">
        <p14:creationId xmlns:p14="http://schemas.microsoft.com/office/powerpoint/2010/main" val="80872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2FBF679-BCB4-4E47-9EA1-797F518BC3C4}"/>
              </a:ext>
            </a:extLst>
          </p:cNvPr>
          <p:cNvPicPr>
            <a:picLocks noChangeAspect="1"/>
          </p:cNvPicPr>
          <p:nvPr/>
        </p:nvPicPr>
        <p:blipFill>
          <a:blip r:embed="rId2"/>
          <a:stretch>
            <a:fillRect/>
          </a:stretch>
        </p:blipFill>
        <p:spPr>
          <a:xfrm>
            <a:off x="2420858" y="1065704"/>
            <a:ext cx="6532985" cy="2960287"/>
          </a:xfrm>
          <a:prstGeom prst="rect">
            <a:avLst/>
          </a:prstGeom>
        </p:spPr>
      </p:pic>
      <p:sp>
        <p:nvSpPr>
          <p:cNvPr id="4" name="Title 3">
            <a:extLst>
              <a:ext uri="{FF2B5EF4-FFF2-40B4-BE49-F238E27FC236}">
                <a16:creationId xmlns:a16="http://schemas.microsoft.com/office/drawing/2014/main" id="{549D477D-D8D0-4543-8DA6-E25F21523458}"/>
              </a:ext>
            </a:extLst>
          </p:cNvPr>
          <p:cNvSpPr>
            <a:spLocks noGrp="1"/>
          </p:cNvSpPr>
          <p:nvPr>
            <p:ph type="title"/>
          </p:nvPr>
        </p:nvSpPr>
        <p:spPr/>
        <p:txBody>
          <a:bodyPr/>
          <a:lstStyle/>
          <a:p>
            <a:r>
              <a:rPr lang="en-GB" dirty="0">
                <a:solidFill>
                  <a:srgbClr val="8F297D"/>
                </a:solidFill>
              </a:rPr>
              <a:t>LTE subscriptions regional shares to 4Q 2018*</a:t>
            </a:r>
          </a:p>
        </p:txBody>
      </p:sp>
      <p:sp>
        <p:nvSpPr>
          <p:cNvPr id="12" name="TextBox 11">
            <a:extLst>
              <a:ext uri="{FF2B5EF4-FFF2-40B4-BE49-F238E27FC236}">
                <a16:creationId xmlns:a16="http://schemas.microsoft.com/office/drawing/2014/main" id="{AB7A5E36-A0FF-43E7-AF05-3EDEB188AFA6}"/>
              </a:ext>
            </a:extLst>
          </p:cNvPr>
          <p:cNvSpPr txBox="1"/>
          <p:nvPr/>
        </p:nvSpPr>
        <p:spPr>
          <a:xfrm>
            <a:off x="5486400" y="4778916"/>
            <a:ext cx="3525587" cy="215444"/>
          </a:xfrm>
          <a:prstGeom prst="rect">
            <a:avLst/>
          </a:prstGeom>
          <a:noFill/>
          <a:ln>
            <a:solidFill>
              <a:schemeClr val="accent1"/>
            </a:solidFill>
          </a:ln>
        </p:spPr>
        <p:txBody>
          <a:bodyPr wrap="square" rtlCol="0">
            <a:spAutoFit/>
          </a:bodyPr>
          <a:lstStyle/>
          <a:p>
            <a:pPr algn="ctr"/>
            <a:r>
              <a:rPr lang="en-US" sz="800" dirty="0">
                <a:latin typeface="Open Sans" panose="020B0806030504020204"/>
              </a:rPr>
              <a:t>* Source of data – Ovum WCIS provided to GSA on 19 March 2019</a:t>
            </a:r>
            <a:endParaRPr lang="en-GB" sz="800" dirty="0">
              <a:latin typeface="Open Sans" panose="020B0806030504020204"/>
            </a:endParaRPr>
          </a:p>
        </p:txBody>
      </p:sp>
      <p:sp>
        <p:nvSpPr>
          <p:cNvPr id="8" name="TextBox 7">
            <a:extLst>
              <a:ext uri="{FF2B5EF4-FFF2-40B4-BE49-F238E27FC236}">
                <a16:creationId xmlns:a16="http://schemas.microsoft.com/office/drawing/2014/main" id="{3AD5D8E1-5BC1-488F-8FF5-2CA688E546F0}"/>
              </a:ext>
            </a:extLst>
          </p:cNvPr>
          <p:cNvSpPr txBox="1"/>
          <p:nvPr/>
        </p:nvSpPr>
        <p:spPr>
          <a:xfrm>
            <a:off x="3680789" y="852878"/>
            <a:ext cx="3729633" cy="1215717"/>
          </a:xfrm>
          <a:prstGeom prst="rect">
            <a:avLst/>
          </a:prstGeom>
          <a:solidFill>
            <a:schemeClr val="bg1"/>
          </a:solidFill>
          <a:ln>
            <a:solidFill>
              <a:schemeClr val="tx1"/>
            </a:solidFill>
          </a:ln>
        </p:spPr>
        <p:txBody>
          <a:bodyPr wrap="square" rtlCol="0">
            <a:spAutoFit/>
          </a:bodyPr>
          <a:lstStyle/>
          <a:p>
            <a:r>
              <a:rPr lang="en-GB" sz="1000" dirty="0">
                <a:solidFill>
                  <a:srgbClr val="4E64B5"/>
                </a:solidFill>
                <a:latin typeface="Open Sans"/>
              </a:rPr>
              <a:t>APAC: 65.3% share of global subscriptions</a:t>
            </a:r>
          </a:p>
          <a:p>
            <a:endParaRPr lang="en-GB" sz="900" dirty="0">
              <a:latin typeface="Open Sans" panose="020B0806030504020204"/>
            </a:endParaRPr>
          </a:p>
          <a:p>
            <a:pPr marL="342900" indent="-342900">
              <a:spcBef>
                <a:spcPct val="20000"/>
              </a:spcBef>
              <a:buClr>
                <a:schemeClr val="bg1">
                  <a:lumMod val="50000"/>
                </a:schemeClr>
              </a:buClr>
              <a:buFont typeface="Arial"/>
              <a:buChar char="•"/>
            </a:pPr>
            <a:r>
              <a:rPr lang="en-GB" sz="900" dirty="0">
                <a:solidFill>
                  <a:srgbClr val="8F297D"/>
                </a:solidFill>
                <a:latin typeface="Open Sans"/>
              </a:rPr>
              <a:t>North America: 	    	10.5%</a:t>
            </a:r>
          </a:p>
          <a:p>
            <a:pPr marL="342900" indent="-342900">
              <a:spcBef>
                <a:spcPct val="20000"/>
              </a:spcBef>
              <a:buClr>
                <a:schemeClr val="bg1">
                  <a:lumMod val="50000"/>
                </a:schemeClr>
              </a:buClr>
              <a:buFont typeface="Arial"/>
              <a:buChar char="•"/>
            </a:pPr>
            <a:r>
              <a:rPr lang="en-GB" sz="900" dirty="0">
                <a:solidFill>
                  <a:srgbClr val="8F297D"/>
                </a:solidFill>
                <a:latin typeface="Open Sans"/>
              </a:rPr>
              <a:t>Europe: 		     	12.3%</a:t>
            </a:r>
          </a:p>
          <a:p>
            <a:pPr marL="342900" indent="-342900">
              <a:spcBef>
                <a:spcPct val="20000"/>
              </a:spcBef>
              <a:buClr>
                <a:schemeClr val="bg1">
                  <a:lumMod val="50000"/>
                </a:schemeClr>
              </a:buClr>
              <a:buFont typeface="Arial"/>
              <a:buChar char="•"/>
            </a:pPr>
            <a:r>
              <a:rPr lang="en-GB" sz="900" dirty="0">
                <a:solidFill>
                  <a:srgbClr val="8F297D"/>
                </a:solidFill>
                <a:latin typeface="Open Sans"/>
              </a:rPr>
              <a:t>Latin America &amp; Caribbean:        	6.9%</a:t>
            </a:r>
          </a:p>
          <a:p>
            <a:pPr marL="342900" indent="-342900">
              <a:spcBef>
                <a:spcPct val="20000"/>
              </a:spcBef>
              <a:buClr>
                <a:schemeClr val="bg1">
                  <a:lumMod val="50000"/>
                </a:schemeClr>
              </a:buClr>
              <a:buFont typeface="Arial"/>
              <a:buChar char="•"/>
            </a:pPr>
            <a:r>
              <a:rPr lang="en-GB" sz="900" dirty="0">
                <a:solidFill>
                  <a:srgbClr val="8F297D"/>
                </a:solidFill>
                <a:latin typeface="Open Sans"/>
              </a:rPr>
              <a:t>Middle East: 	        	3.3%</a:t>
            </a:r>
          </a:p>
          <a:p>
            <a:pPr marL="342900" indent="-342900">
              <a:spcBef>
                <a:spcPct val="20000"/>
              </a:spcBef>
              <a:buClr>
                <a:schemeClr val="bg1">
                  <a:lumMod val="50000"/>
                </a:schemeClr>
              </a:buClr>
              <a:buFont typeface="Arial"/>
              <a:buChar char="•"/>
            </a:pPr>
            <a:r>
              <a:rPr lang="en-GB" sz="900" dirty="0">
                <a:solidFill>
                  <a:srgbClr val="8F297D"/>
                </a:solidFill>
                <a:latin typeface="Open Sans"/>
              </a:rPr>
              <a:t>Africa: 		        	1.7%</a:t>
            </a:r>
          </a:p>
        </p:txBody>
      </p:sp>
      <p:sp>
        <p:nvSpPr>
          <p:cNvPr id="7" name="TextBox 6">
            <a:extLst>
              <a:ext uri="{FF2B5EF4-FFF2-40B4-BE49-F238E27FC236}">
                <a16:creationId xmlns:a16="http://schemas.microsoft.com/office/drawing/2014/main" id="{F76A04B8-186D-E640-940B-10ADB9D79A0E}"/>
              </a:ext>
            </a:extLst>
          </p:cNvPr>
          <p:cNvSpPr txBox="1"/>
          <p:nvPr/>
        </p:nvSpPr>
        <p:spPr>
          <a:xfrm>
            <a:off x="304800" y="1169939"/>
            <a:ext cx="2062819" cy="2554545"/>
          </a:xfrm>
          <a:prstGeom prst="rect">
            <a:avLst/>
          </a:prstGeom>
          <a:solidFill>
            <a:schemeClr val="bg1"/>
          </a:solidFill>
        </p:spPr>
        <p:txBody>
          <a:bodyPr wrap="square" rtlCol="0">
            <a:spAutoFit/>
          </a:bodyPr>
          <a:lstStyle/>
          <a:p>
            <a:r>
              <a:rPr lang="en-GB" sz="1000" dirty="0">
                <a:solidFill>
                  <a:srgbClr val="4E64B5"/>
                </a:solidFill>
                <a:latin typeface="Open Sans"/>
              </a:rPr>
              <a:t>LTE accounts for more than 50% of all global subscriptions by the end of 2019, and more than 60% by 2021</a:t>
            </a:r>
          </a:p>
          <a:p>
            <a:endParaRPr lang="en-GB" sz="1000" dirty="0">
              <a:solidFill>
                <a:srgbClr val="4E64B5"/>
              </a:solidFill>
              <a:latin typeface="Open Sans"/>
            </a:endParaRPr>
          </a:p>
          <a:p>
            <a:r>
              <a:rPr lang="en-GB" sz="1000" dirty="0">
                <a:solidFill>
                  <a:srgbClr val="8F297D"/>
                </a:solidFill>
                <a:latin typeface="Open Sans"/>
              </a:rPr>
              <a:t>The number of LTE subscriptions will grow by 6% CAGR between Dec 2019 and Dec 2022</a:t>
            </a:r>
          </a:p>
          <a:p>
            <a:endParaRPr lang="en-GB" sz="1000" dirty="0">
              <a:solidFill>
                <a:srgbClr val="4E64B5"/>
              </a:solidFill>
              <a:latin typeface="Open Sans"/>
            </a:endParaRPr>
          </a:p>
          <a:p>
            <a:r>
              <a:rPr lang="en-GB" sz="1000" dirty="0">
                <a:solidFill>
                  <a:srgbClr val="4E64B5"/>
                </a:solidFill>
                <a:latin typeface="Open Sans"/>
              </a:rPr>
              <a:t>LTE subscriptions will peak in 2022 (5.96 billion by the year-end) and begin falling slowly in 2023</a:t>
            </a:r>
          </a:p>
          <a:p>
            <a:endParaRPr lang="en-GB" sz="1000" dirty="0">
              <a:solidFill>
                <a:srgbClr val="4E64B5"/>
              </a:solidFill>
              <a:latin typeface="Open Sans"/>
            </a:endParaRPr>
          </a:p>
          <a:p>
            <a:r>
              <a:rPr lang="en-GB" sz="1000" dirty="0">
                <a:solidFill>
                  <a:srgbClr val="8F297D"/>
                </a:solidFill>
                <a:latin typeface="Open Sans"/>
              </a:rPr>
              <a:t>5G reaches 1.3 billion subscribers by the end of 2023</a:t>
            </a:r>
          </a:p>
        </p:txBody>
      </p:sp>
    </p:spTree>
    <p:extLst>
      <p:ext uri="{BB962C8B-B14F-4D97-AF65-F5344CB8AC3E}">
        <p14:creationId xmlns:p14="http://schemas.microsoft.com/office/powerpoint/2010/main" val="2220488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FB42994-F7A0-49FF-965B-7664AE4E4274}"/>
              </a:ext>
            </a:extLst>
          </p:cNvPr>
          <p:cNvPicPr>
            <a:picLocks noChangeAspect="1"/>
          </p:cNvPicPr>
          <p:nvPr/>
        </p:nvPicPr>
        <p:blipFill>
          <a:blip r:embed="rId2"/>
          <a:stretch>
            <a:fillRect/>
          </a:stretch>
        </p:blipFill>
        <p:spPr>
          <a:xfrm>
            <a:off x="3193993" y="1227914"/>
            <a:ext cx="5700254" cy="2804403"/>
          </a:xfrm>
          <a:prstGeom prst="rect">
            <a:avLst/>
          </a:prstGeom>
        </p:spPr>
      </p:pic>
      <p:sp>
        <p:nvSpPr>
          <p:cNvPr id="4" name="Title 3">
            <a:extLst>
              <a:ext uri="{FF2B5EF4-FFF2-40B4-BE49-F238E27FC236}">
                <a16:creationId xmlns:a16="http://schemas.microsoft.com/office/drawing/2014/main" id="{549D477D-D8D0-4543-8DA6-E25F21523458}"/>
              </a:ext>
            </a:extLst>
          </p:cNvPr>
          <p:cNvSpPr>
            <a:spLocks noGrp="1"/>
          </p:cNvSpPr>
          <p:nvPr>
            <p:ph type="title"/>
          </p:nvPr>
        </p:nvSpPr>
        <p:spPr/>
        <p:txBody>
          <a:bodyPr/>
          <a:lstStyle/>
          <a:p>
            <a:r>
              <a:rPr lang="en-GB" dirty="0">
                <a:solidFill>
                  <a:srgbClr val="8F297D"/>
                </a:solidFill>
              </a:rPr>
              <a:t>LTE subscriptions growth*</a:t>
            </a:r>
          </a:p>
        </p:txBody>
      </p:sp>
      <p:sp>
        <p:nvSpPr>
          <p:cNvPr id="11" name="TextBox 10">
            <a:extLst>
              <a:ext uri="{FF2B5EF4-FFF2-40B4-BE49-F238E27FC236}">
                <a16:creationId xmlns:a16="http://schemas.microsoft.com/office/drawing/2014/main" id="{6EF90428-0F0D-427D-ACA2-0E493B2CD266}"/>
              </a:ext>
            </a:extLst>
          </p:cNvPr>
          <p:cNvSpPr txBox="1"/>
          <p:nvPr/>
        </p:nvSpPr>
        <p:spPr>
          <a:xfrm>
            <a:off x="583660" y="1277368"/>
            <a:ext cx="2459688" cy="1815882"/>
          </a:xfrm>
          <a:prstGeom prst="rect">
            <a:avLst/>
          </a:prstGeom>
          <a:solidFill>
            <a:schemeClr val="bg1"/>
          </a:solidFill>
        </p:spPr>
        <p:txBody>
          <a:bodyPr wrap="square" rtlCol="0">
            <a:spAutoFit/>
          </a:bodyPr>
          <a:lstStyle/>
          <a:p>
            <a:r>
              <a:rPr lang="en-GB" sz="1000" dirty="0">
                <a:solidFill>
                  <a:srgbClr val="4E64B5"/>
                </a:solidFill>
                <a:latin typeface="Open Sans"/>
              </a:rPr>
              <a:t>4Q 2018 3.99 billion LTE subscriptions worldwide</a:t>
            </a:r>
          </a:p>
          <a:p>
            <a:pPr>
              <a:spcBef>
                <a:spcPct val="20000"/>
              </a:spcBef>
              <a:buClr>
                <a:schemeClr val="bg1">
                  <a:lumMod val="50000"/>
                </a:schemeClr>
              </a:buClr>
            </a:pPr>
            <a:endParaRPr lang="en-GB" sz="1000" dirty="0">
              <a:latin typeface="Open Sans" panose="020B0806030504020204"/>
            </a:endParaRPr>
          </a:p>
          <a:p>
            <a:pPr>
              <a:spcBef>
                <a:spcPct val="20000"/>
              </a:spcBef>
              <a:buClr>
                <a:schemeClr val="bg1">
                  <a:lumMod val="50000"/>
                </a:schemeClr>
              </a:buClr>
            </a:pPr>
            <a:r>
              <a:rPr lang="en-US" altLang="zh-CN" sz="1000" dirty="0">
                <a:solidFill>
                  <a:srgbClr val="8F297D"/>
                </a:solidFill>
                <a:latin typeface="Open Sans"/>
              </a:rPr>
              <a:t>Over 950,000 </a:t>
            </a:r>
            <a:r>
              <a:rPr lang="en-GB" sz="1000" dirty="0">
                <a:solidFill>
                  <a:srgbClr val="8F297D"/>
                </a:solidFill>
                <a:latin typeface="Open Sans"/>
              </a:rPr>
              <a:t>subscriptions added in the preceding 12 months</a:t>
            </a:r>
          </a:p>
          <a:p>
            <a:pPr>
              <a:spcBef>
                <a:spcPct val="20000"/>
              </a:spcBef>
              <a:buClr>
                <a:schemeClr val="bg1">
                  <a:lumMod val="50000"/>
                </a:schemeClr>
              </a:buClr>
            </a:pPr>
            <a:endParaRPr lang="en-GB" sz="1000" dirty="0">
              <a:solidFill>
                <a:srgbClr val="8F297D"/>
              </a:solidFill>
              <a:latin typeface="Open Sans"/>
            </a:endParaRPr>
          </a:p>
          <a:p>
            <a:pPr>
              <a:spcBef>
                <a:spcPct val="20000"/>
              </a:spcBef>
              <a:buClr>
                <a:schemeClr val="bg1">
                  <a:lumMod val="50000"/>
                </a:schemeClr>
              </a:buClr>
            </a:pPr>
            <a:r>
              <a:rPr lang="en-GB" sz="1000" dirty="0">
                <a:solidFill>
                  <a:srgbClr val="4E64B5"/>
                </a:solidFill>
                <a:latin typeface="Open Sans"/>
              </a:rPr>
              <a:t>31% YoY growth</a:t>
            </a:r>
          </a:p>
          <a:p>
            <a:pPr>
              <a:spcBef>
                <a:spcPct val="20000"/>
              </a:spcBef>
              <a:buClr>
                <a:schemeClr val="bg1">
                  <a:lumMod val="50000"/>
                </a:schemeClr>
              </a:buClr>
            </a:pPr>
            <a:endParaRPr lang="en-GB" sz="1000" dirty="0">
              <a:solidFill>
                <a:srgbClr val="4E64B5"/>
              </a:solidFill>
              <a:latin typeface="Open Sans"/>
            </a:endParaRPr>
          </a:p>
          <a:p>
            <a:pPr>
              <a:spcBef>
                <a:spcPct val="20000"/>
              </a:spcBef>
              <a:buClr>
                <a:schemeClr val="bg1">
                  <a:lumMod val="50000"/>
                </a:schemeClr>
              </a:buClr>
            </a:pPr>
            <a:r>
              <a:rPr lang="en-GB" sz="1000" dirty="0">
                <a:solidFill>
                  <a:srgbClr val="8F297D"/>
                </a:solidFill>
                <a:latin typeface="Open Sans"/>
              </a:rPr>
              <a:t>LTE subscriptions account for 47% of global subscriptions</a:t>
            </a:r>
          </a:p>
        </p:txBody>
      </p:sp>
      <p:sp>
        <p:nvSpPr>
          <p:cNvPr id="12" name="TextBox 11">
            <a:extLst>
              <a:ext uri="{FF2B5EF4-FFF2-40B4-BE49-F238E27FC236}">
                <a16:creationId xmlns:a16="http://schemas.microsoft.com/office/drawing/2014/main" id="{3AE6DF4A-FA43-44D9-A189-2DE62D31383D}"/>
              </a:ext>
            </a:extLst>
          </p:cNvPr>
          <p:cNvSpPr txBox="1"/>
          <p:nvPr/>
        </p:nvSpPr>
        <p:spPr>
          <a:xfrm>
            <a:off x="5540188" y="4778916"/>
            <a:ext cx="3471799" cy="215444"/>
          </a:xfrm>
          <a:prstGeom prst="rect">
            <a:avLst/>
          </a:prstGeom>
          <a:noFill/>
          <a:ln>
            <a:solidFill>
              <a:schemeClr val="accent1"/>
            </a:solidFill>
          </a:ln>
        </p:spPr>
        <p:txBody>
          <a:bodyPr wrap="square" rtlCol="0">
            <a:spAutoFit/>
          </a:bodyPr>
          <a:lstStyle/>
          <a:p>
            <a:pPr algn="ctr"/>
            <a:r>
              <a:rPr lang="en-US" sz="800" dirty="0">
                <a:latin typeface="Open Sans" panose="020B0806030504020204"/>
              </a:rPr>
              <a:t>* Source of data – Ovum WCIS provided to GSA on 19 March 2019</a:t>
            </a:r>
            <a:endParaRPr lang="en-GB" sz="800" dirty="0">
              <a:latin typeface="Open Sans" panose="020B0806030504020204"/>
            </a:endParaRPr>
          </a:p>
        </p:txBody>
      </p:sp>
    </p:spTree>
    <p:extLst>
      <p:ext uri="{BB962C8B-B14F-4D97-AF65-F5344CB8AC3E}">
        <p14:creationId xmlns:p14="http://schemas.microsoft.com/office/powerpoint/2010/main" val="2912070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61CBB0F-BEF0-4FD6-A2C7-AEA196B46A0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0676" y="1709826"/>
            <a:ext cx="3735505" cy="2543198"/>
          </a:xfrm>
          <a:prstGeom prst="rect">
            <a:avLst/>
          </a:prstGeom>
        </p:spPr>
      </p:pic>
      <p:sp>
        <p:nvSpPr>
          <p:cNvPr id="16" name="Content Placeholder 15">
            <a:extLst>
              <a:ext uri="{FF2B5EF4-FFF2-40B4-BE49-F238E27FC236}">
                <a16:creationId xmlns:a16="http://schemas.microsoft.com/office/drawing/2014/main" id="{75E8808A-C9BD-4BE3-AFD5-285A0507B5D5}"/>
              </a:ext>
            </a:extLst>
          </p:cNvPr>
          <p:cNvSpPr>
            <a:spLocks noGrp="1"/>
          </p:cNvSpPr>
          <p:nvPr>
            <p:ph idx="1"/>
          </p:nvPr>
        </p:nvSpPr>
        <p:spPr>
          <a:xfrm>
            <a:off x="4312920" y="1206614"/>
            <a:ext cx="4226560" cy="3481296"/>
          </a:xfrm>
        </p:spPr>
        <p:txBody>
          <a:bodyPr>
            <a:noAutofit/>
          </a:bodyPr>
          <a:lstStyle/>
          <a:p>
            <a:pPr>
              <a:spcAft>
                <a:spcPts val="600"/>
              </a:spcAft>
            </a:pPr>
            <a:r>
              <a:rPr lang="en-US" sz="1100" dirty="0"/>
              <a:t>By </a:t>
            </a:r>
            <a:r>
              <a:rPr lang="en-US" sz="1100" i="1" dirty="0"/>
              <a:t>mid-January 2019 </a:t>
            </a:r>
            <a:r>
              <a:rPr lang="en-US" sz="1100" dirty="0"/>
              <a:t>GSA had identified </a:t>
            </a:r>
            <a:r>
              <a:rPr lang="en-US" sz="1100" b="1" dirty="0">
                <a:solidFill>
                  <a:srgbClr val="BE155A"/>
                </a:solidFill>
              </a:rPr>
              <a:t>201</a:t>
            </a:r>
            <a:r>
              <a:rPr lang="en-US" sz="1100" dirty="0"/>
              <a:t> operators, in </a:t>
            </a:r>
            <a:r>
              <a:rPr lang="en-US" sz="1100" b="1" dirty="0">
                <a:solidFill>
                  <a:srgbClr val="BE155A"/>
                </a:solidFill>
              </a:rPr>
              <a:t>83</a:t>
            </a:r>
            <a:r>
              <a:rPr lang="en-US" sz="1100" dirty="0"/>
              <a:t> countries, investing in 5G mobile and 5G FWA networks, in the form of tests, trials, planned and pilot deployments, and launches. (The numbers at the end of April 2018 were 154 operators in 66 countries.)</a:t>
            </a:r>
          </a:p>
          <a:p>
            <a:pPr>
              <a:spcAft>
                <a:spcPts val="600"/>
              </a:spcAft>
            </a:pPr>
            <a:r>
              <a:rPr lang="en-US" sz="1100" dirty="0"/>
              <a:t>Operators have announced </a:t>
            </a:r>
            <a:r>
              <a:rPr lang="en-US" sz="1100" b="1" dirty="0">
                <a:solidFill>
                  <a:srgbClr val="BE155A"/>
                </a:solidFill>
              </a:rPr>
              <a:t>524</a:t>
            </a:r>
            <a:r>
              <a:rPr lang="en-US" sz="1100" dirty="0"/>
              <a:t> separate demonstrations, tests or trials that we have been able to identify (by end-November 2018).</a:t>
            </a:r>
          </a:p>
          <a:p>
            <a:pPr>
              <a:spcAft>
                <a:spcPts val="600"/>
              </a:spcAft>
            </a:pPr>
            <a:r>
              <a:rPr lang="en-US" sz="1100" dirty="0"/>
              <a:t>At least </a:t>
            </a:r>
            <a:r>
              <a:rPr lang="en-US" sz="1100" b="1" dirty="0">
                <a:solidFill>
                  <a:srgbClr val="BE155A"/>
                </a:solidFill>
              </a:rPr>
              <a:t>87</a:t>
            </a:r>
            <a:r>
              <a:rPr lang="en-US" sz="1100" dirty="0"/>
              <a:t> projects have involved testing Massive MIMO in the context of 5G (i.e., MIMO trials involving 64 or more transmitters, or lower order MIMO used on new high frequency spectrum bands, or involving some other 5G aspect such as New Radio characteristics).</a:t>
            </a:r>
          </a:p>
          <a:p>
            <a:pPr>
              <a:spcAft>
                <a:spcPts val="600"/>
              </a:spcAft>
            </a:pPr>
            <a:r>
              <a:rPr lang="en-US" sz="1100" dirty="0"/>
              <a:t>At least </a:t>
            </a:r>
            <a:r>
              <a:rPr lang="en-US" sz="1100" b="1" dirty="0">
                <a:solidFill>
                  <a:srgbClr val="BE155A"/>
                </a:solidFill>
              </a:rPr>
              <a:t>26</a:t>
            </a:r>
            <a:r>
              <a:rPr lang="en-US" sz="1100" dirty="0"/>
              <a:t> projects explicitly featuring network slicing.</a:t>
            </a:r>
            <a:endParaRPr lang="en-GB" sz="1100" dirty="0"/>
          </a:p>
        </p:txBody>
      </p:sp>
      <p:sp>
        <p:nvSpPr>
          <p:cNvPr id="6" name="Text Placeholder 5"/>
          <p:cNvSpPr>
            <a:spLocks noGrp="1"/>
          </p:cNvSpPr>
          <p:nvPr>
            <p:ph type="body" sz="quarter" idx="10"/>
          </p:nvPr>
        </p:nvSpPr>
        <p:spPr/>
        <p:txBody>
          <a:bodyPr/>
          <a:lstStyle/>
          <a:p>
            <a:r>
              <a:rPr lang="en-GB" dirty="0"/>
              <a:t>Where 5G trials are taking place, and what they involve</a:t>
            </a:r>
          </a:p>
        </p:txBody>
      </p:sp>
      <p:sp>
        <p:nvSpPr>
          <p:cNvPr id="4" name="Title 3"/>
          <p:cNvSpPr>
            <a:spLocks noGrp="1"/>
          </p:cNvSpPr>
          <p:nvPr>
            <p:ph type="title"/>
          </p:nvPr>
        </p:nvSpPr>
        <p:spPr>
          <a:xfrm>
            <a:off x="7903" y="83818"/>
            <a:ext cx="8194718" cy="583354"/>
          </a:xfrm>
          <a:prstGeom prst="rect">
            <a:avLst/>
          </a:prstGeom>
        </p:spPr>
        <p:txBody>
          <a:bodyPr/>
          <a:lstStyle/>
          <a:p>
            <a:r>
              <a:rPr lang="en-GB" dirty="0">
                <a:solidFill>
                  <a:srgbClr val="103AFB"/>
                </a:solidFill>
              </a:rPr>
              <a:t>Global 5G Status – Snapshot January 2019</a:t>
            </a:r>
          </a:p>
        </p:txBody>
      </p:sp>
      <p:pic>
        <p:nvPicPr>
          <p:cNvPr id="3" name="Content Placeholder 2">
            <a:extLst>
              <a:ext uri="{FF2B5EF4-FFF2-40B4-BE49-F238E27FC236}">
                <a16:creationId xmlns:a16="http://schemas.microsoft.com/office/drawing/2014/main" id="{A92C334E-ACA6-4BA3-BEC8-5F782D2084A4}"/>
              </a:ext>
            </a:extLst>
          </p:cNvPr>
          <p:cNvPicPr>
            <a:picLocks noGrp="1" noChangeAspect="1"/>
          </p:cNvPicPr>
          <p:nvPr>
            <p:ph sz="quarter" idx="11"/>
          </p:nvPr>
        </p:nvPicPr>
        <p:blipFill>
          <a:blip r:embed="rId3" cstate="screen">
            <a:extLst>
              <a:ext uri="{28A0092B-C50C-407E-A947-70E740481C1C}">
                <a14:useLocalDpi xmlns:a14="http://schemas.microsoft.com/office/drawing/2010/main"/>
              </a:ext>
            </a:extLst>
          </a:blip>
          <a:stretch>
            <a:fillRect/>
          </a:stretch>
        </p:blipFill>
        <p:spPr>
          <a:xfrm>
            <a:off x="2695575" y="5021363"/>
            <a:ext cx="46038" cy="26786"/>
          </a:xfrm>
        </p:spPr>
      </p:pic>
      <p:sp>
        <p:nvSpPr>
          <p:cNvPr id="9" name="TextBox 8">
            <a:extLst>
              <a:ext uri="{FF2B5EF4-FFF2-40B4-BE49-F238E27FC236}">
                <a16:creationId xmlns:a16="http://schemas.microsoft.com/office/drawing/2014/main" id="{46967AED-FF4A-498B-ABAB-3024DF085A2D}"/>
              </a:ext>
            </a:extLst>
          </p:cNvPr>
          <p:cNvSpPr txBox="1"/>
          <p:nvPr/>
        </p:nvSpPr>
        <p:spPr>
          <a:xfrm>
            <a:off x="247179" y="1187938"/>
            <a:ext cx="3867377" cy="507831"/>
          </a:xfrm>
          <a:prstGeom prst="rect">
            <a:avLst/>
          </a:prstGeom>
          <a:noFill/>
        </p:spPr>
        <p:txBody>
          <a:bodyPr wrap="square" rtlCol="0">
            <a:spAutoFit/>
          </a:bodyPr>
          <a:lstStyle/>
          <a:p>
            <a:r>
              <a:rPr lang="en-GB" sz="900" i="1" dirty="0">
                <a:latin typeface="Open Sans" panose="020B0806030504020204"/>
              </a:rPr>
              <a:t>Countries with operators investing in 5G networks (from pre-commitment trials through to pre-commercial and commercial launches) at January 2019</a:t>
            </a:r>
          </a:p>
        </p:txBody>
      </p:sp>
      <p:sp>
        <p:nvSpPr>
          <p:cNvPr id="10" name="TextBox 9">
            <a:extLst>
              <a:ext uri="{FF2B5EF4-FFF2-40B4-BE49-F238E27FC236}">
                <a16:creationId xmlns:a16="http://schemas.microsoft.com/office/drawing/2014/main" id="{D2643A58-72A5-495C-9EA1-1EDAF9914BFF}"/>
              </a:ext>
            </a:extLst>
          </p:cNvPr>
          <p:cNvSpPr txBox="1"/>
          <p:nvPr/>
        </p:nvSpPr>
        <p:spPr>
          <a:xfrm>
            <a:off x="4595536" y="4253024"/>
            <a:ext cx="4129031" cy="688256"/>
          </a:xfrm>
          <a:prstGeom prst="rect">
            <a:avLst/>
          </a:prstGeom>
          <a:solidFill>
            <a:srgbClr val="BE155A"/>
          </a:solidFill>
        </p:spPr>
        <p:txBody>
          <a:bodyPr wrap="square" lIns="36000" tIns="36000" rIns="36000" bIns="36000" rtlCol="0">
            <a:spAutoFit/>
          </a:bodyPr>
          <a:lstStyle/>
          <a:p>
            <a:r>
              <a:rPr lang="en-GB" sz="1000" dirty="0">
                <a:solidFill>
                  <a:schemeClr val="bg1"/>
                </a:solidFill>
                <a:latin typeface="Open Sans" panose="020B0806030504020204" pitchFamily="34" charset="0"/>
                <a:ea typeface="Open Sans" panose="020B0806030504020204" pitchFamily="34" charset="0"/>
                <a:cs typeface="Open Sans" panose="020B0806030504020204" pitchFamily="34" charset="0"/>
              </a:rPr>
              <a:t>These slides contain extracts from the GSA report </a:t>
            </a:r>
            <a:r>
              <a:rPr lang="en-GB" sz="1000" i="1" dirty="0">
                <a:solidFill>
                  <a:schemeClr val="bg1"/>
                </a:solidFill>
                <a:latin typeface="Open Sans" panose="020B0806030504020204" pitchFamily="34" charset="0"/>
                <a:ea typeface="Open Sans" panose="020B0806030504020204" pitchFamily="34" charset="0"/>
                <a:cs typeface="Open Sans" panose="020B0806030504020204" pitchFamily="34" charset="0"/>
              </a:rPr>
              <a:t>“</a:t>
            </a:r>
            <a:r>
              <a:rPr lang="en-US" sz="1000" i="1" dirty="0">
                <a:solidFill>
                  <a:schemeClr val="bg1"/>
                </a:solidFill>
                <a:latin typeface="Open Sans" panose="020B0806030504020204" pitchFamily="34" charset="0"/>
                <a:ea typeface="Open Sans" panose="020B0806030504020204" pitchFamily="34" charset="0"/>
                <a:cs typeface="Open Sans" panose="020B0806030504020204" pitchFamily="34" charset="0"/>
              </a:rPr>
              <a:t>Global Progress to 5G - Trials, Deployments and Launches</a:t>
            </a:r>
            <a:r>
              <a:rPr lang="en-GB" sz="1000" i="1" dirty="0">
                <a:solidFill>
                  <a:schemeClr val="bg1"/>
                </a:solidFill>
                <a:latin typeface="Open Sans" panose="020B0806030504020204" pitchFamily="34" charset="0"/>
                <a:ea typeface="Open Sans" panose="020B0806030504020204" pitchFamily="34" charset="0"/>
                <a:cs typeface="Open Sans" panose="020B0806030504020204" pitchFamily="34" charset="0"/>
              </a:rPr>
              <a:t>”</a:t>
            </a:r>
            <a:r>
              <a:rPr lang="en-GB" sz="1000" dirty="0">
                <a:solidFill>
                  <a:schemeClr val="bg1"/>
                </a:solidFill>
                <a:latin typeface="Open Sans" panose="020B0806030504020204" pitchFamily="34" charset="0"/>
                <a:ea typeface="Open Sans" panose="020B0806030504020204" pitchFamily="34" charset="0"/>
                <a:cs typeface="Open Sans" panose="020B0806030504020204" pitchFamily="34" charset="0"/>
              </a:rPr>
              <a:t> (November 2018) updated with more recent data where available. See the GSA website at www.gsacom.com</a:t>
            </a:r>
          </a:p>
        </p:txBody>
      </p:sp>
      <p:sp>
        <p:nvSpPr>
          <p:cNvPr id="19" name="TextBox 18">
            <a:extLst>
              <a:ext uri="{FF2B5EF4-FFF2-40B4-BE49-F238E27FC236}">
                <a16:creationId xmlns:a16="http://schemas.microsoft.com/office/drawing/2014/main" id="{B0B4C548-0C2C-4AFA-A344-78B4EBDC63EA}"/>
              </a:ext>
            </a:extLst>
          </p:cNvPr>
          <p:cNvSpPr txBox="1"/>
          <p:nvPr/>
        </p:nvSpPr>
        <p:spPr>
          <a:xfrm>
            <a:off x="2624691" y="3546385"/>
            <a:ext cx="721360" cy="200055"/>
          </a:xfrm>
          <a:prstGeom prst="rect">
            <a:avLst/>
          </a:prstGeom>
          <a:solidFill>
            <a:schemeClr val="bg1"/>
          </a:solidFill>
        </p:spPr>
        <p:txBody>
          <a:bodyPr wrap="square" rtlCol="0">
            <a:spAutoFit/>
          </a:bodyPr>
          <a:lstStyle/>
          <a:p>
            <a:pPr algn="ctr"/>
            <a:r>
              <a:rPr lang="en-GB" sz="700" dirty="0">
                <a:latin typeface="Open Sans" panose="020B0606030504020204" pitchFamily="34" charset="0"/>
                <a:ea typeface="Open Sans" panose="020B0606030504020204" pitchFamily="34" charset="0"/>
                <a:cs typeface="Open Sans" panose="020B0606030504020204" pitchFamily="34" charset="0"/>
              </a:rPr>
              <a:t>© GSA 2019</a:t>
            </a:r>
          </a:p>
        </p:txBody>
      </p:sp>
    </p:spTree>
    <p:extLst>
      <p:ext uri="{BB962C8B-B14F-4D97-AF65-F5344CB8AC3E}">
        <p14:creationId xmlns:p14="http://schemas.microsoft.com/office/powerpoint/2010/main" val="572215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43A73CE-6B62-4E57-B58A-FED86FA11CF7}"/>
              </a:ext>
            </a:extLst>
          </p:cNvPr>
          <p:cNvPicPr>
            <a:picLocks noChangeAspect="1"/>
          </p:cNvPicPr>
          <p:nvPr/>
        </p:nvPicPr>
        <p:blipFill>
          <a:blip r:embed="rId2"/>
          <a:stretch>
            <a:fillRect/>
          </a:stretch>
        </p:blipFill>
        <p:spPr>
          <a:xfrm>
            <a:off x="4323220" y="1589156"/>
            <a:ext cx="4337170" cy="2262164"/>
          </a:xfrm>
          <a:prstGeom prst="rect">
            <a:avLst/>
          </a:prstGeom>
        </p:spPr>
      </p:pic>
      <p:pic>
        <p:nvPicPr>
          <p:cNvPr id="3" name="Picture 2">
            <a:extLst>
              <a:ext uri="{FF2B5EF4-FFF2-40B4-BE49-F238E27FC236}">
                <a16:creationId xmlns:a16="http://schemas.microsoft.com/office/drawing/2014/main" id="{27419F77-E579-4726-86E5-F783233602E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3608" y="1578205"/>
            <a:ext cx="3057259" cy="2919763"/>
          </a:xfrm>
          <a:prstGeom prst="rect">
            <a:avLst/>
          </a:prstGeom>
        </p:spPr>
      </p:pic>
      <p:sp>
        <p:nvSpPr>
          <p:cNvPr id="4" name="Title 3"/>
          <p:cNvSpPr>
            <a:spLocks noGrp="1"/>
          </p:cNvSpPr>
          <p:nvPr>
            <p:ph type="title"/>
          </p:nvPr>
        </p:nvSpPr>
        <p:spPr>
          <a:xfrm>
            <a:off x="7903" y="82045"/>
            <a:ext cx="8194718" cy="583354"/>
          </a:xfrm>
          <a:prstGeom prst="rect">
            <a:avLst/>
          </a:prstGeom>
        </p:spPr>
        <p:txBody>
          <a:bodyPr/>
          <a:lstStyle/>
          <a:p>
            <a:r>
              <a:rPr lang="en-GB" dirty="0">
                <a:solidFill>
                  <a:srgbClr val="103AFB"/>
                </a:solidFill>
              </a:rPr>
              <a:t>Global 5G Status – Snapshot January 2019</a:t>
            </a:r>
          </a:p>
        </p:txBody>
      </p:sp>
      <p:sp>
        <p:nvSpPr>
          <p:cNvPr id="6" name="Text Placeholder 5"/>
          <p:cNvSpPr>
            <a:spLocks noGrp="1"/>
          </p:cNvSpPr>
          <p:nvPr>
            <p:ph type="body" sz="quarter" idx="10"/>
          </p:nvPr>
        </p:nvSpPr>
        <p:spPr>
          <a:xfrm>
            <a:off x="268052" y="587009"/>
            <a:ext cx="8403891" cy="343186"/>
          </a:xfrm>
        </p:spPr>
        <p:txBody>
          <a:bodyPr/>
          <a:lstStyle/>
          <a:p>
            <a:r>
              <a:rPr lang="en-GB" dirty="0"/>
              <a:t>Spectrum bands and network throughput of trials</a:t>
            </a:r>
          </a:p>
        </p:txBody>
      </p:sp>
      <p:sp>
        <p:nvSpPr>
          <p:cNvPr id="5" name="TextBox 4">
            <a:extLst>
              <a:ext uri="{FF2B5EF4-FFF2-40B4-BE49-F238E27FC236}">
                <a16:creationId xmlns:a16="http://schemas.microsoft.com/office/drawing/2014/main" id="{54DFFF3D-6846-4B1F-A2B8-D7015069AC0C}"/>
              </a:ext>
            </a:extLst>
          </p:cNvPr>
          <p:cNvSpPr txBox="1"/>
          <p:nvPr/>
        </p:nvSpPr>
        <p:spPr>
          <a:xfrm>
            <a:off x="394497" y="1209040"/>
            <a:ext cx="3146371" cy="369332"/>
          </a:xfrm>
          <a:prstGeom prst="rect">
            <a:avLst/>
          </a:prstGeom>
          <a:noFill/>
        </p:spPr>
        <p:txBody>
          <a:bodyPr wrap="square" rtlCol="0">
            <a:spAutoFit/>
          </a:bodyPr>
          <a:lstStyle/>
          <a:p>
            <a:r>
              <a:rPr lang="en-US" sz="900" i="1" dirty="0">
                <a:latin typeface="Open Sans" panose="020B0806030504020204"/>
              </a:rPr>
              <a:t>Spectrum bands used in 5G trials, mapped to 3GPP 5G spectrum band allocations (November 2018)</a:t>
            </a:r>
            <a:endParaRPr lang="en-GB" sz="900" dirty="0">
              <a:latin typeface="Open Sans" panose="020B0806030504020204"/>
            </a:endParaRPr>
          </a:p>
        </p:txBody>
      </p:sp>
      <p:sp>
        <p:nvSpPr>
          <p:cNvPr id="8" name="TextBox 7">
            <a:extLst>
              <a:ext uri="{FF2B5EF4-FFF2-40B4-BE49-F238E27FC236}">
                <a16:creationId xmlns:a16="http://schemas.microsoft.com/office/drawing/2014/main" id="{90CC2B69-B2A8-4035-BFEE-F2AA9125E500}"/>
              </a:ext>
            </a:extLst>
          </p:cNvPr>
          <p:cNvSpPr txBox="1"/>
          <p:nvPr/>
        </p:nvSpPr>
        <p:spPr>
          <a:xfrm>
            <a:off x="2607908" y="4155126"/>
            <a:ext cx="721360" cy="200055"/>
          </a:xfrm>
          <a:prstGeom prst="rect">
            <a:avLst/>
          </a:prstGeom>
          <a:solidFill>
            <a:schemeClr val="bg1"/>
          </a:solidFill>
        </p:spPr>
        <p:txBody>
          <a:bodyPr wrap="square" rtlCol="0">
            <a:spAutoFit/>
          </a:bodyPr>
          <a:lstStyle/>
          <a:p>
            <a:pPr algn="ctr"/>
            <a:r>
              <a:rPr lang="en-GB" sz="700" dirty="0">
                <a:latin typeface="Open Sans" panose="020B0606030504020204" pitchFamily="34" charset="0"/>
                <a:ea typeface="Open Sans" panose="020B0606030504020204" pitchFamily="34" charset="0"/>
                <a:cs typeface="Open Sans" panose="020B0606030504020204" pitchFamily="34" charset="0"/>
              </a:rPr>
              <a:t>© GSA 2019</a:t>
            </a:r>
          </a:p>
        </p:txBody>
      </p:sp>
      <p:sp>
        <p:nvSpPr>
          <p:cNvPr id="14" name="TextBox 13">
            <a:extLst>
              <a:ext uri="{FF2B5EF4-FFF2-40B4-BE49-F238E27FC236}">
                <a16:creationId xmlns:a16="http://schemas.microsoft.com/office/drawing/2014/main" id="{EEC87B1E-66D4-4F0E-A7DB-B6F0A7F8D209}"/>
              </a:ext>
            </a:extLst>
          </p:cNvPr>
          <p:cNvSpPr txBox="1"/>
          <p:nvPr/>
        </p:nvSpPr>
        <p:spPr>
          <a:xfrm>
            <a:off x="4246425" y="1208874"/>
            <a:ext cx="4404411" cy="230832"/>
          </a:xfrm>
          <a:prstGeom prst="rect">
            <a:avLst/>
          </a:prstGeom>
          <a:noFill/>
        </p:spPr>
        <p:txBody>
          <a:bodyPr wrap="square" rtlCol="0">
            <a:spAutoFit/>
          </a:bodyPr>
          <a:lstStyle/>
          <a:p>
            <a:r>
              <a:rPr lang="en-US" sz="900" i="1" dirty="0">
                <a:latin typeface="Open Sans" panose="020B0806030504020204"/>
              </a:rPr>
              <a:t>Network throughput (DL) reported in 5G demonstrations and trials (November 2018)</a:t>
            </a:r>
            <a:endParaRPr lang="en-GB" sz="900" dirty="0">
              <a:latin typeface="Open Sans" panose="020B0806030504020204"/>
            </a:endParaRPr>
          </a:p>
        </p:txBody>
      </p:sp>
      <p:sp>
        <p:nvSpPr>
          <p:cNvPr id="15" name="TextBox 14">
            <a:extLst>
              <a:ext uri="{FF2B5EF4-FFF2-40B4-BE49-F238E27FC236}">
                <a16:creationId xmlns:a16="http://schemas.microsoft.com/office/drawing/2014/main" id="{0D93726F-8F8A-4039-943C-A7182C517027}"/>
              </a:ext>
            </a:extLst>
          </p:cNvPr>
          <p:cNvSpPr txBox="1"/>
          <p:nvPr/>
        </p:nvSpPr>
        <p:spPr>
          <a:xfrm>
            <a:off x="6769963" y="2163858"/>
            <a:ext cx="721360" cy="200055"/>
          </a:xfrm>
          <a:prstGeom prst="rect">
            <a:avLst/>
          </a:prstGeom>
          <a:solidFill>
            <a:schemeClr val="bg1"/>
          </a:solidFill>
        </p:spPr>
        <p:txBody>
          <a:bodyPr wrap="square" rtlCol="0">
            <a:spAutoFit/>
          </a:bodyPr>
          <a:lstStyle/>
          <a:p>
            <a:pPr algn="ctr"/>
            <a:r>
              <a:rPr lang="en-GB" sz="700" dirty="0">
                <a:latin typeface="Open Sans" panose="020B0606030504020204" pitchFamily="34" charset="0"/>
                <a:ea typeface="Open Sans" panose="020B0606030504020204" pitchFamily="34" charset="0"/>
                <a:cs typeface="Open Sans" panose="020B0606030504020204" pitchFamily="34" charset="0"/>
              </a:rPr>
              <a:t>© GSA 2019</a:t>
            </a:r>
          </a:p>
        </p:txBody>
      </p:sp>
      <p:sp>
        <p:nvSpPr>
          <p:cNvPr id="11" name="TextBox 10">
            <a:extLst>
              <a:ext uri="{FF2B5EF4-FFF2-40B4-BE49-F238E27FC236}">
                <a16:creationId xmlns:a16="http://schemas.microsoft.com/office/drawing/2014/main" id="{8C4A284D-6568-462F-8D30-9F349A1284B4}"/>
              </a:ext>
            </a:extLst>
          </p:cNvPr>
          <p:cNvSpPr txBox="1"/>
          <p:nvPr/>
        </p:nvSpPr>
        <p:spPr>
          <a:xfrm>
            <a:off x="4323220" y="3987970"/>
            <a:ext cx="4337170" cy="534368"/>
          </a:xfrm>
          <a:prstGeom prst="rect">
            <a:avLst/>
          </a:prstGeom>
          <a:solidFill>
            <a:srgbClr val="BE155A"/>
          </a:solidFill>
        </p:spPr>
        <p:txBody>
          <a:bodyPr wrap="square" lIns="36000" tIns="36000" rIns="36000" bIns="36000" rtlCol="0">
            <a:spAutoFit/>
          </a:bodyPr>
          <a:lstStyle/>
          <a:p>
            <a:r>
              <a:rPr lang="en-GB" sz="1000" dirty="0">
                <a:solidFill>
                  <a:schemeClr val="bg1"/>
                </a:solidFill>
                <a:latin typeface="Open Sans" panose="020B0806030504020204" pitchFamily="34" charset="0"/>
                <a:ea typeface="Open Sans" panose="020B0806030504020204" pitchFamily="34" charset="0"/>
                <a:cs typeface="Open Sans" panose="020B0806030504020204" pitchFamily="34" charset="0"/>
              </a:rPr>
              <a:t>These slides contain extracts from the GSA report </a:t>
            </a:r>
            <a:r>
              <a:rPr lang="en-GB" sz="1000" i="1" dirty="0">
                <a:solidFill>
                  <a:schemeClr val="bg1"/>
                </a:solidFill>
                <a:latin typeface="Open Sans" panose="020B0806030504020204" pitchFamily="34" charset="0"/>
                <a:ea typeface="Open Sans" panose="020B0806030504020204" pitchFamily="34" charset="0"/>
                <a:cs typeface="Open Sans" panose="020B0806030504020204" pitchFamily="34" charset="0"/>
              </a:rPr>
              <a:t>“</a:t>
            </a:r>
            <a:r>
              <a:rPr lang="en-US" sz="1000" i="1" dirty="0">
                <a:solidFill>
                  <a:schemeClr val="bg1"/>
                </a:solidFill>
                <a:latin typeface="Open Sans" panose="020B0806030504020204" pitchFamily="34" charset="0"/>
                <a:ea typeface="Open Sans" panose="020B0806030504020204" pitchFamily="34" charset="0"/>
                <a:cs typeface="Open Sans" panose="020B0806030504020204" pitchFamily="34" charset="0"/>
              </a:rPr>
              <a:t>Global Progress to 5G - Trials, Deployments and Launches</a:t>
            </a:r>
            <a:r>
              <a:rPr lang="en-GB" sz="1000" i="1" dirty="0">
                <a:solidFill>
                  <a:schemeClr val="bg1"/>
                </a:solidFill>
                <a:latin typeface="Open Sans" panose="020B0806030504020204" pitchFamily="34" charset="0"/>
                <a:ea typeface="Open Sans" panose="020B0806030504020204" pitchFamily="34" charset="0"/>
                <a:cs typeface="Open Sans" panose="020B0806030504020204" pitchFamily="34" charset="0"/>
              </a:rPr>
              <a:t>”</a:t>
            </a:r>
            <a:r>
              <a:rPr lang="en-GB" sz="1000" dirty="0">
                <a:solidFill>
                  <a:schemeClr val="bg1"/>
                </a:solidFill>
                <a:latin typeface="Open Sans" panose="020B0806030504020204" pitchFamily="34" charset="0"/>
                <a:ea typeface="Open Sans" panose="020B0806030504020204" pitchFamily="34" charset="0"/>
                <a:cs typeface="Open Sans" panose="020B0806030504020204" pitchFamily="34" charset="0"/>
              </a:rPr>
              <a:t> (November 2018) updated with more recent data where available. See the GSA website at www.gsacom.com</a:t>
            </a:r>
          </a:p>
        </p:txBody>
      </p:sp>
    </p:spTree>
    <p:extLst>
      <p:ext uri="{BB962C8B-B14F-4D97-AF65-F5344CB8AC3E}">
        <p14:creationId xmlns:p14="http://schemas.microsoft.com/office/powerpoint/2010/main" val="3110517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903" y="82045"/>
            <a:ext cx="8194718" cy="583354"/>
          </a:xfrm>
          <a:prstGeom prst="rect">
            <a:avLst/>
          </a:prstGeom>
        </p:spPr>
        <p:txBody>
          <a:bodyPr/>
          <a:lstStyle/>
          <a:p>
            <a:r>
              <a:rPr lang="en-GB" dirty="0">
                <a:solidFill>
                  <a:srgbClr val="103AFB"/>
                </a:solidFill>
              </a:rPr>
              <a:t>Global 5G Status – Snapshot March 2019</a:t>
            </a:r>
          </a:p>
        </p:txBody>
      </p:sp>
      <p:sp>
        <p:nvSpPr>
          <p:cNvPr id="6" name="Text Placeholder 5"/>
          <p:cNvSpPr>
            <a:spLocks noGrp="1"/>
          </p:cNvSpPr>
          <p:nvPr>
            <p:ph type="body" sz="quarter" idx="10"/>
          </p:nvPr>
        </p:nvSpPr>
        <p:spPr>
          <a:xfrm>
            <a:off x="268052" y="587009"/>
            <a:ext cx="8403891" cy="343186"/>
          </a:xfrm>
        </p:spPr>
        <p:txBody>
          <a:bodyPr/>
          <a:lstStyle/>
          <a:p>
            <a:r>
              <a:rPr lang="en-GB" dirty="0"/>
              <a:t>Plans, launches, licensing &amp; deployments</a:t>
            </a:r>
          </a:p>
        </p:txBody>
      </p:sp>
      <p:pic>
        <p:nvPicPr>
          <p:cNvPr id="10" name="Picture 9">
            <a:extLst>
              <a:ext uri="{FF2B5EF4-FFF2-40B4-BE49-F238E27FC236}">
                <a16:creationId xmlns:a16="http://schemas.microsoft.com/office/drawing/2014/main" id="{577EADB5-6738-EC45-9C50-038351870D7C}"/>
              </a:ext>
            </a:extLst>
          </p:cNvPr>
          <p:cNvPicPr>
            <a:picLocks noChangeAspect="1"/>
          </p:cNvPicPr>
          <p:nvPr/>
        </p:nvPicPr>
        <p:blipFill>
          <a:blip r:embed="rId2"/>
          <a:stretch>
            <a:fillRect/>
          </a:stretch>
        </p:blipFill>
        <p:spPr>
          <a:xfrm>
            <a:off x="1270855" y="930195"/>
            <a:ext cx="6652818" cy="3812124"/>
          </a:xfrm>
          <a:prstGeom prst="rect">
            <a:avLst/>
          </a:prstGeom>
        </p:spPr>
      </p:pic>
    </p:spTree>
    <p:extLst>
      <p:ext uri="{BB962C8B-B14F-4D97-AF65-F5344CB8AC3E}">
        <p14:creationId xmlns:p14="http://schemas.microsoft.com/office/powerpoint/2010/main" val="1717034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9510F1E9-4B78-2E40-985D-1500110B4C9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925852" y="3216485"/>
            <a:ext cx="2487198" cy="1846001"/>
          </a:xfrm>
          <a:prstGeom prst="rect">
            <a:avLst/>
          </a:prstGeom>
        </p:spPr>
      </p:pic>
      <p:sp>
        <p:nvSpPr>
          <p:cNvPr id="4" name="Title 3"/>
          <p:cNvSpPr>
            <a:spLocks noGrp="1"/>
          </p:cNvSpPr>
          <p:nvPr>
            <p:ph type="title"/>
          </p:nvPr>
        </p:nvSpPr>
        <p:spPr>
          <a:xfrm>
            <a:off x="7903" y="82045"/>
            <a:ext cx="8194718" cy="583354"/>
          </a:xfrm>
          <a:prstGeom prst="rect">
            <a:avLst/>
          </a:prstGeom>
        </p:spPr>
        <p:txBody>
          <a:bodyPr/>
          <a:lstStyle/>
          <a:p>
            <a:r>
              <a:rPr lang="en-GB" dirty="0">
                <a:solidFill>
                  <a:srgbClr val="103AFB"/>
                </a:solidFill>
              </a:rPr>
              <a:t>Global 5G Device Ecosystem – March 2019</a:t>
            </a:r>
          </a:p>
        </p:txBody>
      </p:sp>
      <p:sp>
        <p:nvSpPr>
          <p:cNvPr id="6" name="Text Placeholder 5"/>
          <p:cNvSpPr>
            <a:spLocks noGrp="1"/>
          </p:cNvSpPr>
          <p:nvPr>
            <p:ph type="body" sz="quarter" idx="10"/>
          </p:nvPr>
        </p:nvSpPr>
        <p:spPr>
          <a:xfrm>
            <a:off x="268052" y="587009"/>
            <a:ext cx="8403891" cy="343186"/>
          </a:xfrm>
        </p:spPr>
        <p:txBody>
          <a:bodyPr/>
          <a:lstStyle/>
          <a:p>
            <a:r>
              <a:rPr lang="en-GB" dirty="0"/>
              <a:t>First 5G Device Ecosystem database launched by GSA</a:t>
            </a:r>
          </a:p>
        </p:txBody>
      </p:sp>
      <p:sp>
        <p:nvSpPr>
          <p:cNvPr id="11" name="TextBox 10">
            <a:extLst>
              <a:ext uri="{FF2B5EF4-FFF2-40B4-BE49-F238E27FC236}">
                <a16:creationId xmlns:a16="http://schemas.microsoft.com/office/drawing/2014/main" id="{499D3157-2E00-40D3-B945-B67D42F2724B}"/>
              </a:ext>
            </a:extLst>
          </p:cNvPr>
          <p:cNvSpPr txBox="1"/>
          <p:nvPr/>
        </p:nvSpPr>
        <p:spPr>
          <a:xfrm>
            <a:off x="304800" y="1095375"/>
            <a:ext cx="5418423" cy="3208571"/>
          </a:xfrm>
          <a:prstGeom prst="rect">
            <a:avLst/>
          </a:prstGeom>
          <a:noFill/>
        </p:spPr>
        <p:txBody>
          <a:bodyPr wrap="square" rtlCol="0">
            <a:spAutoFit/>
          </a:bodyPr>
          <a:lstStyle>
            <a:defPPr>
              <a:defRPr lang="en-US"/>
            </a:defPPr>
            <a:lvl1pPr marL="171450" indent="-171450">
              <a:spcBef>
                <a:spcPts val="264"/>
              </a:spcBef>
              <a:spcAft>
                <a:spcPts val="600"/>
              </a:spcAft>
              <a:buFont typeface="Arial" panose="020B0604020202020204" pitchFamily="34" charset="0"/>
              <a:buChar char="•"/>
              <a:defRPr sz="1100">
                <a:latin typeface="Open Sans" panose="020B0806030504020204"/>
              </a:defRPr>
            </a:lvl1pPr>
          </a:lstStyle>
          <a:p>
            <a:r>
              <a:rPr lang="en-GB" dirty="0"/>
              <a:t>As of mid-March GSA had identified:</a:t>
            </a:r>
          </a:p>
          <a:p>
            <a:pPr marL="742950" lvl="1" indent="-285750">
              <a:spcAft>
                <a:spcPts val="600"/>
              </a:spcAft>
              <a:buFont typeface="Arial" panose="020B0604020202020204" pitchFamily="34" charset="0"/>
              <a:buChar char="•"/>
            </a:pPr>
            <a:r>
              <a:rPr lang="en-GB" sz="1100" b="1" dirty="0">
                <a:solidFill>
                  <a:srgbClr val="BE155A"/>
                </a:solidFill>
                <a:latin typeface="Open Sans"/>
                <a:cs typeface="Open Sans"/>
              </a:rPr>
              <a:t>seven</a:t>
            </a:r>
            <a:r>
              <a:rPr lang="en-GB" sz="1050" dirty="0">
                <a:latin typeface="Open Sans" panose="020B0606030504020204" pitchFamily="34" charset="0"/>
                <a:ea typeface="Open Sans" panose="020B0606030504020204" pitchFamily="34" charset="0"/>
                <a:cs typeface="Open Sans" panose="020B0606030504020204" pitchFamily="34" charset="0"/>
              </a:rPr>
              <a:t> announced form factors (phones, hotspots, indoor CPE, outdoor CPE, modules, </a:t>
            </a:r>
            <a:r>
              <a:rPr lang="en-GB" sz="1050" dirty="0" err="1">
                <a:latin typeface="Open Sans" panose="020B0606030504020204" pitchFamily="34" charset="0"/>
                <a:ea typeface="Open Sans" panose="020B0606030504020204" pitchFamily="34" charset="0"/>
                <a:cs typeface="Open Sans" panose="020B0606030504020204" pitchFamily="34" charset="0"/>
              </a:rPr>
              <a:t>snap-on</a:t>
            </a:r>
            <a:r>
              <a:rPr lang="en-GB" sz="1050" dirty="0">
                <a:latin typeface="Open Sans" panose="020B0606030504020204" pitchFamily="34" charset="0"/>
                <a:ea typeface="Open Sans" panose="020B0606030504020204" pitchFamily="34" charset="0"/>
                <a:cs typeface="Open Sans" panose="020B0606030504020204" pitchFamily="34" charset="0"/>
              </a:rPr>
              <a:t> dongles/adapters and USB terminals)</a:t>
            </a:r>
          </a:p>
          <a:p>
            <a:pPr marL="742950" lvl="1" indent="-285750">
              <a:spcAft>
                <a:spcPts val="600"/>
              </a:spcAft>
              <a:buFont typeface="Arial" panose="020B0604020202020204" pitchFamily="34" charset="0"/>
              <a:buChar char="•"/>
            </a:pPr>
            <a:r>
              <a:rPr lang="en-GB" sz="1100" b="1" dirty="0">
                <a:solidFill>
                  <a:srgbClr val="BE155A"/>
                </a:solidFill>
                <a:latin typeface="Open Sans"/>
                <a:cs typeface="Open Sans"/>
              </a:rPr>
              <a:t>twenty-three</a:t>
            </a:r>
            <a:r>
              <a:rPr lang="en-GB" sz="1050" dirty="0">
                <a:latin typeface="Open Sans" panose="020B0606030504020204" pitchFamily="34" charset="0"/>
                <a:ea typeface="Open Sans" panose="020B0606030504020204" pitchFamily="34" charset="0"/>
                <a:cs typeface="Open Sans" panose="020B0606030504020204" pitchFamily="34" charset="0"/>
              </a:rPr>
              <a:t> vendors that have announced available or forthcoming 5G devices</a:t>
            </a:r>
          </a:p>
          <a:p>
            <a:pPr marL="742950" lvl="1" indent="-285750">
              <a:spcAft>
                <a:spcPts val="600"/>
              </a:spcAft>
              <a:buFont typeface="Arial" panose="020B0604020202020204" pitchFamily="34" charset="0"/>
              <a:buChar char="•"/>
            </a:pPr>
            <a:r>
              <a:rPr lang="en-GB" sz="1100" b="1" dirty="0">
                <a:solidFill>
                  <a:srgbClr val="BE155A"/>
                </a:solidFill>
                <a:latin typeface="Open Sans"/>
                <a:cs typeface="Open Sans"/>
              </a:rPr>
              <a:t>33</a:t>
            </a:r>
            <a:r>
              <a:rPr lang="en-GB" sz="1050" dirty="0">
                <a:latin typeface="Open Sans" panose="020B0606030504020204" pitchFamily="34" charset="0"/>
                <a:ea typeface="Open Sans" panose="020B0606030504020204" pitchFamily="34" charset="0"/>
                <a:cs typeface="Open Sans" panose="020B0606030504020204" pitchFamily="34" charset="0"/>
              </a:rPr>
              <a:t> officially announced devices (plus regional variants)</a:t>
            </a:r>
          </a:p>
          <a:p>
            <a:pPr marL="742950" lvl="1" indent="-285750">
              <a:spcAft>
                <a:spcPts val="600"/>
              </a:spcAft>
              <a:buFont typeface="Arial" panose="020B0604020202020204" pitchFamily="34" charset="0"/>
              <a:buChar char="•"/>
            </a:pPr>
            <a:r>
              <a:rPr lang="en-GB" sz="1100" b="1" dirty="0">
                <a:solidFill>
                  <a:srgbClr val="BE155A"/>
                </a:solidFill>
                <a:latin typeface="Open Sans"/>
                <a:cs typeface="Open Sans"/>
              </a:rPr>
              <a:t>twelve</a:t>
            </a:r>
            <a:r>
              <a:rPr lang="en-GB" sz="1050" dirty="0">
                <a:latin typeface="Open Sans" panose="020B0606030504020204" pitchFamily="34" charset="0"/>
                <a:ea typeface="Open Sans" panose="020B0606030504020204" pitchFamily="34" charset="0"/>
                <a:cs typeface="Open Sans" panose="020B0606030504020204" pitchFamily="34" charset="0"/>
              </a:rPr>
              <a:t> phones (plus regional variants)</a:t>
            </a:r>
          </a:p>
          <a:p>
            <a:pPr marL="742950" lvl="1" indent="-285750">
              <a:spcAft>
                <a:spcPts val="600"/>
              </a:spcAft>
              <a:buFont typeface="Arial" panose="020B0604020202020204" pitchFamily="34" charset="0"/>
              <a:buChar char="•"/>
            </a:pPr>
            <a:r>
              <a:rPr lang="en-GB" sz="1100" b="1" dirty="0">
                <a:solidFill>
                  <a:srgbClr val="BE155A"/>
                </a:solidFill>
                <a:latin typeface="Open Sans"/>
                <a:cs typeface="Open Sans"/>
              </a:rPr>
              <a:t>five</a:t>
            </a:r>
            <a:r>
              <a:rPr lang="en-GB" sz="1050" dirty="0">
                <a:latin typeface="Open Sans" panose="020B0606030504020204" pitchFamily="34" charset="0"/>
                <a:ea typeface="Open Sans" panose="020B0606030504020204" pitchFamily="34" charset="0"/>
                <a:cs typeface="Open Sans" panose="020B0606030504020204" pitchFamily="34" charset="0"/>
              </a:rPr>
              <a:t> hotspots (plus regional variants)</a:t>
            </a:r>
          </a:p>
          <a:p>
            <a:pPr marL="742950" lvl="1" indent="-285750">
              <a:spcAft>
                <a:spcPts val="600"/>
              </a:spcAft>
              <a:buFont typeface="Arial" panose="020B0604020202020204" pitchFamily="34" charset="0"/>
              <a:buChar char="•"/>
            </a:pPr>
            <a:r>
              <a:rPr lang="en-GB" sz="1100" b="1" dirty="0">
                <a:solidFill>
                  <a:srgbClr val="BE155A"/>
                </a:solidFill>
                <a:latin typeface="Open Sans"/>
                <a:cs typeface="Open Sans"/>
              </a:rPr>
              <a:t>eight</a:t>
            </a:r>
            <a:r>
              <a:rPr lang="en-GB" sz="1050" dirty="0">
                <a:latin typeface="Open Sans" panose="020B0606030504020204" pitchFamily="34" charset="0"/>
                <a:ea typeface="Open Sans" panose="020B0606030504020204" pitchFamily="34" charset="0"/>
                <a:cs typeface="Open Sans" panose="020B0606030504020204" pitchFamily="34" charset="0"/>
              </a:rPr>
              <a:t> CPE devices (indoor and outdoor)</a:t>
            </a:r>
          </a:p>
          <a:p>
            <a:pPr marL="742950" lvl="1" indent="-285750">
              <a:spcAft>
                <a:spcPts val="600"/>
              </a:spcAft>
              <a:buFont typeface="Arial" panose="020B0604020202020204" pitchFamily="34" charset="0"/>
              <a:buChar char="•"/>
            </a:pPr>
            <a:r>
              <a:rPr lang="en-GB" sz="1100" b="1" dirty="0">
                <a:solidFill>
                  <a:srgbClr val="BE155A"/>
                </a:solidFill>
                <a:latin typeface="Open Sans"/>
                <a:cs typeface="Open Sans"/>
              </a:rPr>
              <a:t>five</a:t>
            </a:r>
            <a:r>
              <a:rPr lang="en-GB" sz="1050" dirty="0">
                <a:latin typeface="Open Sans" panose="020B0606030504020204" pitchFamily="34" charset="0"/>
                <a:ea typeface="Open Sans" panose="020B0606030504020204" pitchFamily="34" charset="0"/>
                <a:cs typeface="Open Sans" panose="020B0606030504020204" pitchFamily="34" charset="0"/>
              </a:rPr>
              <a:t> modules</a:t>
            </a:r>
          </a:p>
          <a:p>
            <a:pPr marL="742950" lvl="1" indent="-285750">
              <a:spcAft>
                <a:spcPts val="600"/>
              </a:spcAft>
              <a:buFont typeface="Arial" panose="020B0604020202020204" pitchFamily="34" charset="0"/>
              <a:buChar char="•"/>
            </a:pPr>
            <a:r>
              <a:rPr lang="en-GB" sz="1100" b="1" dirty="0">
                <a:solidFill>
                  <a:srgbClr val="BE155A"/>
                </a:solidFill>
                <a:latin typeface="Open Sans"/>
                <a:cs typeface="Open Sans"/>
              </a:rPr>
              <a:t>two</a:t>
            </a:r>
            <a:r>
              <a:rPr lang="en-GB" sz="1050" dirty="0">
                <a:latin typeface="Open Sans" panose="020B0606030504020204" pitchFamily="34" charset="0"/>
                <a:ea typeface="Open Sans" panose="020B0606030504020204" pitchFamily="34" charset="0"/>
                <a:cs typeface="Open Sans" panose="020B0606030504020204" pitchFamily="34" charset="0"/>
              </a:rPr>
              <a:t> </a:t>
            </a:r>
            <a:r>
              <a:rPr lang="en-GB" sz="1050" dirty="0" err="1">
                <a:latin typeface="Open Sans" panose="020B0606030504020204" pitchFamily="34" charset="0"/>
                <a:ea typeface="Open Sans" panose="020B0606030504020204" pitchFamily="34" charset="0"/>
                <a:cs typeface="Open Sans" panose="020B0606030504020204" pitchFamily="34" charset="0"/>
              </a:rPr>
              <a:t>snap-on</a:t>
            </a:r>
            <a:r>
              <a:rPr lang="en-GB" sz="1050" dirty="0">
                <a:latin typeface="Open Sans" panose="020B0606030504020204" pitchFamily="34" charset="0"/>
                <a:ea typeface="Open Sans" panose="020B0606030504020204" pitchFamily="34" charset="0"/>
                <a:cs typeface="Open Sans" panose="020B0606030504020204" pitchFamily="34" charset="0"/>
              </a:rPr>
              <a:t> dongles / adapters</a:t>
            </a:r>
          </a:p>
          <a:p>
            <a:pPr marL="742950" lvl="1" indent="-285750">
              <a:spcAft>
                <a:spcPts val="600"/>
              </a:spcAft>
              <a:buFont typeface="Arial" panose="020B0604020202020204" pitchFamily="34" charset="0"/>
              <a:buChar char="•"/>
            </a:pPr>
            <a:r>
              <a:rPr lang="en-GB" sz="1100" b="1" dirty="0">
                <a:solidFill>
                  <a:srgbClr val="BE155A"/>
                </a:solidFill>
                <a:latin typeface="Open Sans"/>
                <a:cs typeface="Open Sans"/>
              </a:rPr>
              <a:t>one</a:t>
            </a:r>
            <a:r>
              <a:rPr lang="en-GB" sz="1050" dirty="0">
                <a:latin typeface="Open Sans" panose="020B0606030504020204" pitchFamily="34" charset="0"/>
                <a:ea typeface="Open Sans" panose="020B0606030504020204" pitchFamily="34" charset="0"/>
                <a:cs typeface="Open Sans" panose="020B0606030504020204" pitchFamily="34" charset="0"/>
              </a:rPr>
              <a:t> USB terminal</a:t>
            </a:r>
          </a:p>
          <a:p>
            <a:pPr marL="742950" lvl="1" indent="-285750">
              <a:spcAft>
                <a:spcPts val="600"/>
              </a:spcAft>
              <a:buFont typeface="Arial" panose="020B0604020202020204" pitchFamily="34" charset="0"/>
              <a:buChar char="•"/>
            </a:pPr>
            <a:r>
              <a:rPr lang="en-GB" sz="1050" dirty="0">
                <a:latin typeface="Open Sans" panose="020B0606030504020204" pitchFamily="34" charset="0"/>
                <a:ea typeface="Open Sans" panose="020B0606030504020204" pitchFamily="34" charset="0"/>
                <a:cs typeface="Open Sans" panose="020B0606030504020204" pitchFamily="34" charset="0"/>
              </a:rPr>
              <a:t>5G chipsets from </a:t>
            </a:r>
            <a:r>
              <a:rPr lang="en-GB" sz="1100" b="1" dirty="0">
                <a:solidFill>
                  <a:srgbClr val="BE155A"/>
                </a:solidFill>
                <a:latin typeface="Open Sans"/>
                <a:cs typeface="Open Sans"/>
              </a:rPr>
              <a:t>five</a:t>
            </a:r>
            <a:r>
              <a:rPr lang="en-GB" sz="1050" dirty="0">
                <a:latin typeface="Open Sans" panose="020B0606030504020204" pitchFamily="34" charset="0"/>
                <a:ea typeface="Open Sans" panose="020B0606030504020204" pitchFamily="34" charset="0"/>
                <a:cs typeface="Open Sans" panose="020B0606030504020204" pitchFamily="34" charset="0"/>
              </a:rPr>
              <a:t> vendors (Huawei, Intel, </a:t>
            </a:r>
            <a:r>
              <a:rPr lang="en-GB" sz="1050" dirty="0" err="1">
                <a:latin typeface="Open Sans" panose="020B0606030504020204" pitchFamily="34" charset="0"/>
                <a:ea typeface="Open Sans" panose="020B0606030504020204" pitchFamily="34" charset="0"/>
                <a:cs typeface="Open Sans" panose="020B0606030504020204" pitchFamily="34" charset="0"/>
              </a:rPr>
              <a:t>Mediatek</a:t>
            </a:r>
            <a:r>
              <a:rPr lang="en-GB" sz="1050" dirty="0">
                <a:latin typeface="Open Sans" panose="020B0606030504020204" pitchFamily="34" charset="0"/>
                <a:ea typeface="Open Sans" panose="020B0606030504020204" pitchFamily="34" charset="0"/>
                <a:cs typeface="Open Sans" panose="020B0606030504020204" pitchFamily="34" charset="0"/>
              </a:rPr>
              <a:t>, Qualcomm and Samsung).</a:t>
            </a:r>
          </a:p>
        </p:txBody>
      </p:sp>
      <p:sp>
        <p:nvSpPr>
          <p:cNvPr id="9" name="TextBox 8">
            <a:extLst>
              <a:ext uri="{FF2B5EF4-FFF2-40B4-BE49-F238E27FC236}">
                <a16:creationId xmlns:a16="http://schemas.microsoft.com/office/drawing/2014/main" id="{C23B076C-5595-4B89-A941-EB92C286D956}"/>
              </a:ext>
            </a:extLst>
          </p:cNvPr>
          <p:cNvSpPr txBox="1"/>
          <p:nvPr/>
        </p:nvSpPr>
        <p:spPr>
          <a:xfrm>
            <a:off x="893959" y="4469126"/>
            <a:ext cx="3789169" cy="380480"/>
          </a:xfrm>
          <a:prstGeom prst="rect">
            <a:avLst/>
          </a:prstGeom>
          <a:solidFill>
            <a:srgbClr val="BE155A"/>
          </a:solidFill>
        </p:spPr>
        <p:txBody>
          <a:bodyPr wrap="square" lIns="36000" tIns="36000" rIns="36000" bIns="36000" rtlCol="0">
            <a:spAutoFit/>
          </a:bodyPr>
          <a:lstStyle/>
          <a:p>
            <a:r>
              <a:rPr lang="en-GB" sz="1000" dirty="0">
                <a:solidFill>
                  <a:schemeClr val="bg1"/>
                </a:solidFill>
                <a:latin typeface="Open Sans" panose="020B0806030504020204" pitchFamily="34" charset="0"/>
                <a:ea typeface="Open Sans" panose="020B0806030504020204" pitchFamily="34" charset="0"/>
                <a:cs typeface="Open Sans" panose="020B0806030504020204" pitchFamily="34" charset="0"/>
              </a:rPr>
              <a:t>These slides contain extracts from the GSA GAMBoD database. See the GSA website at www.gsacom.com</a:t>
            </a:r>
          </a:p>
        </p:txBody>
      </p:sp>
      <p:pic>
        <p:nvPicPr>
          <p:cNvPr id="2" name="Picture 1">
            <a:extLst>
              <a:ext uri="{FF2B5EF4-FFF2-40B4-BE49-F238E27FC236}">
                <a16:creationId xmlns:a16="http://schemas.microsoft.com/office/drawing/2014/main" id="{3915BBE1-DA55-5545-8F0E-B9D73E95F46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166499" y="3034794"/>
            <a:ext cx="448652" cy="912177"/>
          </a:xfrm>
          <a:prstGeom prst="rect">
            <a:avLst/>
          </a:prstGeom>
        </p:spPr>
      </p:pic>
      <p:pic>
        <p:nvPicPr>
          <p:cNvPr id="8" name="Picture 7">
            <a:extLst>
              <a:ext uri="{FF2B5EF4-FFF2-40B4-BE49-F238E27FC236}">
                <a16:creationId xmlns:a16="http://schemas.microsoft.com/office/drawing/2014/main" id="{D77B8314-9165-C04F-B00B-20F7C34F3B4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644201" y="500939"/>
            <a:ext cx="1640168" cy="23120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A2F10C15-87A2-C241-A18B-11ED9806E02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61727" y="3030440"/>
            <a:ext cx="456095" cy="925737"/>
          </a:xfrm>
          <a:prstGeom prst="rect">
            <a:avLst/>
          </a:prstGeom>
        </p:spPr>
      </p:pic>
      <p:pic>
        <p:nvPicPr>
          <p:cNvPr id="13" name="Picture 12">
            <a:extLst>
              <a:ext uri="{FF2B5EF4-FFF2-40B4-BE49-F238E27FC236}">
                <a16:creationId xmlns:a16="http://schemas.microsoft.com/office/drawing/2014/main" id="{D727C3BB-9CB7-C646-8211-8767511E1CB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655774" y="4139485"/>
            <a:ext cx="1144645" cy="882140"/>
          </a:xfrm>
          <a:prstGeom prst="rect">
            <a:avLst/>
          </a:prstGeom>
        </p:spPr>
      </p:pic>
    </p:spTree>
    <p:extLst>
      <p:ext uri="{BB962C8B-B14F-4D97-AF65-F5344CB8AC3E}">
        <p14:creationId xmlns:p14="http://schemas.microsoft.com/office/powerpoint/2010/main" val="666919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D64160-65A7-4249-9693-B574043F43A9}"/>
              </a:ext>
            </a:extLst>
          </p:cNvPr>
          <p:cNvSpPr>
            <a:spLocks noGrp="1"/>
          </p:cNvSpPr>
          <p:nvPr>
            <p:ph type="title"/>
          </p:nvPr>
        </p:nvSpPr>
        <p:spPr>
          <a:xfrm>
            <a:off x="372097" y="526930"/>
            <a:ext cx="7886700" cy="1697461"/>
          </a:xfrm>
        </p:spPr>
        <p:txBody>
          <a:bodyPr>
            <a:normAutofit/>
          </a:bodyPr>
          <a:lstStyle/>
          <a:p>
            <a:r>
              <a:rPr lang="en-GB" sz="2800" dirty="0">
                <a:latin typeface="Open Sans"/>
              </a:rPr>
              <a:t>Global mobile Suppliers Association – GSA</a:t>
            </a:r>
          </a:p>
        </p:txBody>
      </p:sp>
      <p:sp>
        <p:nvSpPr>
          <p:cNvPr id="3" name="Text Placeholder 2">
            <a:extLst>
              <a:ext uri="{FF2B5EF4-FFF2-40B4-BE49-F238E27FC236}">
                <a16:creationId xmlns:a16="http://schemas.microsoft.com/office/drawing/2014/main" id="{2397B3B2-3252-4953-B40D-639CEDD3A823}"/>
              </a:ext>
            </a:extLst>
          </p:cNvPr>
          <p:cNvSpPr>
            <a:spLocks noGrp="1"/>
          </p:cNvSpPr>
          <p:nvPr>
            <p:ph type="body" idx="1"/>
          </p:nvPr>
        </p:nvSpPr>
        <p:spPr>
          <a:xfrm>
            <a:off x="320674" y="2733732"/>
            <a:ext cx="7160178" cy="1125140"/>
          </a:xfrm>
        </p:spPr>
        <p:txBody>
          <a:bodyPr/>
          <a:lstStyle/>
          <a:p>
            <a:r>
              <a:rPr lang="en-GB" sz="1800" dirty="0">
                <a:latin typeface="Open Sans"/>
              </a:rPr>
              <a:t>The Industry Voice of the Global Mobile Ecosystem</a:t>
            </a:r>
          </a:p>
          <a:p>
            <a:endParaRPr lang="en-GB" sz="1800" dirty="0">
              <a:latin typeface="Open Sans"/>
            </a:endParaRPr>
          </a:p>
          <a:p>
            <a:r>
              <a:rPr lang="en-GB" sz="1200" dirty="0">
                <a:latin typeface="Open Sans"/>
              </a:rPr>
              <a:t>www.gsacom.com</a:t>
            </a:r>
          </a:p>
        </p:txBody>
      </p:sp>
      <p:sp>
        <p:nvSpPr>
          <p:cNvPr id="4" name="Slide Number Placeholder 3">
            <a:extLst>
              <a:ext uri="{FF2B5EF4-FFF2-40B4-BE49-F238E27FC236}">
                <a16:creationId xmlns:a16="http://schemas.microsoft.com/office/drawing/2014/main" id="{287D5184-E006-2B4E-93F6-FB14487C2F82}"/>
              </a:ext>
            </a:extLst>
          </p:cNvPr>
          <p:cNvSpPr>
            <a:spLocks noGrp="1"/>
          </p:cNvSpPr>
          <p:nvPr>
            <p:ph type="sldNum" sz="quarter" idx="12"/>
          </p:nvPr>
        </p:nvSpPr>
        <p:spPr/>
        <p:txBody>
          <a:bodyPr/>
          <a:lstStyle/>
          <a:p>
            <a:fld id="{6CA2584F-BC78-4057-A6CB-6B9F826B4A02}" type="slidenum">
              <a:rPr lang="en-GB" smtClean="0"/>
              <a:t>8</a:t>
            </a:fld>
            <a:endParaRPr lang="en-GB" dirty="0"/>
          </a:p>
        </p:txBody>
      </p:sp>
    </p:spTree>
    <p:extLst>
      <p:ext uri="{BB962C8B-B14F-4D97-AF65-F5344CB8AC3E}">
        <p14:creationId xmlns:p14="http://schemas.microsoft.com/office/powerpoint/2010/main" val="2947881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heme/theme1.xml><?xml version="1.0" encoding="utf-8"?>
<a:theme xmlns:a="http://schemas.openxmlformats.org/drawingml/2006/main" name="Office Theme">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22988</TotalTime>
  <Words>649</Words>
  <Application>Microsoft Macintosh PowerPoint</Application>
  <PresentationFormat>On-screen Show (16:9)</PresentationFormat>
  <Paragraphs>67</Paragraphs>
  <Slides>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等线</vt:lpstr>
      <vt:lpstr>Arial</vt:lpstr>
      <vt:lpstr>Calibri</vt:lpstr>
      <vt:lpstr>Calibri Light</vt:lpstr>
      <vt:lpstr>Open Sans</vt:lpstr>
      <vt:lpstr>Play</vt:lpstr>
      <vt:lpstr>Office Theme</vt:lpstr>
      <vt:lpstr>Global 4G-5G Status –  and other interesting facts</vt:lpstr>
      <vt:lpstr>LTE subscriptions regional shares to 4Q 2018*</vt:lpstr>
      <vt:lpstr>LTE subscriptions growth*</vt:lpstr>
      <vt:lpstr>Global 5G Status – Snapshot January 2019</vt:lpstr>
      <vt:lpstr>Global 5G Status – Snapshot January 2019</vt:lpstr>
      <vt:lpstr>Global 5G Status – Snapshot March 2019</vt:lpstr>
      <vt:lpstr>Global 5G Device Ecosystem – March 2019</vt:lpstr>
      <vt:lpstr>Global mobile Suppliers Association – GSA</vt:lpstr>
    </vt:vector>
  </TitlesOfParts>
  <Manager/>
  <Company>GSA</Company>
  <LinksUpToDate>false</LinksUpToDate>
  <SharedDoc>false</SharedDoc>
  <HyperlinkBase/>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Joe Barrett</dc:creator>
  <cp:keywords/>
  <dc:description/>
  <cp:lastModifiedBy>Joe Barrett</cp:lastModifiedBy>
  <cp:revision>595</cp:revision>
  <cp:lastPrinted>2018-07-12T12:23:58Z</cp:lastPrinted>
  <dcterms:created xsi:type="dcterms:W3CDTF">2015-04-18T08:38:03Z</dcterms:created>
  <dcterms:modified xsi:type="dcterms:W3CDTF">2019-03-28T07:34:13Z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(2)Xwlf5Wse9qZhIff3myBBpWI7MQZaZ7/uidsUgT0/y6ibqug+Yv3UKZb0Q54nc41USNDOFP2j
5zekGIpDKA0ERWO1gyR8/1zMkTLbD8Bz3IHT453T7i6OmB23PwhZU8UEGBDqMil289fleG5Y
x/n2zNA5njcA36rL4YPyvxs7Mf6ZtAwY9x5dd0uXo2zO5mOyz26zETUIC4BypIqLuOPorQRh
6SyVzIk6S0WAqDocUY</vt:lpwstr>
  </property>
  <property fmtid="{D5CDD505-2E9C-101B-9397-08002B2CF9AE}" pid="3" name="_2015_ms_pID_7253431">
    <vt:lpwstr>mDdyC18jwsZDvGbkD4UcNf+U18lRQN4TaB0Lzg2bwAw3qV0fCmSeQk
+mQhXi1CcYhmnKamBJuKPZqIaJeiFYeXUqbBZEIDIUfC2h8KH84RyXMVXCtw6Ojax31z7D3T
jqxXN0JtZuOI93+vvWKB56tI8e180bzQIghKI+1/NOPYy4hKCfHuKv/kHdvgzjlh5c+8TFZw
p0ynvdqsmrq5bKBc</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1479649376</vt:lpwstr>
  </property>
</Properties>
</file>