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4"/>
  </p:sldMasterIdLst>
  <p:notesMasterIdLst>
    <p:notesMasterId r:id="rId24"/>
  </p:notesMasterIdLst>
  <p:handoutMasterIdLst>
    <p:handoutMasterId r:id="rId25"/>
  </p:handoutMasterIdLst>
  <p:sldIdLst>
    <p:sldId id="547" r:id="rId5"/>
    <p:sldId id="920" r:id="rId6"/>
    <p:sldId id="1001" r:id="rId7"/>
    <p:sldId id="1003" r:id="rId8"/>
    <p:sldId id="1004" r:id="rId9"/>
    <p:sldId id="1000" r:id="rId10"/>
    <p:sldId id="1002" r:id="rId11"/>
    <p:sldId id="999" r:id="rId12"/>
    <p:sldId id="987" r:id="rId13"/>
    <p:sldId id="923" r:id="rId14"/>
    <p:sldId id="996" r:id="rId15"/>
    <p:sldId id="997" r:id="rId16"/>
    <p:sldId id="993" r:id="rId17"/>
    <p:sldId id="998" r:id="rId18"/>
    <p:sldId id="992" r:id="rId19"/>
    <p:sldId id="995" r:id="rId20"/>
    <p:sldId id="978" r:id="rId21"/>
    <p:sldId id="1005" r:id="rId22"/>
    <p:sldId id="989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1pPr>
    <a:lvl2pPr marL="354013" indent="1031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2pPr>
    <a:lvl3pPr marL="709613" indent="2047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3pPr>
    <a:lvl4pPr marL="1065213" indent="3063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4pPr>
    <a:lvl5pPr marL="1420813" indent="407988" algn="l" rtl="0" fontAlgn="base">
      <a:spcBef>
        <a:spcPct val="0"/>
      </a:spcBef>
      <a:spcAft>
        <a:spcPct val="0"/>
      </a:spcAft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i="1" kern="1200">
        <a:solidFill>
          <a:schemeClr val="bg1"/>
        </a:solidFill>
        <a:latin typeface="Georgia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08">
          <p15:clr>
            <a:srgbClr val="A4A3A4"/>
          </p15:clr>
        </p15:guide>
        <p15:guide id="2" orient="horz" pos="688">
          <p15:clr>
            <a:srgbClr val="A4A3A4"/>
          </p15:clr>
        </p15:guide>
        <p15:guide id="3" pos="336">
          <p15:clr>
            <a:srgbClr val="A4A3A4"/>
          </p15:clr>
        </p15:guide>
        <p15:guide id="4" pos="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4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0"/>
    <a:srgbClr val="677EAB"/>
    <a:srgbClr val="033770"/>
    <a:srgbClr val="0A66A6"/>
    <a:srgbClr val="4F81BD"/>
    <a:srgbClr val="0A58A6"/>
    <a:srgbClr val="1295C0"/>
    <a:srgbClr val="1DB4E2"/>
    <a:srgbClr val="00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FB9404-A575-4952-B11C-CBBA833F6B5A}" v="1172" dt="2019-03-18T14:10:44.8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5" autoAdjust="0"/>
    <p:restoredTop sz="99288" autoAdjust="0"/>
  </p:normalViewPr>
  <p:slideViewPr>
    <p:cSldViewPr snapToGrid="0">
      <p:cViewPr>
        <p:scale>
          <a:sx n="70" d="100"/>
          <a:sy n="70" d="100"/>
        </p:scale>
        <p:origin x="-1050" y="198"/>
      </p:cViewPr>
      <p:guideLst>
        <p:guide orient="horz" pos="3408"/>
        <p:guide orient="horz" pos="688"/>
        <p:guide pos="336"/>
        <p:guide pos="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808" y="-96"/>
      </p:cViewPr>
      <p:guideLst>
        <p:guide orient="horz" pos="3134"/>
        <p:guide orient="horz" pos="3127"/>
        <p:guide pos="2160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nosh James" userId="c972c839-73aa-42fc-a49a-d32ba4c9936e" providerId="ADAL" clId="{6AFB9404-A575-4952-B11C-CBBA833F6B5A}"/>
    <pc:docChg chg="undo redo custSel addSld modSld modMainMaster">
      <pc:chgData name="Vinosh James" userId="c972c839-73aa-42fc-a49a-d32ba4c9936e" providerId="ADAL" clId="{6AFB9404-A575-4952-B11C-CBBA833F6B5A}" dt="2019-03-18T14:10:44.879" v="1165" actId="6549"/>
      <pc:docMkLst>
        <pc:docMk/>
      </pc:docMkLst>
      <pc:sldChg chg="addSp delSp modSp">
        <pc:chgData name="Vinosh James" userId="c972c839-73aa-42fc-a49a-d32ba4c9936e" providerId="ADAL" clId="{6AFB9404-A575-4952-B11C-CBBA833F6B5A}" dt="2019-03-18T13:40:30.041" v="186"/>
        <pc:sldMkLst>
          <pc:docMk/>
          <pc:sldMk cId="4024607783" sldId="920"/>
        </pc:sldMkLst>
        <pc:spChg chg="add del mod">
          <ac:chgData name="Vinosh James" userId="c972c839-73aa-42fc-a49a-d32ba4c9936e" providerId="ADAL" clId="{6AFB9404-A575-4952-B11C-CBBA833F6B5A}" dt="2019-03-18T13:40:30.041" v="186"/>
          <ac:spMkLst>
            <pc:docMk/>
            <pc:sldMk cId="4024607783" sldId="920"/>
            <ac:spMk id="2" creationId="{3D22FEBE-EAA9-4162-93EF-5AF59655A9F5}"/>
          </ac:spMkLst>
        </pc:spChg>
        <pc:spChg chg="add del mod">
          <ac:chgData name="Vinosh James" userId="c972c839-73aa-42fc-a49a-d32ba4c9936e" providerId="ADAL" clId="{6AFB9404-A575-4952-B11C-CBBA833F6B5A}" dt="2019-03-18T13:40:30.041" v="186"/>
          <ac:spMkLst>
            <pc:docMk/>
            <pc:sldMk cId="4024607783" sldId="920"/>
            <ac:spMk id="3" creationId="{EA491F04-A9AF-48FE-9C00-CFB983949266}"/>
          </ac:spMkLst>
        </pc:spChg>
        <pc:spChg chg="add del mod">
          <ac:chgData name="Vinosh James" userId="c972c839-73aa-42fc-a49a-d32ba4c9936e" providerId="ADAL" clId="{6AFB9404-A575-4952-B11C-CBBA833F6B5A}" dt="2019-03-18T13:40:29.837" v="185"/>
          <ac:spMkLst>
            <pc:docMk/>
            <pc:sldMk cId="4024607783" sldId="920"/>
            <ac:spMk id="4" creationId="{2F29CAA7-C25A-470A-8028-B1F877A2806A}"/>
          </ac:spMkLst>
        </pc:spChg>
      </pc:sldChg>
      <pc:sldChg chg="modSp">
        <pc:chgData name="Vinosh James" userId="c972c839-73aa-42fc-a49a-d32ba4c9936e" providerId="ADAL" clId="{6AFB9404-A575-4952-B11C-CBBA833F6B5A}" dt="2019-03-18T11:22:18.620" v="90" actId="108"/>
        <pc:sldMkLst>
          <pc:docMk/>
          <pc:sldMk cId="1786363590" sldId="923"/>
        </pc:sldMkLst>
        <pc:graphicFrameChg chg="mod modGraphic">
          <ac:chgData name="Vinosh James" userId="c972c839-73aa-42fc-a49a-d32ba4c9936e" providerId="ADAL" clId="{6AFB9404-A575-4952-B11C-CBBA833F6B5A}" dt="2019-03-18T11:22:18.620" v="90" actId="108"/>
          <ac:graphicFrameMkLst>
            <pc:docMk/>
            <pc:sldMk cId="1786363590" sldId="923"/>
            <ac:graphicFrameMk id="6" creationId="{00000000-0000-0000-0000-000000000000}"/>
          </ac:graphicFrameMkLst>
        </pc:graphicFrameChg>
      </pc:sldChg>
      <pc:sldChg chg="modSp">
        <pc:chgData name="Vinosh James" userId="c972c839-73aa-42fc-a49a-d32ba4c9936e" providerId="ADAL" clId="{6AFB9404-A575-4952-B11C-CBBA833F6B5A}" dt="2019-03-18T14:06:48.914" v="1068" actId="1036"/>
        <pc:sldMkLst>
          <pc:docMk/>
          <pc:sldMk cId="3595486987" sldId="992"/>
        </pc:sldMkLst>
        <pc:spChg chg="mod">
          <ac:chgData name="Vinosh James" userId="c972c839-73aa-42fc-a49a-d32ba4c9936e" providerId="ADAL" clId="{6AFB9404-A575-4952-B11C-CBBA833F6B5A}" dt="2019-03-18T14:00:08.718" v="1011" actId="6549"/>
          <ac:spMkLst>
            <pc:docMk/>
            <pc:sldMk cId="3595486987" sldId="992"/>
            <ac:spMk id="3" creationId="{00000000-0000-0000-0000-000000000000}"/>
          </ac:spMkLst>
        </pc:spChg>
        <pc:picChg chg="mod">
          <ac:chgData name="Vinosh James" userId="c972c839-73aa-42fc-a49a-d32ba4c9936e" providerId="ADAL" clId="{6AFB9404-A575-4952-B11C-CBBA833F6B5A}" dt="2019-03-18T14:06:48.914" v="1068" actId="1036"/>
          <ac:picMkLst>
            <pc:docMk/>
            <pc:sldMk cId="3595486987" sldId="992"/>
            <ac:picMk id="7174" creationId="{00000000-0000-0000-0000-000000000000}"/>
          </ac:picMkLst>
        </pc:picChg>
      </pc:sldChg>
      <pc:sldChg chg="modSp">
        <pc:chgData name="Vinosh James" userId="c972c839-73aa-42fc-a49a-d32ba4c9936e" providerId="ADAL" clId="{6AFB9404-A575-4952-B11C-CBBA833F6B5A}" dt="2019-03-18T13:58:08.691" v="966" actId="15"/>
        <pc:sldMkLst>
          <pc:docMk/>
          <pc:sldMk cId="3461946537" sldId="993"/>
        </pc:sldMkLst>
        <pc:spChg chg="mod">
          <ac:chgData name="Vinosh James" userId="c972c839-73aa-42fc-a49a-d32ba4c9936e" providerId="ADAL" clId="{6AFB9404-A575-4952-B11C-CBBA833F6B5A}" dt="2019-03-18T13:57:29.887" v="961" actId="12"/>
          <ac:spMkLst>
            <pc:docMk/>
            <pc:sldMk cId="3461946537" sldId="993"/>
            <ac:spMk id="6" creationId="{1393392C-BDC6-470D-BF93-8C64C75B9AAF}"/>
          </ac:spMkLst>
        </pc:spChg>
        <pc:spChg chg="mod">
          <ac:chgData name="Vinosh James" userId="c972c839-73aa-42fc-a49a-d32ba4c9936e" providerId="ADAL" clId="{6AFB9404-A575-4952-B11C-CBBA833F6B5A}" dt="2019-03-18T13:58:08.691" v="966" actId="15"/>
          <ac:spMkLst>
            <pc:docMk/>
            <pc:sldMk cId="3461946537" sldId="993"/>
            <ac:spMk id="7" creationId="{969B0B2F-B508-4E86-9588-3019BEA5EC75}"/>
          </ac:spMkLst>
        </pc:spChg>
      </pc:sldChg>
      <pc:sldChg chg="addSp delSp modSp">
        <pc:chgData name="Vinosh James" userId="c972c839-73aa-42fc-a49a-d32ba4c9936e" providerId="ADAL" clId="{6AFB9404-A575-4952-B11C-CBBA833F6B5A}" dt="2019-03-18T14:09:43.110" v="1157"/>
        <pc:sldMkLst>
          <pc:docMk/>
          <pc:sldMk cId="986766960" sldId="995"/>
        </pc:sldMkLst>
        <pc:spChg chg="add del mod">
          <ac:chgData name="Vinosh James" userId="c972c839-73aa-42fc-a49a-d32ba4c9936e" providerId="ADAL" clId="{6AFB9404-A575-4952-B11C-CBBA833F6B5A}" dt="2019-03-18T14:09:43.110" v="1157"/>
          <ac:spMkLst>
            <pc:docMk/>
            <pc:sldMk cId="986766960" sldId="995"/>
            <ac:spMk id="2" creationId="{E145B17F-158A-4EA3-94BB-8D638423BA63}"/>
          </ac:spMkLst>
        </pc:spChg>
        <pc:spChg chg="mod">
          <ac:chgData name="Vinosh James" userId="c972c839-73aa-42fc-a49a-d32ba4c9936e" providerId="ADAL" clId="{6AFB9404-A575-4952-B11C-CBBA833F6B5A}" dt="2019-03-18T14:00:59.222" v="1017" actId="12"/>
          <ac:spMkLst>
            <pc:docMk/>
            <pc:sldMk cId="986766960" sldId="995"/>
            <ac:spMk id="4" creationId="{4FE755A0-9923-4DFC-AC92-7147D75009EC}"/>
          </ac:spMkLst>
        </pc:spChg>
        <pc:spChg chg="add del mod">
          <ac:chgData name="Vinosh James" userId="c972c839-73aa-42fc-a49a-d32ba4c9936e" providerId="ADAL" clId="{6AFB9404-A575-4952-B11C-CBBA833F6B5A}" dt="2019-03-18T14:09:43.110" v="1157"/>
          <ac:spMkLst>
            <pc:docMk/>
            <pc:sldMk cId="986766960" sldId="995"/>
            <ac:spMk id="5" creationId="{EB7F3323-4334-40C7-B689-BB50DA110B95}"/>
          </ac:spMkLst>
        </pc:spChg>
      </pc:sldChg>
      <pc:sldChg chg="modSp">
        <pc:chgData name="Vinosh James" userId="c972c839-73aa-42fc-a49a-d32ba4c9936e" providerId="ADAL" clId="{6AFB9404-A575-4952-B11C-CBBA833F6B5A}" dt="2019-03-18T13:57:06.065" v="958" actId="12"/>
        <pc:sldMkLst>
          <pc:docMk/>
          <pc:sldMk cId="1155189740" sldId="996"/>
        </pc:sldMkLst>
        <pc:spChg chg="mod">
          <ac:chgData name="Vinosh James" userId="c972c839-73aa-42fc-a49a-d32ba4c9936e" providerId="ADAL" clId="{6AFB9404-A575-4952-B11C-CBBA833F6B5A}" dt="2019-03-18T13:57:06.065" v="958" actId="12"/>
          <ac:spMkLst>
            <pc:docMk/>
            <pc:sldMk cId="1155189740" sldId="996"/>
            <ac:spMk id="10" creationId="{D90C6B49-5F03-4728-A917-0DF9CB44A92E}"/>
          </ac:spMkLst>
        </pc:spChg>
      </pc:sldChg>
      <pc:sldChg chg="modSp">
        <pc:chgData name="Vinosh James" userId="c972c839-73aa-42fc-a49a-d32ba4c9936e" providerId="ADAL" clId="{6AFB9404-A575-4952-B11C-CBBA833F6B5A}" dt="2019-03-18T13:56:56.941" v="956" actId="5793"/>
        <pc:sldMkLst>
          <pc:docMk/>
          <pc:sldMk cId="3184717774" sldId="997"/>
        </pc:sldMkLst>
        <pc:spChg chg="mod">
          <ac:chgData name="Vinosh James" userId="c972c839-73aa-42fc-a49a-d32ba4c9936e" providerId="ADAL" clId="{6AFB9404-A575-4952-B11C-CBBA833F6B5A}" dt="2019-03-18T13:56:56.941" v="956" actId="5793"/>
          <ac:spMkLst>
            <pc:docMk/>
            <pc:sldMk cId="3184717774" sldId="997"/>
            <ac:spMk id="10" creationId="{D90C6B49-5F03-4728-A917-0DF9CB44A92E}"/>
          </ac:spMkLst>
        </pc:spChg>
      </pc:sldChg>
      <pc:sldChg chg="modSp">
        <pc:chgData name="Vinosh James" userId="c972c839-73aa-42fc-a49a-d32ba4c9936e" providerId="ADAL" clId="{6AFB9404-A575-4952-B11C-CBBA833F6B5A}" dt="2019-03-18T13:59:02.866" v="991" actId="1035"/>
        <pc:sldMkLst>
          <pc:docMk/>
          <pc:sldMk cId="476720396" sldId="998"/>
        </pc:sldMkLst>
        <pc:spChg chg="mod">
          <ac:chgData name="Vinosh James" userId="c972c839-73aa-42fc-a49a-d32ba4c9936e" providerId="ADAL" clId="{6AFB9404-A575-4952-B11C-CBBA833F6B5A}" dt="2019-03-18T13:59:02.866" v="991" actId="1035"/>
          <ac:spMkLst>
            <pc:docMk/>
            <pc:sldMk cId="476720396" sldId="998"/>
            <ac:spMk id="2" creationId="{F33B663F-970F-4DE2-B469-97E5648F2BDC}"/>
          </ac:spMkLst>
        </pc:spChg>
      </pc:sldChg>
      <pc:sldChg chg="delSp modSp">
        <pc:chgData name="Vinosh James" userId="c972c839-73aa-42fc-a49a-d32ba4c9936e" providerId="ADAL" clId="{6AFB9404-A575-4952-B11C-CBBA833F6B5A}" dt="2019-03-18T11:44:56.528" v="167" actId="14100"/>
        <pc:sldMkLst>
          <pc:docMk/>
          <pc:sldMk cId="3294652198" sldId="999"/>
        </pc:sldMkLst>
        <pc:spChg chg="mod">
          <ac:chgData name="Vinosh James" userId="c972c839-73aa-42fc-a49a-d32ba4c9936e" providerId="ADAL" clId="{6AFB9404-A575-4952-B11C-CBBA833F6B5A}" dt="2019-03-18T11:44:56.528" v="167" actId="14100"/>
          <ac:spMkLst>
            <pc:docMk/>
            <pc:sldMk cId="3294652198" sldId="999"/>
            <ac:spMk id="10" creationId="{13414007-6783-4251-95E5-6D787360F1A3}"/>
          </ac:spMkLst>
        </pc:spChg>
        <pc:spChg chg="del">
          <ac:chgData name="Vinosh James" userId="c972c839-73aa-42fc-a49a-d32ba4c9936e" providerId="ADAL" clId="{6AFB9404-A575-4952-B11C-CBBA833F6B5A}" dt="2019-03-18T11:43:41.955" v="98" actId="478"/>
          <ac:spMkLst>
            <pc:docMk/>
            <pc:sldMk cId="3294652198" sldId="999"/>
            <ac:spMk id="14" creationId="{00000000-0000-0000-0000-000000000000}"/>
          </ac:spMkLst>
        </pc:spChg>
        <pc:spChg chg="mod">
          <ac:chgData name="Vinosh James" userId="c972c839-73aa-42fc-a49a-d32ba4c9936e" providerId="ADAL" clId="{6AFB9404-A575-4952-B11C-CBBA833F6B5A}" dt="2019-03-18T11:44:12.549" v="103" actId="14100"/>
          <ac:spMkLst>
            <pc:docMk/>
            <pc:sldMk cId="3294652198" sldId="999"/>
            <ac:spMk id="22" creationId="{AFBEB585-135C-46E2-89E3-7AF34D361009}"/>
          </ac:spMkLst>
        </pc:spChg>
        <pc:spChg chg="mod">
          <ac:chgData name="Vinosh James" userId="c972c839-73aa-42fc-a49a-d32ba4c9936e" providerId="ADAL" clId="{6AFB9404-A575-4952-B11C-CBBA833F6B5A}" dt="2019-03-18T11:44:16.609" v="104" actId="14100"/>
          <ac:spMkLst>
            <pc:docMk/>
            <pc:sldMk cId="3294652198" sldId="999"/>
            <ac:spMk id="23" creationId="{ABE08E39-D13B-4B0F-8196-4E4526AB2AF6}"/>
          </ac:spMkLst>
        </pc:spChg>
        <pc:graphicFrameChg chg="mod">
          <ac:chgData name="Vinosh James" userId="c972c839-73aa-42fc-a49a-d32ba4c9936e" providerId="ADAL" clId="{6AFB9404-A575-4952-B11C-CBBA833F6B5A}" dt="2019-03-18T11:44:12.549" v="103" actId="14100"/>
          <ac:graphicFrameMkLst>
            <pc:docMk/>
            <pc:sldMk cId="3294652198" sldId="999"/>
            <ac:graphicFrameMk id="11" creationId="{05A66150-EC41-4105-B59D-F17467B0FED7}"/>
          </ac:graphicFrameMkLst>
        </pc:graphicFrameChg>
        <pc:graphicFrameChg chg="mod">
          <ac:chgData name="Vinosh James" userId="c972c839-73aa-42fc-a49a-d32ba4c9936e" providerId="ADAL" clId="{6AFB9404-A575-4952-B11C-CBBA833F6B5A}" dt="2019-03-18T11:44:12.549" v="103" actId="14100"/>
          <ac:graphicFrameMkLst>
            <pc:docMk/>
            <pc:sldMk cId="3294652198" sldId="999"/>
            <ac:graphicFrameMk id="18" creationId="{7CEA06F7-4A90-419B-99C9-2D7915B55CDA}"/>
          </ac:graphicFrameMkLst>
        </pc:graphicFrameChg>
        <pc:cxnChg chg="mod">
          <ac:chgData name="Vinosh James" userId="c972c839-73aa-42fc-a49a-d32ba4c9936e" providerId="ADAL" clId="{6AFB9404-A575-4952-B11C-CBBA833F6B5A}" dt="2019-03-18T11:44:12.549" v="103" actId="14100"/>
          <ac:cxnSpMkLst>
            <pc:docMk/>
            <pc:sldMk cId="3294652198" sldId="999"/>
            <ac:cxnSpMk id="6" creationId="{A3BB3359-81E7-4538-960A-EB471D1D7C4A}"/>
          </ac:cxnSpMkLst>
        </pc:cxnChg>
      </pc:sldChg>
      <pc:sldChg chg="addSp modSp">
        <pc:chgData name="Vinosh James" userId="c972c839-73aa-42fc-a49a-d32ba4c9936e" providerId="ADAL" clId="{6AFB9404-A575-4952-B11C-CBBA833F6B5A}" dt="2019-03-18T11:18:31.025" v="68" actId="208"/>
        <pc:sldMkLst>
          <pc:docMk/>
          <pc:sldMk cId="1718284717" sldId="1002"/>
        </pc:sldMkLst>
        <pc:spChg chg="add mod ord">
          <ac:chgData name="Vinosh James" userId="c972c839-73aa-42fc-a49a-d32ba4c9936e" providerId="ADAL" clId="{6AFB9404-A575-4952-B11C-CBBA833F6B5A}" dt="2019-03-18T11:18:31.025" v="68" actId="208"/>
          <ac:spMkLst>
            <pc:docMk/>
            <pc:sldMk cId="1718284717" sldId="1002"/>
            <ac:spMk id="3" creationId="{CB3BE9BE-5764-49B7-97F4-3E0411B0D086}"/>
          </ac:spMkLst>
        </pc:spChg>
      </pc:sldChg>
      <pc:sldChg chg="modSp">
        <pc:chgData name="Vinosh James" userId="c972c839-73aa-42fc-a49a-d32ba4c9936e" providerId="ADAL" clId="{6AFB9404-A575-4952-B11C-CBBA833F6B5A}" dt="2019-03-18T11:23:10.161" v="97" actId="6549"/>
        <pc:sldMkLst>
          <pc:docMk/>
          <pc:sldMk cId="1713230115" sldId="1003"/>
        </pc:sldMkLst>
        <pc:graphicFrameChg chg="mod">
          <ac:chgData name="Vinosh James" userId="c972c839-73aa-42fc-a49a-d32ba4c9936e" providerId="ADAL" clId="{6AFB9404-A575-4952-B11C-CBBA833F6B5A}" dt="2019-03-18T11:23:10.161" v="97" actId="6549"/>
          <ac:graphicFrameMkLst>
            <pc:docMk/>
            <pc:sldMk cId="1713230115" sldId="1003"/>
            <ac:graphicFrameMk id="4" creationId="{00000000-0008-0000-0900-000002000000}"/>
          </ac:graphicFrameMkLst>
        </pc:graphicFrameChg>
      </pc:sldChg>
      <pc:sldChg chg="addSp delSp modSp add">
        <pc:chgData name="Vinosh James" userId="c972c839-73aa-42fc-a49a-d32ba4c9936e" providerId="ADAL" clId="{6AFB9404-A575-4952-B11C-CBBA833F6B5A}" dt="2019-03-18T14:10:44.879" v="1165" actId="6549"/>
        <pc:sldMkLst>
          <pc:docMk/>
          <pc:sldMk cId="3947023957" sldId="1005"/>
        </pc:sldMkLst>
        <pc:spChg chg="add del mod">
          <ac:chgData name="Vinosh James" userId="c972c839-73aa-42fc-a49a-d32ba4c9936e" providerId="ADAL" clId="{6AFB9404-A575-4952-B11C-CBBA833F6B5A}" dt="2019-03-18T14:10:44.879" v="1165" actId="6549"/>
          <ac:spMkLst>
            <pc:docMk/>
            <pc:sldMk cId="3947023957" sldId="1005"/>
            <ac:spMk id="2" creationId="{571FC461-6ABC-4A5C-8673-4ED321622CB1}"/>
          </ac:spMkLst>
        </pc:spChg>
        <pc:spChg chg="add mod">
          <ac:chgData name="Vinosh James" userId="c972c839-73aa-42fc-a49a-d32ba4c9936e" providerId="ADAL" clId="{6AFB9404-A575-4952-B11C-CBBA833F6B5A}" dt="2019-03-18T14:07:39.321" v="1088" actId="20577"/>
          <ac:spMkLst>
            <pc:docMk/>
            <pc:sldMk cId="3947023957" sldId="1005"/>
            <ac:spMk id="3" creationId="{6CD3C4CB-179A-42D0-9D48-A7AAAE5A83C9}"/>
          </ac:spMkLst>
        </pc:spChg>
        <pc:spChg chg="add mod">
          <ac:chgData name="Vinosh James" userId="c972c839-73aa-42fc-a49a-d32ba4c9936e" providerId="ADAL" clId="{6AFB9404-A575-4952-B11C-CBBA833F6B5A}" dt="2019-03-18T14:08:46.211" v="1153" actId="20577"/>
          <ac:spMkLst>
            <pc:docMk/>
            <pc:sldMk cId="3947023957" sldId="1005"/>
            <ac:spMk id="4" creationId="{70703EE2-8A2D-49B2-89B5-25ECF3C589FC}"/>
          </ac:spMkLst>
        </pc:spChg>
      </pc:sldChg>
      <pc:sldMasterChg chg="addSp">
        <pc:chgData name="Vinosh James" userId="c972c839-73aa-42fc-a49a-d32ba4c9936e" providerId="ADAL" clId="{6AFB9404-A575-4952-B11C-CBBA833F6B5A}" dt="2019-03-18T14:06:10.515" v="1054"/>
        <pc:sldMasterMkLst>
          <pc:docMk/>
          <pc:sldMasterMk cId="0" sldId="2147483679"/>
        </pc:sldMasterMkLst>
        <pc:picChg chg="add">
          <ac:chgData name="Vinosh James" userId="c972c839-73aa-42fc-a49a-d32ba4c9936e" providerId="ADAL" clId="{6AFB9404-A575-4952-B11C-CBBA833F6B5A}" dt="2019-03-18T14:06:10.515" v="1054"/>
          <ac:picMkLst>
            <pc:docMk/>
            <pc:sldMasterMk cId="0" sldId="2147483679"/>
            <ac:picMk id="5" creationId="{69035094-1AA2-47A5-AB80-44F8E9AC9E1A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anesh\Financial%20Analysis%20&amp;%20Subscriber%20data\Financial%20Analysis%20QE%20Sept%202018\Standard%20figures%20-%20sept%2018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IN" b="1"/>
              <a:t>Industry data usage per subs per month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'Data usage per subs per month'!$A$4</c:f>
              <c:strCache>
                <c:ptCount val="1"/>
                <c:pt idx="0">
                  <c:v>Data usage per subs per month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>
                      <a:defRPr sz="9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232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6.6161674576217813E-2"/>
                      <c:h val="4.005903366876192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E29-4787-9D52-71DA3DCD4D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'Data usage per subs per month'!$B$3:$J$3</c:f>
              <c:strCache>
                <c:ptCount val="9"/>
                <c:pt idx="0">
                  <c:v>Sep-16</c:v>
                </c:pt>
                <c:pt idx="1">
                  <c:v>Dec-16</c:v>
                </c:pt>
                <c:pt idx="2">
                  <c:v>Mar-17</c:v>
                </c:pt>
                <c:pt idx="3">
                  <c:v>Jun-17</c:v>
                </c:pt>
                <c:pt idx="4">
                  <c:v>Sep-17</c:v>
                </c:pt>
                <c:pt idx="5">
                  <c:v>Dec-17</c:v>
                </c:pt>
                <c:pt idx="6">
                  <c:v>Mar-18</c:v>
                </c:pt>
                <c:pt idx="7">
                  <c:v>Jun-18</c:v>
                </c:pt>
                <c:pt idx="8">
                  <c:v>Sep-18*</c:v>
                </c:pt>
              </c:strCache>
            </c:strRef>
          </c:cat>
          <c:val>
            <c:numRef>
              <c:f>'Data usage per subs per month'!$B$4:$J$4</c:f>
              <c:numCache>
                <c:formatCode>General</c:formatCode>
                <c:ptCount val="9"/>
                <c:pt idx="0">
                  <c:v>232</c:v>
                </c:pt>
                <c:pt idx="1">
                  <c:v>884</c:v>
                </c:pt>
                <c:pt idx="2">
                  <c:v>1006</c:v>
                </c:pt>
                <c:pt idx="3">
                  <c:v>1256</c:v>
                </c:pt>
                <c:pt idx="4">
                  <c:v>1610</c:v>
                </c:pt>
                <c:pt idx="5">
                  <c:v>1955</c:v>
                </c:pt>
                <c:pt idx="6">
                  <c:v>2447</c:v>
                </c:pt>
                <c:pt idx="7">
                  <c:v>3216</c:v>
                </c:pt>
                <c:pt idx="8">
                  <c:v>8519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C02-478F-843C-A301F476F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1"/>
        <c:overlap val="-27"/>
        <c:axId val="190021120"/>
        <c:axId val="18152064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'Data usage per subs per month'!$A$5</c15:sqref>
                        </c15:formulaRef>
                      </c:ext>
                    </c:extLst>
                    <c:strCache>
                      <c:ptCount val="1"/>
                      <c:pt idx="0">
                        <c:v>% change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'Data usage per subs per month'!$B$3:$F$3</c15:sqref>
                        </c15:formulaRef>
                      </c:ext>
                    </c:extLst>
                    <c:strCache>
                      <c:ptCount val="5"/>
                      <c:pt idx="0">
                        <c:v>Sep-16</c:v>
                      </c:pt>
                      <c:pt idx="1">
                        <c:v>Dec-16</c:v>
                      </c:pt>
                      <c:pt idx="2">
                        <c:v>Mar-17</c:v>
                      </c:pt>
                      <c:pt idx="3">
                        <c:v>Jun-17</c:v>
                      </c:pt>
                      <c:pt idx="4">
                        <c:v>Sep-17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'Data usage per subs per month'!$B$5:$F$5</c15:sqref>
                        </c15:formulaRef>
                      </c:ext>
                    </c:extLst>
                    <c:numCache>
                      <c:formatCode>0%</c:formatCode>
                      <c:ptCount val="5"/>
                      <c:pt idx="0">
                        <c:v>0.62237762237762229</c:v>
                      </c:pt>
                      <c:pt idx="1">
                        <c:v>2.8103448275862069</c:v>
                      </c:pt>
                      <c:pt idx="2">
                        <c:v>0.13800904977375561</c:v>
                      </c:pt>
                      <c:pt idx="3">
                        <c:v>0.24850894632206755</c:v>
                      </c:pt>
                      <c:pt idx="4">
                        <c:v>0.28184713375796178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AC02-478F-843C-A301F476F571}"/>
                  </c:ext>
                </c:extLst>
              </c15:ser>
            </c15:filteredBarSeries>
          </c:ext>
        </c:extLst>
      </c:barChart>
      <c:catAx>
        <c:axId val="19002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520640"/>
        <c:crosses val="autoZero"/>
        <c:auto val="1"/>
        <c:lblAlgn val="ctr"/>
        <c:lblOffset val="100"/>
        <c:noMultiLvlLbl val="0"/>
      </c:catAx>
      <c:valAx>
        <c:axId val="1815206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/>
                  <a:t>Data</a:t>
                </a:r>
                <a:r>
                  <a:rPr lang="en-IN" baseline="0"/>
                  <a:t> usage (in MB)</a:t>
                </a:r>
                <a:endParaRPr lang="en-I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02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IN" b="1"/>
              <a:t>Industry ARPU (INR)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'ARPU GSM'!$A$4</c:f>
              <c:strCache>
                <c:ptCount val="1"/>
                <c:pt idx="0">
                  <c:v>Industry ARPU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'ARPU GSM'!$B$3:$I$3</c:f>
              <c:strCache>
                <c:ptCount val="8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  <c:pt idx="6">
                  <c:v>Q1FY19</c:v>
                </c:pt>
                <c:pt idx="7">
                  <c:v>Q2FY19</c:v>
                </c:pt>
              </c:strCache>
            </c:strRef>
          </c:cat>
          <c:val>
            <c:numRef>
              <c:f>'ARPU GSM'!$B$4:$I$4</c:f>
              <c:numCache>
                <c:formatCode>General</c:formatCode>
                <c:ptCount val="8"/>
                <c:pt idx="0">
                  <c:v>105</c:v>
                </c:pt>
                <c:pt idx="1">
                  <c:v>113</c:v>
                </c:pt>
                <c:pt idx="2">
                  <c:v>121</c:v>
                </c:pt>
                <c:pt idx="3">
                  <c:v>125</c:v>
                </c:pt>
                <c:pt idx="4">
                  <c:v>83</c:v>
                </c:pt>
                <c:pt idx="5">
                  <c:v>76</c:v>
                </c:pt>
                <c:pt idx="6">
                  <c:v>69</c:v>
                </c:pt>
                <c:pt idx="7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78-46DC-B37A-AB090C6086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973952"/>
        <c:axId val="181522944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ARPU!$A$5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ARPU!$B$3:$G$3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ARPU!$B$5:$G$5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0.134020618556701</c:v>
                      </c:pt>
                      <c:pt idx="2">
                        <c:v>6.3636363636363713E-2</c:v>
                      </c:pt>
                      <c:pt idx="3">
                        <c:v>5.1282051282051322E-2</c:v>
                      </c:pt>
                      <c:pt idx="4">
                        <c:v>-0.27642276422764223</c:v>
                      </c:pt>
                      <c:pt idx="5">
                        <c:v>-0.1910112359550562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3078-46DC-B37A-AB090C608698}"/>
                  </c:ext>
                </c:extLst>
              </c15:ser>
            </c15:filteredBarSeries>
          </c:ext>
        </c:extLst>
      </c:barChart>
      <c:catAx>
        <c:axId val="19097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522944"/>
        <c:crosses val="autoZero"/>
        <c:auto val="1"/>
        <c:lblAlgn val="ctr"/>
        <c:lblOffset val="100"/>
        <c:noMultiLvlLbl val="0"/>
      </c:catAx>
      <c:valAx>
        <c:axId val="1815229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73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Revenue</a:t>
            </a:r>
            <a:r>
              <a:rPr lang="en-US" baseline="0"/>
              <a:t> Market Share</a:t>
            </a:r>
            <a:r>
              <a:rPr lang="en-US"/>
              <a:t> (%)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RMS!$D$2</c:f>
              <c:strCache>
                <c:ptCount val="1"/>
                <c:pt idx="0">
                  <c:v>RMS (%)</c:v>
                </c:pt>
              </c:strCache>
            </c:strRef>
          </c:tx>
          <c:dLbls>
            <c:dLbl>
              <c:idx val="0"/>
              <c:layout>
                <c:manualLayout>
                  <c:x val="6.418803129761637E-4"/>
                  <c:y val="-3.5841075887439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737-48DD-BD83-442A37858B1C}"/>
                </c:ext>
              </c:extLst>
            </c:dLbl>
            <c:dLbl>
              <c:idx val="1"/>
              <c:layout>
                <c:manualLayout>
                  <c:x val="9.2115970893590932E-3"/>
                  <c:y val="3.2326464533652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737-48DD-BD83-442A37858B1C}"/>
                </c:ext>
              </c:extLst>
            </c:dLbl>
            <c:dLbl>
              <c:idx val="2"/>
              <c:layout>
                <c:manualLayout>
                  <c:x val="5.9950002290502374E-3"/>
                  <c:y val="-7.38315345952461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737-48DD-BD83-442A37858B1C}"/>
                </c:ext>
              </c:extLst>
            </c:dLbl>
            <c:dLbl>
              <c:idx val="3"/>
              <c:layout>
                <c:manualLayout>
                  <c:x val="2.4898120612818514E-2"/>
                  <c:y val="-1.0534037235286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737-48DD-BD83-442A37858B1C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RMS!$C$3:$C$6</c:f>
              <c:strCache>
                <c:ptCount val="4"/>
                <c:pt idx="0">
                  <c:v>Airtel</c:v>
                </c:pt>
                <c:pt idx="1">
                  <c:v>RJIO</c:v>
                </c:pt>
                <c:pt idx="2">
                  <c:v>Vodafone Idea</c:v>
                </c:pt>
                <c:pt idx="3">
                  <c:v>Others</c:v>
                </c:pt>
              </c:strCache>
            </c:strRef>
          </c:cat>
          <c:val>
            <c:numRef>
              <c:f>RMS!$D$3:$D$6</c:f>
              <c:numCache>
                <c:formatCode>0%</c:formatCode>
                <c:ptCount val="4"/>
                <c:pt idx="0">
                  <c:v>0.25647152528872957</c:v>
                </c:pt>
                <c:pt idx="1">
                  <c:v>0.37761847869374748</c:v>
                </c:pt>
                <c:pt idx="2">
                  <c:v>0.28769414575866187</c:v>
                </c:pt>
                <c:pt idx="3">
                  <c:v>7.8215850258861006E-2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737-48DD-BD83-442A37858B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'Industry AGR '!$A$4</c:f>
              <c:strCache>
                <c:ptCount val="1"/>
                <c:pt idx="0">
                  <c:v>Industry AGR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8100" cap="rnd" cmpd="sng">
                <a:solidFill>
                  <a:schemeClr val="accent3">
                    <a:lumMod val="50000"/>
                  </a:schemeClr>
                </a:solidFill>
                <a:prstDash val="solid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'Industry AGR '!$B$3:$G$3</c:f>
              <c:strCache>
                <c:ptCount val="6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</c:strCache>
            </c:strRef>
          </c:cat>
          <c:val>
            <c:numRef>
              <c:f>'Industry AGR '!$B$4:$G$4</c:f>
              <c:numCache>
                <c:formatCode>General</c:formatCode>
                <c:ptCount val="6"/>
                <c:pt idx="0">
                  <c:v>1043</c:v>
                </c:pt>
                <c:pt idx="1">
                  <c:v>1168</c:v>
                </c:pt>
                <c:pt idx="2">
                  <c:v>1314</c:v>
                </c:pt>
                <c:pt idx="3">
                  <c:v>1476</c:v>
                </c:pt>
                <c:pt idx="4">
                  <c:v>1410</c:v>
                </c:pt>
                <c:pt idx="5">
                  <c:v>1123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8D-450C-A8F9-E6105955EA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350144"/>
        <c:axId val="16488499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'Industry AGR '!$A$6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'Industry AGR '!$B$3:$G$3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9MFY18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'Industry AGR '!$B$6:$G$6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0.1198465963566635</c:v>
                      </c:pt>
                      <c:pt idx="2">
                        <c:v>0.125</c:v>
                      </c:pt>
                      <c:pt idx="3">
                        <c:v>-2.1232876712328768</c:v>
                      </c:pt>
                      <c:pt idx="4">
                        <c:v>-4.471544715447151E-2</c:v>
                      </c:pt>
                      <c:pt idx="5">
                        <c:v>-0.38156028368794326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048D-450C-A8F9-E6105955EAFC}"/>
                  </c:ext>
                </c:extLst>
              </c15:ser>
            </c15:filteredBarSeries>
          </c:ext>
        </c:extLst>
      </c:barChart>
      <c:catAx>
        <c:axId val="5735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884992"/>
        <c:crosses val="autoZero"/>
        <c:auto val="1"/>
        <c:lblAlgn val="ctr"/>
        <c:lblOffset val="100"/>
        <c:noMultiLvlLbl val="0"/>
      </c:catAx>
      <c:valAx>
        <c:axId val="1648849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IN" sz="900" dirty="0"/>
                  <a:t>AGR</a:t>
                </a:r>
                <a:r>
                  <a:rPr lang="en-IN" sz="900" baseline="0" dirty="0"/>
                  <a:t> (in INR Bn.)</a:t>
                </a:r>
                <a:endParaRPr lang="en-IN" sz="900" dirty="0"/>
              </a:p>
            </c:rich>
          </c:tx>
          <c:layout>
            <c:manualLayout>
              <c:xMode val="edge"/>
              <c:yMode val="edge"/>
              <c:x val="1.4188950603760457E-2"/>
              <c:y val="0.28499896696586396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35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773419414209095"/>
          <c:y val="5.9408205816901101E-2"/>
          <c:w val="0.82878724699363981"/>
          <c:h val="0.821883397468963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'[18 06 28 - standard figures - March 18.xlsx]ARPU'!$A$4</c:f>
              <c:strCache>
                <c:ptCount val="1"/>
                <c:pt idx="0">
                  <c:v>Industry ARPU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34925" cap="rnd" cmpd="sng">
                <a:solidFill>
                  <a:schemeClr val="tx1"/>
                </a:solidFill>
                <a:prstDash val="solid"/>
              </a:ln>
              <a:effectLst/>
            </c:spPr>
            <c:trendlineType val="movingAvg"/>
            <c:period val="2"/>
            <c:dispRSqr val="0"/>
            <c:dispEq val="0"/>
          </c:trendline>
          <c:cat>
            <c:strRef>
              <c:f>'[18 06 28 - standard figures - March 18.xlsx]ARPU'!$B$3:$G$3</c:f>
              <c:strCache>
                <c:ptCount val="6"/>
                <c:pt idx="0">
                  <c:v>FY13</c:v>
                </c:pt>
                <c:pt idx="1">
                  <c:v>FY14</c:v>
                </c:pt>
                <c:pt idx="2">
                  <c:v>FY15</c:v>
                </c:pt>
                <c:pt idx="3">
                  <c:v>FY16</c:v>
                </c:pt>
                <c:pt idx="4">
                  <c:v>FY17</c:v>
                </c:pt>
                <c:pt idx="5">
                  <c:v>FY18</c:v>
                </c:pt>
              </c:strCache>
            </c:strRef>
          </c:cat>
          <c:val>
            <c:numRef>
              <c:f>'[18 06 28 - standard figures - March 18.xlsx]ARPU'!$B$4:$G$4</c:f>
              <c:numCache>
                <c:formatCode>General</c:formatCode>
                <c:ptCount val="6"/>
                <c:pt idx="0">
                  <c:v>97</c:v>
                </c:pt>
                <c:pt idx="1">
                  <c:v>110</c:v>
                </c:pt>
                <c:pt idx="2">
                  <c:v>117</c:v>
                </c:pt>
                <c:pt idx="3">
                  <c:v>123</c:v>
                </c:pt>
                <c:pt idx="4">
                  <c:v>89</c:v>
                </c:pt>
                <c:pt idx="5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5FC-425F-AED0-B7A1F0733E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350656"/>
        <c:axId val="16488672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ARPU!$A$5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ARPU!$B$3:$G$3</c15:sqref>
                        </c15:formulaRef>
                      </c:ext>
                    </c:extLst>
                    <c:strCache>
                      <c:ptCount val="6"/>
                      <c:pt idx="0">
                        <c:v>FY13</c:v>
                      </c:pt>
                      <c:pt idx="1">
                        <c:v>FY14</c:v>
                      </c:pt>
                      <c:pt idx="2">
                        <c:v>FY15</c:v>
                      </c:pt>
                      <c:pt idx="3">
                        <c:v>FY16</c:v>
                      </c:pt>
                      <c:pt idx="4">
                        <c:v>FY17</c:v>
                      </c:pt>
                      <c:pt idx="5">
                        <c:v>6MFY18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ARPU!$B$5:$G$5</c15:sqref>
                        </c15:formulaRef>
                      </c:ext>
                    </c:extLst>
                    <c:numCache>
                      <c:formatCode>0%</c:formatCode>
                      <c:ptCount val="6"/>
                      <c:pt idx="1">
                        <c:v>0.134020618556701</c:v>
                      </c:pt>
                      <c:pt idx="2">
                        <c:v>6.3636363636363713E-2</c:v>
                      </c:pt>
                      <c:pt idx="3">
                        <c:v>5.1282051282051322E-2</c:v>
                      </c:pt>
                      <c:pt idx="4">
                        <c:v>-0.27642276422764223</c:v>
                      </c:pt>
                      <c:pt idx="5">
                        <c:v>-1.1235955056179803E-2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75FC-425F-AED0-B7A1F0733EFA}"/>
                  </c:ext>
                </c:extLst>
              </c15:ser>
            </c15:filteredBarSeries>
          </c:ext>
        </c:extLst>
      </c:barChart>
      <c:catAx>
        <c:axId val="5735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4886720"/>
        <c:crosses val="autoZero"/>
        <c:auto val="1"/>
        <c:lblAlgn val="ctr"/>
        <c:lblOffset val="100"/>
        <c:noMultiLvlLbl val="0"/>
      </c:catAx>
      <c:valAx>
        <c:axId val="164886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350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1" i="0" u="none" strike="noStrike" kern="1200" spc="0" baseline="0">
                <a:solidFill>
                  <a:srgbClr val="0A66A6"/>
                </a:solidFill>
                <a:latin typeface="+mn-lt"/>
                <a:ea typeface="+mn-ea"/>
                <a:cs typeface="+mn-cs"/>
              </a:defRPr>
            </a:pPr>
            <a:r>
              <a:rPr lang="en-IN" sz="1000" b="1" i="1" u="none" strike="noStrike" baseline="0" dirty="0">
                <a:solidFill>
                  <a:srgbClr val="0A66A6"/>
                </a:solidFill>
                <a:effectLst/>
              </a:rPr>
              <a:t>Sector continues to be highly indebted…</a:t>
            </a:r>
            <a:endParaRPr lang="en-US" sz="1000" b="1" dirty="0">
              <a:solidFill>
                <a:srgbClr val="0A66A6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'[18 06 28 - standard figures - March 18.xlsx]Debt'!$A$4</c:f>
              <c:strCache>
                <c:ptCount val="1"/>
                <c:pt idx="0">
                  <c:v>Industry Debt</c:v>
                </c:pt>
              </c:strCache>
            </c:strRef>
          </c:tx>
          <c:spPr>
            <a:solidFill>
              <a:srgbClr val="0A66A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'[18 06 28 - standard figures - March 18.xlsx]Debt'!$B$3:$K$3</c:f>
              <c:strCache>
                <c:ptCount val="10"/>
                <c:pt idx="0">
                  <c:v>FY09</c:v>
                </c:pt>
                <c:pt idx="1">
                  <c:v>FY10</c:v>
                </c:pt>
                <c:pt idx="2">
                  <c:v>FY11</c:v>
                </c:pt>
                <c:pt idx="3">
                  <c:v>FY12</c:v>
                </c:pt>
                <c:pt idx="4">
                  <c:v>FY13</c:v>
                </c:pt>
                <c:pt idx="5">
                  <c:v>FY14</c:v>
                </c:pt>
                <c:pt idx="6">
                  <c:v>FY15</c:v>
                </c:pt>
                <c:pt idx="7">
                  <c:v>FY16</c:v>
                </c:pt>
                <c:pt idx="8">
                  <c:v>FY17</c:v>
                </c:pt>
                <c:pt idx="9">
                  <c:v>FY18</c:v>
                </c:pt>
              </c:strCache>
            </c:strRef>
          </c:cat>
          <c:val>
            <c:numRef>
              <c:f>'[18 06 28 - standard figures - March 18.xlsx]Debt'!$B$4:$K$4</c:f>
              <c:numCache>
                <c:formatCode>General</c:formatCode>
                <c:ptCount val="10"/>
                <c:pt idx="0">
                  <c:v>0.8</c:v>
                </c:pt>
                <c:pt idx="1">
                  <c:v>1.2</c:v>
                </c:pt>
                <c:pt idx="2">
                  <c:v>1.6</c:v>
                </c:pt>
                <c:pt idx="3">
                  <c:v>1.9</c:v>
                </c:pt>
                <c:pt idx="4">
                  <c:v>2.4</c:v>
                </c:pt>
                <c:pt idx="5">
                  <c:v>2.7</c:v>
                </c:pt>
                <c:pt idx="6">
                  <c:v>2.8</c:v>
                </c:pt>
                <c:pt idx="7">
                  <c:v>3.8</c:v>
                </c:pt>
                <c:pt idx="8">
                  <c:v>4.5999999999999996</c:v>
                </c:pt>
                <c:pt idx="9">
                  <c:v>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959-437E-892E-8496F86E10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718784"/>
        <c:axId val="189489152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Debt!$A$5</c15:sqref>
                        </c15:formulaRef>
                      </c:ext>
                    </c:extLst>
                    <c:strCache>
                      <c:ptCount val="1"/>
                      <c:pt idx="0">
                        <c:v>growth rate (%)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Debt!$B$3:$J$3</c15:sqref>
                        </c15:formulaRef>
                      </c:ext>
                    </c:extLst>
                    <c:strCache>
                      <c:ptCount val="9"/>
                      <c:pt idx="0">
                        <c:v>FY09</c:v>
                      </c:pt>
                      <c:pt idx="1">
                        <c:v>FY10</c:v>
                      </c:pt>
                      <c:pt idx="2">
                        <c:v>FY11</c:v>
                      </c:pt>
                      <c:pt idx="3">
                        <c:v>FY12</c:v>
                      </c:pt>
                      <c:pt idx="4">
                        <c:v>FY13</c:v>
                      </c:pt>
                      <c:pt idx="5">
                        <c:v>FY14</c:v>
                      </c:pt>
                      <c:pt idx="6">
                        <c:v>FY15</c:v>
                      </c:pt>
                      <c:pt idx="7">
                        <c:v>FY16</c:v>
                      </c:pt>
                      <c:pt idx="8">
                        <c:v>FY17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Debt!$B$5:$J$5</c15:sqref>
                        </c15:formulaRef>
                      </c:ext>
                    </c:extLst>
                    <c:numCache>
                      <c:formatCode>0%</c:formatCode>
                      <c:ptCount val="9"/>
                      <c:pt idx="1">
                        <c:v>0.49999999999999978</c:v>
                      </c:pt>
                      <c:pt idx="2">
                        <c:v>0.33333333333333348</c:v>
                      </c:pt>
                      <c:pt idx="3">
                        <c:v>0.18749999999999978</c:v>
                      </c:pt>
                      <c:pt idx="4">
                        <c:v>0.26315789473684204</c:v>
                      </c:pt>
                      <c:pt idx="5">
                        <c:v>0.12500000000000022</c:v>
                      </c:pt>
                      <c:pt idx="6">
                        <c:v>3.7037037037036979E-2</c:v>
                      </c:pt>
                      <c:pt idx="7">
                        <c:v>0.35714285714285721</c:v>
                      </c:pt>
                      <c:pt idx="8">
                        <c:v>0.21052631578947367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7959-437E-892E-8496F86E1037}"/>
                  </c:ext>
                </c:extLst>
              </c15:ser>
            </c15:filteredBarSeries>
          </c:ext>
        </c:extLst>
      </c:barChart>
      <c:catAx>
        <c:axId val="57718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489152"/>
        <c:crosses val="autoZero"/>
        <c:auto val="1"/>
        <c:lblAlgn val="ctr"/>
        <c:lblOffset val="100"/>
        <c:noMultiLvlLbl val="0"/>
      </c:catAx>
      <c:valAx>
        <c:axId val="189489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718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5524128381590098E-2"/>
          <c:y val="4.3737593145684386E-2"/>
          <c:w val="0.91611126583453595"/>
          <c:h val="0.8326195683872849"/>
        </c:manualLayout>
      </c:layout>
      <c:lineChart>
        <c:grouping val="standard"/>
        <c:varyColors val="0"/>
        <c:ser>
          <c:idx val="0"/>
          <c:order val="0"/>
          <c:tx>
            <c:strRef>
              <c:f>ratios!$D$24</c:f>
              <c:strCache>
                <c:ptCount val="1"/>
                <c:pt idx="0">
                  <c:v>AIRTEL</c:v>
                </c:pt>
              </c:strCache>
            </c:strRef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5.8436230427166058E-2"/>
                  <c:y val="-5.36398467432950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B3E-4591-834A-136EAC7B2FF4}"/>
                </c:ext>
              </c:extLst>
            </c:dLbl>
            <c:dLbl>
              <c:idx val="1"/>
              <c:layout>
                <c:manualLayout>
                  <c:x val="-3.7795275590551181E-2"/>
                  <c:y val="-4.59770114942528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B3E-4591-834A-136EAC7B2FF4}"/>
                </c:ext>
              </c:extLst>
            </c:dLbl>
            <c:dLbl>
              <c:idx val="2"/>
              <c:layout>
                <c:manualLayout>
                  <c:x val="-5.0393700787401574E-2"/>
                  <c:y val="4.5977011494252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3E-4591-834A-136EAC7B2FF4}"/>
                </c:ext>
              </c:extLst>
            </c:dLbl>
            <c:dLbl>
              <c:idx val="4"/>
              <c:layout>
                <c:manualLayout>
                  <c:x val="-1.2598425196850394E-2"/>
                  <c:y val="-4.5977011494252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ratios!$E$51:$I$51</c:f>
              <c:numCache>
                <c:formatCode>0.00%</c:formatCode>
                <c:ptCount val="5"/>
                <c:pt idx="0">
                  <c:v>0.126</c:v>
                </c:pt>
                <c:pt idx="1">
                  <c:v>0.16500000000000001</c:v>
                </c:pt>
                <c:pt idx="2">
                  <c:v>8.3000000000000004E-2</c:v>
                </c:pt>
                <c:pt idx="3">
                  <c:v>7.5999999999999998E-2</c:v>
                </c:pt>
                <c:pt idx="4">
                  <c:v>3.1E-2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5B3E-4591-834A-136EAC7B2FF4}"/>
            </c:ext>
          </c:extLst>
        </c:ser>
        <c:ser>
          <c:idx val="1"/>
          <c:order val="1"/>
          <c:tx>
            <c:strRef>
              <c:f>ratios!$D$25</c:f>
              <c:strCache>
                <c:ptCount val="1"/>
                <c:pt idx="0">
                  <c:v>Idea</c:v>
                </c:pt>
              </c:strCache>
            </c:strRef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4.7886682245466841E-2"/>
                  <c:y val="4.2145593869731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3E-4591-834A-136EAC7B2FF4}"/>
                </c:ext>
              </c:extLst>
            </c:dLbl>
            <c:dLbl>
              <c:idx val="1"/>
              <c:layout>
                <c:manualLayout>
                  <c:x val="-4.6194225721784776E-2"/>
                  <c:y val="-4.59770114942528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B3E-4591-834A-136EAC7B2FF4}"/>
                </c:ext>
              </c:extLst>
            </c:dLbl>
            <c:dLbl>
              <c:idx val="2"/>
              <c:layout>
                <c:manualLayout>
                  <c:x val="-2.0997375328083989E-2"/>
                  <c:y val="-3.44827586206896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ratios!$E$52:$I$52</c:f>
              <c:numCache>
                <c:formatCode>0.00%</c:formatCode>
                <c:ptCount val="5"/>
                <c:pt idx="0">
                  <c:v>0.09</c:v>
                </c:pt>
                <c:pt idx="1">
                  <c:v>0.129</c:v>
                </c:pt>
                <c:pt idx="2">
                  <c:v>8.8999999999999996E-2</c:v>
                </c:pt>
                <c:pt idx="3">
                  <c:v>3.3000000000000002E-2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5B3E-4591-834A-136EAC7B2FF4}"/>
            </c:ext>
          </c:extLst>
        </c:ser>
        <c:ser>
          <c:idx val="2"/>
          <c:order val="2"/>
          <c:tx>
            <c:strRef>
              <c:f>ratios!$D$26</c:f>
              <c:strCache>
                <c:ptCount val="1"/>
                <c:pt idx="0">
                  <c:v>Vodafone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6.2737599107351952E-2"/>
                  <c:y val="2.681992337164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B3E-4591-834A-136EAC7B2FF4}"/>
                </c:ext>
              </c:extLst>
            </c:dLbl>
            <c:dLbl>
              <c:idx val="1"/>
              <c:layout>
                <c:manualLayout>
                  <c:x val="-6.2992125984251968E-2"/>
                  <c:y val="4.2145593869731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B3E-4591-834A-136EAC7B2FF4}"/>
                </c:ext>
              </c:extLst>
            </c:dLbl>
            <c:dLbl>
              <c:idx val="3"/>
              <c:layout>
                <c:manualLayout>
                  <c:x val="-2.5196850393700787E-2"/>
                  <c:y val="-3.8314176245210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B3E-4591-834A-136EAC7B2FF4}"/>
                </c:ext>
              </c:extLst>
            </c:dLbl>
            <c:dLbl>
              <c:idx val="4"/>
              <c:layout>
                <c:manualLayout>
                  <c:x val="-8.3989501312335957E-3"/>
                  <c:y val="1.1494252873563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ratios!$E$53:$I$53</c:f>
              <c:numCache>
                <c:formatCode>0.00%</c:formatCode>
                <c:ptCount val="5"/>
                <c:pt idx="0">
                  <c:v>0.11899999999999999</c:v>
                </c:pt>
                <c:pt idx="1">
                  <c:v>0.107</c:v>
                </c:pt>
                <c:pt idx="2">
                  <c:v>4.2999999999999997E-2</c:v>
                </c:pt>
                <c:pt idx="3">
                  <c:v>3.0000000000000001E-3</c:v>
                </c:pt>
                <c:pt idx="4">
                  <c:v>-0.03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5B3E-4591-834A-136EAC7B2FF4}"/>
            </c:ext>
          </c:extLst>
        </c:ser>
        <c:ser>
          <c:idx val="3"/>
          <c:order val="3"/>
          <c:tx>
            <c:v>RJIo</c:v>
          </c:tx>
          <c:marker>
            <c:symbol val="circle"/>
            <c:size val="5"/>
            <c:spPr>
              <a:solidFill>
                <a:schemeClr val="tx1"/>
              </a:solidFill>
            </c:spPr>
          </c:marker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B3E-4591-834A-136EAC7B2FF4}"/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B3E-4591-834A-136EAC7B2FF4}"/>
                </c:ext>
              </c:extLst>
            </c:dLbl>
            <c:dLbl>
              <c:idx val="2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B3E-4591-834A-136EAC7B2FF4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B3E-4591-834A-136EAC7B2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ratios!$E$32:$I$32</c:f>
              <c:strCache>
                <c:ptCount val="5"/>
                <c:pt idx="0">
                  <c:v>FY 2014</c:v>
                </c:pt>
                <c:pt idx="1">
                  <c:v>FY 2015</c:v>
                </c:pt>
                <c:pt idx="2">
                  <c:v>FY 2016</c:v>
                </c:pt>
                <c:pt idx="3">
                  <c:v>FY 2017</c:v>
                </c:pt>
                <c:pt idx="4">
                  <c:v>FY 2018</c:v>
                </c:pt>
              </c:strCache>
            </c:strRef>
          </c:cat>
          <c:val>
            <c:numRef>
              <c:f>ratios!$E$54:$I$54</c:f>
              <c:numCache>
                <c:formatCode>0.00%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1.9E-2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2-5B3E-4591-834A-136EAC7B2F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124288"/>
        <c:axId val="189490880"/>
      </c:lineChart>
      <c:catAx>
        <c:axId val="58124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900"/>
            </a:pPr>
            <a:endParaRPr lang="en-US"/>
          </a:p>
        </c:txPr>
        <c:crossAx val="189490880"/>
        <c:crosses val="autoZero"/>
        <c:auto val="1"/>
        <c:lblAlgn val="ctr"/>
        <c:lblOffset val="100"/>
        <c:noMultiLvlLbl val="0"/>
      </c:catAx>
      <c:valAx>
        <c:axId val="189490880"/>
        <c:scaling>
          <c:orientation val="minMax"/>
        </c:scaling>
        <c:delete val="0"/>
        <c:axPos val="l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581242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3458267716535433"/>
          <c:y val="1.3472712462666304E-2"/>
          <c:w val="0.73389321439715138"/>
          <c:h val="6.6404802847919872E-2"/>
        </c:manualLayout>
      </c:layout>
      <c:overlay val="0"/>
      <c:txPr>
        <a:bodyPr/>
        <a:lstStyle/>
        <a:p>
          <a:pPr>
            <a:defRPr sz="9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0.1373</cdr:y>
    </cdr:from>
    <cdr:to>
      <cdr:x>0.10514</cdr:x>
      <cdr:y>0.52616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5098B405-D98F-48BF-B4BE-EEDB7BCE3482}"/>
            </a:ext>
          </a:extLst>
        </cdr:cNvPr>
        <cdr:cNvSpPr txBox="1"/>
      </cdr:nvSpPr>
      <cdr:spPr>
        <a:xfrm xmlns:a="http://schemas.openxmlformats.org/drawingml/2006/main">
          <a:off x="-4779819" y="322875"/>
          <a:ext cx="438723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none" rtlCol="0"/>
        <a:lstStyle xmlns:a="http://schemas.openxmlformats.org/drawingml/2006/main"/>
        <a:p xmlns:a="http://schemas.openxmlformats.org/drawingml/2006/main">
          <a:r>
            <a:rPr lang="en-IN" sz="900" dirty="0"/>
            <a:t>In  INR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0.52405</cdr:y>
    </cdr:from>
    <cdr:to>
      <cdr:x>0.20359</cdr:x>
      <cdr:y>0.87271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xmlns="" id="{489493DB-7643-4DDB-AE00-C41ED312464A}"/>
            </a:ext>
          </a:extLst>
        </cdr:cNvPr>
        <cdr:cNvSpPr txBox="1"/>
      </cdr:nvSpPr>
      <cdr:spPr>
        <a:xfrm xmlns:a="http://schemas.openxmlformats.org/drawingml/2006/main">
          <a:off x="0" y="13743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IN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7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87CF2860-5A65-B74E-BF70-CD12ED65DB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8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115" y="1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7713"/>
            <a:ext cx="4957763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46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92" y="4715552"/>
            <a:ext cx="5437503" cy="4466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defTabSz="929332">
              <a:defRPr sz="1200" i="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246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115" y="9429513"/>
            <a:ext cx="2945977" cy="49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7" tIns="46468" rIns="92937" bIns="46468" numCol="1" anchor="b" anchorCtr="0" compatLnSpc="1">
            <a:prstTxWarp prst="textNoShape">
              <a:avLst/>
            </a:prstTxWarp>
          </a:bodyPr>
          <a:lstStyle>
            <a:lvl1pPr algn="r" defTabSz="929332">
              <a:defRPr sz="120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23478E6-0F78-0442-A5D9-1E36B9F18E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692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18" charset="-128"/>
        <a:cs typeface="ＭＳ Ｐゴシック" pitchFamily="18" charset="-128"/>
      </a:defRPr>
    </a:lvl1pPr>
    <a:lvl2pPr marL="3540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2pPr>
    <a:lvl3pPr marL="7096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3pPr>
    <a:lvl4pPr marL="10652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4pPr>
    <a:lvl5pPr marL="14208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Arial" charset="0"/>
        <a:ea typeface="ＭＳ Ｐゴシック" pitchFamily="-112" charset="-128"/>
        <a:cs typeface="+mn-cs"/>
      </a:defRPr>
    </a:lvl5pPr>
    <a:lvl6pPr marL="1777822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3387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88951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44516" algn="l" defTabSz="71112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92" y="4717146"/>
            <a:ext cx="5437503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0682" tIns="45341" rIns="90682" bIns="45341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71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/>
        </p:spPr>
      </p:sp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087" y="4717143"/>
            <a:ext cx="5437504" cy="4464605"/>
          </a:xfr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lIns="90814" tIns="45405" rIns="90814" bIns="45405"/>
          <a:lstStyle/>
          <a:p>
            <a:endParaRPr lang="en-GB" dirty="0"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" name="Text Box 37"/>
          <p:cNvSpPr txBox="1">
            <a:spLocks noChangeArrowheads="1"/>
          </p:cNvSpPr>
          <p:nvPr userDrawn="1"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6" name="Text Box 38"/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2639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4857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0850" y="458788"/>
            <a:ext cx="8235950" cy="501650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275213"/>
            <a:ext cx="8242300" cy="4325131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00B9EC"/>
              </a:buClr>
              <a:buSzPct val="100000"/>
              <a:buFont typeface="Wingdings" charset="2"/>
              <a:buChar char="§"/>
              <a:defRPr b="0" i="0">
                <a:latin typeface=""/>
              </a:defRPr>
            </a:lvl1pPr>
            <a:lvl2pPr marL="743228" indent="-248155">
              <a:buClr>
                <a:srgbClr val="00B9EC"/>
              </a:buClr>
              <a:buSzPct val="100000"/>
              <a:buFont typeface="Wingdings" charset="2"/>
              <a:buChar char="§"/>
              <a:defRPr sz="1600" b="0" i="0">
                <a:latin typeface=""/>
              </a:defRPr>
            </a:lvl2pPr>
            <a:lvl3pPr marL="1085213" indent="-228401">
              <a:buClr>
                <a:srgbClr val="00B9EC"/>
              </a:buClr>
              <a:buFont typeface="Wingdings" charset="2"/>
              <a:buChar char="§"/>
              <a:defRPr sz="1400" b="0" i="0">
                <a:latin typeface=""/>
              </a:defRPr>
            </a:lvl3pPr>
            <a:lvl4pPr marL="1422258" indent="-167905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4pPr>
            <a:lvl5pPr marL="1777822" indent="-171610">
              <a:buClr>
                <a:srgbClr val="00B9EC"/>
              </a:buClr>
              <a:buFont typeface="Wingdings" charset="2"/>
              <a:buChar char="§"/>
              <a:defRPr b="0" i="0">
                <a:latin typeface="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level`</a:t>
            </a:r>
          </a:p>
        </p:txBody>
      </p:sp>
    </p:spTree>
    <p:extLst>
      <p:ext uri="{BB962C8B-B14F-4D97-AF65-F5344CB8AC3E}">
        <p14:creationId xmlns:p14="http://schemas.microsoft.com/office/powerpoint/2010/main" val="2029549880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3888442"/>
            <a:ext cx="5551714" cy="1201831"/>
          </a:xfrm>
          <a:prstGeom prst="rect">
            <a:avLst/>
          </a:prstGeom>
        </p:spPr>
        <p:txBody>
          <a:bodyPr/>
          <a:lstStyle>
            <a:lvl1pPr algn="l">
              <a:defRPr sz="3000" b="1" cap="all"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938" y="2564747"/>
            <a:ext cx="5551714" cy="132369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>
                <a:latin typeface="Arial"/>
              </a:defRPr>
            </a:lvl1pPr>
            <a:lvl2pPr marL="355564" indent="0">
              <a:buNone/>
              <a:defRPr sz="1400"/>
            </a:lvl2pPr>
            <a:lvl3pPr marL="711129" indent="0">
              <a:buNone/>
              <a:defRPr sz="1200"/>
            </a:lvl3pPr>
            <a:lvl4pPr marL="1066693" indent="0">
              <a:buNone/>
              <a:defRPr sz="1100"/>
            </a:lvl4pPr>
            <a:lvl5pPr marL="1422258" indent="0">
              <a:buNone/>
              <a:defRPr sz="1100"/>
            </a:lvl5pPr>
            <a:lvl6pPr marL="1777822" indent="0">
              <a:buNone/>
              <a:defRPr sz="1100"/>
            </a:lvl6pPr>
            <a:lvl7pPr marL="2133387" indent="0">
              <a:buNone/>
              <a:defRPr sz="1100"/>
            </a:lvl7pPr>
            <a:lvl8pPr marL="2488951" indent="0">
              <a:buNone/>
              <a:defRPr sz="1100"/>
            </a:lvl8pPr>
            <a:lvl9pPr marL="2844516" indent="0">
              <a:buNone/>
              <a:defRPr sz="11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269365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850" y="458788"/>
            <a:ext cx="8235950" cy="501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  <a:cs typeface="Helvetica CY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0" name="Picture 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8441501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084" y="1409700"/>
            <a:ext cx="3992716" cy="36322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xmlns="" id="{BAD4A15F-641A-41B9-870C-847EE3F60A8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xmlns="" id="{08D04098-32FC-41E7-89C4-7C9840D36C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xmlns="" id="{D48711BB-2309-4A4C-BA79-E3C75C55746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399353020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304" y="458975"/>
            <a:ext cx="8235724" cy="501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3377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5635" y="1283074"/>
            <a:ext cx="4060598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 baseline="0">
                <a:latin typeface="Arial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5090" y="1283074"/>
            <a:ext cx="4061732" cy="4647640"/>
          </a:xfrm>
          <a:prstGeom prst="rect">
            <a:avLst/>
          </a:prstGeom>
        </p:spPr>
        <p:txBody>
          <a:bodyPr/>
          <a:lstStyle>
            <a:lvl1pPr marL="285193" indent="-285193">
              <a:buClr>
                <a:srgbClr val="1DB4E2"/>
              </a:buClr>
              <a:buSzPct val="100000"/>
              <a:buFontTx/>
              <a:buBlip>
                <a:blip r:embed="rId2"/>
              </a:buBlip>
              <a:defRPr sz="2200" b="0">
                <a:latin typeface=""/>
              </a:defRPr>
            </a:lvl1pPr>
            <a:lvl2pPr marL="743228" indent="-248155">
              <a:buClr>
                <a:srgbClr val="1DB4E2"/>
              </a:buClr>
              <a:buFont typeface="Wingdings" charset="2"/>
              <a:buChar char="§"/>
              <a:defRPr sz="1900" b="0" baseline="0">
                <a:latin typeface="Arial"/>
              </a:defRPr>
            </a:lvl2pPr>
            <a:lvl3pPr marL="1085213" indent="-228401">
              <a:buClr>
                <a:srgbClr val="1DB4E2"/>
              </a:buClr>
              <a:buFont typeface="Wingdings" charset="2"/>
              <a:buChar char="§"/>
              <a:defRPr sz="1600" b="0" baseline="0">
                <a:latin typeface="Arial"/>
              </a:defRPr>
            </a:lvl3pPr>
            <a:lvl4pPr marL="1422258" indent="-167905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4pPr>
            <a:lvl5pPr marL="1777822" indent="-171610">
              <a:buClr>
                <a:srgbClr val="1DB4E2"/>
              </a:buClr>
              <a:buFont typeface="Wingdings" charset="2"/>
              <a:buChar char="§"/>
              <a:defRPr sz="1400" b="0" baseline="0">
                <a:latin typeface="Arial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1" y="1026796"/>
            <a:ext cx="9156701" cy="65911"/>
            <a:chOff x="-1" y="1026796"/>
            <a:chExt cx="9156701" cy="65911"/>
          </a:xfrm>
        </p:grpSpPr>
        <p:pic>
          <p:nvPicPr>
            <p:cNvPr id="12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090960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1295C0"/>
          </a:solidFill>
          <a:ln>
            <a:noFill/>
          </a:ln>
        </p:spPr>
        <p:txBody>
          <a:bodyPr anchor="ctr"/>
          <a:lstStyle/>
          <a:p>
            <a:endParaRPr lang="en-US" i="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7" name="Text Box 37"/>
          <p:cNvSpPr txBox="1">
            <a:spLocks noChangeArrowheads="1"/>
          </p:cNvSpPr>
          <p:nvPr/>
        </p:nvSpPr>
        <p:spPr bwMode="auto">
          <a:xfrm>
            <a:off x="63500" y="6538913"/>
            <a:ext cx="3592513" cy="20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39" tIns="45669" rIns="91339" bIns="45669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>
              <a:lnSpc>
                <a:spcPct val="101000"/>
              </a:lnSpc>
              <a:spcBef>
                <a:spcPct val="50000"/>
              </a:spcBef>
              <a:defRPr/>
            </a:pPr>
            <a:r>
              <a:rPr lang="en-US" sz="700" b="1" i="0" dirty="0">
                <a:solidFill>
                  <a:srgbClr val="FFFFFF"/>
                </a:solidFill>
                <a:latin typeface="Arial"/>
              </a:rPr>
              <a:t>© COPYRIGHT 2019, </a:t>
            </a:r>
            <a:r>
              <a:rPr lang="en-US" sz="700" b="1" i="0" cap="all" dirty="0">
                <a:solidFill>
                  <a:srgbClr val="FFFFFF"/>
                </a:solidFill>
                <a:latin typeface="Arial"/>
              </a:rPr>
              <a:t>COAI</a:t>
            </a:r>
            <a:endParaRPr lang="en-US" sz="700" b="1" dirty="0">
              <a:solidFill>
                <a:srgbClr val="FFFFFF"/>
              </a:solidFill>
              <a:latin typeface="Georgia"/>
            </a:endParaRPr>
          </a:p>
        </p:txBody>
      </p:sp>
      <p:sp>
        <p:nvSpPr>
          <p:cNvPr id="204838" name="Text Box 38"/>
          <p:cNvSpPr txBox="1">
            <a:spLocks noChangeArrowheads="1"/>
          </p:cNvSpPr>
          <p:nvPr/>
        </p:nvSpPr>
        <p:spPr bwMode="auto">
          <a:xfrm>
            <a:off x="8502650" y="6567488"/>
            <a:ext cx="2746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1977" tIns="40987" rIns="81977" bIns="40987">
            <a:spAutoFit/>
          </a:bodyPr>
          <a:lstStyle>
            <a:lvl1pPr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fld id="{0ED05158-2FEC-3848-9BFC-1BDB99911CBD}" type="slidenum">
              <a:rPr lang="en-US" sz="700" i="0" smtClean="0">
                <a:latin typeface=""/>
              </a:rPr>
              <a:pPr eaLnBrk="1" hangingPunct="1">
                <a:defRPr/>
              </a:pPr>
              <a:t>‹#›</a:t>
            </a:fld>
            <a:endParaRPr lang="en-US" sz="700" i="0" dirty="0">
              <a:latin typeface="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9035094-1AA2-47A5-AB80-44F8E9AC9E1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4406" y="24058"/>
            <a:ext cx="1286612" cy="7811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300" r:id="rId2"/>
    <p:sldLayoutId id="2147484295" r:id="rId3"/>
    <p:sldLayoutId id="2147484296" r:id="rId4"/>
    <p:sldLayoutId id="2147484297" r:id="rId5"/>
    <p:sldLayoutId id="2147484298" r:id="rId6"/>
    <p:sldLayoutId id="2147484299" r:id="rId7"/>
  </p:sldLayoutIdLst>
  <p:transition spd="med"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0" i="0">
          <a:solidFill>
            <a:srgbClr val="033770"/>
          </a:solidFill>
          <a:latin typeface="+mj-lt"/>
          <a:ea typeface="ＭＳ Ｐゴシック" pitchFamily="18" charset="-128"/>
          <a:cs typeface="Helvetica CY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rgbClr val="033770"/>
          </a:solidFill>
          <a:latin typeface="Georgia" pitchFamily="18" charset="0"/>
          <a:ea typeface="ＭＳ Ｐゴシック" pitchFamily="18" charset="-128"/>
          <a:cs typeface="ＭＳ Ｐゴシック" pitchFamily="18" charset="-128"/>
        </a:defRPr>
      </a:lvl5pPr>
      <a:lvl6pPr marL="355564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6pPr>
      <a:lvl7pPr marL="711129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7pPr>
      <a:lvl8pPr marL="1066693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8pPr>
      <a:lvl9pPr marL="1422258" algn="l" rtl="0" fontAlgn="base">
        <a:spcBef>
          <a:spcPct val="0"/>
        </a:spcBef>
        <a:spcAft>
          <a:spcPct val="0"/>
        </a:spcAft>
        <a:defRPr sz="1900">
          <a:solidFill>
            <a:srgbClr val="4D4D4D"/>
          </a:solidFill>
          <a:latin typeface="Arial" charset="0"/>
        </a:defRPr>
      </a:lvl9pPr>
    </p:titleStyle>
    <p:bodyStyle>
      <a:lvl1pPr marL="284163" indent="-28416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100000"/>
        <a:buBlip>
          <a:blip r:embed="rId10"/>
        </a:buBlip>
        <a:defRPr>
          <a:solidFill>
            <a:srgbClr val="4D4D4D"/>
          </a:solidFill>
          <a:latin typeface="+mn-lt"/>
          <a:ea typeface="ＭＳ Ｐゴシック" pitchFamily="18" charset="-128"/>
          <a:cs typeface="ＭＳ Ｐゴシック" pitchFamily="18" charset="-128"/>
        </a:defRPr>
      </a:lvl1pPr>
      <a:lvl2pPr marL="742950" indent="-2476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1"/>
        </a:buClr>
        <a:buSzPct val="100000"/>
        <a:buBlip>
          <a:blip r:embed="rId11"/>
        </a:buBlip>
        <a:defRPr sz="1600">
          <a:solidFill>
            <a:srgbClr val="4D4D4D"/>
          </a:solidFill>
          <a:latin typeface="+mn-lt"/>
          <a:ea typeface="ＭＳ Ｐゴシック" pitchFamily="-112" charset="-128"/>
        </a:defRPr>
      </a:lvl2pPr>
      <a:lvl3pPr marL="1084263" indent="-227013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>
          <a:solidFill>
            <a:srgbClr val="4D4D4D"/>
          </a:solidFill>
          <a:latin typeface="+mn-lt"/>
          <a:ea typeface="ＭＳ Ｐゴシック" pitchFamily="-112" charset="-128"/>
        </a:defRPr>
      </a:lvl3pPr>
      <a:lvl4pPr marL="1420813" indent="-166688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200">
          <a:solidFill>
            <a:srgbClr val="4D4D4D"/>
          </a:solidFill>
          <a:latin typeface="+mn-lt"/>
          <a:ea typeface="ＭＳ Ｐゴシック" pitchFamily="-112" charset="-128"/>
        </a:defRPr>
      </a:lvl4pPr>
      <a:lvl5pPr marL="1776413" indent="-1714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tx2"/>
        </a:buClr>
        <a:buSzPct val="100000"/>
        <a:buBlip>
          <a:blip r:embed="rId12"/>
        </a:buBlip>
        <a:defRPr sz="1000">
          <a:solidFill>
            <a:srgbClr val="4D4D4D"/>
          </a:solidFill>
          <a:latin typeface="+mn-lt"/>
          <a:ea typeface="ＭＳ Ｐゴシック" pitchFamily="-112" charset="-128"/>
        </a:defRPr>
      </a:lvl5pPr>
      <a:lvl6pPr marL="1738315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6pPr>
      <a:lvl7pPr marL="2093879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7pPr>
      <a:lvl8pPr marL="2449444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8pPr>
      <a:lvl9pPr marL="2805008" indent="-133337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-96" charset="2"/>
        <a:buBlip>
          <a:blip r:embed="rId13"/>
        </a:buBlip>
        <a:defRPr sz="800">
          <a:solidFill>
            <a:srgbClr val="4D4D4D"/>
          </a:solidFill>
          <a:latin typeface="+mn-lt"/>
        </a:defRPr>
      </a:lvl9pPr>
    </p:bodyStyle>
    <p:otherStyle>
      <a:defPPr>
        <a:defRPr lang="en-US"/>
      </a:defPPr>
      <a:lvl1pPr marL="0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5564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1129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693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258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77822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387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88951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44516" algn="l" defTabSz="711129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ot.gov.in/whatsnew/national-digital-communications-policy-2018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ai.com/if3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www.coai.com/5g_india_forum" TargetMode="External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hyperlink" Target="mailto:/@onnectCOAI" TargetMode="External"/><Relationship Id="rId4" Type="http://schemas.openxmlformats.org/officeDocument/2006/relationships/image" Target="../media/image24.jpe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rclstn.org/sites/default/files/technology.png"/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4197"/>
          <a:stretch/>
        </p:blipFill>
        <p:spPr bwMode="auto">
          <a:xfrm>
            <a:off x="5524062" y="1733266"/>
            <a:ext cx="3606301" cy="464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1594" y="837463"/>
            <a:ext cx="87676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i="0" dirty="0" smtClean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MRP </a:t>
            </a:r>
            <a:r>
              <a:rPr lang="en-US" sz="36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Update</a:t>
            </a:r>
            <a:endParaRPr lang="en-US" sz="32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3267" y="4597867"/>
            <a:ext cx="4051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Vikram </a:t>
            </a:r>
            <a:r>
              <a:rPr lang="en-US" b="1" i="0" dirty="0" smtClean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 Tiwathia</a:t>
            </a:r>
            <a:endParaRPr lang="en-US" b="1" i="0" dirty="0">
              <a:solidFill>
                <a:srgbClr val="033770"/>
              </a:solidFill>
              <a:latin typeface="Albertus MT Lt" pitchFamily="2" charset="0"/>
              <a:cs typeface="Khmer UI" panose="020B0502040204020203" pitchFamily="34" charset="0"/>
            </a:endParaRPr>
          </a:p>
          <a:p>
            <a:r>
              <a:rPr lang="en-US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Deputy Director General, COAI</a:t>
            </a:r>
          </a:p>
        </p:txBody>
      </p:sp>
      <p:pic>
        <p:nvPicPr>
          <p:cNvPr id="8" name="Picture 7" descr="Description: Cellular Operators Association of India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95" y="3044835"/>
            <a:ext cx="1625095" cy="10094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 descr="https://pbs.twimg.com/profile_images/945890696489082880/V5dcd_np_400x400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2264238" y="3044835"/>
            <a:ext cx="1666184" cy="11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0944" y="117212"/>
            <a:ext cx="8235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Rapidly Expanding Broadband </a:t>
            </a:r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Network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80" y="1583141"/>
            <a:ext cx="3799290" cy="3969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11199" y="1135052"/>
            <a:ext cx="32003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 i="0" u="sng" kern="0" dirty="0">
                <a:solidFill>
                  <a:schemeClr val="bg2"/>
                </a:solidFill>
                <a:latin typeface="+mj-lt"/>
                <a:cs typeface="Arial" pitchFamily="34" charset="0"/>
              </a:rPr>
              <a:t>Pan India 2G/3G/4G Coverage</a:t>
            </a:r>
            <a:endParaRPr lang="en-IN" sz="1400" i="0" kern="0" baseline="60000" dirty="0">
              <a:solidFill>
                <a:schemeClr val="bg2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8665" y="1114403"/>
            <a:ext cx="320039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400" b="1" i="0" u="sng" kern="0" dirty="0">
                <a:solidFill>
                  <a:schemeClr val="bg2"/>
                </a:solidFill>
                <a:latin typeface="+mj-lt"/>
                <a:cs typeface="Arial" pitchFamily="34" charset="0"/>
              </a:rPr>
              <a:t>Total number of BTSs</a:t>
            </a:r>
            <a:endParaRPr lang="en-IN" sz="1400" i="0" kern="0" baseline="60000" dirty="0">
              <a:solidFill>
                <a:schemeClr val="bg2"/>
              </a:solidFill>
              <a:latin typeface="+mj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8210" y="6570270"/>
            <a:ext cx="3189141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dirty="0">
                <a:latin typeface="+mj-lt"/>
                <a:cs typeface="Calibri" panose="020F0502020204030204" pitchFamily="34" charset="0"/>
              </a:rPr>
              <a:t> Source: Tarang Sanchar. As of Jan 1, 2019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90754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i="0" dirty="0">
                <a:solidFill>
                  <a:schemeClr val="accent1">
                    <a:lumMod val="50000"/>
                  </a:schemeClr>
                </a:solidFill>
                <a:latin typeface="+mj-lt"/>
                <a:cs typeface="Arial" panose="020B0604020202020204" pitchFamily="34" charset="0"/>
              </a:rPr>
              <a:t>Wireless is the key provider of connectivity in the country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88383"/>
              </p:ext>
            </p:extLst>
          </p:nvPr>
        </p:nvGraphicFramePr>
        <p:xfrm>
          <a:off x="5022375" y="1542199"/>
          <a:ext cx="3507476" cy="38159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27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33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07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BTS Type</a:t>
                      </a:r>
                      <a:endParaRPr lang="en-US" sz="18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Count</a:t>
                      </a:r>
                      <a:endParaRPr lang="en-US" sz="18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05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chemeClr val="bg2"/>
                          </a:solidFill>
                          <a:effectLst/>
                        </a:rPr>
                        <a:t>GSM</a:t>
                      </a:r>
                      <a:endParaRPr lang="en-US" sz="1600" b="0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5,39,243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25.59</a:t>
                      </a:r>
                      <a:endParaRPr lang="en-IN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chemeClr val="bg2"/>
                          </a:solidFill>
                          <a:effectLst/>
                        </a:rPr>
                        <a:t>CDMA</a:t>
                      </a:r>
                      <a:endParaRPr lang="en-US" sz="1600" b="0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1,401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0.07</a:t>
                      </a:r>
                      <a:endParaRPr lang="en-IN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3G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/>
                        </a:rPr>
                        <a:t>    3,81,601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18.11</a:t>
                      </a:r>
                      <a:endParaRPr lang="en-IN" sz="1600" b="1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4G</a:t>
                      </a:r>
                      <a:endParaRPr lang="en-US" sz="1600" b="1" i="0" u="none" strike="noStrike" dirty="0">
                        <a:solidFill>
                          <a:srgbClr val="0070C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70C0"/>
                          </a:solidFill>
                          <a:effectLst/>
                          <a:latin typeface="Arial"/>
                        </a:rPr>
                        <a:t>  11,81,315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1" kern="1200" dirty="0" smtClean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56.07</a:t>
                      </a:r>
                      <a:endParaRPr lang="en-IN" sz="1600" b="1" kern="12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31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noStrike" dirty="0">
                          <a:solidFill>
                            <a:schemeClr val="bg2"/>
                          </a:solidFill>
                          <a:effectLst/>
                        </a:rPr>
                        <a:t>WiMAX</a:t>
                      </a:r>
                      <a:endParaRPr lang="en-US" sz="1600" b="0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3,362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defTabSz="711129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IN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  <a:endParaRPr lang="en-IN" sz="16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598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solidFill>
                            <a:schemeClr val="bg2"/>
                          </a:solidFill>
                          <a:effectLst/>
                        </a:rPr>
                        <a:t>Total</a:t>
                      </a:r>
                      <a:endParaRPr lang="en-US" sz="1600" b="1" i="0" u="none" strike="noStrike" dirty="0">
                        <a:solidFill>
                          <a:schemeClr val="bg2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21,06,922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IN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3635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028"/>
            <a:ext cx="823595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GB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Network Deployments and Accessibility</a:t>
            </a:r>
            <a:endParaRPr lang="en-US" sz="2400" b="1" u="sng" dirty="0"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8210" y="6570270"/>
            <a:ext cx="3189141" cy="246211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dirty="0">
                <a:latin typeface="+mj-lt"/>
                <a:cs typeface="Calibri" panose="020F0502020204030204" pitchFamily="34" charset="0"/>
              </a:rPr>
              <a:t> Source: Tarang Sanchar. As of Jan 1, 2019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90C6B49-5F03-4728-A917-0DF9CB44A92E}"/>
              </a:ext>
            </a:extLst>
          </p:cNvPr>
          <p:cNvSpPr/>
          <p:nvPr/>
        </p:nvSpPr>
        <p:spPr>
          <a:xfrm>
            <a:off x="179512" y="777709"/>
            <a:ext cx="8784976" cy="1448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The deployment pattern in India experience indicates that there is a considerable investment and deployment of 4G technology as is evident in the number of base stations deployed</a:t>
            </a: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Demonstrates that there is a high demand for Mobile Broadband and the need to cater for the increasing appetite of data services in India.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xmlns="" id="{CE3F94B2-0B01-4E28-A5C5-7F77C146A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09" y="2319689"/>
            <a:ext cx="7012028" cy="4013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1897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8028"/>
            <a:ext cx="8626764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fr-FR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National Digital Communications Policy 2018</a:t>
            </a:r>
            <a:endParaRPr lang="en-US" sz="2400" b="1" u="sng" dirty="0"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8FB2EE9-9DC1-4DDF-9FB2-A6CBC2F26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550614"/>
            <a:ext cx="5543550" cy="18478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90C6B49-5F03-4728-A917-0DF9CB44A92E}"/>
              </a:ext>
            </a:extLst>
          </p:cNvPr>
          <p:cNvSpPr/>
          <p:nvPr/>
        </p:nvSpPr>
        <p:spPr>
          <a:xfrm>
            <a:off x="179512" y="2412545"/>
            <a:ext cx="8784976" cy="393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2000"/>
              </a:lnSpc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Salient aspects of CY 2022 goals: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Provide Universal broadband connectivity at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50 Mbps to every citizen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Provide 1 Gbps connectivity to all Gram Panchayats of India by 2020 and 10 Gbps by 2022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Enable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fixed line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broadband access to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50% of households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Achieve ‘unique mobile subscriber density’ of 55 by 2020 and 65 by 2022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connectivity to all uncovered areas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Increase India’s contribution to global value chain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Creation of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Globally recognized IPRs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in India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Development of Standard Essential Patents (SEPs) in the field of digital</a:t>
            </a:r>
          </a:p>
          <a:p>
            <a:pPr lvl="0" algn="just">
              <a:lnSpc>
                <a:spcPct val="112000"/>
              </a:lnSpc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 </a:t>
            </a:r>
            <a:r>
              <a:rPr lang="en-US" sz="1600" b="1" i="0" dirty="0" smtClean="0">
                <a:solidFill>
                  <a:srgbClr val="004A80"/>
                </a:solidFill>
                <a:latin typeface="+mn-lt"/>
              </a:rPr>
              <a:t>     </a:t>
            </a:r>
            <a:r>
              <a:rPr lang="en-US" sz="1600" b="1" i="0" dirty="0" smtClean="0">
                <a:solidFill>
                  <a:srgbClr val="004A80"/>
                </a:solidFill>
                <a:latin typeface="+mn-lt"/>
              </a:rPr>
              <a:t>communication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technologies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Creation of innovation led start-ups in digital communication sector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Accelerate the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transition to Industry 4.0</a:t>
            </a:r>
          </a:p>
          <a:p>
            <a:pPr marL="342900" lvl="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Establish a comprehensive </a:t>
            </a:r>
            <a:r>
              <a:rPr lang="en-IN" sz="1600" b="1" i="0" dirty="0">
                <a:solidFill>
                  <a:srgbClr val="FF0000"/>
                </a:solidFill>
                <a:latin typeface="+mn-lt"/>
              </a:rPr>
              <a:t>data protection regime </a:t>
            </a: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for digital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31847177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FA58B14-6E19-4AB9-8D6F-B09DBC8DFA2E}"/>
              </a:ext>
            </a:extLst>
          </p:cNvPr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5G Spectrum Status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393392C-BDC6-470D-BF93-8C64C75B9AAF}"/>
              </a:ext>
            </a:extLst>
          </p:cNvPr>
          <p:cNvSpPr/>
          <p:nvPr/>
        </p:nvSpPr>
        <p:spPr>
          <a:xfrm>
            <a:off x="601336" y="4802169"/>
            <a:ext cx="7848872" cy="1173206"/>
          </a:xfrm>
          <a:prstGeom prst="rect">
            <a:avLst/>
          </a:prstGeom>
          <a:ln w="28575">
            <a:solidFill>
              <a:srgbClr val="F79646">
                <a:lumMod val="75000"/>
              </a:srgbClr>
            </a:solidFill>
          </a:ln>
        </p:spPr>
        <p:txBody>
          <a:bodyPr wrap="square">
            <a:spAutoFit/>
          </a:bodyPr>
          <a:lstStyle/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In India, spectrum allocations at present are technology neutral.</a:t>
            </a: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lang="en-GB" sz="1600" b="1" i="0" dirty="0">
              <a:solidFill>
                <a:srgbClr val="004A80"/>
              </a:solidFill>
              <a:latin typeface="+mn-lt"/>
            </a:endParaRP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GB" sz="1600" b="1" i="0" dirty="0">
                <a:solidFill>
                  <a:srgbClr val="004A80"/>
                </a:solidFill>
                <a:latin typeface="+mn-lt"/>
              </a:rPr>
              <a:t>The millimetre bands viz. 26, 28, 37 GHz and bands below 6 GHz, among other frequency bands, are under consideration for  5G.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69B0B2F-B508-4E86-9588-3019BEA5EC75}"/>
              </a:ext>
            </a:extLst>
          </p:cNvPr>
          <p:cNvSpPr/>
          <p:nvPr/>
        </p:nvSpPr>
        <p:spPr>
          <a:xfrm>
            <a:off x="179512" y="740769"/>
            <a:ext cx="8784976" cy="3379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2000"/>
              </a:lnSpc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Considerations on spectrum for 5G services rollout: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Immediate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Announce 700 MHz, 3.5 GHz, 26 GHz and 28 GHz as 5G bands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mmWave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 bands be opened free for two years for trials and indigenous R&amp;D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Mid Term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Open 600 MHz, L Band, 31 GHz and 38 GHz bands for 5G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38 GHs (37.0 to 43.5 GHz) band be opened free for two years for indigenous R&amp;D</a:t>
            </a:r>
          </a:p>
          <a:p>
            <a:pPr marL="342900" lvl="1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Long Term</a:t>
            </a:r>
          </a:p>
          <a:p>
            <a:pPr marL="698500" lvl="2" indent="-342900" algn="just">
              <a:lnSpc>
                <a:spcPct val="112000"/>
              </a:lnSpc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Study 3600-3700 MHz band for meeting mid-level 5G spectrum requirements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19465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12369D-AE44-4B9B-A228-940C37C36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017" y="526450"/>
            <a:ext cx="4715275" cy="157175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FA58B14-6E19-4AB9-8D6F-B09DBC8DFA2E}"/>
              </a:ext>
            </a:extLst>
          </p:cNvPr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5G Spectrum Status: NDCP 2018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33B663F-970F-4DE2-B469-97E5648F2BDC}"/>
              </a:ext>
            </a:extLst>
          </p:cNvPr>
          <p:cNvSpPr/>
          <p:nvPr/>
        </p:nvSpPr>
        <p:spPr>
          <a:xfrm>
            <a:off x="169665" y="2133452"/>
            <a:ext cx="8798844" cy="4206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12000"/>
              </a:lnSpc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This Policy recognizes, among other things, Spectrum as a key natural resource for public benefit to achieve India’s socio-economic goals, ensure transparency in allocation and optimize availability and utilization by: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Identifying and making available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new Spectrum bands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for Access and Backhaul segments for timely deployment and growth of 5G networks.</a:t>
            </a: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Making available </a:t>
            </a:r>
            <a:r>
              <a:rPr lang="en-US" sz="1600" b="1" i="0" dirty="0">
                <a:solidFill>
                  <a:srgbClr val="FF0000"/>
                </a:solidFill>
                <a:latin typeface="+mn-lt"/>
              </a:rPr>
              <a:t>harmonized and contiguous spectrum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required for deployment of next generation access technologies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Further liberalizing the spectrum sharing, leasing and trading regime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Enabling Light Touch licensing / de-licensing of spectrum for broadband proliferation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lvl="0" indent="-342900" algn="just" hangingPunct="0">
              <a:lnSpc>
                <a:spcPct val="112000"/>
              </a:lnSpc>
              <a:buFont typeface="+mj-lt"/>
              <a:buAutoNum type="arabicPeriod"/>
              <a:tabLst>
                <a:tab pos="1188085" algn="l"/>
              </a:tabLst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Promoting the co-use / secondary use of spectrum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E9012CD-8D7B-4442-8277-3F60115398AC}"/>
              </a:ext>
            </a:extLst>
          </p:cNvPr>
          <p:cNvSpPr/>
          <p:nvPr/>
        </p:nvSpPr>
        <p:spPr>
          <a:xfrm>
            <a:off x="4302929" y="6518870"/>
            <a:ext cx="44251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 hangingPunct="0">
              <a:spcBef>
                <a:spcPts val="600"/>
              </a:spcBef>
              <a:spcAft>
                <a:spcPts val="0"/>
              </a:spcAft>
              <a:tabLst>
                <a:tab pos="161925" algn="l"/>
                <a:tab pos="1188085" algn="l"/>
              </a:tabLst>
              <a:defRPr/>
            </a:pPr>
            <a:r>
              <a:rPr lang="en-GB" sz="1000" dirty="0">
                <a:latin typeface="+mj-lt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http://dot.gov.in/whatsnew/national-digital-communications-policy-2018</a:t>
            </a:r>
            <a:endParaRPr lang="en-IN" sz="1000" dirty="0"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7203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indianfolk.com/wp-content/uploads/2018/09/Digital-Indi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290" b="10998"/>
          <a:stretch/>
        </p:blipFill>
        <p:spPr bwMode="auto">
          <a:xfrm>
            <a:off x="11366" y="4258101"/>
            <a:ext cx="9132634" cy="212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image.shutterstock.com/z/stock-vector-hand-drawn-objective-business-concept-273603326.jpg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870" b="18262"/>
          <a:stretch/>
        </p:blipFill>
        <p:spPr bwMode="auto">
          <a:xfrm>
            <a:off x="6632812" y="856620"/>
            <a:ext cx="2500649" cy="1736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365" y="9812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Digital India &amp; 5G Objectives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1366" y="728219"/>
            <a:ext cx="8736849" cy="3931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2000"/>
              </a:lnSpc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To meet the vision and mission for Digital India and deployment for 5G, the infrastructure should meet following objectives.</a:t>
            </a:r>
          </a:p>
          <a:p>
            <a:pPr algn="just">
              <a:lnSpc>
                <a:spcPct val="112000"/>
              </a:lnSpc>
              <a:defRPr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 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the capacity requirements for the next 20 years.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global standards on reliability of 99.999 percent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comprehensive coverage of the Urban, Semi-urban and Rural, areas. States Municipalities and local bodies to cater for meeting requirements of “broadband on demand”  plan for this availability and uniform growth. 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Meet current requirement and enable future expansion of access to every building and home.</a:t>
            </a:r>
          </a:p>
          <a:p>
            <a:pPr marL="342900" indent="-342900" algn="just">
              <a:lnSpc>
                <a:spcPct val="112000"/>
              </a:lnSpc>
              <a:buFont typeface="Wingdings" panose="05000000000000000000" pitchFamily="2" charset="2"/>
              <a:buChar char="§"/>
              <a:defRPr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Ensure minimum inconvenience to citizens during initial build out and during operations.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54869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D8CC2F15-BEED-4F33-9491-343CAC146365}"/>
              </a:ext>
            </a:extLst>
          </p:cNvPr>
          <p:cNvSpPr/>
          <p:nvPr/>
        </p:nvSpPr>
        <p:spPr>
          <a:xfrm>
            <a:off x="11365" y="9812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COAI Initiatives: </a:t>
            </a:r>
            <a:r>
              <a:rPr lang="en-IN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5G </a:t>
            </a:r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India </a:t>
            </a:r>
            <a:r>
              <a:rPr lang="en-IN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Forum and </a:t>
            </a:r>
            <a:r>
              <a:rPr lang="en-IN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Indian </a:t>
            </a:r>
            <a:r>
              <a:rPr lang="en-IN" sz="2400" b="1" i="0" u="sng" dirty="0" smtClean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Friends of 3GPP (IF3)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FE755A0-9923-4DFC-AC92-7147D75009EC}"/>
              </a:ext>
            </a:extLst>
          </p:cNvPr>
          <p:cNvSpPr/>
          <p:nvPr/>
        </p:nvSpPr>
        <p:spPr>
          <a:xfrm>
            <a:off x="11366" y="820584"/>
            <a:ext cx="873684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i="0" dirty="0">
                <a:solidFill>
                  <a:srgbClr val="004A80"/>
                </a:solidFill>
                <a:latin typeface="+mn-lt"/>
              </a:rPr>
              <a:t>To serve as a strategic national initiative concerning all stakeholders, private and public, small and large, to meet the challenge of making 5G a reality in India, at timelines aligning with </a:t>
            </a:r>
            <a:r>
              <a:rPr lang="en-US" sz="1600" b="1" i="0" dirty="0" smtClean="0">
                <a:solidFill>
                  <a:srgbClr val="004A80"/>
                </a:solidFill>
                <a:latin typeface="+mn-lt"/>
              </a:rPr>
              <a:t>global efforts</a:t>
            </a: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algn="just"/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5G India </a:t>
            </a:r>
            <a:r>
              <a:rPr lang="en-US" sz="1600" b="1" i="0" dirty="0" smtClean="0">
                <a:solidFill>
                  <a:srgbClr val="004A80"/>
                </a:solidFill>
                <a:latin typeface="+mn-lt"/>
              </a:rPr>
              <a:t>Forum and IF3 work 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under the aegis of COAI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Independent Evaluation Group for IMT2020 with members participating from amongst Operators, Manufacturers and Universities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Platform to discuss between Operators and Vertical Industry </a:t>
            </a:r>
            <a:r>
              <a:rPr lang="en-IN" sz="1600" b="1" i="0" dirty="0" smtClean="0">
                <a:solidFill>
                  <a:srgbClr val="004A80"/>
                </a:solidFill>
                <a:latin typeface="+mn-lt"/>
              </a:rPr>
              <a:t>segments </a:t>
            </a:r>
            <a:r>
              <a:rPr lang="en-IN" sz="1600" b="1" i="0" dirty="0">
                <a:solidFill>
                  <a:srgbClr val="004A80"/>
                </a:solidFill>
                <a:latin typeface="+mn-lt"/>
              </a:rPr>
              <a:t>and Global Adjacent industry associations to bridge with Indian Operators.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IN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Develop consensus within India on 5G systems, infrastructures and services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 vertical application domains which would benefit from 5G and associated challenges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Identify commonalities, bottlenecks and differences in visions and technical trends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Prepare input documents for facilitating dialogues on standardization, technology development, spectrum availability and international engagements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Collaborate with various international forums working on </a:t>
            </a:r>
            <a:r>
              <a:rPr lang="en-US" sz="1600" b="1" i="0" dirty="0" smtClean="0">
                <a:solidFill>
                  <a:srgbClr val="004A80"/>
                </a:solidFill>
                <a:latin typeface="+mn-lt"/>
              </a:rPr>
              <a:t>5G and host 3GPP meetings in India.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67669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6125" y="9812"/>
            <a:ext cx="8618109" cy="88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Indian </a:t>
            </a:r>
            <a:r>
              <a:rPr lang="en-US" sz="2400" b="1" i="0" u="sng" dirty="0" err="1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Telcos</a:t>
            </a:r>
            <a:r>
              <a:rPr lang="en-US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 are gearing up for 5G &amp; Massive IoT</a:t>
            </a:r>
            <a:endParaRPr lang="en-IN" sz="2400" b="1" i="0" u="sng" dirty="0">
              <a:solidFill>
                <a:srgbClr val="033770"/>
              </a:solidFill>
              <a:latin typeface="Cambria" panose="02040503050406030204" pitchFamily="18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2997" y="961366"/>
            <a:ext cx="4486646" cy="5470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12000"/>
              </a:lnSpc>
            </a:pPr>
            <a:endParaRPr lang="en-US" sz="8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 fontAlgn="base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Have run 5G trials and have also showcased 5G use cases during IMC 2018 in collaboration with their vendors. </a:t>
            </a:r>
          </a:p>
          <a:p>
            <a:pPr marL="342900" indent="-342900" algn="just" fontAlgn="base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With the Government through different Committees are working on various issues which needs to be resolved/addressed for adoption of the 5G services in India.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Implementing the system for providing M2M/IoT services as per the guidelines issued by the DoT. 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Well prepared to support the coming use cases of </a:t>
            </a: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mMTC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.</a:t>
            </a: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endParaRPr lang="en-US" sz="1600" b="1" i="0" dirty="0">
              <a:solidFill>
                <a:srgbClr val="004A80"/>
              </a:solidFill>
              <a:latin typeface="+mn-lt"/>
            </a:endParaRPr>
          </a:p>
          <a:p>
            <a:pPr marL="342900" indent="-342900" algn="just">
              <a:lnSpc>
                <a:spcPct val="112000"/>
              </a:lnSpc>
              <a:buFont typeface="+mj-lt"/>
              <a:buAutoNum type="arabicPeriod"/>
            </a:pP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Readiness and </a:t>
            </a:r>
            <a:r>
              <a:rPr lang="en-US" sz="1600" b="1" i="0" dirty="0" err="1">
                <a:solidFill>
                  <a:srgbClr val="004A80"/>
                </a:solidFill>
                <a:latin typeface="+mn-lt"/>
              </a:rPr>
              <a:t>Fiberization</a:t>
            </a:r>
            <a:r>
              <a:rPr lang="en-US" sz="1600" b="1" i="0" dirty="0">
                <a:solidFill>
                  <a:srgbClr val="004A80"/>
                </a:solidFill>
                <a:latin typeface="+mn-lt"/>
              </a:rPr>
              <a:t> initiatives ongoing.</a:t>
            </a:r>
            <a:endParaRPr lang="en-IN" sz="1600" b="1" i="0" dirty="0">
              <a:solidFill>
                <a:srgbClr val="004A80"/>
              </a:solidFill>
              <a:latin typeface="+mn-lt"/>
            </a:endParaRPr>
          </a:p>
        </p:txBody>
      </p:sp>
      <p:pic>
        <p:nvPicPr>
          <p:cNvPr id="1030" name="Picture 6" descr="Vodafone SuperIo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021" y="4801995"/>
            <a:ext cx="3201539" cy="138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Image result for vodafone idea 5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5" name="AutoShape 4" descr="Image result for vodafone idea 5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grpSp>
        <p:nvGrpSpPr>
          <p:cNvPr id="6" name="Group 5"/>
          <p:cNvGrpSpPr/>
          <p:nvPr/>
        </p:nvGrpSpPr>
        <p:grpSpPr>
          <a:xfrm>
            <a:off x="5540995" y="1340139"/>
            <a:ext cx="2696570" cy="3321019"/>
            <a:chOff x="5295331" y="1340139"/>
            <a:chExt cx="2696570" cy="3321019"/>
          </a:xfrm>
        </p:grpSpPr>
        <p:pic>
          <p:nvPicPr>
            <p:cNvPr id="2052" name="Picture 4" descr="https://english.gstv.in/wp-content/uploads/2018/02/airtel-5g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923"/>
            <a:stretch/>
          </p:blipFill>
          <p:spPr bwMode="auto">
            <a:xfrm>
              <a:off x="5295331" y="1340139"/>
              <a:ext cx="2696570" cy="802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5331" y="3645428"/>
              <a:ext cx="2696570" cy="1015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5" name="Picture 7" descr="Image result for jio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8" b="33226"/>
          <a:stretch/>
        </p:blipFill>
        <p:spPr bwMode="auto">
          <a:xfrm>
            <a:off x="5540995" y="2279177"/>
            <a:ext cx="2696570" cy="1076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878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CD3C4CB-179A-42D0-9D48-A7AAAE5A8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3197"/>
            <a:ext cx="8242300" cy="5207478"/>
          </a:xfrm>
        </p:spPr>
        <p:txBody>
          <a:bodyPr/>
          <a:lstStyle/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Our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members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have a sustained business developed using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globally harmonized technologies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and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standards efforts and work by </a:t>
            </a:r>
            <a:r>
              <a:rPr lang="en-US" sz="1600" b="1" smtClean="0">
                <a:solidFill>
                  <a:srgbClr val="004A80"/>
                </a:solidFill>
                <a:latin typeface="+mn-lt"/>
              </a:rPr>
              <a:t>3GPP is appreciated.</a:t>
            </a:r>
            <a:endParaRPr lang="en-US" sz="1600" b="1" dirty="0" smtClean="0">
              <a:solidFill>
                <a:srgbClr val="004A80"/>
              </a:solidFill>
              <a:latin typeface="+mn-lt"/>
            </a:endParaRPr>
          </a:p>
          <a:p>
            <a:pPr lvl="0"/>
            <a:endParaRPr lang="en-IN" sz="1000" dirty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3GPP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took into account the requirements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from India, and TR 37.910 reported that 3GPP technologies meet and exceed the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 required targets (ITU-R M.2410).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  <a:p>
            <a:pPr lvl="1"/>
            <a:r>
              <a:rPr lang="en-US" b="1" dirty="0">
                <a:solidFill>
                  <a:srgbClr val="004A80"/>
                </a:solidFill>
                <a:latin typeface="+mn-lt"/>
              </a:rPr>
              <a:t>3GPP MARCOM needs to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spend </a:t>
            </a:r>
            <a:r>
              <a:rPr lang="en-US" b="1" dirty="0">
                <a:solidFill>
                  <a:srgbClr val="004A80"/>
                </a:solidFill>
                <a:latin typeface="+mn-lt"/>
              </a:rPr>
              <a:t>additional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efforts </a:t>
            </a:r>
            <a:r>
              <a:rPr lang="en-US" b="1" dirty="0">
                <a:solidFill>
                  <a:srgbClr val="004A80"/>
                </a:solidFill>
                <a:latin typeface="+mn-lt"/>
              </a:rPr>
              <a:t>in marketing such information</a:t>
            </a:r>
            <a:endParaRPr lang="en-IN" dirty="0">
              <a:solidFill>
                <a:srgbClr val="004A80"/>
              </a:solidFill>
              <a:latin typeface="+mn-lt"/>
            </a:endParaRPr>
          </a:p>
          <a:p>
            <a:pPr lvl="0"/>
            <a:endParaRPr lang="en-US" sz="1000" b="1" dirty="0" smtClean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3GPP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study on scenarios and requirements for next generation access technologies (TR 38.913) needs to continue adding more requirements</a:t>
            </a:r>
            <a:r>
              <a:rPr lang="en-US" sz="1600" dirty="0">
                <a:solidFill>
                  <a:srgbClr val="004A80"/>
                </a:solidFill>
                <a:latin typeface="+mn-lt"/>
              </a:rPr>
              <a:t> 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  <a:p>
            <a:pPr lvl="1"/>
            <a:r>
              <a:rPr lang="en-US" b="1" dirty="0">
                <a:solidFill>
                  <a:srgbClr val="004A80"/>
                </a:solidFill>
                <a:latin typeface="+mn-lt"/>
              </a:rPr>
              <a:t>It will be desirable for 3GPP to focus on even more use cases arising from emerging markets, and identify technology gaps for future standardization to sustain 3GPP progress in the </a:t>
            </a:r>
            <a:r>
              <a:rPr lang="en-US" b="1" dirty="0" smtClean="0">
                <a:solidFill>
                  <a:srgbClr val="004A80"/>
                </a:solidFill>
                <a:latin typeface="+mn-lt"/>
              </a:rPr>
              <a:t>future</a:t>
            </a:r>
          </a:p>
          <a:p>
            <a:pPr lvl="1"/>
            <a:endParaRPr lang="en-IN" sz="1000" dirty="0">
              <a:solidFill>
                <a:srgbClr val="004A80"/>
              </a:solidFill>
              <a:latin typeface="+mn-lt"/>
            </a:endParaRPr>
          </a:p>
          <a:p>
            <a:pPr lvl="0"/>
            <a:r>
              <a:rPr lang="en-US" sz="1600" b="1" dirty="0">
                <a:solidFill>
                  <a:srgbClr val="004A80"/>
                </a:solidFill>
                <a:latin typeface="+mn-lt"/>
              </a:rPr>
              <a:t>3GPP MARCOM needs to 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be more </a:t>
            </a:r>
            <a:r>
              <a:rPr lang="en-US" sz="1600" b="1" dirty="0">
                <a:solidFill>
                  <a:srgbClr val="004A80"/>
                </a:solidFill>
                <a:latin typeface="+mn-lt"/>
              </a:rPr>
              <a:t>active in developing, promoting and promulgating 3GPP solutions applicability to all markets (emerging and new</a:t>
            </a:r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).</a:t>
            </a:r>
          </a:p>
          <a:p>
            <a:pPr lvl="0"/>
            <a:r>
              <a:rPr lang="en-US" sz="1600" b="1" dirty="0" smtClean="0">
                <a:solidFill>
                  <a:srgbClr val="004A80"/>
                </a:solidFill>
                <a:latin typeface="+mn-lt"/>
              </a:rPr>
              <a:t>COAI offers to host more 3GPP meetings in India.</a:t>
            </a:r>
            <a:endParaRPr lang="en-IN" sz="1600" dirty="0">
              <a:solidFill>
                <a:srgbClr val="004A80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0703EE2-8A2D-49B2-89B5-25ECF3C589FC}"/>
              </a:ext>
            </a:extLst>
          </p:cNvPr>
          <p:cNvSpPr/>
          <p:nvPr/>
        </p:nvSpPr>
        <p:spPr>
          <a:xfrm>
            <a:off x="11365" y="132644"/>
            <a:ext cx="817646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eaLnBrk="0" hangingPunct="0"/>
            <a:r>
              <a:rPr lang="en-IN" sz="2400" b="1" i="0" u="sng" dirty="0">
                <a:solidFill>
                  <a:srgbClr val="033770"/>
                </a:solidFill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Addressing Standardization needs of Emerging Markets</a:t>
            </a:r>
          </a:p>
        </p:txBody>
      </p:sp>
    </p:spTree>
    <p:extLst>
      <p:ext uri="{BB962C8B-B14F-4D97-AF65-F5344CB8AC3E}">
        <p14:creationId xmlns:p14="http://schemas.microsoft.com/office/powerpoint/2010/main" val="39470239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71450" y="1238250"/>
            <a:ext cx="2802659" cy="224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2800" i="0" dirty="0">
                <a:solidFill>
                  <a:srgbClr val="033770"/>
                </a:solidFill>
                <a:latin typeface="+mj-lt"/>
                <a:cs typeface="Georgia" charset="0"/>
              </a:rPr>
              <a:t>Thank you</a:t>
            </a: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  <a:p>
            <a:endParaRPr lang="en-US" sz="160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  <a:hlinkClick r:id="rId2"/>
              </a:rPr>
              <a:t>http://www.coai.in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Follow us on</a:t>
            </a:r>
          </a:p>
          <a:p>
            <a:endParaRPr lang="en-US" sz="1600" dirty="0">
              <a:solidFill>
                <a:srgbClr val="0A66A6"/>
              </a:solidFill>
              <a:latin typeface="+mj-lt"/>
              <a:cs typeface="Georgia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-1" y="1903096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55" y="3210729"/>
            <a:ext cx="301090" cy="30109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8381" y="3180842"/>
            <a:ext cx="16578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a-DK" sz="1600" i="0" dirty="0">
                <a:solidFill>
                  <a:schemeClr val="tx1">
                    <a:lumMod val="75000"/>
                  </a:schemeClr>
                </a:solidFill>
                <a:latin typeface="+mn-lt"/>
                <a:cs typeface="Georgia" charset="0"/>
                <a:hlinkClick r:id="rId5"/>
              </a:rPr>
              <a:t>@ConnectCOAI</a:t>
            </a:r>
            <a:endParaRPr lang="en-US" sz="1600" dirty="0">
              <a:solidFill>
                <a:schemeClr val="tx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1" name="Picture 2" descr="https://pbs.twimg.com/profile_images/945890696489082880/V5dcd_np_400x400.jpg">
            <a:extLst>
              <a:ext uri="{FF2B5EF4-FFF2-40B4-BE49-F238E27FC236}">
                <a16:creationId xmlns:a16="http://schemas.microsoft.com/office/drawing/2014/main" xmlns="" id="{8322B840-6D30-4A31-99FB-55B9F58877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7" t="25481" r="11517" b="22394"/>
          <a:stretch/>
        </p:blipFill>
        <p:spPr bwMode="auto">
          <a:xfrm>
            <a:off x="3879277" y="2349107"/>
            <a:ext cx="1126832" cy="75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5">
            <a:extLst>
              <a:ext uri="{FF2B5EF4-FFF2-40B4-BE49-F238E27FC236}">
                <a16:creationId xmlns:a16="http://schemas.microsoft.com/office/drawing/2014/main" xmlns="" id="{F0BEB512-FAF0-40AE-84D1-5FB3C62788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8477" y="2377979"/>
            <a:ext cx="3971632" cy="20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  <a:cs typeface="ＭＳ Ｐゴシック" charset="0"/>
              </a:defRPr>
            </a:lvl1pPr>
            <a:lvl2pPr marL="742950" indent="-28575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2pPr>
            <a:lvl3pPr marL="11430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3pPr>
            <a:lvl4pPr marL="16002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4pPr>
            <a:lvl5pPr marL="2057400" indent="-228600" defTabSz="1176338" eaLnBrk="0" hangingPunct="0"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charset="0"/>
                <a:ea typeface="ＭＳ Ｐゴシック" charset="0"/>
              </a:defRPr>
            </a:lvl9pPr>
          </a:lstStyle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</a:t>
            </a:r>
          </a:p>
          <a:p>
            <a:r>
              <a:rPr lang="en-US" sz="1600" dirty="0">
                <a:hlinkClick r:id="rId7"/>
              </a:rPr>
              <a:t>https://www.coai.com/5g_india_forum</a:t>
            </a:r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endParaRPr lang="en-US" sz="1600" i="0" dirty="0">
              <a:solidFill>
                <a:srgbClr val="0A66A6"/>
              </a:solidFill>
              <a:latin typeface="+mn-lt"/>
              <a:cs typeface="Georgia" charset="0"/>
            </a:endParaRPr>
          </a:p>
          <a:p>
            <a: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  <a:t>For more information visit </a:t>
            </a:r>
            <a:br>
              <a:rPr lang="en-US" sz="1600" i="0" dirty="0">
                <a:solidFill>
                  <a:srgbClr val="0A66A6"/>
                </a:solidFill>
                <a:latin typeface="+mn-lt"/>
                <a:cs typeface="Georgia" charset="0"/>
              </a:rPr>
            </a:br>
            <a:r>
              <a:rPr lang="en-US" sz="1600" dirty="0">
                <a:hlinkClick r:id="rId8"/>
              </a:rPr>
              <a:t>https://www.coai.com/if3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8435ECD-C6E3-49A3-9AFD-8550C584791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056" y="3873358"/>
            <a:ext cx="821460" cy="56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7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free-vector/watercolor-map-indian-flag_1035-1099.jpg?size=338&amp;ext=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227" y="1287963"/>
            <a:ext cx="4394581" cy="453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" y="20104"/>
            <a:ext cx="7697336" cy="69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IN" sz="24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Indian Telecom </a:t>
            </a:r>
            <a:r>
              <a:rPr lang="en-IN" sz="2400" b="1" i="0" u="sng" kern="0" dirty="0" smtClean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Sectors’ </a:t>
            </a:r>
            <a:r>
              <a:rPr lang="en-IN" sz="24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Vital Role in Nation Building</a:t>
            </a:r>
            <a:r>
              <a:rPr lang="en-US" sz="32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/>
            </a:r>
            <a:br>
              <a:rPr lang="en-US" sz="32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</a:br>
            <a:endParaRPr lang="en-US" sz="3200" b="1" i="0" u="sng" kern="0" dirty="0">
              <a:solidFill>
                <a:srgbClr val="03377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9" name="Group 11"/>
          <p:cNvGrpSpPr>
            <a:grpSpLocks/>
          </p:cNvGrpSpPr>
          <p:nvPr/>
        </p:nvGrpSpPr>
        <p:grpSpPr bwMode="auto">
          <a:xfrm>
            <a:off x="-45157" y="1215493"/>
            <a:ext cx="9189157" cy="5239440"/>
            <a:chOff x="-96213" y="1348852"/>
            <a:chExt cx="9296998" cy="4829370"/>
          </a:xfrm>
        </p:grpSpPr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562954" y="5038010"/>
              <a:ext cx="3592392" cy="114021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2nd largest private sector investment in infrastructure – INR 10,44,000 crores  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~$152 </a:t>
              </a:r>
              <a:r>
                <a:rPr lang="en-IN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Bn</a:t>
              </a:r>
              <a:endParaRPr lang="en-IN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-96213" y="4090303"/>
              <a:ext cx="3815250" cy="1098667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Among the highest contributors to Govt.: nearly INR 70,000 crores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p.a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 ~$10 Bn.</a:t>
              </a: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13163" y="2629210"/>
              <a:ext cx="2635734" cy="1034726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Among Highest contributors </a:t>
              </a:r>
              <a:r>
                <a:rPr lang="en-US" altLang="en-US" sz="1600" b="1" i="0" dirty="0" smtClean="0">
                  <a:solidFill>
                    <a:srgbClr val="004A80"/>
                  </a:solidFill>
                  <a:latin typeface="+mn-lt"/>
                </a:rPr>
                <a:t>of </a:t>
              </a: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FDI in last two decades – INR 130,729 crores </a:t>
              </a: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~ $19 </a:t>
              </a:r>
              <a:r>
                <a:rPr lang="en-US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Bn</a:t>
              </a:r>
              <a:endPara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6401792" y="1348852"/>
              <a:ext cx="2224584" cy="736979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Contributes</a:t>
              </a:r>
              <a:r>
                <a:rPr lang="en-IN" altLang="en-US" sz="1400" b="1" i="0" dirty="0">
                  <a:solidFill>
                    <a:srgbClr val="1295C0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IN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6.5% </a:t>
              </a: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to</a:t>
              </a:r>
              <a:r>
                <a:rPr lang="en-IN" altLang="en-US" sz="1400" b="1" i="0" dirty="0">
                  <a:solidFill>
                    <a:srgbClr val="1295C0"/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IN" altLang="en-US" sz="1600" b="1" i="0" dirty="0">
                  <a:solidFill>
                    <a:srgbClr val="004A80"/>
                  </a:solidFill>
                  <a:latin typeface="+mn-lt"/>
                </a:rPr>
                <a:t>India’s GDP</a:t>
              </a:r>
              <a:endParaRPr lang="en-US" altLang="en-US" sz="1600" b="1" i="0" dirty="0">
                <a:solidFill>
                  <a:srgbClr val="004A80"/>
                </a:solidFill>
                <a:latin typeface="+mn-lt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6073605" y="2248170"/>
              <a:ext cx="3127180" cy="1130124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Contributes directly to 2.2 </a:t>
              </a:r>
              <a:r>
                <a:rPr lang="en-US" altLang="en-US" sz="1600" b="1" i="0" dirty="0" err="1">
                  <a:solidFill>
                    <a:srgbClr val="004A80"/>
                  </a:solidFill>
                  <a:latin typeface="+mn-lt"/>
                </a:rPr>
                <a:t>Mn</a:t>
              </a:r>
              <a:r>
                <a:rPr lang="en-US" altLang="en-US" sz="1600" b="1" i="0" dirty="0">
                  <a:solidFill>
                    <a:srgbClr val="004A80"/>
                  </a:solidFill>
                  <a:latin typeface="+mn-lt"/>
                </a:rPr>
                <a:t> employment and indirectly to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1.8 </a:t>
              </a:r>
              <a:r>
                <a:rPr lang="en-US" altLang="en-US" sz="1400" b="1" i="0" dirty="0" err="1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Mn</a:t>
              </a:r>
              <a:r>
                <a:rPr lang="en-US" altLang="en-US" sz="1400" b="1" i="0" dirty="0">
                  <a:solidFill>
                    <a:srgbClr val="FF0000"/>
                  </a:solidFill>
                  <a:latin typeface="+mj-lt"/>
                  <a:cs typeface="Arial" panose="020B0604020202020204" pitchFamily="34" charset="0"/>
                </a:rPr>
                <a:t> jobs</a:t>
              </a:r>
            </a:p>
          </p:txBody>
        </p:sp>
      </p:grp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651806" y="3727154"/>
            <a:ext cx="3266148" cy="122608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Investment in Spectrum Auctions since 2010: INR 3,48,000 crores~ </a:t>
            </a: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$51 </a:t>
            </a:r>
            <a:r>
              <a:rPr lang="en-US" altLang="en-US" sz="1400" b="1" i="0" dirty="0" err="1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Bn</a:t>
            </a:r>
            <a:endParaRPr lang="en-US" altLang="en-US" sz="1400" b="1" i="0" dirty="0">
              <a:solidFill>
                <a:srgbClr val="FF000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xmlns="" id="{1E38EAE7-65E1-442C-A930-71DEB7651E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033" y="938146"/>
            <a:ext cx="2605161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Lowest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voice &amp; data rates in the world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( ARPU Rs. 68 ~ @ $ 0.95) </a:t>
            </a:r>
          </a:p>
        </p:txBody>
      </p:sp>
      <p:sp>
        <p:nvSpPr>
          <p:cNvPr id="24" name="Rectangle 15">
            <a:extLst>
              <a:ext uri="{FF2B5EF4-FFF2-40B4-BE49-F238E27FC236}">
                <a16:creationId xmlns:a16="http://schemas.microsoft.com/office/drawing/2014/main" xmlns="" id="{9DC30070-8F7B-48E9-8EE8-916E4790E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3676" y="837890"/>
            <a:ext cx="2605161" cy="1122586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Over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400" b="1" i="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500,000</a:t>
            </a:r>
            <a:r>
              <a:rPr lang="en-US" altLang="en-US" sz="1400" b="1" i="0" dirty="0">
                <a:solidFill>
                  <a:srgbClr val="1295C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en-US" sz="1600" b="1" i="0" dirty="0">
                <a:solidFill>
                  <a:srgbClr val="004A80"/>
                </a:solidFill>
                <a:latin typeface="+mn-lt"/>
              </a:rPr>
              <a:t>villages covered </a:t>
            </a:r>
          </a:p>
        </p:txBody>
      </p:sp>
    </p:spTree>
    <p:extLst>
      <p:ext uri="{BB962C8B-B14F-4D97-AF65-F5344CB8AC3E}">
        <p14:creationId xmlns:p14="http://schemas.microsoft.com/office/powerpoint/2010/main" val="402460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10" y="103939"/>
            <a:ext cx="8515728" cy="81045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TSP-wise Market </a:t>
            </a:r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Share </a:t>
            </a:r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 </a:t>
            </a:r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terms </a:t>
            </a:r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of Wireless </a:t>
            </a:r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Subscribers : </a:t>
            </a:r>
            <a:b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</a:br>
            <a:r>
              <a:rPr lang="en-US" sz="18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as </a:t>
            </a:r>
            <a:r>
              <a:rPr lang="en-US" sz="18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on 31st December, 2018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" y="1404938"/>
            <a:ext cx="8693623" cy="466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1107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074" y="308660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Data Usage per subscriber per month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2860" y="5806270"/>
            <a:ext cx="8242300" cy="444405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/>
              <a:t>* In Sep-18, TRAI has published the combined data usage per sub per month for 2G+3G+4G LTE+CDMA. The earlier period data doesn’t include CDMA.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0000000-0008-0000-09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8155207"/>
              </p:ext>
            </p:extLst>
          </p:nvPr>
        </p:nvGraphicFramePr>
        <p:xfrm>
          <a:off x="477672" y="1282890"/>
          <a:ext cx="8256895" cy="42308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32301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722" y="417844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Industry Data Realization (in cents/MB)</a:t>
            </a:r>
          </a:p>
        </p:txBody>
      </p:sp>
      <p:pic>
        <p:nvPicPr>
          <p:cNvPr id="1026" name="Chart 1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06" y="1387114"/>
            <a:ext cx="8221270" cy="492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4367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610" y="335956"/>
            <a:ext cx="8235950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ARPU Trends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6995475"/>
              </p:ext>
            </p:extLst>
          </p:nvPr>
        </p:nvGraphicFramePr>
        <p:xfrm>
          <a:off x="532263" y="1201003"/>
          <a:ext cx="7724633" cy="4858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91586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CB3BE9BE-5764-49B7-97F4-3E0411B0D086}"/>
              </a:ext>
            </a:extLst>
          </p:cNvPr>
          <p:cNvSpPr/>
          <p:nvPr/>
        </p:nvSpPr>
        <p:spPr bwMode="auto">
          <a:xfrm>
            <a:off x="7610764" y="3456708"/>
            <a:ext cx="1123803" cy="10968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677EAB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3" y="103940"/>
            <a:ext cx="8707270" cy="90598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r>
              <a:rPr lang="en-US" sz="24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Revenue Market Share (AGR </a:t>
            </a:r>
            <a:r>
              <a:rPr lang="en-US" sz="24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Based): </a:t>
            </a:r>
            <a:r>
              <a:rPr lang="en-US" sz="1800" b="1" u="sng" dirty="0" smtClean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as </a:t>
            </a:r>
            <a:r>
              <a:rPr lang="en-US" sz="1800" b="1" u="sng" dirty="0">
                <a:latin typeface="Cambria" panose="02040503050406030204" pitchFamily="18" charset="0"/>
                <a:ea typeface="+mj-ea"/>
                <a:cs typeface="Arial" panose="020B0604020202020204" pitchFamily="34" charset="0"/>
              </a:rPr>
              <a:t>on 31st December, 2018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7589901"/>
              </p:ext>
            </p:extLst>
          </p:nvPr>
        </p:nvGraphicFramePr>
        <p:xfrm>
          <a:off x="409433" y="1392072"/>
          <a:ext cx="8338782" cy="4899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18284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4ED63645-D2E7-44BE-AEEE-9A42861E61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84747"/>
              </p:ext>
            </p:extLst>
          </p:nvPr>
        </p:nvGraphicFramePr>
        <p:xfrm>
          <a:off x="191358" y="1003300"/>
          <a:ext cx="4491478" cy="225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95C392DD-57D4-4E36-9BF7-94214BA741D3}"/>
              </a:ext>
            </a:extLst>
          </p:cNvPr>
          <p:cNvSpPr/>
          <p:nvPr/>
        </p:nvSpPr>
        <p:spPr>
          <a:xfrm>
            <a:off x="1010078" y="663702"/>
            <a:ext cx="4572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Revenues of Telecom Sector remains under pressure…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67E4F0A1-8E00-4715-BDA3-A2C2D320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14" y="3318"/>
            <a:ext cx="6209441" cy="50165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lvl="2"/>
            <a:r>
              <a:rPr lang="en-IN" sz="2400" b="1" u="sng" dirty="0"/>
              <a:t>Financial Health of the Sector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3414007-6783-4251-95E5-6D787360F1A3}"/>
              </a:ext>
            </a:extLst>
          </p:cNvPr>
          <p:cNvSpPr txBox="1"/>
          <p:nvPr/>
        </p:nvSpPr>
        <p:spPr>
          <a:xfrm>
            <a:off x="5596558" y="692800"/>
            <a:ext cx="3200400" cy="24619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Industry ARPU continues to be depressed…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xmlns="" id="{05A66150-EC41-4105-B59D-F17467B0F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5686141"/>
              </p:ext>
            </p:extLst>
          </p:nvPr>
        </p:nvGraphicFramePr>
        <p:xfrm>
          <a:off x="4779819" y="905164"/>
          <a:ext cx="4172820" cy="2351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A3BB3359-81E7-4538-960A-EB471D1D7C4A}"/>
              </a:ext>
            </a:extLst>
          </p:cNvPr>
          <p:cNvCxnSpPr/>
          <p:nvPr/>
        </p:nvCxnSpPr>
        <p:spPr bwMode="auto">
          <a:xfrm>
            <a:off x="4682836" y="349679"/>
            <a:ext cx="0" cy="56077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AE968713-6EE0-43CC-B94B-E57A1F06A35B}"/>
              </a:ext>
            </a:extLst>
          </p:cNvPr>
          <p:cNvCxnSpPr/>
          <p:nvPr/>
        </p:nvCxnSpPr>
        <p:spPr bwMode="auto">
          <a:xfrm>
            <a:off x="191358" y="3429000"/>
            <a:ext cx="873097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xmlns="" id="{49F31771-2F3F-4938-8BE1-C7A2C00750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2574188"/>
              </p:ext>
            </p:extLst>
          </p:nvPr>
        </p:nvGraphicFramePr>
        <p:xfrm>
          <a:off x="304803" y="3571726"/>
          <a:ext cx="4378028" cy="2636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">
            <a:extLst>
              <a:ext uri="{FF2B5EF4-FFF2-40B4-BE49-F238E27FC236}">
                <a16:creationId xmlns:a16="http://schemas.microsoft.com/office/drawing/2014/main" xmlns="" id="{F38FEF96-8B25-4816-9A63-DDC64EEDD34C}"/>
              </a:ext>
            </a:extLst>
          </p:cNvPr>
          <p:cNvSpPr txBox="1"/>
          <p:nvPr/>
        </p:nvSpPr>
        <p:spPr>
          <a:xfrm>
            <a:off x="36936" y="4516592"/>
            <a:ext cx="406409" cy="1120694"/>
          </a:xfrm>
          <a:prstGeom prst="rect">
            <a:avLst/>
          </a:prstGeom>
        </p:spPr>
        <p:txBody>
          <a:bodyPr vert="vert270"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IN" sz="900" i="0" dirty="0">
                <a:solidFill>
                  <a:schemeClr val="bg2"/>
                </a:solidFill>
              </a:rPr>
              <a:t>In INR Lakh Crores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AFBEB585-135C-46E2-89E3-7AF34D361009}"/>
              </a:ext>
            </a:extLst>
          </p:cNvPr>
          <p:cNvSpPr/>
          <p:nvPr/>
        </p:nvSpPr>
        <p:spPr>
          <a:xfrm>
            <a:off x="4779819" y="6508323"/>
            <a:ext cx="373258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b="1" i="0" dirty="0">
                <a:latin typeface="Calibri"/>
              </a:rPr>
              <a:t>Source: TRAI Reports &amp; Quarterly Results</a:t>
            </a:r>
            <a:endParaRPr lang="en-IN" sz="900" b="1" i="0" dirty="0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ABE08E39-D13B-4B0F-8196-4E4526AB2AF6}"/>
              </a:ext>
            </a:extLst>
          </p:cNvPr>
          <p:cNvSpPr/>
          <p:nvPr/>
        </p:nvSpPr>
        <p:spPr>
          <a:xfrm>
            <a:off x="5596558" y="3470035"/>
            <a:ext cx="33560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A66A6"/>
                </a:solidFill>
                <a:latin typeface="+mn-lt"/>
              </a:rPr>
              <a:t>Return on Capitol Employed (RoCE)</a:t>
            </a:r>
            <a:endParaRPr lang="en-IN" sz="1000" dirty="0">
              <a:latin typeface="+mn-lt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xmlns="" id="{7CEA06F7-4A90-419B-99C9-2D7915B55C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1647521"/>
              </p:ext>
            </p:extLst>
          </p:nvPr>
        </p:nvGraphicFramePr>
        <p:xfrm>
          <a:off x="4723078" y="3897961"/>
          <a:ext cx="4378028" cy="2444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2946521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freepik.com/free-vector/watercolor-map-indian-flag_1035-1099.jpg?size=338&amp;ext=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947" y="1554031"/>
            <a:ext cx="4189861" cy="4328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40945" y="47401"/>
            <a:ext cx="7697336" cy="59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en-IN" sz="2400" b="1" i="0" u="sng" kern="0" dirty="0">
                <a:solidFill>
                  <a:srgbClr val="03377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Indian Telecom Sector Commitments for 2020</a:t>
            </a:r>
            <a:endParaRPr lang="en-US" sz="3200" b="1" i="0" u="sng" kern="0" dirty="0">
              <a:solidFill>
                <a:srgbClr val="03377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4845806" y="5223089"/>
            <a:ext cx="3878248" cy="870995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Incremental Private sector investment in infrastructure  by 2020 – </a:t>
            </a:r>
            <a:r>
              <a:rPr kumimoji="0" lang="en-US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INR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5,00,000 crores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854609" y="5038445"/>
            <a:ext cx="3055199" cy="83925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To provide data connectivity to next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1 billion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citizens </a:t>
            </a: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107401" y="3718108"/>
            <a:ext cx="3249945" cy="776163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Number of M2M connections by 2020 – 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72 million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5958312" y="3555884"/>
            <a:ext cx="2929515" cy="86328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Contribute directly to</a:t>
            </a: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30 Lakh </a:t>
            </a:r>
            <a:r>
              <a:rPr kumimoji="0" lang="en-I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jobs by 2020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1041194" y="2193406"/>
            <a:ext cx="1835852" cy="553844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100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smart cities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736625" y="869177"/>
            <a:ext cx="2224088" cy="960879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2,50,000</a:t>
            </a:r>
            <a:r>
              <a:rPr kumimoji="0" lang="en-I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 villages to be covered under </a:t>
            </a:r>
            <a:r>
              <a:rPr kumimoji="0" lang="en-IN" altLang="en-US" sz="1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+mn-ea"/>
                <a:cs typeface="Arial" panose="020B0604020202020204" pitchFamily="34" charset="0"/>
              </a:rPr>
              <a:t>BharatNet</a:t>
            </a:r>
            <a:endParaRPr kumimoji="0" lang="en-US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665524" y="1523464"/>
            <a:ext cx="2043825" cy="1077218"/>
          </a:xfrm>
          <a:prstGeom prst="rect">
            <a:avLst/>
          </a:prstGeom>
          <a:solidFill>
            <a:srgbClr val="4F81BD">
              <a:lumMod val="75000"/>
            </a:srgbClr>
          </a:solidFill>
          <a:ln w="9525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fontAlgn="auto">
              <a:spcAft>
                <a:spcPts val="0"/>
              </a:spcAft>
            </a:pPr>
            <a:r>
              <a:rPr lang="en-IN" altLang="en-US" sz="1600" b="1" i="0" kern="0" dirty="0">
                <a:solidFill>
                  <a:prstClr val="white"/>
                </a:solidFill>
                <a:latin typeface="Arial" pitchFamily="34" charset="0"/>
                <a:ea typeface="+mn-ea"/>
                <a:cs typeface="Arial" panose="020B0604020202020204" pitchFamily="34" charset="0"/>
              </a:rPr>
              <a:t>Contribution to India’s GDP by 2020 – </a:t>
            </a:r>
            <a:r>
              <a:rPr lang="en-IN" altLang="en-US" sz="1600" b="1" i="0" kern="0" dirty="0">
                <a:solidFill>
                  <a:srgbClr val="FFFF00"/>
                </a:solidFill>
                <a:latin typeface="Arial" pitchFamily="34" charset="0"/>
                <a:ea typeface="+mn-ea"/>
                <a:cs typeface="Arial" panose="020B0604020202020204" pitchFamily="34" charset="0"/>
              </a:rPr>
              <a:t>8.2 % of total GDP</a:t>
            </a:r>
            <a:endParaRPr lang="en-US" altLang="en-US" sz="1600" b="1" i="0" kern="0" dirty="0">
              <a:solidFill>
                <a:srgbClr val="FFFF00"/>
              </a:solidFill>
              <a:latin typeface="Arial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3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default 1">
      <a:dk1>
        <a:srgbClr val="4D4D4D"/>
      </a:dk1>
      <a:lt1>
        <a:srgbClr val="FFFFFF"/>
      </a:lt1>
      <a:dk2>
        <a:srgbClr val="999999"/>
      </a:dk2>
      <a:lt2>
        <a:srgbClr val="000000"/>
      </a:lt2>
      <a:accent1>
        <a:srgbClr val="F04E22"/>
      </a:accent1>
      <a:accent2>
        <a:srgbClr val="F0B500"/>
      </a:accent2>
      <a:accent3>
        <a:srgbClr val="FFFFFF"/>
      </a:accent3>
      <a:accent4>
        <a:srgbClr val="404040"/>
      </a:accent4>
      <a:accent5>
        <a:srgbClr val="F6B2AB"/>
      </a:accent5>
      <a:accent6>
        <a:srgbClr val="D9A400"/>
      </a:accent6>
      <a:hlink>
        <a:srgbClr val="F07800"/>
      </a:hlink>
      <a:folHlink>
        <a:srgbClr val="00A6AD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1">
        <a:dk1>
          <a:srgbClr val="4D4D4D"/>
        </a:dk1>
        <a:lt1>
          <a:srgbClr val="FFFFFF"/>
        </a:lt1>
        <a:dk2>
          <a:srgbClr val="999999"/>
        </a:dk2>
        <a:lt2>
          <a:srgbClr val="000000"/>
        </a:lt2>
        <a:accent1>
          <a:srgbClr val="F04E22"/>
        </a:accent1>
        <a:accent2>
          <a:srgbClr val="F0B500"/>
        </a:accent2>
        <a:accent3>
          <a:srgbClr val="FFFFFF"/>
        </a:accent3>
        <a:accent4>
          <a:srgbClr val="404040"/>
        </a:accent4>
        <a:accent5>
          <a:srgbClr val="F6B2AB"/>
        </a:accent5>
        <a:accent6>
          <a:srgbClr val="D9A400"/>
        </a:accent6>
        <a:hlink>
          <a:srgbClr val="F07800"/>
        </a:hlink>
        <a:folHlink>
          <a:srgbClr val="00A6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0A67FCBBA854485E6B90BC743EB44" ma:contentTypeVersion="19" ma:contentTypeDescription="Create a new document." ma:contentTypeScope="" ma:versionID="8a00408eeaf10774ef3d7c9ef934b622">
  <xsd:schema xmlns:xsd="http://www.w3.org/2001/XMLSchema" xmlns:p="http://schemas.microsoft.com/office/2006/metadata/properties" xmlns:ns1="http://schemas.microsoft.com/sharepoint/v3" xmlns:ns2="1a49e2df-31b2-4b03-b7ff-2f6de46ba72a" xmlns:ns3="8cf4761c-1265-4639-b69d-74d894dc797c" xmlns:ns4="bffd0c44-0041-4129-9ec1-86d0c30f5128" targetNamespace="http://schemas.microsoft.com/office/2006/metadata/properties" ma:root="true" ma:fieldsID="171408ce9cdd11e4fc824e1e5622d3db" ns1:_="" ns2:_="" ns3:_="" ns4:_="">
    <xsd:import namespace="http://schemas.microsoft.com/sharepoint/v3"/>
    <xsd:import namespace="1a49e2df-31b2-4b03-b7ff-2f6de46ba72a"/>
    <xsd:import namespace="8cf4761c-1265-4639-b69d-74d894dc797c"/>
    <xsd:import namespace="bffd0c44-0041-4129-9ec1-86d0c30f512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ta_x0020_Tags" minOccurs="0"/>
                <xsd:element ref="ns3:UserTags" minOccurs="0"/>
                <xsd:element ref="ns4:Category" minOccurs="0"/>
                <xsd:element ref="ns4:Client" minOccurs="0"/>
                <xsd:element ref="ns4:Technology" minOccurs="0"/>
                <xsd:element ref="ns3:Document_x0020_Expiration_x0020_Date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Effective Date(default old)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Expiration Date" ma:description="" ma:hidden="true" ma:internalName="PublishingExpiration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1a49e2df-31b2-4b03-b7ff-2f6de46ba72a" elementFormDefault="qualified">
    <xsd:import namespace="http://schemas.microsoft.com/office/2006/documentManagement/types"/>
    <xsd:element name="Meta_x0020_Tags" ma:index="10" nillable="true" ma:displayName="Meta Tags" ma:internalName="Meta_x0020_Tags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8cf4761c-1265-4639-b69d-74d894dc797c" elementFormDefault="qualified">
    <xsd:import namespace="http://schemas.microsoft.com/office/2006/documentManagement/types"/>
    <xsd:element name="UserTags" ma:index="11" nillable="true" ma:displayName="UserTags" ma:description="Thie field is used for storing user tags(,) seperated" ma:hidden="true" ma:internalName="UserTags" ma:readOnly="false">
      <xsd:simpleType>
        <xsd:restriction base="dms:Note"/>
      </xsd:simpleType>
    </xsd:element>
    <xsd:element name="Document_x0020_Expiration_x0020_Date" ma:index="16" ma:displayName="Document Expiration Date" ma:internalName="Document_x0020_Expiration_x0020_Date">
      <xsd:simpleType>
        <xsd:restriction base="dms:Unknown"/>
      </xsd:simpleType>
    </xsd:element>
  </xsd:schema>
  <xsd:schema xmlns:xsd="http://www.w3.org/2001/XMLSchema" xmlns:dms="http://schemas.microsoft.com/office/2006/documentManagement/types" targetNamespace="bffd0c44-0041-4129-9ec1-86d0c30f5128" elementFormDefault="qualified">
    <xsd:import namespace="http://schemas.microsoft.com/office/2006/documentManagement/types"/>
    <xsd:element name="Category" ma:index="13" nillable="true" ma:displayName="Category" ma:default="Client Work" ma:format="Dropdown" ma:internalName="Category">
      <xsd:simpleType>
        <xsd:restriction base="dms:Choice">
          <xsd:enumeration value="Architecture Document"/>
          <xsd:enumeration value="Case Studies"/>
          <xsd:enumeration value="Client Work"/>
          <xsd:enumeration value="Estimation Tool"/>
          <xsd:enumeration value="Fact Sheet"/>
          <xsd:enumeration value="Images"/>
          <xsd:enumeration value="Industry Research"/>
          <xsd:enumeration value="Interview Questions"/>
          <xsd:enumeration value="Intranet User Experience Design"/>
          <xsd:enumeration value="Package Selection"/>
          <xsd:enumeration value="Practice Operations"/>
          <xsd:enumeration value="Press Release"/>
          <xsd:enumeration value="Process/ Workflow"/>
          <xsd:enumeration value="Project Plan"/>
          <xsd:enumeration value="Proposals and RFP Responses"/>
          <xsd:enumeration value="Requirements"/>
          <xsd:enumeration value="Sales Collateral"/>
          <xsd:enumeration value="Scope Matrix"/>
          <xsd:enumeration value="SOW"/>
          <xsd:enumeration value="Staffing &amp; SME Support"/>
          <xsd:enumeration value="Vendor Evaluations"/>
          <xsd:enumeration value="Vendor Presentation"/>
          <xsd:enumeration value="Whitepapers and Presentations"/>
          <xsd:enumeration value="Wiki Assets"/>
          <xsd:enumeration value="Wireframes"/>
          <xsd:enumeration value="Other"/>
        </xsd:restriction>
      </xsd:simpleType>
    </xsd:element>
    <xsd:element name="Client" ma:index="14" nillable="true" ma:displayName="Client" ma:list="{4aee75da-044b-44c7-b50d-cc9e28c938f8}" ma:internalName="Client" ma:readOnly="false" ma:showField="Title">
      <xsd:simpleType>
        <xsd:restriction base="dms:Lookup"/>
      </xsd:simpleType>
    </xsd:element>
    <xsd:element name="Technology" ma:index="15" nillable="true" ma:displayName="Technology" ma:default="" ma:format="Dropdown" ma:internalName="Technology">
      <xsd:simpleType>
        <xsd:restriction base="dms:Choice">
          <xsd:enumeration value="Escenic"/>
          <xsd:enumeration value="FatWire"/>
          <xsd:enumeration value="InterWoven"/>
          <xsd:enumeration value="Open Source"/>
          <xsd:enumeration value="RedDot"/>
          <xsd:enumeration value="SDL Tridion"/>
          <xsd:enumeration value="SharePoint"/>
          <xsd:enumeration value="SiteCore"/>
          <xsd:enumeration value="Stellent / Oracle UCM"/>
          <xsd:enumeration value="Vignette"/>
          <xsd:enumeration value="Other"/>
          <xsd:enumeration value="N/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558781-5EAF-4FF3-BDF0-4FD1FA81D0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a49e2df-31b2-4b03-b7ff-2f6de46ba72a"/>
    <ds:schemaRef ds:uri="8cf4761c-1265-4639-b69d-74d894dc797c"/>
    <ds:schemaRef ds:uri="bffd0c44-0041-4129-9ec1-86d0c30f512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7B57E7A-94F2-4D60-A8D9-F00836B35D96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1FB14D2E-5AFE-4706-B7AB-8BFD33AC88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65287</TotalTime>
  <Words>1292</Words>
  <Application>Microsoft Office PowerPoint</Application>
  <PresentationFormat>On-screen Show (4:3)</PresentationFormat>
  <Paragraphs>193</Paragraphs>
  <Slides>19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Blank Presentation</vt:lpstr>
      <vt:lpstr>PowerPoint Presentation</vt:lpstr>
      <vt:lpstr>PowerPoint Presentation</vt:lpstr>
      <vt:lpstr>TSP-wise Market Share in terms of Wireless Subscribers :  as on 31st December, 2018</vt:lpstr>
      <vt:lpstr>Data Usage per subscriber per month</vt:lpstr>
      <vt:lpstr>Industry Data Realization (in cents/MB)</vt:lpstr>
      <vt:lpstr>ARPU Trends</vt:lpstr>
      <vt:lpstr>Revenue Market Share (AGR Based): as on 31st December, 2018</vt:lpstr>
      <vt:lpstr>Financial Health of the Sector</vt:lpstr>
      <vt:lpstr>PowerPoint Presentation</vt:lpstr>
      <vt:lpstr>Rapidly Expanding Broadband Network</vt:lpstr>
      <vt:lpstr>Network Deployments and Accessibility</vt:lpstr>
      <vt:lpstr>National Digital Communications Policy 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Cellular Operators Association of India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 COAI</dc:title>
  <dc:creator>Daneshwar Dutt Dubey</dc:creator>
  <cp:keywords>GSM, Cellular, Telephony, Association, India, 2G, 3G, 4G, Telecommunication,</cp:keywords>
  <cp:lastModifiedBy>Vikram</cp:lastModifiedBy>
  <cp:revision>3072</cp:revision>
  <cp:lastPrinted>2018-05-29T13:53:01Z</cp:lastPrinted>
  <dcterms:created xsi:type="dcterms:W3CDTF">2009-01-28T17:22:34Z</dcterms:created>
  <dcterms:modified xsi:type="dcterms:W3CDTF">2019-03-27T13:00:54Z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Tag">
    <vt:lpwstr>Presentation Template, PPT Template, Interactive PPT Template, Templates, Powerpoint Template</vt:lpwstr>
  </property>
  <property fmtid="{D5CDD505-2E9C-101B-9397-08002B2CF9AE}" pid="4" name="ContentType">
    <vt:lpwstr>Document</vt:lpwstr>
  </property>
  <property fmtid="{D5CDD505-2E9C-101B-9397-08002B2CF9AE}" pid="5" name="Meta Tags">
    <vt:lpwstr/>
  </property>
  <property fmtid="{D5CDD505-2E9C-101B-9397-08002B2CF9AE}" pid="6" name="Tag0">
    <vt:lpwstr>PPT Template, Interactive PPT Template</vt:lpwstr>
  </property>
  <property fmtid="{D5CDD505-2E9C-101B-9397-08002B2CF9AE}" pid="7" name="Technology">
    <vt:lpwstr>SDL Tridion</vt:lpwstr>
  </property>
  <property fmtid="{D5CDD505-2E9C-101B-9397-08002B2CF9AE}" pid="8" name="Client">
    <vt:lpwstr>0</vt:lpwstr>
  </property>
  <property fmtid="{D5CDD505-2E9C-101B-9397-08002B2CF9AE}" pid="9" name="Document Expiration Date">
    <vt:lpwstr>2010-09-08T10:19:00Z</vt:lpwstr>
  </property>
  <property fmtid="{D5CDD505-2E9C-101B-9397-08002B2CF9AE}" pid="10" name="Category">
    <vt:lpwstr>Proposals and RFP Responses</vt:lpwstr>
  </property>
  <property fmtid="{D5CDD505-2E9C-101B-9397-08002B2CF9AE}" pid="11" name="_NewReviewCycle">
    <vt:lpwstr/>
  </property>
</Properties>
</file>