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drawings/drawing1.xml" ContentType="application/vnd.openxmlformats-officedocument.drawingml.chartshapes+xml"/>
  <Override PartName="/ppt/charts/chart6.xml" ContentType="application/vnd.openxmlformats-officedocument.drawingml.chart+xml"/>
  <Override PartName="/ppt/drawings/drawing2.xml" ContentType="application/vnd.openxmlformats-officedocument.drawingml.chartshapes+xml"/>
  <Override PartName="/ppt/charts/chart7.xml" ContentType="application/vnd.openxmlformats-officedocument.drawingml.chart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79" r:id="rId4"/>
  </p:sldMasterIdLst>
  <p:notesMasterIdLst>
    <p:notesMasterId r:id="rId24"/>
  </p:notesMasterIdLst>
  <p:handoutMasterIdLst>
    <p:handoutMasterId r:id="rId25"/>
  </p:handoutMasterIdLst>
  <p:sldIdLst>
    <p:sldId id="547" r:id="rId5"/>
    <p:sldId id="920" r:id="rId6"/>
    <p:sldId id="1001" r:id="rId7"/>
    <p:sldId id="1003" r:id="rId8"/>
    <p:sldId id="1004" r:id="rId9"/>
    <p:sldId id="1000" r:id="rId10"/>
    <p:sldId id="1002" r:id="rId11"/>
    <p:sldId id="999" r:id="rId12"/>
    <p:sldId id="987" r:id="rId13"/>
    <p:sldId id="923" r:id="rId14"/>
    <p:sldId id="996" r:id="rId15"/>
    <p:sldId id="997" r:id="rId16"/>
    <p:sldId id="993" r:id="rId17"/>
    <p:sldId id="998" r:id="rId18"/>
    <p:sldId id="992" r:id="rId19"/>
    <p:sldId id="995" r:id="rId20"/>
    <p:sldId id="978" r:id="rId21"/>
    <p:sldId id="1005" r:id="rId22"/>
    <p:sldId id="989" r:id="rId23"/>
  </p:sldIdLst>
  <p:sldSz cx="9144000" cy="6858000" type="screen4x3"/>
  <p:notesSz cx="6797675" cy="9926638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i="1" kern="1200">
        <a:solidFill>
          <a:schemeClr val="bg1"/>
        </a:solidFill>
        <a:latin typeface="Georgia" charset="0"/>
        <a:ea typeface="ＭＳ Ｐゴシック" charset="0"/>
        <a:cs typeface="ＭＳ Ｐゴシック" charset="0"/>
      </a:defRPr>
    </a:lvl1pPr>
    <a:lvl2pPr marL="354013" indent="103188" algn="l" rtl="0" fontAlgn="base">
      <a:spcBef>
        <a:spcPct val="0"/>
      </a:spcBef>
      <a:spcAft>
        <a:spcPct val="0"/>
      </a:spcAft>
      <a:defRPr i="1" kern="1200">
        <a:solidFill>
          <a:schemeClr val="bg1"/>
        </a:solidFill>
        <a:latin typeface="Georgia" charset="0"/>
        <a:ea typeface="ＭＳ Ｐゴシック" charset="0"/>
        <a:cs typeface="ＭＳ Ｐゴシック" charset="0"/>
      </a:defRPr>
    </a:lvl2pPr>
    <a:lvl3pPr marL="709613" indent="204788" algn="l" rtl="0" fontAlgn="base">
      <a:spcBef>
        <a:spcPct val="0"/>
      </a:spcBef>
      <a:spcAft>
        <a:spcPct val="0"/>
      </a:spcAft>
      <a:defRPr i="1" kern="1200">
        <a:solidFill>
          <a:schemeClr val="bg1"/>
        </a:solidFill>
        <a:latin typeface="Georgia" charset="0"/>
        <a:ea typeface="ＭＳ Ｐゴシック" charset="0"/>
        <a:cs typeface="ＭＳ Ｐゴシック" charset="0"/>
      </a:defRPr>
    </a:lvl3pPr>
    <a:lvl4pPr marL="1065213" indent="306388" algn="l" rtl="0" fontAlgn="base">
      <a:spcBef>
        <a:spcPct val="0"/>
      </a:spcBef>
      <a:spcAft>
        <a:spcPct val="0"/>
      </a:spcAft>
      <a:defRPr i="1" kern="1200">
        <a:solidFill>
          <a:schemeClr val="bg1"/>
        </a:solidFill>
        <a:latin typeface="Georgia" charset="0"/>
        <a:ea typeface="ＭＳ Ｐゴシック" charset="0"/>
        <a:cs typeface="ＭＳ Ｐゴシック" charset="0"/>
      </a:defRPr>
    </a:lvl4pPr>
    <a:lvl5pPr marL="1420813" indent="407988" algn="l" rtl="0" fontAlgn="base">
      <a:spcBef>
        <a:spcPct val="0"/>
      </a:spcBef>
      <a:spcAft>
        <a:spcPct val="0"/>
      </a:spcAft>
      <a:defRPr i="1" kern="1200">
        <a:solidFill>
          <a:schemeClr val="bg1"/>
        </a:solidFill>
        <a:latin typeface="Georgia" charset="0"/>
        <a:ea typeface="ＭＳ Ｐゴシック" charset="0"/>
        <a:cs typeface="ＭＳ Ｐゴシック" charset="0"/>
      </a:defRPr>
    </a:lvl5pPr>
    <a:lvl6pPr marL="2286000" algn="l" defTabSz="457200" rtl="0" eaLnBrk="1" latinLnBrk="0" hangingPunct="1">
      <a:defRPr i="1" kern="1200">
        <a:solidFill>
          <a:schemeClr val="bg1"/>
        </a:solidFill>
        <a:latin typeface="Georgia" charset="0"/>
        <a:ea typeface="ＭＳ Ｐゴシック" charset="0"/>
        <a:cs typeface="ＭＳ Ｐゴシック" charset="0"/>
      </a:defRPr>
    </a:lvl6pPr>
    <a:lvl7pPr marL="2743200" algn="l" defTabSz="457200" rtl="0" eaLnBrk="1" latinLnBrk="0" hangingPunct="1">
      <a:defRPr i="1" kern="1200">
        <a:solidFill>
          <a:schemeClr val="bg1"/>
        </a:solidFill>
        <a:latin typeface="Georgia" charset="0"/>
        <a:ea typeface="ＭＳ Ｐゴシック" charset="0"/>
        <a:cs typeface="ＭＳ Ｐゴシック" charset="0"/>
      </a:defRPr>
    </a:lvl7pPr>
    <a:lvl8pPr marL="3200400" algn="l" defTabSz="457200" rtl="0" eaLnBrk="1" latinLnBrk="0" hangingPunct="1">
      <a:defRPr i="1" kern="1200">
        <a:solidFill>
          <a:schemeClr val="bg1"/>
        </a:solidFill>
        <a:latin typeface="Georgia" charset="0"/>
        <a:ea typeface="ＭＳ Ｐゴシック" charset="0"/>
        <a:cs typeface="ＭＳ Ｐゴシック" charset="0"/>
      </a:defRPr>
    </a:lvl8pPr>
    <a:lvl9pPr marL="3657600" algn="l" defTabSz="457200" rtl="0" eaLnBrk="1" latinLnBrk="0" hangingPunct="1">
      <a:defRPr i="1" kern="1200">
        <a:solidFill>
          <a:schemeClr val="bg1"/>
        </a:solidFill>
        <a:latin typeface="Georgia" charset="0"/>
        <a:ea typeface="ＭＳ Ｐゴシック" charset="0"/>
        <a:cs typeface="ＭＳ Ｐゴシック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3408">
          <p15:clr>
            <a:srgbClr val="A4A3A4"/>
          </p15:clr>
        </p15:guide>
        <p15:guide id="2" orient="horz" pos="688">
          <p15:clr>
            <a:srgbClr val="A4A3A4"/>
          </p15:clr>
        </p15:guide>
        <p15:guide id="3" pos="336">
          <p15:clr>
            <a:srgbClr val="A4A3A4"/>
          </p15:clr>
        </p15:guide>
        <p15:guide id="4" pos="16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34">
          <p15:clr>
            <a:srgbClr val="A4A3A4"/>
          </p15:clr>
        </p15:guide>
        <p15:guide id="2" pos="2160">
          <p15:clr>
            <a:srgbClr val="A4A3A4"/>
          </p15:clr>
        </p15:guide>
        <p15:guide id="3" orient="horz" pos="3127">
          <p15:clr>
            <a:srgbClr val="A4A3A4"/>
          </p15:clr>
        </p15:guide>
        <p15:guide id="4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GarimaK" initials="G" lastIdx="1" clrIdx="0"/>
  <p:cmAuthor id="1" name="Vikram" initials="V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A80"/>
    <a:srgbClr val="677EAB"/>
    <a:srgbClr val="033770"/>
    <a:srgbClr val="0A66A6"/>
    <a:srgbClr val="4F81BD"/>
    <a:srgbClr val="0A58A6"/>
    <a:srgbClr val="1295C0"/>
    <a:srgbClr val="1DB4E2"/>
    <a:srgbClr val="000000"/>
    <a:srgbClr val="3333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=""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AFB9404-A575-4952-B11C-CBBA833F6B5A}" v="1172" dt="2019-03-18T14:10:44.87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445" autoAdjust="0"/>
    <p:restoredTop sz="99288" autoAdjust="0"/>
  </p:normalViewPr>
  <p:slideViewPr>
    <p:cSldViewPr snapToGrid="0">
      <p:cViewPr>
        <p:scale>
          <a:sx n="70" d="100"/>
          <a:sy n="70" d="100"/>
        </p:scale>
        <p:origin x="-1050" y="-78"/>
      </p:cViewPr>
      <p:guideLst>
        <p:guide orient="horz" pos="3408"/>
        <p:guide orient="horz" pos="688"/>
        <p:guide pos="336"/>
        <p:guide pos="16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0" d="100"/>
        <a:sy n="60" d="100"/>
      </p:scale>
      <p:origin x="0" y="0"/>
    </p:cViewPr>
  </p:sorterViewPr>
  <p:notesViewPr>
    <p:cSldViewPr snapToGrid="0">
      <p:cViewPr varScale="1">
        <p:scale>
          <a:sx n="52" d="100"/>
          <a:sy n="52" d="100"/>
        </p:scale>
        <p:origin x="-2808" y="-96"/>
      </p:cViewPr>
      <p:guideLst>
        <p:guide orient="horz" pos="3134"/>
        <p:guide orient="horz" pos="3127"/>
        <p:guide pos="2160"/>
        <p:guide pos="2141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notesMaster" Target="notesMasters/notesMaster1.xml"/><Relationship Id="rId32" Type="http://schemas.microsoft.com/office/2015/10/relationships/revisionInfo" Target="revisionInfo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Vinosh James" userId="c972c839-73aa-42fc-a49a-d32ba4c9936e" providerId="ADAL" clId="{6AFB9404-A575-4952-B11C-CBBA833F6B5A}"/>
    <pc:docChg chg="undo redo custSel addSld modSld modMainMaster">
      <pc:chgData name="Vinosh James" userId="c972c839-73aa-42fc-a49a-d32ba4c9936e" providerId="ADAL" clId="{6AFB9404-A575-4952-B11C-CBBA833F6B5A}" dt="2019-03-18T14:10:44.879" v="1165" actId="6549"/>
      <pc:docMkLst>
        <pc:docMk/>
      </pc:docMkLst>
      <pc:sldChg chg="addSp delSp modSp">
        <pc:chgData name="Vinosh James" userId="c972c839-73aa-42fc-a49a-d32ba4c9936e" providerId="ADAL" clId="{6AFB9404-A575-4952-B11C-CBBA833F6B5A}" dt="2019-03-18T13:40:30.041" v="186"/>
        <pc:sldMkLst>
          <pc:docMk/>
          <pc:sldMk cId="4024607783" sldId="920"/>
        </pc:sldMkLst>
        <pc:spChg chg="add del mod">
          <ac:chgData name="Vinosh James" userId="c972c839-73aa-42fc-a49a-d32ba4c9936e" providerId="ADAL" clId="{6AFB9404-A575-4952-B11C-CBBA833F6B5A}" dt="2019-03-18T13:40:30.041" v="186"/>
          <ac:spMkLst>
            <pc:docMk/>
            <pc:sldMk cId="4024607783" sldId="920"/>
            <ac:spMk id="2" creationId="{3D22FEBE-EAA9-4162-93EF-5AF59655A9F5}"/>
          </ac:spMkLst>
        </pc:spChg>
        <pc:spChg chg="add del mod">
          <ac:chgData name="Vinosh James" userId="c972c839-73aa-42fc-a49a-d32ba4c9936e" providerId="ADAL" clId="{6AFB9404-A575-4952-B11C-CBBA833F6B5A}" dt="2019-03-18T13:40:30.041" v="186"/>
          <ac:spMkLst>
            <pc:docMk/>
            <pc:sldMk cId="4024607783" sldId="920"/>
            <ac:spMk id="3" creationId="{EA491F04-A9AF-48FE-9C00-CFB983949266}"/>
          </ac:spMkLst>
        </pc:spChg>
        <pc:spChg chg="add del mod">
          <ac:chgData name="Vinosh James" userId="c972c839-73aa-42fc-a49a-d32ba4c9936e" providerId="ADAL" clId="{6AFB9404-A575-4952-B11C-CBBA833F6B5A}" dt="2019-03-18T13:40:29.837" v="185"/>
          <ac:spMkLst>
            <pc:docMk/>
            <pc:sldMk cId="4024607783" sldId="920"/>
            <ac:spMk id="4" creationId="{2F29CAA7-C25A-470A-8028-B1F877A2806A}"/>
          </ac:spMkLst>
        </pc:spChg>
      </pc:sldChg>
      <pc:sldChg chg="modSp">
        <pc:chgData name="Vinosh James" userId="c972c839-73aa-42fc-a49a-d32ba4c9936e" providerId="ADAL" clId="{6AFB9404-A575-4952-B11C-CBBA833F6B5A}" dt="2019-03-18T11:22:18.620" v="90" actId="108"/>
        <pc:sldMkLst>
          <pc:docMk/>
          <pc:sldMk cId="1786363590" sldId="923"/>
        </pc:sldMkLst>
        <pc:graphicFrameChg chg="mod modGraphic">
          <ac:chgData name="Vinosh James" userId="c972c839-73aa-42fc-a49a-d32ba4c9936e" providerId="ADAL" clId="{6AFB9404-A575-4952-B11C-CBBA833F6B5A}" dt="2019-03-18T11:22:18.620" v="90" actId="108"/>
          <ac:graphicFrameMkLst>
            <pc:docMk/>
            <pc:sldMk cId="1786363590" sldId="923"/>
            <ac:graphicFrameMk id="6" creationId="{00000000-0000-0000-0000-000000000000}"/>
          </ac:graphicFrameMkLst>
        </pc:graphicFrameChg>
      </pc:sldChg>
      <pc:sldChg chg="modSp">
        <pc:chgData name="Vinosh James" userId="c972c839-73aa-42fc-a49a-d32ba4c9936e" providerId="ADAL" clId="{6AFB9404-A575-4952-B11C-CBBA833F6B5A}" dt="2019-03-18T14:06:48.914" v="1068" actId="1036"/>
        <pc:sldMkLst>
          <pc:docMk/>
          <pc:sldMk cId="3595486987" sldId="992"/>
        </pc:sldMkLst>
        <pc:spChg chg="mod">
          <ac:chgData name="Vinosh James" userId="c972c839-73aa-42fc-a49a-d32ba4c9936e" providerId="ADAL" clId="{6AFB9404-A575-4952-B11C-CBBA833F6B5A}" dt="2019-03-18T14:00:08.718" v="1011" actId="6549"/>
          <ac:spMkLst>
            <pc:docMk/>
            <pc:sldMk cId="3595486987" sldId="992"/>
            <ac:spMk id="3" creationId="{00000000-0000-0000-0000-000000000000}"/>
          </ac:spMkLst>
        </pc:spChg>
        <pc:picChg chg="mod">
          <ac:chgData name="Vinosh James" userId="c972c839-73aa-42fc-a49a-d32ba4c9936e" providerId="ADAL" clId="{6AFB9404-A575-4952-B11C-CBBA833F6B5A}" dt="2019-03-18T14:06:48.914" v="1068" actId="1036"/>
          <ac:picMkLst>
            <pc:docMk/>
            <pc:sldMk cId="3595486987" sldId="992"/>
            <ac:picMk id="7174" creationId="{00000000-0000-0000-0000-000000000000}"/>
          </ac:picMkLst>
        </pc:picChg>
      </pc:sldChg>
      <pc:sldChg chg="modSp">
        <pc:chgData name="Vinosh James" userId="c972c839-73aa-42fc-a49a-d32ba4c9936e" providerId="ADAL" clId="{6AFB9404-A575-4952-B11C-CBBA833F6B5A}" dt="2019-03-18T13:58:08.691" v="966" actId="15"/>
        <pc:sldMkLst>
          <pc:docMk/>
          <pc:sldMk cId="3461946537" sldId="993"/>
        </pc:sldMkLst>
        <pc:spChg chg="mod">
          <ac:chgData name="Vinosh James" userId="c972c839-73aa-42fc-a49a-d32ba4c9936e" providerId="ADAL" clId="{6AFB9404-A575-4952-B11C-CBBA833F6B5A}" dt="2019-03-18T13:57:29.887" v="961" actId="12"/>
          <ac:spMkLst>
            <pc:docMk/>
            <pc:sldMk cId="3461946537" sldId="993"/>
            <ac:spMk id="6" creationId="{1393392C-BDC6-470D-BF93-8C64C75B9AAF}"/>
          </ac:spMkLst>
        </pc:spChg>
        <pc:spChg chg="mod">
          <ac:chgData name="Vinosh James" userId="c972c839-73aa-42fc-a49a-d32ba4c9936e" providerId="ADAL" clId="{6AFB9404-A575-4952-B11C-CBBA833F6B5A}" dt="2019-03-18T13:58:08.691" v="966" actId="15"/>
          <ac:spMkLst>
            <pc:docMk/>
            <pc:sldMk cId="3461946537" sldId="993"/>
            <ac:spMk id="7" creationId="{969B0B2F-B508-4E86-9588-3019BEA5EC75}"/>
          </ac:spMkLst>
        </pc:spChg>
      </pc:sldChg>
      <pc:sldChg chg="addSp delSp modSp">
        <pc:chgData name="Vinosh James" userId="c972c839-73aa-42fc-a49a-d32ba4c9936e" providerId="ADAL" clId="{6AFB9404-A575-4952-B11C-CBBA833F6B5A}" dt="2019-03-18T14:09:43.110" v="1157"/>
        <pc:sldMkLst>
          <pc:docMk/>
          <pc:sldMk cId="986766960" sldId="995"/>
        </pc:sldMkLst>
        <pc:spChg chg="add del mod">
          <ac:chgData name="Vinosh James" userId="c972c839-73aa-42fc-a49a-d32ba4c9936e" providerId="ADAL" clId="{6AFB9404-A575-4952-B11C-CBBA833F6B5A}" dt="2019-03-18T14:09:43.110" v="1157"/>
          <ac:spMkLst>
            <pc:docMk/>
            <pc:sldMk cId="986766960" sldId="995"/>
            <ac:spMk id="2" creationId="{E145B17F-158A-4EA3-94BB-8D638423BA63}"/>
          </ac:spMkLst>
        </pc:spChg>
        <pc:spChg chg="mod">
          <ac:chgData name="Vinosh James" userId="c972c839-73aa-42fc-a49a-d32ba4c9936e" providerId="ADAL" clId="{6AFB9404-A575-4952-B11C-CBBA833F6B5A}" dt="2019-03-18T14:00:59.222" v="1017" actId="12"/>
          <ac:spMkLst>
            <pc:docMk/>
            <pc:sldMk cId="986766960" sldId="995"/>
            <ac:spMk id="4" creationId="{4FE755A0-9923-4DFC-AC92-7147D75009EC}"/>
          </ac:spMkLst>
        </pc:spChg>
        <pc:spChg chg="add del mod">
          <ac:chgData name="Vinosh James" userId="c972c839-73aa-42fc-a49a-d32ba4c9936e" providerId="ADAL" clId="{6AFB9404-A575-4952-B11C-CBBA833F6B5A}" dt="2019-03-18T14:09:43.110" v="1157"/>
          <ac:spMkLst>
            <pc:docMk/>
            <pc:sldMk cId="986766960" sldId="995"/>
            <ac:spMk id="5" creationId="{EB7F3323-4334-40C7-B689-BB50DA110B95}"/>
          </ac:spMkLst>
        </pc:spChg>
      </pc:sldChg>
      <pc:sldChg chg="modSp">
        <pc:chgData name="Vinosh James" userId="c972c839-73aa-42fc-a49a-d32ba4c9936e" providerId="ADAL" clId="{6AFB9404-A575-4952-B11C-CBBA833F6B5A}" dt="2019-03-18T13:57:06.065" v="958" actId="12"/>
        <pc:sldMkLst>
          <pc:docMk/>
          <pc:sldMk cId="1155189740" sldId="996"/>
        </pc:sldMkLst>
        <pc:spChg chg="mod">
          <ac:chgData name="Vinosh James" userId="c972c839-73aa-42fc-a49a-d32ba4c9936e" providerId="ADAL" clId="{6AFB9404-A575-4952-B11C-CBBA833F6B5A}" dt="2019-03-18T13:57:06.065" v="958" actId="12"/>
          <ac:spMkLst>
            <pc:docMk/>
            <pc:sldMk cId="1155189740" sldId="996"/>
            <ac:spMk id="10" creationId="{D90C6B49-5F03-4728-A917-0DF9CB44A92E}"/>
          </ac:spMkLst>
        </pc:spChg>
      </pc:sldChg>
      <pc:sldChg chg="modSp">
        <pc:chgData name="Vinosh James" userId="c972c839-73aa-42fc-a49a-d32ba4c9936e" providerId="ADAL" clId="{6AFB9404-A575-4952-B11C-CBBA833F6B5A}" dt="2019-03-18T13:56:56.941" v="956" actId="5793"/>
        <pc:sldMkLst>
          <pc:docMk/>
          <pc:sldMk cId="3184717774" sldId="997"/>
        </pc:sldMkLst>
        <pc:spChg chg="mod">
          <ac:chgData name="Vinosh James" userId="c972c839-73aa-42fc-a49a-d32ba4c9936e" providerId="ADAL" clId="{6AFB9404-A575-4952-B11C-CBBA833F6B5A}" dt="2019-03-18T13:56:56.941" v="956" actId="5793"/>
          <ac:spMkLst>
            <pc:docMk/>
            <pc:sldMk cId="3184717774" sldId="997"/>
            <ac:spMk id="10" creationId="{D90C6B49-5F03-4728-A917-0DF9CB44A92E}"/>
          </ac:spMkLst>
        </pc:spChg>
      </pc:sldChg>
      <pc:sldChg chg="modSp">
        <pc:chgData name="Vinosh James" userId="c972c839-73aa-42fc-a49a-d32ba4c9936e" providerId="ADAL" clId="{6AFB9404-A575-4952-B11C-CBBA833F6B5A}" dt="2019-03-18T13:59:02.866" v="991" actId="1035"/>
        <pc:sldMkLst>
          <pc:docMk/>
          <pc:sldMk cId="476720396" sldId="998"/>
        </pc:sldMkLst>
        <pc:spChg chg="mod">
          <ac:chgData name="Vinosh James" userId="c972c839-73aa-42fc-a49a-d32ba4c9936e" providerId="ADAL" clId="{6AFB9404-A575-4952-B11C-CBBA833F6B5A}" dt="2019-03-18T13:59:02.866" v="991" actId="1035"/>
          <ac:spMkLst>
            <pc:docMk/>
            <pc:sldMk cId="476720396" sldId="998"/>
            <ac:spMk id="2" creationId="{F33B663F-970F-4DE2-B469-97E5648F2BDC}"/>
          </ac:spMkLst>
        </pc:spChg>
      </pc:sldChg>
      <pc:sldChg chg="delSp modSp">
        <pc:chgData name="Vinosh James" userId="c972c839-73aa-42fc-a49a-d32ba4c9936e" providerId="ADAL" clId="{6AFB9404-A575-4952-B11C-CBBA833F6B5A}" dt="2019-03-18T11:44:56.528" v="167" actId="14100"/>
        <pc:sldMkLst>
          <pc:docMk/>
          <pc:sldMk cId="3294652198" sldId="999"/>
        </pc:sldMkLst>
        <pc:spChg chg="mod">
          <ac:chgData name="Vinosh James" userId="c972c839-73aa-42fc-a49a-d32ba4c9936e" providerId="ADAL" clId="{6AFB9404-A575-4952-B11C-CBBA833F6B5A}" dt="2019-03-18T11:44:56.528" v="167" actId="14100"/>
          <ac:spMkLst>
            <pc:docMk/>
            <pc:sldMk cId="3294652198" sldId="999"/>
            <ac:spMk id="10" creationId="{13414007-6783-4251-95E5-6D787360F1A3}"/>
          </ac:spMkLst>
        </pc:spChg>
        <pc:spChg chg="del">
          <ac:chgData name="Vinosh James" userId="c972c839-73aa-42fc-a49a-d32ba4c9936e" providerId="ADAL" clId="{6AFB9404-A575-4952-B11C-CBBA833F6B5A}" dt="2019-03-18T11:43:41.955" v="98" actId="478"/>
          <ac:spMkLst>
            <pc:docMk/>
            <pc:sldMk cId="3294652198" sldId="999"/>
            <ac:spMk id="14" creationId="{00000000-0000-0000-0000-000000000000}"/>
          </ac:spMkLst>
        </pc:spChg>
        <pc:spChg chg="mod">
          <ac:chgData name="Vinosh James" userId="c972c839-73aa-42fc-a49a-d32ba4c9936e" providerId="ADAL" clId="{6AFB9404-A575-4952-B11C-CBBA833F6B5A}" dt="2019-03-18T11:44:12.549" v="103" actId="14100"/>
          <ac:spMkLst>
            <pc:docMk/>
            <pc:sldMk cId="3294652198" sldId="999"/>
            <ac:spMk id="22" creationId="{AFBEB585-135C-46E2-89E3-7AF34D361009}"/>
          </ac:spMkLst>
        </pc:spChg>
        <pc:spChg chg="mod">
          <ac:chgData name="Vinosh James" userId="c972c839-73aa-42fc-a49a-d32ba4c9936e" providerId="ADAL" clId="{6AFB9404-A575-4952-B11C-CBBA833F6B5A}" dt="2019-03-18T11:44:16.609" v="104" actId="14100"/>
          <ac:spMkLst>
            <pc:docMk/>
            <pc:sldMk cId="3294652198" sldId="999"/>
            <ac:spMk id="23" creationId="{ABE08E39-D13B-4B0F-8196-4E4526AB2AF6}"/>
          </ac:spMkLst>
        </pc:spChg>
        <pc:graphicFrameChg chg="mod">
          <ac:chgData name="Vinosh James" userId="c972c839-73aa-42fc-a49a-d32ba4c9936e" providerId="ADAL" clId="{6AFB9404-A575-4952-B11C-CBBA833F6B5A}" dt="2019-03-18T11:44:12.549" v="103" actId="14100"/>
          <ac:graphicFrameMkLst>
            <pc:docMk/>
            <pc:sldMk cId="3294652198" sldId="999"/>
            <ac:graphicFrameMk id="11" creationId="{05A66150-EC41-4105-B59D-F17467B0FED7}"/>
          </ac:graphicFrameMkLst>
        </pc:graphicFrameChg>
        <pc:graphicFrameChg chg="mod">
          <ac:chgData name="Vinosh James" userId="c972c839-73aa-42fc-a49a-d32ba4c9936e" providerId="ADAL" clId="{6AFB9404-A575-4952-B11C-CBBA833F6B5A}" dt="2019-03-18T11:44:12.549" v="103" actId="14100"/>
          <ac:graphicFrameMkLst>
            <pc:docMk/>
            <pc:sldMk cId="3294652198" sldId="999"/>
            <ac:graphicFrameMk id="18" creationId="{7CEA06F7-4A90-419B-99C9-2D7915B55CDA}"/>
          </ac:graphicFrameMkLst>
        </pc:graphicFrameChg>
        <pc:cxnChg chg="mod">
          <ac:chgData name="Vinosh James" userId="c972c839-73aa-42fc-a49a-d32ba4c9936e" providerId="ADAL" clId="{6AFB9404-A575-4952-B11C-CBBA833F6B5A}" dt="2019-03-18T11:44:12.549" v="103" actId="14100"/>
          <ac:cxnSpMkLst>
            <pc:docMk/>
            <pc:sldMk cId="3294652198" sldId="999"/>
            <ac:cxnSpMk id="6" creationId="{A3BB3359-81E7-4538-960A-EB471D1D7C4A}"/>
          </ac:cxnSpMkLst>
        </pc:cxnChg>
      </pc:sldChg>
      <pc:sldChg chg="addSp modSp">
        <pc:chgData name="Vinosh James" userId="c972c839-73aa-42fc-a49a-d32ba4c9936e" providerId="ADAL" clId="{6AFB9404-A575-4952-B11C-CBBA833F6B5A}" dt="2019-03-18T11:18:31.025" v="68" actId="208"/>
        <pc:sldMkLst>
          <pc:docMk/>
          <pc:sldMk cId="1718284717" sldId="1002"/>
        </pc:sldMkLst>
        <pc:spChg chg="add mod ord">
          <ac:chgData name="Vinosh James" userId="c972c839-73aa-42fc-a49a-d32ba4c9936e" providerId="ADAL" clId="{6AFB9404-A575-4952-B11C-CBBA833F6B5A}" dt="2019-03-18T11:18:31.025" v="68" actId="208"/>
          <ac:spMkLst>
            <pc:docMk/>
            <pc:sldMk cId="1718284717" sldId="1002"/>
            <ac:spMk id="3" creationId="{CB3BE9BE-5764-49B7-97F4-3E0411B0D086}"/>
          </ac:spMkLst>
        </pc:spChg>
      </pc:sldChg>
      <pc:sldChg chg="modSp">
        <pc:chgData name="Vinosh James" userId="c972c839-73aa-42fc-a49a-d32ba4c9936e" providerId="ADAL" clId="{6AFB9404-A575-4952-B11C-CBBA833F6B5A}" dt="2019-03-18T11:23:10.161" v="97" actId="6549"/>
        <pc:sldMkLst>
          <pc:docMk/>
          <pc:sldMk cId="1713230115" sldId="1003"/>
        </pc:sldMkLst>
        <pc:graphicFrameChg chg="mod">
          <ac:chgData name="Vinosh James" userId="c972c839-73aa-42fc-a49a-d32ba4c9936e" providerId="ADAL" clId="{6AFB9404-A575-4952-B11C-CBBA833F6B5A}" dt="2019-03-18T11:23:10.161" v="97" actId="6549"/>
          <ac:graphicFrameMkLst>
            <pc:docMk/>
            <pc:sldMk cId="1713230115" sldId="1003"/>
            <ac:graphicFrameMk id="4" creationId="{00000000-0008-0000-0900-000002000000}"/>
          </ac:graphicFrameMkLst>
        </pc:graphicFrameChg>
      </pc:sldChg>
      <pc:sldChg chg="addSp delSp modSp add">
        <pc:chgData name="Vinosh James" userId="c972c839-73aa-42fc-a49a-d32ba4c9936e" providerId="ADAL" clId="{6AFB9404-A575-4952-B11C-CBBA833F6B5A}" dt="2019-03-18T14:10:44.879" v="1165" actId="6549"/>
        <pc:sldMkLst>
          <pc:docMk/>
          <pc:sldMk cId="3947023957" sldId="1005"/>
        </pc:sldMkLst>
        <pc:spChg chg="add del mod">
          <ac:chgData name="Vinosh James" userId="c972c839-73aa-42fc-a49a-d32ba4c9936e" providerId="ADAL" clId="{6AFB9404-A575-4952-B11C-CBBA833F6B5A}" dt="2019-03-18T14:10:44.879" v="1165" actId="6549"/>
          <ac:spMkLst>
            <pc:docMk/>
            <pc:sldMk cId="3947023957" sldId="1005"/>
            <ac:spMk id="2" creationId="{571FC461-6ABC-4A5C-8673-4ED321622CB1}"/>
          </ac:spMkLst>
        </pc:spChg>
        <pc:spChg chg="add mod">
          <ac:chgData name="Vinosh James" userId="c972c839-73aa-42fc-a49a-d32ba4c9936e" providerId="ADAL" clId="{6AFB9404-A575-4952-B11C-CBBA833F6B5A}" dt="2019-03-18T14:07:39.321" v="1088" actId="20577"/>
          <ac:spMkLst>
            <pc:docMk/>
            <pc:sldMk cId="3947023957" sldId="1005"/>
            <ac:spMk id="3" creationId="{6CD3C4CB-179A-42D0-9D48-A7AAAE5A83C9}"/>
          </ac:spMkLst>
        </pc:spChg>
        <pc:spChg chg="add mod">
          <ac:chgData name="Vinosh James" userId="c972c839-73aa-42fc-a49a-d32ba4c9936e" providerId="ADAL" clId="{6AFB9404-A575-4952-B11C-CBBA833F6B5A}" dt="2019-03-18T14:08:46.211" v="1153" actId="20577"/>
          <ac:spMkLst>
            <pc:docMk/>
            <pc:sldMk cId="3947023957" sldId="1005"/>
            <ac:spMk id="4" creationId="{70703EE2-8A2D-49B2-89B5-25ECF3C589FC}"/>
          </ac:spMkLst>
        </pc:spChg>
      </pc:sldChg>
      <pc:sldMasterChg chg="addSp">
        <pc:chgData name="Vinosh James" userId="c972c839-73aa-42fc-a49a-d32ba4c9936e" providerId="ADAL" clId="{6AFB9404-A575-4952-B11C-CBBA833F6B5A}" dt="2019-03-18T14:06:10.515" v="1054"/>
        <pc:sldMasterMkLst>
          <pc:docMk/>
          <pc:sldMasterMk cId="0" sldId="2147483679"/>
        </pc:sldMasterMkLst>
        <pc:picChg chg="add">
          <ac:chgData name="Vinosh James" userId="c972c839-73aa-42fc-a49a-d32ba4c9936e" providerId="ADAL" clId="{6AFB9404-A575-4952-B11C-CBBA833F6B5A}" dt="2019-03-18T14:06:10.515" v="1054"/>
          <ac:picMkLst>
            <pc:docMk/>
            <pc:sldMasterMk cId="0" sldId="2147483679"/>
            <ac:picMk id="5" creationId="{69035094-1AA2-47A5-AB80-44F8E9AC9E1A}"/>
          </ac:picMkLst>
        </pc:picChg>
      </pc:sldMasterChg>
    </pc:docChg>
  </pc:docChgLst>
</pc:chgInfo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E:\Danesh\Financial%20Analysis%20&amp;%20Subscriber%20data\Financial%20Analysis%20QE%20Sept%202018\Standard%20figures%20-%20sept%2018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E:\Danesh\Financial%20Analysis%20&amp;%20Subscriber%20data\Financial%20Analysis%20QE%20Sept%202018\Standard%20figures%20-%20sept%2018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E:\Danesh\Financial%20Analysis%20&amp;%20Subscriber%20data\Financial%20Analysis%20QE%20Sept%202018\Standard%20figures%20-%20sept%2018.xlsx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oleObject" Target="../embeddings/oleObject1.bin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oleObject" Target="../embeddings/oleObject2.bin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I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spc="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en-IN" b="1"/>
              <a:t>Industry data usage per subs per month</a:t>
            </a:r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'Data usage per subs per month'!$A$4</c:f>
              <c:strCache>
                <c:ptCount val="1"/>
                <c:pt idx="0">
                  <c:v>Data usage per subs per month</c:v>
                </c:pt>
              </c:strCache>
            </c:strRef>
          </c:tx>
          <c:spPr>
            <a:solidFill>
              <a:srgbClr val="0A66A6"/>
            </a:solidFill>
            <a:ln>
              <a:noFill/>
            </a:ln>
            <a:effectLst/>
          </c:spPr>
          <c:invertIfNegative val="0"/>
          <c:dLbls>
            <c:dLbl>
              <c:idx val="0"/>
              <c:layout/>
              <c:tx>
                <c:rich>
                  <a:bodyPr rot="0" spcFirstLastPara="1" vertOverflow="ellipsis" vert="horz" wrap="square" lIns="38100" tIns="19050" rIns="38100" bIns="19050" anchor="ctr" anchorCtr="0">
                    <a:spAutoFit/>
                  </a:bodyPr>
                  <a:lstStyle/>
                  <a:p>
                    <a:pPr algn="ctr">
                      <a:defRPr sz="900" b="0" i="0" u="none" strike="noStrike" kern="1200" baseline="0">
                        <a:solidFill>
                          <a:sysClr val="windowText" lastClr="000000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dirty="0"/>
                      <a:t>232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>
                    <c:manualLayout>
                      <c:w val="6.6161674576217813E-2"/>
                      <c:h val="4.0059033668761929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0-5E29-4787-9D52-71DA3DCD4D4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'Data usage per subs per month'!$B$3:$J$3</c:f>
              <c:strCache>
                <c:ptCount val="9"/>
                <c:pt idx="0">
                  <c:v>Sep-16</c:v>
                </c:pt>
                <c:pt idx="1">
                  <c:v>Dec-16</c:v>
                </c:pt>
                <c:pt idx="2">
                  <c:v>Mar-17</c:v>
                </c:pt>
                <c:pt idx="3">
                  <c:v>Jun-17</c:v>
                </c:pt>
                <c:pt idx="4">
                  <c:v>Sep-17</c:v>
                </c:pt>
                <c:pt idx="5">
                  <c:v>Dec-17</c:v>
                </c:pt>
                <c:pt idx="6">
                  <c:v>Mar-18</c:v>
                </c:pt>
                <c:pt idx="7">
                  <c:v>Jun-18</c:v>
                </c:pt>
                <c:pt idx="8">
                  <c:v>Sep-18*</c:v>
                </c:pt>
              </c:strCache>
            </c:strRef>
          </c:cat>
          <c:val>
            <c:numRef>
              <c:f>'Data usage per subs per month'!$B$4:$J$4</c:f>
              <c:numCache>
                <c:formatCode>General</c:formatCode>
                <c:ptCount val="9"/>
                <c:pt idx="0">
                  <c:v>232</c:v>
                </c:pt>
                <c:pt idx="1">
                  <c:v>884</c:v>
                </c:pt>
                <c:pt idx="2">
                  <c:v>1006</c:v>
                </c:pt>
                <c:pt idx="3">
                  <c:v>1256</c:v>
                </c:pt>
                <c:pt idx="4">
                  <c:v>1610</c:v>
                </c:pt>
                <c:pt idx="5">
                  <c:v>1955</c:v>
                </c:pt>
                <c:pt idx="6">
                  <c:v>2447</c:v>
                </c:pt>
                <c:pt idx="7">
                  <c:v>3216</c:v>
                </c:pt>
                <c:pt idx="8">
                  <c:v>8519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AC02-478F-843C-A301F476F57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1"/>
        <c:overlap val="-27"/>
        <c:axId val="37244416"/>
        <c:axId val="127411328"/>
        <c:extLst xmlns:c16r2="http://schemas.microsoft.com/office/drawing/2015/06/chart">
          <c:ext xmlns:c15="http://schemas.microsoft.com/office/drawing/2012/chart" uri="{02D57815-91ED-43cb-92C2-25804820EDAC}">
            <c15:filteredBarSeries>
              <c15:ser>
                <c:idx val="1"/>
                <c:order val="1"/>
                <c:tx>
                  <c:strRef>
                    <c:extLst>
                      <c:ext uri="{02D57815-91ED-43cb-92C2-25804820EDAC}">
                        <c15:formulaRef>
                          <c15:sqref>'Data usage per subs per month'!$A$5</c15:sqref>
                        </c15:formulaRef>
                      </c:ext>
                    </c:extLst>
                    <c:strCache>
                      <c:ptCount val="1"/>
                      <c:pt idx="0">
                        <c:v>% change</c:v>
                      </c:pt>
                    </c:strCache>
                  </c:strRef>
                </c:tx>
                <c:spPr>
                  <a:solidFill>
                    <a:schemeClr val="accent2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>
                      <c:ext uri="{02D57815-91ED-43cb-92C2-25804820EDAC}">
                        <c15:formulaRef>
                          <c15:sqref>'Data usage per subs per month'!$B$3:$F$3</c15:sqref>
                        </c15:formulaRef>
                      </c:ext>
                    </c:extLst>
                    <c:strCache>
                      <c:ptCount val="5"/>
                      <c:pt idx="0">
                        <c:v>Sep-16</c:v>
                      </c:pt>
                      <c:pt idx="1">
                        <c:v>Dec-16</c:v>
                      </c:pt>
                      <c:pt idx="2">
                        <c:v>Mar-17</c:v>
                      </c:pt>
                      <c:pt idx="3">
                        <c:v>Jun-17</c:v>
                      </c:pt>
                      <c:pt idx="4">
                        <c:v>Sep-17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'Data usage per subs per month'!$B$5:$F$5</c15:sqref>
                        </c15:formulaRef>
                      </c:ext>
                    </c:extLst>
                    <c:numCache>
                      <c:formatCode>0%</c:formatCode>
                      <c:ptCount val="5"/>
                      <c:pt idx="0">
                        <c:v>0.62237762237762229</c:v>
                      </c:pt>
                      <c:pt idx="1">
                        <c:v>2.8103448275862069</c:v>
                      </c:pt>
                      <c:pt idx="2">
                        <c:v>0.13800904977375561</c:v>
                      </c:pt>
                      <c:pt idx="3">
                        <c:v>0.24850894632206755</c:v>
                      </c:pt>
                      <c:pt idx="4">
                        <c:v>0.28184713375796178</c:v>
                      </c:pt>
                    </c:numCache>
                  </c:numRef>
                </c:val>
                <c:extLst>
                  <c:ext xmlns:c16="http://schemas.microsoft.com/office/drawing/2014/chart" uri="{C3380CC4-5D6E-409C-BE32-E72D297353CC}">
                    <c16:uniqueId val="{00000001-AC02-478F-843C-A301F476F571}"/>
                  </c:ext>
                </c:extLst>
              </c15:ser>
            </c15:filteredBarSeries>
          </c:ext>
        </c:extLst>
      </c:barChart>
      <c:catAx>
        <c:axId val="372444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27411328"/>
        <c:crosses val="autoZero"/>
        <c:auto val="1"/>
        <c:lblAlgn val="ctr"/>
        <c:lblOffset val="100"/>
        <c:noMultiLvlLbl val="0"/>
      </c:catAx>
      <c:valAx>
        <c:axId val="127411328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IN"/>
                  <a:t>Data</a:t>
                </a:r>
                <a:r>
                  <a:rPr lang="en-IN" baseline="0"/>
                  <a:t> usage (in MB)</a:t>
                </a:r>
                <a:endParaRPr lang="en-IN"/>
              </a:p>
            </c:rich>
          </c:tx>
          <c:layout/>
          <c:overlay val="0"/>
          <c:spPr>
            <a:noFill/>
            <a:ln>
              <a:noFill/>
            </a:ln>
            <a:effectLst/>
          </c:sp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724441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>
          <a:solidFill>
            <a:sysClr val="windowText" lastClr="000000"/>
          </a:solidFill>
        </a:defRPr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I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spc="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en-IN" b="1"/>
              <a:t>Industry ARPU (INR)</a:t>
            </a:r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'ARPU GSM'!$A$4</c:f>
              <c:strCache>
                <c:ptCount val="1"/>
                <c:pt idx="0">
                  <c:v>Industry ARPU</c:v>
                </c:pt>
              </c:strCache>
            </c:strRef>
          </c:tx>
          <c:spPr>
            <a:solidFill>
              <a:srgbClr val="0A66A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trendline>
            <c:spPr>
              <a:ln w="19050" cap="rnd">
                <a:solidFill>
                  <a:schemeClr val="accent1"/>
                </a:solidFill>
                <a:prstDash val="sysDot"/>
              </a:ln>
              <a:effectLst/>
            </c:spPr>
            <c:trendlineType val="movingAvg"/>
            <c:period val="2"/>
            <c:dispRSqr val="0"/>
            <c:dispEq val="0"/>
          </c:trendline>
          <c:cat>
            <c:strRef>
              <c:f>'ARPU GSM'!$B$3:$I$3</c:f>
              <c:strCache>
                <c:ptCount val="8"/>
                <c:pt idx="0">
                  <c:v>FY13</c:v>
                </c:pt>
                <c:pt idx="1">
                  <c:v>FY14</c:v>
                </c:pt>
                <c:pt idx="2">
                  <c:v>FY15</c:v>
                </c:pt>
                <c:pt idx="3">
                  <c:v>FY16</c:v>
                </c:pt>
                <c:pt idx="4">
                  <c:v>FY17</c:v>
                </c:pt>
                <c:pt idx="5">
                  <c:v>FY18</c:v>
                </c:pt>
                <c:pt idx="6">
                  <c:v>Q1FY19</c:v>
                </c:pt>
                <c:pt idx="7">
                  <c:v>Q2FY19</c:v>
                </c:pt>
              </c:strCache>
            </c:strRef>
          </c:cat>
          <c:val>
            <c:numRef>
              <c:f>'ARPU GSM'!$B$4:$I$4</c:f>
              <c:numCache>
                <c:formatCode>General</c:formatCode>
                <c:ptCount val="8"/>
                <c:pt idx="0">
                  <c:v>105</c:v>
                </c:pt>
                <c:pt idx="1">
                  <c:v>113</c:v>
                </c:pt>
                <c:pt idx="2">
                  <c:v>121</c:v>
                </c:pt>
                <c:pt idx="3">
                  <c:v>125</c:v>
                </c:pt>
                <c:pt idx="4">
                  <c:v>83</c:v>
                </c:pt>
                <c:pt idx="5">
                  <c:v>76</c:v>
                </c:pt>
                <c:pt idx="6">
                  <c:v>69</c:v>
                </c:pt>
                <c:pt idx="7">
                  <c:v>67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3078-46DC-B37A-AB090C60869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44568064"/>
        <c:axId val="127416512"/>
        <c:extLst xmlns:c16r2="http://schemas.microsoft.com/office/drawing/2015/06/chart">
          <c:ext xmlns:c15="http://schemas.microsoft.com/office/drawing/2012/chart" uri="{02D57815-91ED-43cb-92C2-25804820EDAC}">
            <c15:filteredBarSeries>
              <c15:ser>
                <c:idx val="1"/>
                <c:order val="1"/>
                <c:tx>
                  <c:strRef>
                    <c:extLst>
                      <c:ext uri="{02D57815-91ED-43cb-92C2-25804820EDAC}">
                        <c15:formulaRef>
                          <c15:sqref>ARPU!$A$5</c15:sqref>
                        </c15:formulaRef>
                      </c:ext>
                    </c:extLst>
                    <c:strCache>
                      <c:ptCount val="1"/>
                      <c:pt idx="0">
                        <c:v>growth rate (%)</c:v>
                      </c:pt>
                    </c:strCache>
                  </c:strRef>
                </c:tx>
                <c:spPr>
                  <a:solidFill>
                    <a:schemeClr val="accent2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>
                      <c:ext uri="{02D57815-91ED-43cb-92C2-25804820EDAC}">
                        <c15:formulaRef>
                          <c15:sqref>ARPU!$B$3:$G$3</c15:sqref>
                        </c15:formulaRef>
                      </c:ext>
                    </c:extLst>
                    <c:strCache>
                      <c:ptCount val="6"/>
                      <c:pt idx="0">
                        <c:v>FY13</c:v>
                      </c:pt>
                      <c:pt idx="1">
                        <c:v>FY14</c:v>
                      </c:pt>
                      <c:pt idx="2">
                        <c:v>FY15</c:v>
                      </c:pt>
                      <c:pt idx="3">
                        <c:v>FY16</c:v>
                      </c:pt>
                      <c:pt idx="4">
                        <c:v>FY17</c:v>
                      </c:pt>
                      <c:pt idx="5">
                        <c:v>FY18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ARPU!$B$5:$G$5</c15:sqref>
                        </c15:formulaRef>
                      </c:ext>
                    </c:extLst>
                    <c:numCache>
                      <c:formatCode>0%</c:formatCode>
                      <c:ptCount val="6"/>
                      <c:pt idx="1">
                        <c:v>0.134020618556701</c:v>
                      </c:pt>
                      <c:pt idx="2">
                        <c:v>6.3636363636363713E-2</c:v>
                      </c:pt>
                      <c:pt idx="3">
                        <c:v>5.1282051282051322E-2</c:v>
                      </c:pt>
                      <c:pt idx="4">
                        <c:v>-0.27642276422764223</c:v>
                      </c:pt>
                      <c:pt idx="5">
                        <c:v>-0.1910112359550562</c:v>
                      </c:pt>
                    </c:numCache>
                  </c:numRef>
                </c:val>
                <c:extLst>
                  <c:ext xmlns:c16="http://schemas.microsoft.com/office/drawing/2014/chart" uri="{C3380CC4-5D6E-409C-BE32-E72D297353CC}">
                    <c16:uniqueId val="{00000001-3078-46DC-B37A-AB090C608698}"/>
                  </c:ext>
                </c:extLst>
              </c15:ser>
            </c15:filteredBarSeries>
          </c:ext>
        </c:extLst>
      </c:barChart>
      <c:catAx>
        <c:axId val="445680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27416512"/>
        <c:crosses val="autoZero"/>
        <c:auto val="1"/>
        <c:lblAlgn val="ctr"/>
        <c:lblOffset val="100"/>
        <c:noMultiLvlLbl val="0"/>
      </c:catAx>
      <c:valAx>
        <c:axId val="12741651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45680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>
          <a:solidFill>
            <a:sysClr val="windowText" lastClr="000000"/>
          </a:solidFill>
        </a:defRPr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I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/>
              <a:t>Revenue</a:t>
            </a:r>
            <a:r>
              <a:rPr lang="en-US" baseline="0"/>
              <a:t> Market Share</a:t>
            </a:r>
            <a:r>
              <a:rPr lang="en-US"/>
              <a:t> (%)</a:t>
            </a:r>
          </a:p>
        </c:rich>
      </c:tx>
      <c:layout/>
      <c:overlay val="0"/>
    </c:title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RMS!$D$2</c:f>
              <c:strCache>
                <c:ptCount val="1"/>
                <c:pt idx="0">
                  <c:v>RMS (%)</c:v>
                </c:pt>
              </c:strCache>
            </c:strRef>
          </c:tx>
          <c:dLbls>
            <c:dLbl>
              <c:idx val="0"/>
              <c:layout>
                <c:manualLayout>
                  <c:x val="6.418803129761637E-4"/>
                  <c:y val="-3.584107588743936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F737-48DD-BD83-442A37858B1C}"/>
                </c:ext>
              </c:extLst>
            </c:dLbl>
            <c:dLbl>
              <c:idx val="1"/>
              <c:layout>
                <c:manualLayout>
                  <c:x val="9.2115970893590932E-3"/>
                  <c:y val="3.232646453365271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F737-48DD-BD83-442A37858B1C}"/>
                </c:ext>
              </c:extLst>
            </c:dLbl>
            <c:dLbl>
              <c:idx val="2"/>
              <c:layout>
                <c:manualLayout>
                  <c:x val="5.9950002290502374E-3"/>
                  <c:y val="-7.383153459524617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F737-48DD-BD83-442A37858B1C}"/>
                </c:ext>
              </c:extLst>
            </c:dLbl>
            <c:dLbl>
              <c:idx val="3"/>
              <c:layout>
                <c:manualLayout>
                  <c:x val="2.4898120612818514E-2"/>
                  <c:y val="-1.053403723528669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F737-48DD-BD83-442A37858B1C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RMS!$C$3:$C$6</c:f>
              <c:strCache>
                <c:ptCount val="4"/>
                <c:pt idx="0">
                  <c:v>Airtel</c:v>
                </c:pt>
                <c:pt idx="1">
                  <c:v>RJIO</c:v>
                </c:pt>
                <c:pt idx="2">
                  <c:v>Vodafone Idea</c:v>
                </c:pt>
                <c:pt idx="3">
                  <c:v>Others</c:v>
                </c:pt>
              </c:strCache>
            </c:strRef>
          </c:cat>
          <c:val>
            <c:numRef>
              <c:f>RMS!$D$3:$D$6</c:f>
              <c:numCache>
                <c:formatCode>0%</c:formatCode>
                <c:ptCount val="4"/>
                <c:pt idx="0">
                  <c:v>0.25647152528872957</c:v>
                </c:pt>
                <c:pt idx="1">
                  <c:v>0.37761847869374748</c:v>
                </c:pt>
                <c:pt idx="2">
                  <c:v>0.28769414575866187</c:v>
                </c:pt>
                <c:pt idx="3">
                  <c:v>7.8215850258861006E-2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F737-48DD-BD83-442A37858B1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I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'Industry AGR '!$A$4</c:f>
              <c:strCache>
                <c:ptCount val="1"/>
                <c:pt idx="0">
                  <c:v>Industry AGR</c:v>
                </c:pt>
              </c:strCache>
            </c:strRef>
          </c:tx>
          <c:spPr>
            <a:solidFill>
              <a:srgbClr val="0A66A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trendline>
            <c:spPr>
              <a:ln w="38100" cap="rnd" cmpd="sng">
                <a:solidFill>
                  <a:schemeClr val="accent3">
                    <a:lumMod val="50000"/>
                  </a:schemeClr>
                </a:solidFill>
                <a:prstDash val="solid"/>
              </a:ln>
              <a:effectLst/>
            </c:spPr>
            <c:trendlineType val="movingAvg"/>
            <c:period val="2"/>
            <c:dispRSqr val="0"/>
            <c:dispEq val="0"/>
          </c:trendline>
          <c:cat>
            <c:strRef>
              <c:f>'Industry AGR '!$B$3:$G$3</c:f>
              <c:strCache>
                <c:ptCount val="6"/>
                <c:pt idx="0">
                  <c:v>FY13</c:v>
                </c:pt>
                <c:pt idx="1">
                  <c:v>FY14</c:v>
                </c:pt>
                <c:pt idx="2">
                  <c:v>FY15</c:v>
                </c:pt>
                <c:pt idx="3">
                  <c:v>FY16</c:v>
                </c:pt>
                <c:pt idx="4">
                  <c:v>FY17</c:v>
                </c:pt>
                <c:pt idx="5">
                  <c:v>FY18</c:v>
                </c:pt>
              </c:strCache>
            </c:strRef>
          </c:cat>
          <c:val>
            <c:numRef>
              <c:f>'Industry AGR '!$B$4:$G$4</c:f>
              <c:numCache>
                <c:formatCode>General</c:formatCode>
                <c:ptCount val="6"/>
                <c:pt idx="0">
                  <c:v>1043</c:v>
                </c:pt>
                <c:pt idx="1">
                  <c:v>1168</c:v>
                </c:pt>
                <c:pt idx="2">
                  <c:v>1314</c:v>
                </c:pt>
                <c:pt idx="3">
                  <c:v>1476</c:v>
                </c:pt>
                <c:pt idx="4">
                  <c:v>1410</c:v>
                </c:pt>
                <c:pt idx="5">
                  <c:v>1123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048D-450C-A8F9-E6105955EAF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20475648"/>
        <c:axId val="126585088"/>
        <c:extLst xmlns:c16r2="http://schemas.microsoft.com/office/drawing/2015/06/chart">
          <c:ext xmlns:c15="http://schemas.microsoft.com/office/drawing/2012/chart" uri="{02D57815-91ED-43cb-92C2-25804820EDAC}">
            <c15:filteredBarSeries>
              <c15:ser>
                <c:idx val="1"/>
                <c:order val="1"/>
                <c:tx>
                  <c:strRef>
                    <c:extLst>
                      <c:ext uri="{02D57815-91ED-43cb-92C2-25804820EDAC}">
                        <c15:formulaRef>
                          <c15:sqref>'Industry AGR '!$A$6</c15:sqref>
                        </c15:formulaRef>
                      </c:ext>
                    </c:extLst>
                    <c:strCache>
                      <c:ptCount val="1"/>
                      <c:pt idx="0">
                        <c:v>growth rate (%)</c:v>
                      </c:pt>
                    </c:strCache>
                  </c:strRef>
                </c:tx>
                <c:spPr>
                  <a:solidFill>
                    <a:schemeClr val="accent2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>
                      <c:ext uri="{02D57815-91ED-43cb-92C2-25804820EDAC}">
                        <c15:formulaRef>
                          <c15:sqref>'Industry AGR '!$B$3:$G$3</c15:sqref>
                        </c15:formulaRef>
                      </c:ext>
                    </c:extLst>
                    <c:strCache>
                      <c:ptCount val="6"/>
                      <c:pt idx="0">
                        <c:v>FY13</c:v>
                      </c:pt>
                      <c:pt idx="1">
                        <c:v>FY14</c:v>
                      </c:pt>
                      <c:pt idx="2">
                        <c:v>FY15</c:v>
                      </c:pt>
                      <c:pt idx="3">
                        <c:v>FY16</c:v>
                      </c:pt>
                      <c:pt idx="4">
                        <c:v>FY17</c:v>
                      </c:pt>
                      <c:pt idx="5">
                        <c:v>9MFY18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'Industry AGR '!$B$6:$G$6</c15:sqref>
                        </c15:formulaRef>
                      </c:ext>
                    </c:extLst>
                    <c:numCache>
                      <c:formatCode>0%</c:formatCode>
                      <c:ptCount val="6"/>
                      <c:pt idx="1">
                        <c:v>0.1198465963566635</c:v>
                      </c:pt>
                      <c:pt idx="2">
                        <c:v>0.125</c:v>
                      </c:pt>
                      <c:pt idx="3">
                        <c:v>-2.1232876712328768</c:v>
                      </c:pt>
                      <c:pt idx="4">
                        <c:v>-4.471544715447151E-2</c:v>
                      </c:pt>
                      <c:pt idx="5">
                        <c:v>-0.38156028368794326</c:v>
                      </c:pt>
                    </c:numCache>
                  </c:numRef>
                </c:val>
                <c:extLst>
                  <c:ext xmlns:c16="http://schemas.microsoft.com/office/drawing/2014/chart" uri="{C3380CC4-5D6E-409C-BE32-E72D297353CC}">
                    <c16:uniqueId val="{00000001-048D-450C-A8F9-E6105955EAFC}"/>
                  </c:ext>
                </c:extLst>
              </c15:ser>
            </c15:filteredBarSeries>
          </c:ext>
        </c:extLst>
      </c:barChart>
      <c:catAx>
        <c:axId val="12047564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26585088"/>
        <c:crosses val="autoZero"/>
        <c:auto val="1"/>
        <c:lblAlgn val="ctr"/>
        <c:lblOffset val="100"/>
        <c:noMultiLvlLbl val="0"/>
      </c:catAx>
      <c:valAx>
        <c:axId val="126585088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IN" sz="900" dirty="0"/>
                  <a:t>AGR</a:t>
                </a:r>
                <a:r>
                  <a:rPr lang="en-IN" sz="900" baseline="0" dirty="0"/>
                  <a:t> (in INR Bn.)</a:t>
                </a:r>
                <a:endParaRPr lang="en-IN" sz="900" dirty="0"/>
              </a:p>
            </c:rich>
          </c:tx>
          <c:layout>
            <c:manualLayout>
              <c:xMode val="edge"/>
              <c:yMode val="edge"/>
              <c:x val="1.4188950603760457E-2"/>
              <c:y val="0.28499896696586396"/>
            </c:manualLayout>
          </c:layout>
          <c:overlay val="0"/>
          <c:spPr>
            <a:noFill/>
            <a:ln>
              <a:noFill/>
            </a:ln>
            <a:effectLst/>
          </c:sp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2047564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>
          <a:solidFill>
            <a:sysClr val="windowText" lastClr="000000"/>
          </a:solidFill>
        </a:defRPr>
      </a:pPr>
      <a:endParaRPr lang="en-US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I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3773419414209095"/>
          <c:y val="5.9408205816901101E-2"/>
          <c:w val="0.82878724699363981"/>
          <c:h val="0.8218833974689637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'[18 06 28 - standard figures - March 18.xlsx]ARPU'!$A$4</c:f>
              <c:strCache>
                <c:ptCount val="1"/>
                <c:pt idx="0">
                  <c:v>Industry ARPU</c:v>
                </c:pt>
              </c:strCache>
            </c:strRef>
          </c:tx>
          <c:spPr>
            <a:solidFill>
              <a:srgbClr val="0A66A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trendline>
            <c:spPr>
              <a:ln w="34925" cap="rnd" cmpd="sng">
                <a:solidFill>
                  <a:schemeClr val="tx1"/>
                </a:solidFill>
                <a:prstDash val="solid"/>
              </a:ln>
              <a:effectLst/>
            </c:spPr>
            <c:trendlineType val="movingAvg"/>
            <c:period val="2"/>
            <c:dispRSqr val="0"/>
            <c:dispEq val="0"/>
          </c:trendline>
          <c:cat>
            <c:strRef>
              <c:f>'[18 06 28 - standard figures - March 18.xlsx]ARPU'!$B$3:$G$3</c:f>
              <c:strCache>
                <c:ptCount val="6"/>
                <c:pt idx="0">
                  <c:v>FY13</c:v>
                </c:pt>
                <c:pt idx="1">
                  <c:v>FY14</c:v>
                </c:pt>
                <c:pt idx="2">
                  <c:v>FY15</c:v>
                </c:pt>
                <c:pt idx="3">
                  <c:v>FY16</c:v>
                </c:pt>
                <c:pt idx="4">
                  <c:v>FY17</c:v>
                </c:pt>
                <c:pt idx="5">
                  <c:v>FY18</c:v>
                </c:pt>
              </c:strCache>
            </c:strRef>
          </c:cat>
          <c:val>
            <c:numRef>
              <c:f>'[18 06 28 - standard figures - March 18.xlsx]ARPU'!$B$4:$G$4</c:f>
              <c:numCache>
                <c:formatCode>General</c:formatCode>
                <c:ptCount val="6"/>
                <c:pt idx="0">
                  <c:v>97</c:v>
                </c:pt>
                <c:pt idx="1">
                  <c:v>110</c:v>
                </c:pt>
                <c:pt idx="2">
                  <c:v>117</c:v>
                </c:pt>
                <c:pt idx="3">
                  <c:v>123</c:v>
                </c:pt>
                <c:pt idx="4">
                  <c:v>89</c:v>
                </c:pt>
                <c:pt idx="5">
                  <c:v>72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75FC-425F-AED0-B7A1F0733EF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20476160"/>
        <c:axId val="126586816"/>
        <c:extLst xmlns:c16r2="http://schemas.microsoft.com/office/drawing/2015/06/chart">
          <c:ext xmlns:c15="http://schemas.microsoft.com/office/drawing/2012/chart" uri="{02D57815-91ED-43cb-92C2-25804820EDAC}">
            <c15:filteredBarSeries>
              <c15:ser>
                <c:idx val="1"/>
                <c:order val="1"/>
                <c:tx>
                  <c:strRef>
                    <c:extLst>
                      <c:ext uri="{02D57815-91ED-43cb-92C2-25804820EDAC}">
                        <c15:formulaRef>
                          <c15:sqref>ARPU!$A$5</c15:sqref>
                        </c15:formulaRef>
                      </c:ext>
                    </c:extLst>
                    <c:strCache>
                      <c:ptCount val="1"/>
                      <c:pt idx="0">
                        <c:v>growth rate (%)</c:v>
                      </c:pt>
                    </c:strCache>
                  </c:strRef>
                </c:tx>
                <c:spPr>
                  <a:solidFill>
                    <a:schemeClr val="accent2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>
                      <c:ext uri="{02D57815-91ED-43cb-92C2-25804820EDAC}">
                        <c15:formulaRef>
                          <c15:sqref>ARPU!$B$3:$G$3</c15:sqref>
                        </c15:formulaRef>
                      </c:ext>
                    </c:extLst>
                    <c:strCache>
                      <c:ptCount val="6"/>
                      <c:pt idx="0">
                        <c:v>FY13</c:v>
                      </c:pt>
                      <c:pt idx="1">
                        <c:v>FY14</c:v>
                      </c:pt>
                      <c:pt idx="2">
                        <c:v>FY15</c:v>
                      </c:pt>
                      <c:pt idx="3">
                        <c:v>FY16</c:v>
                      </c:pt>
                      <c:pt idx="4">
                        <c:v>FY17</c:v>
                      </c:pt>
                      <c:pt idx="5">
                        <c:v>6MFY18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ARPU!$B$5:$G$5</c15:sqref>
                        </c15:formulaRef>
                      </c:ext>
                    </c:extLst>
                    <c:numCache>
                      <c:formatCode>0%</c:formatCode>
                      <c:ptCount val="6"/>
                      <c:pt idx="1">
                        <c:v>0.134020618556701</c:v>
                      </c:pt>
                      <c:pt idx="2">
                        <c:v>6.3636363636363713E-2</c:v>
                      </c:pt>
                      <c:pt idx="3">
                        <c:v>5.1282051282051322E-2</c:v>
                      </c:pt>
                      <c:pt idx="4">
                        <c:v>-0.27642276422764223</c:v>
                      </c:pt>
                      <c:pt idx="5">
                        <c:v>-1.1235955056179803E-2</c:v>
                      </c:pt>
                    </c:numCache>
                  </c:numRef>
                </c:val>
                <c:extLst>
                  <c:ext xmlns:c16="http://schemas.microsoft.com/office/drawing/2014/chart" uri="{C3380CC4-5D6E-409C-BE32-E72D297353CC}">
                    <c16:uniqueId val="{00000002-75FC-425F-AED0-B7A1F0733EFA}"/>
                  </c:ext>
                </c:extLst>
              </c15:ser>
            </c15:filteredBarSeries>
          </c:ext>
        </c:extLst>
      </c:barChart>
      <c:catAx>
        <c:axId val="1204761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26586816"/>
        <c:crosses val="autoZero"/>
        <c:auto val="1"/>
        <c:lblAlgn val="ctr"/>
        <c:lblOffset val="100"/>
        <c:noMultiLvlLbl val="0"/>
      </c:catAx>
      <c:valAx>
        <c:axId val="12658681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2047616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>
          <a:solidFill>
            <a:sysClr val="windowText" lastClr="000000"/>
          </a:solidFill>
        </a:defRPr>
      </a:pPr>
      <a:endParaRPr lang="en-US"/>
    </a:p>
  </c:txPr>
  <c:externalData r:id="rId1">
    <c:autoUpdate val="0"/>
  </c:externalData>
  <c:userShapes r:id="rId2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I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000" b="1" i="0" u="none" strike="noStrike" kern="1200" spc="0" baseline="0">
                <a:solidFill>
                  <a:srgbClr val="0A66A6"/>
                </a:solidFill>
                <a:latin typeface="+mn-lt"/>
                <a:ea typeface="+mn-ea"/>
                <a:cs typeface="+mn-cs"/>
              </a:defRPr>
            </a:pPr>
            <a:r>
              <a:rPr lang="en-IN" sz="1000" b="1" i="1" u="none" strike="noStrike" baseline="0" dirty="0">
                <a:solidFill>
                  <a:srgbClr val="0A66A6"/>
                </a:solidFill>
                <a:effectLst/>
              </a:rPr>
              <a:t>Sector continues to be highly indebted…</a:t>
            </a:r>
            <a:endParaRPr lang="en-US" sz="1000" b="1" dirty="0">
              <a:solidFill>
                <a:srgbClr val="0A66A6"/>
              </a:solidFill>
            </a:endParaRPr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'[18 06 28 - standard figures - March 18.xlsx]Debt'!$A$4</c:f>
              <c:strCache>
                <c:ptCount val="1"/>
                <c:pt idx="0">
                  <c:v>Industry Debt</c:v>
                </c:pt>
              </c:strCache>
            </c:strRef>
          </c:tx>
          <c:spPr>
            <a:solidFill>
              <a:srgbClr val="0A66A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'[18 06 28 - standard figures - March 18.xlsx]Debt'!$B$3:$K$3</c:f>
              <c:strCache>
                <c:ptCount val="10"/>
                <c:pt idx="0">
                  <c:v>FY09</c:v>
                </c:pt>
                <c:pt idx="1">
                  <c:v>FY10</c:v>
                </c:pt>
                <c:pt idx="2">
                  <c:v>FY11</c:v>
                </c:pt>
                <c:pt idx="3">
                  <c:v>FY12</c:v>
                </c:pt>
                <c:pt idx="4">
                  <c:v>FY13</c:v>
                </c:pt>
                <c:pt idx="5">
                  <c:v>FY14</c:v>
                </c:pt>
                <c:pt idx="6">
                  <c:v>FY15</c:v>
                </c:pt>
                <c:pt idx="7">
                  <c:v>FY16</c:v>
                </c:pt>
                <c:pt idx="8">
                  <c:v>FY17</c:v>
                </c:pt>
                <c:pt idx="9">
                  <c:v>FY18</c:v>
                </c:pt>
              </c:strCache>
            </c:strRef>
          </c:cat>
          <c:val>
            <c:numRef>
              <c:f>'[18 06 28 - standard figures - March 18.xlsx]Debt'!$B$4:$K$4</c:f>
              <c:numCache>
                <c:formatCode>General</c:formatCode>
                <c:ptCount val="10"/>
                <c:pt idx="0">
                  <c:v>0.8</c:v>
                </c:pt>
                <c:pt idx="1">
                  <c:v>1.2</c:v>
                </c:pt>
                <c:pt idx="2">
                  <c:v>1.6</c:v>
                </c:pt>
                <c:pt idx="3">
                  <c:v>1.9</c:v>
                </c:pt>
                <c:pt idx="4">
                  <c:v>2.4</c:v>
                </c:pt>
                <c:pt idx="5">
                  <c:v>2.7</c:v>
                </c:pt>
                <c:pt idx="6">
                  <c:v>2.8</c:v>
                </c:pt>
                <c:pt idx="7">
                  <c:v>3.8</c:v>
                </c:pt>
                <c:pt idx="8">
                  <c:v>4.5999999999999996</c:v>
                </c:pt>
                <c:pt idx="9">
                  <c:v>7.7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7959-437E-892E-8496F86E103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22480128"/>
        <c:axId val="126588544"/>
        <c:extLst xmlns:c16r2="http://schemas.microsoft.com/office/drawing/2015/06/chart">
          <c:ext xmlns:c15="http://schemas.microsoft.com/office/drawing/2012/chart" uri="{02D57815-91ED-43cb-92C2-25804820EDAC}">
            <c15:filteredBarSeries>
              <c15:ser>
                <c:idx val="1"/>
                <c:order val="1"/>
                <c:tx>
                  <c:strRef>
                    <c:extLst>
                      <c:ext uri="{02D57815-91ED-43cb-92C2-25804820EDAC}">
                        <c15:formulaRef>
                          <c15:sqref>Debt!$A$5</c15:sqref>
                        </c15:formulaRef>
                      </c:ext>
                    </c:extLst>
                    <c:strCache>
                      <c:ptCount val="1"/>
                      <c:pt idx="0">
                        <c:v>growth rate (%)</c:v>
                      </c:pt>
                    </c:strCache>
                  </c:strRef>
                </c:tx>
                <c:spPr>
                  <a:solidFill>
                    <a:schemeClr val="accent2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>
                      <c:ext uri="{02D57815-91ED-43cb-92C2-25804820EDAC}">
                        <c15:formulaRef>
                          <c15:sqref>Debt!$B$3:$J$3</c15:sqref>
                        </c15:formulaRef>
                      </c:ext>
                    </c:extLst>
                    <c:strCache>
                      <c:ptCount val="9"/>
                      <c:pt idx="0">
                        <c:v>FY09</c:v>
                      </c:pt>
                      <c:pt idx="1">
                        <c:v>FY10</c:v>
                      </c:pt>
                      <c:pt idx="2">
                        <c:v>FY11</c:v>
                      </c:pt>
                      <c:pt idx="3">
                        <c:v>FY12</c:v>
                      </c:pt>
                      <c:pt idx="4">
                        <c:v>FY13</c:v>
                      </c:pt>
                      <c:pt idx="5">
                        <c:v>FY14</c:v>
                      </c:pt>
                      <c:pt idx="6">
                        <c:v>FY15</c:v>
                      </c:pt>
                      <c:pt idx="7">
                        <c:v>FY16</c:v>
                      </c:pt>
                      <c:pt idx="8">
                        <c:v>FY17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Debt!$B$5:$J$5</c15:sqref>
                        </c15:formulaRef>
                      </c:ext>
                    </c:extLst>
                    <c:numCache>
                      <c:formatCode>0%</c:formatCode>
                      <c:ptCount val="9"/>
                      <c:pt idx="1">
                        <c:v>0.49999999999999978</c:v>
                      </c:pt>
                      <c:pt idx="2">
                        <c:v>0.33333333333333348</c:v>
                      </c:pt>
                      <c:pt idx="3">
                        <c:v>0.18749999999999978</c:v>
                      </c:pt>
                      <c:pt idx="4">
                        <c:v>0.26315789473684204</c:v>
                      </c:pt>
                      <c:pt idx="5">
                        <c:v>0.12500000000000022</c:v>
                      </c:pt>
                      <c:pt idx="6">
                        <c:v>3.7037037037036979E-2</c:v>
                      </c:pt>
                      <c:pt idx="7">
                        <c:v>0.35714285714285721</c:v>
                      </c:pt>
                      <c:pt idx="8">
                        <c:v>0.21052631578947367</c:v>
                      </c:pt>
                    </c:numCache>
                  </c:numRef>
                </c:val>
                <c:extLst>
                  <c:ext xmlns:c16="http://schemas.microsoft.com/office/drawing/2014/chart" uri="{C3380CC4-5D6E-409C-BE32-E72D297353CC}">
                    <c16:uniqueId val="{00000001-7959-437E-892E-8496F86E1037}"/>
                  </c:ext>
                </c:extLst>
              </c15:ser>
            </c15:filteredBarSeries>
          </c:ext>
        </c:extLst>
      </c:barChart>
      <c:catAx>
        <c:axId val="1224801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26588544"/>
        <c:crosses val="autoZero"/>
        <c:auto val="1"/>
        <c:lblAlgn val="ctr"/>
        <c:lblOffset val="100"/>
        <c:noMultiLvlLbl val="0"/>
      </c:catAx>
      <c:valAx>
        <c:axId val="12658854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224801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>
          <a:solidFill>
            <a:sysClr val="windowText" lastClr="000000"/>
          </a:solidFill>
        </a:defRPr>
      </a:pPr>
      <a:endParaRPr lang="en-US"/>
    </a:p>
  </c:txPr>
  <c:externalData r:id="rId1">
    <c:autoUpdate val="0"/>
  </c:externalData>
  <c:userShapes r:id="rId2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I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8.5524128381590098E-2"/>
          <c:y val="4.3737593145684386E-2"/>
          <c:w val="0.91611126583453595"/>
          <c:h val="0.8326195683872849"/>
        </c:manualLayout>
      </c:layout>
      <c:lineChart>
        <c:grouping val="standard"/>
        <c:varyColors val="0"/>
        <c:ser>
          <c:idx val="0"/>
          <c:order val="0"/>
          <c:tx>
            <c:strRef>
              <c:f>ratios!$D$24</c:f>
              <c:strCache>
                <c:ptCount val="1"/>
                <c:pt idx="0">
                  <c:v>AIRTEL</c:v>
                </c:pt>
              </c:strCache>
            </c:strRef>
          </c:tx>
          <c:marker>
            <c:symbol val="circle"/>
            <c:size val="5"/>
            <c:spPr>
              <a:solidFill>
                <a:schemeClr val="tx1"/>
              </a:solidFill>
            </c:spPr>
          </c:marker>
          <c:dLbls>
            <c:dLbl>
              <c:idx val="0"/>
              <c:layout>
                <c:manualLayout>
                  <c:x val="-5.8436230427166058E-2"/>
                  <c:y val="-5.363984674329502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5B3E-4591-834A-136EAC7B2FF4}"/>
                </c:ext>
              </c:extLst>
            </c:dLbl>
            <c:dLbl>
              <c:idx val="1"/>
              <c:layout>
                <c:manualLayout>
                  <c:x val="-3.7795275590551181E-2"/>
                  <c:y val="-4.597701149425289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5B3E-4591-834A-136EAC7B2FF4}"/>
                </c:ext>
              </c:extLst>
            </c:dLbl>
            <c:dLbl>
              <c:idx val="2"/>
              <c:layout>
                <c:manualLayout>
                  <c:x val="-5.0393700787401574E-2"/>
                  <c:y val="4.597701149425287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5B3E-4591-834A-136EAC7B2FF4}"/>
                </c:ext>
              </c:extLst>
            </c:dLbl>
            <c:dLbl>
              <c:idx val="4"/>
              <c:layout>
                <c:manualLayout>
                  <c:x val="-1.2598425196850394E-2"/>
                  <c:y val="-4.597701149425294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5B3E-4591-834A-136EAC7B2FF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900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ratios!$E$32:$I$32</c:f>
              <c:strCache>
                <c:ptCount val="5"/>
                <c:pt idx="0">
                  <c:v>FY 2014</c:v>
                </c:pt>
                <c:pt idx="1">
                  <c:v>FY 2015</c:v>
                </c:pt>
                <c:pt idx="2">
                  <c:v>FY 2016</c:v>
                </c:pt>
                <c:pt idx="3">
                  <c:v>FY 2017</c:v>
                </c:pt>
                <c:pt idx="4">
                  <c:v>FY 2018</c:v>
                </c:pt>
              </c:strCache>
            </c:strRef>
          </c:cat>
          <c:val>
            <c:numRef>
              <c:f>ratios!$E$51:$I$51</c:f>
              <c:numCache>
                <c:formatCode>0.00%</c:formatCode>
                <c:ptCount val="5"/>
                <c:pt idx="0">
                  <c:v>0.126</c:v>
                </c:pt>
                <c:pt idx="1">
                  <c:v>0.16500000000000001</c:v>
                </c:pt>
                <c:pt idx="2">
                  <c:v>8.3000000000000004E-2</c:v>
                </c:pt>
                <c:pt idx="3">
                  <c:v>7.5999999999999998E-2</c:v>
                </c:pt>
                <c:pt idx="4">
                  <c:v>3.1E-2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4-5B3E-4591-834A-136EAC7B2FF4}"/>
            </c:ext>
          </c:extLst>
        </c:ser>
        <c:ser>
          <c:idx val="1"/>
          <c:order val="1"/>
          <c:tx>
            <c:strRef>
              <c:f>ratios!$D$25</c:f>
              <c:strCache>
                <c:ptCount val="1"/>
                <c:pt idx="0">
                  <c:v>Idea</c:v>
                </c:pt>
              </c:strCache>
            </c:strRef>
          </c:tx>
          <c:marker>
            <c:symbol val="circle"/>
            <c:size val="5"/>
            <c:spPr>
              <a:solidFill>
                <a:schemeClr val="tx1"/>
              </a:solidFill>
            </c:spPr>
          </c:marker>
          <c:dLbls>
            <c:dLbl>
              <c:idx val="0"/>
              <c:layout>
                <c:manualLayout>
                  <c:x val="-4.7886682245466841E-2"/>
                  <c:y val="4.214559386973173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5B3E-4591-834A-136EAC7B2FF4}"/>
                </c:ext>
              </c:extLst>
            </c:dLbl>
            <c:dLbl>
              <c:idx val="1"/>
              <c:layout>
                <c:manualLayout>
                  <c:x val="-4.6194225721784776E-2"/>
                  <c:y val="-4.597701149425287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5B3E-4591-834A-136EAC7B2FF4}"/>
                </c:ext>
              </c:extLst>
            </c:dLbl>
            <c:dLbl>
              <c:idx val="2"/>
              <c:layout>
                <c:manualLayout>
                  <c:x val="-2.0997375328083989E-2"/>
                  <c:y val="-3.448275862068965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5B3E-4591-834A-136EAC7B2FF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900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ratios!$E$32:$I$32</c:f>
              <c:strCache>
                <c:ptCount val="5"/>
                <c:pt idx="0">
                  <c:v>FY 2014</c:v>
                </c:pt>
                <c:pt idx="1">
                  <c:v>FY 2015</c:v>
                </c:pt>
                <c:pt idx="2">
                  <c:v>FY 2016</c:v>
                </c:pt>
                <c:pt idx="3">
                  <c:v>FY 2017</c:v>
                </c:pt>
                <c:pt idx="4">
                  <c:v>FY 2018</c:v>
                </c:pt>
              </c:strCache>
            </c:strRef>
          </c:cat>
          <c:val>
            <c:numRef>
              <c:f>ratios!$E$52:$I$52</c:f>
              <c:numCache>
                <c:formatCode>0.00%</c:formatCode>
                <c:ptCount val="5"/>
                <c:pt idx="0">
                  <c:v>0.09</c:v>
                </c:pt>
                <c:pt idx="1">
                  <c:v>0.129</c:v>
                </c:pt>
                <c:pt idx="2">
                  <c:v>8.8999999999999996E-2</c:v>
                </c:pt>
                <c:pt idx="3">
                  <c:v>3.3000000000000002E-2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8-5B3E-4591-834A-136EAC7B2FF4}"/>
            </c:ext>
          </c:extLst>
        </c:ser>
        <c:ser>
          <c:idx val="2"/>
          <c:order val="2"/>
          <c:tx>
            <c:strRef>
              <c:f>ratios!$D$26</c:f>
              <c:strCache>
                <c:ptCount val="1"/>
                <c:pt idx="0">
                  <c:v>Vodafone</c:v>
                </c:pt>
              </c:strCache>
            </c:strRef>
          </c:tx>
          <c:spPr>
            <a:ln>
              <a:solidFill>
                <a:schemeClr val="tx2"/>
              </a:solidFill>
            </a:ln>
          </c:spPr>
          <c:marker>
            <c:symbol val="circle"/>
            <c:size val="5"/>
            <c:spPr>
              <a:solidFill>
                <a:schemeClr val="tx1"/>
              </a:solidFill>
            </c:spPr>
          </c:marker>
          <c:dLbls>
            <c:dLbl>
              <c:idx val="0"/>
              <c:layout>
                <c:manualLayout>
                  <c:x val="-6.2737599107351952E-2"/>
                  <c:y val="2.68199233716475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5B3E-4591-834A-136EAC7B2FF4}"/>
                </c:ext>
              </c:extLst>
            </c:dLbl>
            <c:dLbl>
              <c:idx val="1"/>
              <c:layout>
                <c:manualLayout>
                  <c:x val="-6.2992125984251968E-2"/>
                  <c:y val="4.214559386973180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5B3E-4591-834A-136EAC7B2FF4}"/>
                </c:ext>
              </c:extLst>
            </c:dLbl>
            <c:dLbl>
              <c:idx val="3"/>
              <c:layout>
                <c:manualLayout>
                  <c:x val="-2.5196850393700787E-2"/>
                  <c:y val="-3.831417624521072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5B3E-4591-834A-136EAC7B2FF4}"/>
                </c:ext>
              </c:extLst>
            </c:dLbl>
            <c:dLbl>
              <c:idx val="4"/>
              <c:layout>
                <c:manualLayout>
                  <c:x val="-8.3989501312335957E-3"/>
                  <c:y val="1.149425287356321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5B3E-4591-834A-136EAC7B2FF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900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ratios!$E$32:$I$32</c:f>
              <c:strCache>
                <c:ptCount val="5"/>
                <c:pt idx="0">
                  <c:v>FY 2014</c:v>
                </c:pt>
                <c:pt idx="1">
                  <c:v>FY 2015</c:v>
                </c:pt>
                <c:pt idx="2">
                  <c:v>FY 2016</c:v>
                </c:pt>
                <c:pt idx="3">
                  <c:v>FY 2017</c:v>
                </c:pt>
                <c:pt idx="4">
                  <c:v>FY 2018</c:v>
                </c:pt>
              </c:strCache>
            </c:strRef>
          </c:cat>
          <c:val>
            <c:numRef>
              <c:f>ratios!$E$53:$I$53</c:f>
              <c:numCache>
                <c:formatCode>0.00%</c:formatCode>
                <c:ptCount val="5"/>
                <c:pt idx="0">
                  <c:v>0.11899999999999999</c:v>
                </c:pt>
                <c:pt idx="1">
                  <c:v>0.107</c:v>
                </c:pt>
                <c:pt idx="2">
                  <c:v>4.2999999999999997E-2</c:v>
                </c:pt>
                <c:pt idx="3">
                  <c:v>3.0000000000000001E-3</c:v>
                </c:pt>
                <c:pt idx="4">
                  <c:v>-0.03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D-5B3E-4591-834A-136EAC7B2FF4}"/>
            </c:ext>
          </c:extLst>
        </c:ser>
        <c:ser>
          <c:idx val="3"/>
          <c:order val="3"/>
          <c:tx>
            <c:v>RJIo</c:v>
          </c:tx>
          <c:marker>
            <c:symbol val="circle"/>
            <c:size val="5"/>
            <c:spPr>
              <a:solidFill>
                <a:schemeClr val="tx1"/>
              </a:solidFill>
            </c:spPr>
          </c:marker>
          <c:dLbls>
            <c:dLbl>
              <c:idx val="0"/>
              <c:delete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E-5B3E-4591-834A-136EAC7B2FF4}"/>
                </c:ext>
              </c:extLst>
            </c:dLbl>
            <c:dLbl>
              <c:idx val="1"/>
              <c:delete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F-5B3E-4591-834A-136EAC7B2FF4}"/>
                </c:ext>
              </c:extLst>
            </c:dLbl>
            <c:dLbl>
              <c:idx val="2"/>
              <c:delete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0-5B3E-4591-834A-136EAC7B2FF4}"/>
                </c:ext>
              </c:extLst>
            </c:dLbl>
            <c:dLbl>
              <c:idx val="3"/>
              <c:delete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1-5B3E-4591-834A-136EAC7B2FF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900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ratios!$E$32:$I$32</c:f>
              <c:strCache>
                <c:ptCount val="5"/>
                <c:pt idx="0">
                  <c:v>FY 2014</c:v>
                </c:pt>
                <c:pt idx="1">
                  <c:v>FY 2015</c:v>
                </c:pt>
                <c:pt idx="2">
                  <c:v>FY 2016</c:v>
                </c:pt>
                <c:pt idx="3">
                  <c:v>FY 2017</c:v>
                </c:pt>
                <c:pt idx="4">
                  <c:v>FY 2018</c:v>
                </c:pt>
              </c:strCache>
            </c:strRef>
          </c:cat>
          <c:val>
            <c:numRef>
              <c:f>ratios!$E$54:$I$54</c:f>
              <c:numCache>
                <c:formatCode>0.00%</c:formatCode>
                <c:ptCount val="5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1.9E-2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12-5B3E-4591-834A-136EAC7B2FF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22843136"/>
        <c:axId val="126590272"/>
      </c:lineChart>
      <c:catAx>
        <c:axId val="12284313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txPr>
          <a:bodyPr/>
          <a:lstStyle/>
          <a:p>
            <a:pPr>
              <a:defRPr sz="900"/>
            </a:pPr>
            <a:endParaRPr lang="en-US"/>
          </a:p>
        </c:txPr>
        <c:crossAx val="126590272"/>
        <c:crosses val="autoZero"/>
        <c:auto val="1"/>
        <c:lblAlgn val="ctr"/>
        <c:lblOffset val="100"/>
        <c:noMultiLvlLbl val="0"/>
      </c:catAx>
      <c:valAx>
        <c:axId val="126590272"/>
        <c:scaling>
          <c:orientation val="minMax"/>
        </c:scaling>
        <c:delete val="0"/>
        <c:axPos val="l"/>
        <c:numFmt formatCode="0%" sourceLinked="0"/>
        <c:majorTickMark val="out"/>
        <c:minorTickMark val="none"/>
        <c:tickLblPos val="nextTo"/>
        <c:txPr>
          <a:bodyPr/>
          <a:lstStyle/>
          <a:p>
            <a:pPr>
              <a:defRPr sz="900"/>
            </a:pPr>
            <a:endParaRPr lang="en-US"/>
          </a:p>
        </c:txPr>
        <c:crossAx val="122843136"/>
        <c:crosses val="autoZero"/>
        <c:crossBetween val="between"/>
      </c:valAx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0.23458267716535433"/>
          <c:y val="1.3472712462666304E-2"/>
          <c:w val="0.73389321439715138"/>
          <c:h val="6.6404802847919872E-2"/>
        </c:manualLayout>
      </c:layout>
      <c:overlay val="0"/>
      <c:txPr>
        <a:bodyPr/>
        <a:lstStyle/>
        <a:p>
          <a:pPr>
            <a:defRPr sz="900"/>
          </a:pPr>
          <a:endParaRPr lang="en-US"/>
        </a:p>
      </c:txPr>
    </c:legend>
    <c:plotVisOnly val="1"/>
    <c:dispBlanksAs val="gap"/>
    <c:showDLblsOverMax val="0"/>
  </c:chart>
  <c:externalData r:id="rId1">
    <c:autoUpdate val="0"/>
  </c:externalData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</cdr:x>
      <cdr:y>0.1373</cdr:y>
    </cdr:from>
    <cdr:to>
      <cdr:x>0.10514</cdr:x>
      <cdr:y>0.52616</cdr:y>
    </cdr:to>
    <cdr:sp macro="" textlink="">
      <cdr:nvSpPr>
        <cdr:cNvPr id="2" name="TextBox 1">
          <a:extLst xmlns:a="http://schemas.openxmlformats.org/drawingml/2006/main">
            <a:ext uri="{FF2B5EF4-FFF2-40B4-BE49-F238E27FC236}">
              <a16:creationId xmlns="" xmlns:a16="http://schemas.microsoft.com/office/drawing/2014/main" id="{5098B405-D98F-48BF-B4BE-EEDB7BCE3482}"/>
            </a:ext>
          </a:extLst>
        </cdr:cNvPr>
        <cdr:cNvSpPr txBox="1"/>
      </cdr:nvSpPr>
      <cdr:spPr>
        <a:xfrm xmlns:a="http://schemas.openxmlformats.org/drawingml/2006/main">
          <a:off x="-4779819" y="322875"/>
          <a:ext cx="438723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vert="vert270" wrap="none" rtlCol="0"/>
        <a:lstStyle xmlns:a="http://schemas.openxmlformats.org/drawingml/2006/main"/>
        <a:p xmlns:a="http://schemas.openxmlformats.org/drawingml/2006/main">
          <a:r>
            <a:rPr lang="en-IN" sz="900" dirty="0"/>
            <a:t>In  INR</a:t>
          </a: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</cdr:x>
      <cdr:y>0.52405</cdr:y>
    </cdr:from>
    <cdr:to>
      <cdr:x>0.20359</cdr:x>
      <cdr:y>0.87271</cdr:y>
    </cdr:to>
    <cdr:sp macro="" textlink="">
      <cdr:nvSpPr>
        <cdr:cNvPr id="2" name="TextBox 1">
          <a:extLst xmlns:a="http://schemas.openxmlformats.org/drawingml/2006/main">
            <a:ext uri="{FF2B5EF4-FFF2-40B4-BE49-F238E27FC236}">
              <a16:creationId xmlns="" xmlns:a16="http://schemas.microsoft.com/office/drawing/2014/main" id="{489493DB-7643-4DDB-AE00-C41ED312464A}"/>
            </a:ext>
          </a:extLst>
        </cdr:cNvPr>
        <cdr:cNvSpPr txBox="1"/>
      </cdr:nvSpPr>
      <cdr:spPr>
        <a:xfrm xmlns:a="http://schemas.openxmlformats.org/drawingml/2006/main">
          <a:off x="0" y="1374346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en-IN" sz="1100" dirty="0"/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81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5" y="1"/>
            <a:ext cx="2945977" cy="495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37" tIns="46468" rIns="92937" bIns="46468" numCol="1" anchor="t" anchorCtr="0" compatLnSpc="1">
            <a:prstTxWarp prst="textNoShape">
              <a:avLst/>
            </a:prstTxWarp>
          </a:bodyPr>
          <a:lstStyle>
            <a:lvl1pPr defTabSz="929332">
              <a:defRPr sz="1200" i="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24781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0115" y="1"/>
            <a:ext cx="2945977" cy="495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37" tIns="46468" rIns="92937" bIns="46468" numCol="1" anchor="t" anchorCtr="0" compatLnSpc="1">
            <a:prstTxWarp prst="textNoShape">
              <a:avLst/>
            </a:prstTxWarp>
          </a:bodyPr>
          <a:lstStyle>
            <a:lvl1pPr algn="r" defTabSz="929332">
              <a:defRPr sz="1200" i="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24781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5" y="9429513"/>
            <a:ext cx="2945977" cy="495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37" tIns="46468" rIns="92937" bIns="46468" numCol="1" anchor="b" anchorCtr="0" compatLnSpc="1">
            <a:prstTxWarp prst="textNoShape">
              <a:avLst/>
            </a:prstTxWarp>
          </a:bodyPr>
          <a:lstStyle>
            <a:lvl1pPr defTabSz="929332">
              <a:defRPr sz="1200" i="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24781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0115" y="9429513"/>
            <a:ext cx="2945977" cy="495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37" tIns="46468" rIns="92937" bIns="46468" numCol="1" anchor="b" anchorCtr="0" compatLnSpc="1">
            <a:prstTxWarp prst="textNoShape">
              <a:avLst/>
            </a:prstTxWarp>
          </a:bodyPr>
          <a:lstStyle>
            <a:lvl1pPr algn="r" defTabSz="929332">
              <a:defRPr sz="1200" i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fld id="{87CF2860-5A65-B74E-BF70-CD12ED65DB9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304817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78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5" y="1"/>
            <a:ext cx="2945977" cy="495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37" tIns="46468" rIns="92937" bIns="46468" numCol="1" anchor="t" anchorCtr="0" compatLnSpc="1">
            <a:prstTxWarp prst="textNoShape">
              <a:avLst/>
            </a:prstTxWarp>
          </a:bodyPr>
          <a:lstStyle>
            <a:lvl1pPr defTabSz="929332">
              <a:defRPr sz="1200" i="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24678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0115" y="1"/>
            <a:ext cx="2945977" cy="495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37" tIns="46468" rIns="92937" bIns="46468" numCol="1" anchor="t" anchorCtr="0" compatLnSpc="1">
            <a:prstTxWarp prst="textNoShape">
              <a:avLst/>
            </a:prstTxWarp>
          </a:bodyPr>
          <a:lstStyle>
            <a:lvl1pPr algn="r" defTabSz="929332">
              <a:defRPr sz="1200" i="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102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20750" y="747713"/>
            <a:ext cx="4957763" cy="371951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24678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0092" y="4715552"/>
            <a:ext cx="5437503" cy="44661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37" tIns="46468" rIns="92937" bIns="4646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24679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5" y="9429513"/>
            <a:ext cx="2945977" cy="495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37" tIns="46468" rIns="92937" bIns="46468" numCol="1" anchor="b" anchorCtr="0" compatLnSpc="1">
            <a:prstTxWarp prst="textNoShape">
              <a:avLst/>
            </a:prstTxWarp>
          </a:bodyPr>
          <a:lstStyle>
            <a:lvl1pPr defTabSz="929332">
              <a:defRPr sz="1200" i="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24679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0115" y="9429513"/>
            <a:ext cx="2945977" cy="495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37" tIns="46468" rIns="92937" bIns="46468" numCol="1" anchor="b" anchorCtr="0" compatLnSpc="1">
            <a:prstTxWarp prst="textNoShape">
              <a:avLst/>
            </a:prstTxWarp>
          </a:bodyPr>
          <a:lstStyle>
            <a:lvl1pPr algn="r" defTabSz="929332">
              <a:defRPr sz="1200" i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fld id="{623478E6-0F78-0442-A5D9-1E36B9F18E1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26921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Arial" charset="0"/>
        <a:ea typeface="ＭＳ Ｐゴシック" pitchFamily="18" charset="-128"/>
        <a:cs typeface="ＭＳ Ｐゴシック" pitchFamily="18" charset="-128"/>
      </a:defRPr>
    </a:lvl1pPr>
    <a:lvl2pPr marL="354013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Arial" charset="0"/>
        <a:ea typeface="ＭＳ Ｐゴシック" pitchFamily="-112" charset="-128"/>
        <a:cs typeface="+mn-cs"/>
      </a:defRPr>
    </a:lvl2pPr>
    <a:lvl3pPr marL="709613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Arial" charset="0"/>
        <a:ea typeface="ＭＳ Ｐゴシック" pitchFamily="-112" charset="-128"/>
        <a:cs typeface="+mn-cs"/>
      </a:defRPr>
    </a:lvl3pPr>
    <a:lvl4pPr marL="1065213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Arial" charset="0"/>
        <a:ea typeface="ＭＳ Ｐゴシック" pitchFamily="-112" charset="-128"/>
        <a:cs typeface="+mn-cs"/>
      </a:defRPr>
    </a:lvl4pPr>
    <a:lvl5pPr marL="1420813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Arial" charset="0"/>
        <a:ea typeface="ＭＳ Ｐゴシック" pitchFamily="-112" charset="-128"/>
        <a:cs typeface="+mn-cs"/>
      </a:defRPr>
    </a:lvl5pPr>
    <a:lvl6pPr marL="1777822" algn="l" defTabSz="711129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133387" algn="l" defTabSz="711129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88951" algn="l" defTabSz="711129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844516" algn="l" defTabSz="711129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1229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0092" y="4717146"/>
            <a:ext cx="5437503" cy="4464605"/>
          </a:xfrm>
          <a:noFill/>
          <a:ln>
            <a:solidFill>
              <a:srgbClr val="0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lIns="90682" tIns="45341" rIns="90682" bIns="45341"/>
          <a:lstStyle/>
          <a:p>
            <a:endParaRPr lang="en-GB" dirty="0"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31716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solidFill>
            <a:srgbClr val="FFFFFF"/>
          </a:solidFill>
          <a:ln/>
        </p:spPr>
      </p:sp>
      <p:sp>
        <p:nvSpPr>
          <p:cNvPr id="1229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0087" y="4717143"/>
            <a:ext cx="5437504" cy="4464605"/>
          </a:xfrm>
          <a:noFill/>
          <a:ln>
            <a:solidFill>
              <a:srgbClr val="0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lIns="90814" tIns="45405" rIns="90814" bIns="45405"/>
          <a:lstStyle/>
          <a:p>
            <a:endParaRPr lang="en-GB" dirty="0"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solidFill>
            <a:srgbClr val="FFFFFF"/>
          </a:solidFill>
          <a:ln/>
        </p:spPr>
      </p:sp>
      <p:sp>
        <p:nvSpPr>
          <p:cNvPr id="1229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0087" y="4717143"/>
            <a:ext cx="5437504" cy="4464605"/>
          </a:xfrm>
          <a:noFill/>
          <a:ln>
            <a:solidFill>
              <a:srgbClr val="0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lIns="90814" tIns="45405" rIns="90814" bIns="45405"/>
          <a:lstStyle/>
          <a:p>
            <a:endParaRPr lang="en-GB" dirty="0"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3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ChangeArrowheads="1"/>
          </p:cNvSpPr>
          <p:nvPr userDrawn="1"/>
        </p:nvSpPr>
        <p:spPr bwMode="auto">
          <a:xfrm>
            <a:off x="0" y="6400800"/>
            <a:ext cx="9144000" cy="457200"/>
          </a:xfrm>
          <a:prstGeom prst="rect">
            <a:avLst/>
          </a:prstGeom>
          <a:solidFill>
            <a:srgbClr val="1295C0"/>
          </a:solidFill>
          <a:ln>
            <a:noFill/>
          </a:ln>
        </p:spPr>
        <p:txBody>
          <a:bodyPr anchor="ctr"/>
          <a:lstStyle/>
          <a:p>
            <a:endParaRPr lang="en-US" i="0" dirty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4" name="Text Box 37"/>
          <p:cNvSpPr txBox="1">
            <a:spLocks noChangeArrowheads="1"/>
          </p:cNvSpPr>
          <p:nvPr userDrawn="1"/>
        </p:nvSpPr>
        <p:spPr bwMode="auto">
          <a:xfrm>
            <a:off x="63500" y="6538913"/>
            <a:ext cx="3592513" cy="2008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339" tIns="45669" rIns="91339" bIns="45669">
            <a:spAutoFit/>
          </a:bodyPr>
          <a:lstStyle>
            <a:lvl1pPr defTabSz="1176338" eaLnBrk="0" hangingPunct="0"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  <a:cs typeface="ＭＳ Ｐゴシック" charset="0"/>
              </a:defRPr>
            </a:lvl1pPr>
            <a:lvl2pPr marL="742950" indent="-285750" defTabSz="1176338" eaLnBrk="0" hangingPunct="0"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2pPr>
            <a:lvl3pPr marL="1143000" indent="-228600" defTabSz="1176338" eaLnBrk="0" hangingPunct="0"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3pPr>
            <a:lvl4pPr marL="1600200" indent="-228600" defTabSz="1176338" eaLnBrk="0" hangingPunct="0"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4pPr>
            <a:lvl5pPr marL="2057400" indent="-228600" defTabSz="1176338" eaLnBrk="0" hangingPunct="0"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5pPr>
            <a:lvl6pPr marL="2514600" indent="-228600" defTabSz="1176338" eaLnBrk="0" fontAlgn="base" hangingPunct="0">
              <a:spcBef>
                <a:spcPct val="0"/>
              </a:spcBef>
              <a:spcAft>
                <a:spcPct val="0"/>
              </a:spcAft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6pPr>
            <a:lvl7pPr marL="2971800" indent="-228600" defTabSz="1176338" eaLnBrk="0" fontAlgn="base" hangingPunct="0">
              <a:spcBef>
                <a:spcPct val="0"/>
              </a:spcBef>
              <a:spcAft>
                <a:spcPct val="0"/>
              </a:spcAft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7pPr>
            <a:lvl8pPr marL="3429000" indent="-228600" defTabSz="1176338" eaLnBrk="0" fontAlgn="base" hangingPunct="0">
              <a:spcBef>
                <a:spcPct val="0"/>
              </a:spcBef>
              <a:spcAft>
                <a:spcPct val="0"/>
              </a:spcAft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8pPr>
            <a:lvl9pPr marL="3886200" indent="-228600" defTabSz="1176338" eaLnBrk="0" fontAlgn="base" hangingPunct="0">
              <a:spcBef>
                <a:spcPct val="0"/>
              </a:spcBef>
              <a:spcAft>
                <a:spcPct val="0"/>
              </a:spcAft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9pPr>
          </a:lstStyle>
          <a:p>
            <a:pPr>
              <a:lnSpc>
                <a:spcPct val="101000"/>
              </a:lnSpc>
              <a:spcBef>
                <a:spcPct val="50000"/>
              </a:spcBef>
              <a:defRPr/>
            </a:pPr>
            <a:r>
              <a:rPr lang="en-US" sz="700" b="1" i="0" dirty="0">
                <a:solidFill>
                  <a:srgbClr val="FFFFFF"/>
                </a:solidFill>
                <a:latin typeface="Arial"/>
              </a:rPr>
              <a:t>© COPYRIGHT 2019, </a:t>
            </a:r>
            <a:r>
              <a:rPr lang="en-US" sz="700" b="1" i="0" cap="all" dirty="0">
                <a:solidFill>
                  <a:srgbClr val="FFFFFF"/>
                </a:solidFill>
                <a:latin typeface="Arial"/>
              </a:rPr>
              <a:t>COAI</a:t>
            </a:r>
            <a:endParaRPr lang="en-US" sz="700" b="1" dirty="0">
              <a:solidFill>
                <a:srgbClr val="FFFFFF"/>
              </a:solidFill>
              <a:latin typeface="Georgia"/>
            </a:endParaRPr>
          </a:p>
        </p:txBody>
      </p:sp>
      <p:sp>
        <p:nvSpPr>
          <p:cNvPr id="6" name="Text Box 38"/>
          <p:cNvSpPr txBox="1">
            <a:spLocks noChangeArrowheads="1"/>
          </p:cNvSpPr>
          <p:nvPr userDrawn="1"/>
        </p:nvSpPr>
        <p:spPr bwMode="auto">
          <a:xfrm>
            <a:off x="8502650" y="6567488"/>
            <a:ext cx="274638" cy="19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81977" tIns="40987" rIns="81977" bIns="40987">
            <a:spAutoFit/>
          </a:bodyPr>
          <a:lstStyle>
            <a:lvl1pPr defTabSz="1176338" eaLnBrk="0" hangingPunct="0"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  <a:cs typeface="ＭＳ Ｐゴシック" charset="0"/>
              </a:defRPr>
            </a:lvl1pPr>
            <a:lvl2pPr marL="742950" indent="-285750" defTabSz="1176338" eaLnBrk="0" hangingPunct="0"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2pPr>
            <a:lvl3pPr marL="1143000" indent="-228600" defTabSz="1176338" eaLnBrk="0" hangingPunct="0"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3pPr>
            <a:lvl4pPr marL="1600200" indent="-228600" defTabSz="1176338" eaLnBrk="0" hangingPunct="0"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4pPr>
            <a:lvl5pPr marL="2057400" indent="-228600" defTabSz="1176338" eaLnBrk="0" hangingPunct="0"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5pPr>
            <a:lvl6pPr marL="2514600" indent="-228600" defTabSz="1176338" eaLnBrk="0" fontAlgn="base" hangingPunct="0">
              <a:spcBef>
                <a:spcPct val="0"/>
              </a:spcBef>
              <a:spcAft>
                <a:spcPct val="0"/>
              </a:spcAft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6pPr>
            <a:lvl7pPr marL="2971800" indent="-228600" defTabSz="1176338" eaLnBrk="0" fontAlgn="base" hangingPunct="0">
              <a:spcBef>
                <a:spcPct val="0"/>
              </a:spcBef>
              <a:spcAft>
                <a:spcPct val="0"/>
              </a:spcAft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7pPr>
            <a:lvl8pPr marL="3429000" indent="-228600" defTabSz="1176338" eaLnBrk="0" fontAlgn="base" hangingPunct="0">
              <a:spcBef>
                <a:spcPct val="0"/>
              </a:spcBef>
              <a:spcAft>
                <a:spcPct val="0"/>
              </a:spcAft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8pPr>
            <a:lvl9pPr marL="3886200" indent="-228600" defTabSz="1176338" eaLnBrk="0" fontAlgn="base" hangingPunct="0">
              <a:spcBef>
                <a:spcPct val="0"/>
              </a:spcBef>
              <a:spcAft>
                <a:spcPct val="0"/>
              </a:spcAft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9pPr>
          </a:lstStyle>
          <a:p>
            <a:pPr eaLnBrk="1" hangingPunct="1">
              <a:defRPr/>
            </a:pPr>
            <a:fld id="{0ED05158-2FEC-3848-9BFC-1BDB99911CBD}" type="slidenum">
              <a:rPr lang="en-US" sz="700" i="0" smtClean="0">
                <a:latin typeface=""/>
              </a:rPr>
              <a:pPr eaLnBrk="1" hangingPunct="1">
                <a:defRPr/>
              </a:pPr>
              <a:t>‹#›</a:t>
            </a:fld>
            <a:endParaRPr lang="en-US" sz="700" i="0" dirty="0">
              <a:latin typeface=""/>
            </a:endParaRPr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34406" y="24058"/>
            <a:ext cx="1286612" cy="7811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4526397"/>
      </p:ext>
    </p:extLst>
  </p:cSld>
  <p:clrMapOvr>
    <a:masterClrMapping/>
  </p:clrMapOvr>
  <p:transition spd="med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34406" y="24058"/>
            <a:ext cx="1286612" cy="7811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3448577"/>
      </p:ext>
    </p:extLst>
  </p:cSld>
  <p:clrMapOvr>
    <a:masterClrMapping/>
  </p:clrMapOvr>
  <p:transition spd="med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 userDrawn="1">
            <p:ph type="title"/>
          </p:nvPr>
        </p:nvSpPr>
        <p:spPr>
          <a:xfrm>
            <a:off x="450850" y="458788"/>
            <a:ext cx="8235950" cy="501650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rgbClr val="033770"/>
                </a:solidFill>
                <a:latin typeface="+mj-lt"/>
                <a:cs typeface="Helvetica CY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Content Placeholder 2"/>
          <p:cNvSpPr>
            <a:spLocks noGrp="1"/>
          </p:cNvSpPr>
          <p:nvPr userDrawn="1">
            <p:ph idx="1"/>
          </p:nvPr>
        </p:nvSpPr>
        <p:spPr>
          <a:xfrm>
            <a:off x="457200" y="1275213"/>
            <a:ext cx="8242300" cy="4325131"/>
          </a:xfrm>
          <a:prstGeom prst="rect">
            <a:avLst/>
          </a:prstGeom>
        </p:spPr>
        <p:txBody>
          <a:bodyPr/>
          <a:lstStyle>
            <a:lvl1pPr marL="285193" indent="-285193">
              <a:buClr>
                <a:srgbClr val="00B9EC"/>
              </a:buClr>
              <a:buSzPct val="100000"/>
              <a:buFont typeface="Wingdings" charset="2"/>
              <a:buChar char="§"/>
              <a:defRPr b="0" i="0">
                <a:latin typeface=""/>
              </a:defRPr>
            </a:lvl1pPr>
            <a:lvl2pPr marL="743228" indent="-248155">
              <a:buClr>
                <a:srgbClr val="00B9EC"/>
              </a:buClr>
              <a:buSzPct val="100000"/>
              <a:buFont typeface="Wingdings" charset="2"/>
              <a:buChar char="§"/>
              <a:defRPr sz="1600" b="0" i="0">
                <a:latin typeface=""/>
              </a:defRPr>
            </a:lvl2pPr>
            <a:lvl3pPr marL="1085213" indent="-228401">
              <a:buClr>
                <a:srgbClr val="00B9EC"/>
              </a:buClr>
              <a:buFont typeface="Wingdings" charset="2"/>
              <a:buChar char="§"/>
              <a:defRPr sz="1400" b="0" i="0">
                <a:latin typeface=""/>
              </a:defRPr>
            </a:lvl3pPr>
            <a:lvl4pPr marL="1422258" indent="-167905">
              <a:buClr>
                <a:srgbClr val="00B9EC"/>
              </a:buClr>
              <a:buFont typeface="Wingdings" charset="2"/>
              <a:buChar char="§"/>
              <a:defRPr b="0" i="0">
                <a:latin typeface=""/>
              </a:defRPr>
            </a:lvl4pPr>
            <a:lvl5pPr marL="1777822" indent="-171610">
              <a:buClr>
                <a:srgbClr val="00B9EC"/>
              </a:buClr>
              <a:buFont typeface="Wingdings" charset="2"/>
              <a:buChar char="§"/>
              <a:defRPr b="0" i="0">
                <a:latin typeface="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level`</a:t>
            </a:r>
          </a:p>
        </p:txBody>
      </p:sp>
    </p:spTree>
    <p:extLst>
      <p:ext uri="{BB962C8B-B14F-4D97-AF65-F5344CB8AC3E}">
        <p14:creationId xmlns:p14="http://schemas.microsoft.com/office/powerpoint/2010/main" val="2029549880"/>
      </p:ext>
    </p:extLst>
  </p:cSld>
  <p:clrMapOvr>
    <a:masterClrMapping/>
  </p:clrMapOvr>
  <p:transition spd="med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5938" y="3888442"/>
            <a:ext cx="5551714" cy="1201831"/>
          </a:xfrm>
          <a:prstGeom prst="rect">
            <a:avLst/>
          </a:prstGeom>
        </p:spPr>
        <p:txBody>
          <a:bodyPr/>
          <a:lstStyle>
            <a:lvl1pPr algn="l">
              <a:defRPr sz="3000" b="1" cap="all">
                <a:latin typeface="+mj-lt"/>
                <a:cs typeface="Helvetica CY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5938" y="2564747"/>
            <a:ext cx="5551714" cy="1323694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600">
                <a:latin typeface="Arial"/>
              </a:defRPr>
            </a:lvl1pPr>
            <a:lvl2pPr marL="355564" indent="0">
              <a:buNone/>
              <a:defRPr sz="1400"/>
            </a:lvl2pPr>
            <a:lvl3pPr marL="711129" indent="0">
              <a:buNone/>
              <a:defRPr sz="1200"/>
            </a:lvl3pPr>
            <a:lvl4pPr marL="1066693" indent="0">
              <a:buNone/>
              <a:defRPr sz="1100"/>
            </a:lvl4pPr>
            <a:lvl5pPr marL="1422258" indent="0">
              <a:buNone/>
              <a:defRPr sz="1100"/>
            </a:lvl5pPr>
            <a:lvl6pPr marL="1777822" indent="0">
              <a:buNone/>
              <a:defRPr sz="1100"/>
            </a:lvl6pPr>
            <a:lvl7pPr marL="2133387" indent="0">
              <a:buNone/>
              <a:defRPr sz="1100"/>
            </a:lvl7pPr>
            <a:lvl8pPr marL="2488951" indent="0">
              <a:buNone/>
              <a:defRPr sz="1100"/>
            </a:lvl8pPr>
            <a:lvl9pPr marL="2844516" indent="0">
              <a:buNone/>
              <a:defRPr sz="11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34269365"/>
      </p:ext>
    </p:extLst>
  </p:cSld>
  <p:clrMapOvr>
    <a:masterClrMapping/>
  </p:clrMapOvr>
  <p:transition spd="med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0850" y="458788"/>
            <a:ext cx="8235950" cy="50165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33770"/>
                </a:solidFill>
                <a:latin typeface="+mj-lt"/>
                <a:cs typeface="Helvetica CY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grpSp>
        <p:nvGrpSpPr>
          <p:cNvPr id="9" name="Group 8"/>
          <p:cNvGrpSpPr/>
          <p:nvPr userDrawn="1"/>
        </p:nvGrpSpPr>
        <p:grpSpPr>
          <a:xfrm>
            <a:off x="-1" y="1026796"/>
            <a:ext cx="9156701" cy="65911"/>
            <a:chOff x="-1" y="1026796"/>
            <a:chExt cx="9156701" cy="65911"/>
          </a:xfrm>
        </p:grpSpPr>
        <p:pic>
          <p:nvPicPr>
            <p:cNvPr id="10" name="Picture 8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7200" y="1028700"/>
              <a:ext cx="5981700" cy="63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" name="Rectangle 8"/>
            <p:cNvSpPr>
              <a:spLocks noChangeArrowheads="1"/>
            </p:cNvSpPr>
            <p:nvPr userDrawn="1"/>
          </p:nvSpPr>
          <p:spPr bwMode="auto">
            <a:xfrm>
              <a:off x="-1" y="1028699"/>
              <a:ext cx="6688667" cy="64008"/>
            </a:xfrm>
            <a:prstGeom prst="rect">
              <a:avLst/>
            </a:prstGeom>
            <a:solidFill>
              <a:srgbClr val="1295C0"/>
            </a:solidFill>
            <a:ln>
              <a:noFill/>
            </a:ln>
          </p:spPr>
          <p:txBody>
            <a:bodyPr anchor="ctr"/>
            <a:lstStyle/>
            <a:p>
              <a:endParaRPr lang="en-US" i="0" dirty="0">
                <a:solidFill>
                  <a:schemeClr val="tx1"/>
                </a:solidFill>
                <a:latin typeface="Arial" charset="0"/>
              </a:endParaRPr>
            </a:p>
          </p:txBody>
        </p:sp>
        <p:sp>
          <p:nvSpPr>
            <p:cNvPr id="12" name="Rectangle 9"/>
            <p:cNvSpPr>
              <a:spLocks noChangeArrowheads="1"/>
            </p:cNvSpPr>
            <p:nvPr userDrawn="1"/>
          </p:nvSpPr>
          <p:spPr bwMode="auto">
            <a:xfrm>
              <a:off x="0" y="1028699"/>
              <a:ext cx="7924800" cy="64008"/>
            </a:xfrm>
            <a:prstGeom prst="rect">
              <a:avLst/>
            </a:prstGeom>
            <a:solidFill>
              <a:srgbClr val="004A80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en-US" i="0" dirty="0">
                <a:solidFill>
                  <a:schemeClr val="tx1"/>
                </a:solidFill>
                <a:latin typeface="Arial" charset="0"/>
              </a:endParaRPr>
            </a:p>
          </p:txBody>
        </p:sp>
        <p:sp>
          <p:nvSpPr>
            <p:cNvPr id="13" name="Rectangle 10"/>
            <p:cNvSpPr>
              <a:spLocks noChangeArrowheads="1"/>
            </p:cNvSpPr>
            <p:nvPr userDrawn="1"/>
          </p:nvSpPr>
          <p:spPr bwMode="auto">
            <a:xfrm>
              <a:off x="0" y="1026796"/>
              <a:ext cx="9156700" cy="63086"/>
            </a:xfrm>
            <a:prstGeom prst="rect">
              <a:avLst/>
            </a:prstGeom>
            <a:solidFill>
              <a:srgbClr val="1295C0">
                <a:alpha val="50195"/>
              </a:srgbClr>
            </a:solidFill>
            <a:ln>
              <a:noFill/>
            </a:ln>
          </p:spPr>
          <p:txBody>
            <a:bodyPr anchor="ctr"/>
            <a:lstStyle/>
            <a:p>
              <a:endParaRPr lang="en-US" i="0" dirty="0">
                <a:solidFill>
                  <a:schemeClr val="tx1"/>
                </a:solidFill>
                <a:latin typeface="Arial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58441501"/>
      </p:ext>
    </p:extLst>
  </p:cSld>
  <p:clrMapOvr>
    <a:masterClrMapping/>
  </p:clrMapOvr>
  <p:transition spd="med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76084" y="1409700"/>
            <a:ext cx="3992716" cy="3632200"/>
          </a:xfrm>
          <a:prstGeom prst="rect">
            <a:avLst/>
          </a:prstGeom>
        </p:spPr>
      </p:pic>
      <p:sp>
        <p:nvSpPr>
          <p:cNvPr id="4" name="Rectangle 2">
            <a:extLst>
              <a:ext uri="{FF2B5EF4-FFF2-40B4-BE49-F238E27FC236}">
                <a16:creationId xmlns="" xmlns:a16="http://schemas.microsoft.com/office/drawing/2014/main" id="{BAD4A15F-641A-41B9-870C-847EE3F60A8C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6400800"/>
            <a:ext cx="9144000" cy="457200"/>
          </a:xfrm>
          <a:prstGeom prst="rect">
            <a:avLst/>
          </a:prstGeom>
          <a:solidFill>
            <a:srgbClr val="1295C0"/>
          </a:solidFill>
          <a:ln>
            <a:noFill/>
          </a:ln>
        </p:spPr>
        <p:txBody>
          <a:bodyPr anchor="ctr"/>
          <a:lstStyle/>
          <a:p>
            <a:endParaRPr lang="en-US" i="0" dirty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5" name="Text Box 37">
            <a:extLst>
              <a:ext uri="{FF2B5EF4-FFF2-40B4-BE49-F238E27FC236}">
                <a16:creationId xmlns="" xmlns:a16="http://schemas.microsoft.com/office/drawing/2014/main" id="{08D04098-32FC-41E7-89C4-7C9840D36CC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3500" y="6538913"/>
            <a:ext cx="3592513" cy="2008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339" tIns="45669" rIns="91339" bIns="45669">
            <a:spAutoFit/>
          </a:bodyPr>
          <a:lstStyle>
            <a:lvl1pPr defTabSz="1176338" eaLnBrk="0" hangingPunct="0"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  <a:cs typeface="ＭＳ Ｐゴシック" charset="0"/>
              </a:defRPr>
            </a:lvl1pPr>
            <a:lvl2pPr marL="742950" indent="-285750" defTabSz="1176338" eaLnBrk="0" hangingPunct="0"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2pPr>
            <a:lvl3pPr marL="1143000" indent="-228600" defTabSz="1176338" eaLnBrk="0" hangingPunct="0"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3pPr>
            <a:lvl4pPr marL="1600200" indent="-228600" defTabSz="1176338" eaLnBrk="0" hangingPunct="0"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4pPr>
            <a:lvl5pPr marL="2057400" indent="-228600" defTabSz="1176338" eaLnBrk="0" hangingPunct="0"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5pPr>
            <a:lvl6pPr marL="2514600" indent="-228600" defTabSz="1176338" eaLnBrk="0" fontAlgn="base" hangingPunct="0">
              <a:spcBef>
                <a:spcPct val="0"/>
              </a:spcBef>
              <a:spcAft>
                <a:spcPct val="0"/>
              </a:spcAft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6pPr>
            <a:lvl7pPr marL="2971800" indent="-228600" defTabSz="1176338" eaLnBrk="0" fontAlgn="base" hangingPunct="0">
              <a:spcBef>
                <a:spcPct val="0"/>
              </a:spcBef>
              <a:spcAft>
                <a:spcPct val="0"/>
              </a:spcAft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7pPr>
            <a:lvl8pPr marL="3429000" indent="-228600" defTabSz="1176338" eaLnBrk="0" fontAlgn="base" hangingPunct="0">
              <a:spcBef>
                <a:spcPct val="0"/>
              </a:spcBef>
              <a:spcAft>
                <a:spcPct val="0"/>
              </a:spcAft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8pPr>
            <a:lvl9pPr marL="3886200" indent="-228600" defTabSz="1176338" eaLnBrk="0" fontAlgn="base" hangingPunct="0">
              <a:spcBef>
                <a:spcPct val="0"/>
              </a:spcBef>
              <a:spcAft>
                <a:spcPct val="0"/>
              </a:spcAft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9pPr>
          </a:lstStyle>
          <a:p>
            <a:pPr>
              <a:lnSpc>
                <a:spcPct val="101000"/>
              </a:lnSpc>
              <a:spcBef>
                <a:spcPct val="50000"/>
              </a:spcBef>
              <a:defRPr/>
            </a:pPr>
            <a:r>
              <a:rPr lang="en-US" sz="700" b="1" i="0" dirty="0">
                <a:solidFill>
                  <a:srgbClr val="FFFFFF"/>
                </a:solidFill>
                <a:latin typeface="Arial"/>
              </a:rPr>
              <a:t>© COPYRIGHT 2019, </a:t>
            </a:r>
            <a:r>
              <a:rPr lang="en-US" sz="700" b="1" i="0" cap="all" dirty="0">
                <a:solidFill>
                  <a:srgbClr val="FFFFFF"/>
                </a:solidFill>
                <a:latin typeface="Arial"/>
              </a:rPr>
              <a:t>COAI</a:t>
            </a:r>
            <a:endParaRPr lang="en-US" sz="700" b="1" dirty="0">
              <a:solidFill>
                <a:srgbClr val="FFFFFF"/>
              </a:solidFill>
              <a:latin typeface="Georgia"/>
            </a:endParaRPr>
          </a:p>
        </p:txBody>
      </p:sp>
      <p:sp>
        <p:nvSpPr>
          <p:cNvPr id="7" name="Text Box 38">
            <a:extLst>
              <a:ext uri="{FF2B5EF4-FFF2-40B4-BE49-F238E27FC236}">
                <a16:creationId xmlns="" xmlns:a16="http://schemas.microsoft.com/office/drawing/2014/main" id="{D48711BB-2309-4A4C-BA79-E3C75C557463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502650" y="6567488"/>
            <a:ext cx="274638" cy="19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81977" tIns="40987" rIns="81977" bIns="40987">
            <a:spAutoFit/>
          </a:bodyPr>
          <a:lstStyle>
            <a:lvl1pPr defTabSz="1176338" eaLnBrk="0" hangingPunct="0"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  <a:cs typeface="ＭＳ Ｐゴシック" charset="0"/>
              </a:defRPr>
            </a:lvl1pPr>
            <a:lvl2pPr marL="742950" indent="-285750" defTabSz="1176338" eaLnBrk="0" hangingPunct="0"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2pPr>
            <a:lvl3pPr marL="1143000" indent="-228600" defTabSz="1176338" eaLnBrk="0" hangingPunct="0"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3pPr>
            <a:lvl4pPr marL="1600200" indent="-228600" defTabSz="1176338" eaLnBrk="0" hangingPunct="0"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4pPr>
            <a:lvl5pPr marL="2057400" indent="-228600" defTabSz="1176338" eaLnBrk="0" hangingPunct="0"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5pPr>
            <a:lvl6pPr marL="2514600" indent="-228600" defTabSz="1176338" eaLnBrk="0" fontAlgn="base" hangingPunct="0">
              <a:spcBef>
                <a:spcPct val="0"/>
              </a:spcBef>
              <a:spcAft>
                <a:spcPct val="0"/>
              </a:spcAft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6pPr>
            <a:lvl7pPr marL="2971800" indent="-228600" defTabSz="1176338" eaLnBrk="0" fontAlgn="base" hangingPunct="0">
              <a:spcBef>
                <a:spcPct val="0"/>
              </a:spcBef>
              <a:spcAft>
                <a:spcPct val="0"/>
              </a:spcAft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7pPr>
            <a:lvl8pPr marL="3429000" indent="-228600" defTabSz="1176338" eaLnBrk="0" fontAlgn="base" hangingPunct="0">
              <a:spcBef>
                <a:spcPct val="0"/>
              </a:spcBef>
              <a:spcAft>
                <a:spcPct val="0"/>
              </a:spcAft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8pPr>
            <a:lvl9pPr marL="3886200" indent="-228600" defTabSz="1176338" eaLnBrk="0" fontAlgn="base" hangingPunct="0">
              <a:spcBef>
                <a:spcPct val="0"/>
              </a:spcBef>
              <a:spcAft>
                <a:spcPct val="0"/>
              </a:spcAft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9pPr>
          </a:lstStyle>
          <a:p>
            <a:pPr eaLnBrk="1" hangingPunct="1">
              <a:defRPr/>
            </a:pPr>
            <a:fld id="{0ED05158-2FEC-3848-9BFC-1BDB99911CBD}" type="slidenum">
              <a:rPr lang="en-US" sz="700" i="0" smtClean="0">
                <a:latin typeface=""/>
              </a:rPr>
              <a:pPr eaLnBrk="1" hangingPunct="1">
                <a:defRPr/>
              </a:pPr>
              <a:t>‹#›</a:t>
            </a:fld>
            <a:endParaRPr lang="en-US" sz="700" i="0" dirty="0">
              <a:latin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3993530208"/>
      </p:ext>
    </p:extLst>
  </p:cSld>
  <p:clrMapOvr>
    <a:masterClrMapping/>
  </p:clrMapOvr>
  <p:transition spd="med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1304" y="458975"/>
            <a:ext cx="8235724" cy="5014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33770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45635" y="1283074"/>
            <a:ext cx="4060598" cy="4647640"/>
          </a:xfrm>
          <a:prstGeom prst="rect">
            <a:avLst/>
          </a:prstGeom>
        </p:spPr>
        <p:txBody>
          <a:bodyPr/>
          <a:lstStyle>
            <a:lvl1pPr marL="285193" indent="-285193">
              <a:buClr>
                <a:srgbClr val="1DB4E2"/>
              </a:buClr>
              <a:buSzPct val="100000"/>
              <a:buFontTx/>
              <a:buBlip>
                <a:blip r:embed="rId2"/>
              </a:buBlip>
              <a:defRPr sz="2200" b="0" baseline="0">
                <a:latin typeface="Arial"/>
              </a:defRPr>
            </a:lvl1pPr>
            <a:lvl2pPr marL="743228" indent="-248155">
              <a:buClr>
                <a:srgbClr val="1DB4E2"/>
              </a:buClr>
              <a:buFont typeface="Wingdings" charset="2"/>
              <a:buChar char="§"/>
              <a:defRPr sz="1900" b="0" baseline="0">
                <a:latin typeface="Arial"/>
              </a:defRPr>
            </a:lvl2pPr>
            <a:lvl3pPr marL="1085213" indent="-228401">
              <a:buClr>
                <a:srgbClr val="1DB4E2"/>
              </a:buClr>
              <a:buFont typeface="Wingdings" charset="2"/>
              <a:buChar char="§"/>
              <a:defRPr sz="1600" b="0" baseline="0">
                <a:latin typeface="Arial"/>
              </a:defRPr>
            </a:lvl3pPr>
            <a:lvl4pPr marL="1422258" indent="-167905">
              <a:buClr>
                <a:srgbClr val="1DB4E2"/>
              </a:buClr>
              <a:buFont typeface="Wingdings" charset="2"/>
              <a:buChar char="§"/>
              <a:defRPr sz="1400" b="0" baseline="0">
                <a:latin typeface="Arial"/>
              </a:defRPr>
            </a:lvl4pPr>
            <a:lvl5pPr marL="1777822" indent="-171610">
              <a:buClr>
                <a:srgbClr val="1DB4E2"/>
              </a:buClr>
              <a:buFont typeface="Wingdings" charset="2"/>
              <a:buChar char="§"/>
              <a:defRPr sz="1400" b="0" baseline="0">
                <a:latin typeface="Arial"/>
              </a:defRPr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5090" y="1283074"/>
            <a:ext cx="4061732" cy="4647640"/>
          </a:xfrm>
          <a:prstGeom prst="rect">
            <a:avLst/>
          </a:prstGeom>
        </p:spPr>
        <p:txBody>
          <a:bodyPr/>
          <a:lstStyle>
            <a:lvl1pPr marL="285193" indent="-285193">
              <a:buClr>
                <a:srgbClr val="1DB4E2"/>
              </a:buClr>
              <a:buSzPct val="100000"/>
              <a:buFontTx/>
              <a:buBlip>
                <a:blip r:embed="rId2"/>
              </a:buBlip>
              <a:defRPr sz="2200" b="0">
                <a:latin typeface=""/>
              </a:defRPr>
            </a:lvl1pPr>
            <a:lvl2pPr marL="743228" indent="-248155">
              <a:buClr>
                <a:srgbClr val="1DB4E2"/>
              </a:buClr>
              <a:buFont typeface="Wingdings" charset="2"/>
              <a:buChar char="§"/>
              <a:defRPr sz="1900" b="0" baseline="0">
                <a:latin typeface="Arial"/>
              </a:defRPr>
            </a:lvl2pPr>
            <a:lvl3pPr marL="1085213" indent="-228401">
              <a:buClr>
                <a:srgbClr val="1DB4E2"/>
              </a:buClr>
              <a:buFont typeface="Wingdings" charset="2"/>
              <a:buChar char="§"/>
              <a:defRPr sz="1600" b="0" baseline="0">
                <a:latin typeface="Arial"/>
              </a:defRPr>
            </a:lvl3pPr>
            <a:lvl4pPr marL="1422258" indent="-167905">
              <a:buClr>
                <a:srgbClr val="1DB4E2"/>
              </a:buClr>
              <a:buFont typeface="Wingdings" charset="2"/>
              <a:buChar char="§"/>
              <a:defRPr sz="1400" b="0" baseline="0">
                <a:latin typeface="Arial"/>
              </a:defRPr>
            </a:lvl4pPr>
            <a:lvl5pPr marL="1777822" indent="-171610">
              <a:buClr>
                <a:srgbClr val="1DB4E2"/>
              </a:buClr>
              <a:buFont typeface="Wingdings" charset="2"/>
              <a:buChar char="§"/>
              <a:defRPr sz="1400" b="0" baseline="0">
                <a:latin typeface="Arial"/>
              </a:defRPr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grpSp>
        <p:nvGrpSpPr>
          <p:cNvPr id="11" name="Group 10"/>
          <p:cNvGrpSpPr/>
          <p:nvPr userDrawn="1"/>
        </p:nvGrpSpPr>
        <p:grpSpPr>
          <a:xfrm>
            <a:off x="-1" y="1026796"/>
            <a:ext cx="9156701" cy="65911"/>
            <a:chOff x="-1" y="1026796"/>
            <a:chExt cx="9156701" cy="65911"/>
          </a:xfrm>
        </p:grpSpPr>
        <p:pic>
          <p:nvPicPr>
            <p:cNvPr id="12" name="Picture 8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7200" y="1028700"/>
              <a:ext cx="5981700" cy="63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" name="Rectangle 8"/>
            <p:cNvSpPr>
              <a:spLocks noChangeArrowheads="1"/>
            </p:cNvSpPr>
            <p:nvPr userDrawn="1"/>
          </p:nvSpPr>
          <p:spPr bwMode="auto">
            <a:xfrm>
              <a:off x="-1" y="1028699"/>
              <a:ext cx="6688667" cy="64008"/>
            </a:xfrm>
            <a:prstGeom prst="rect">
              <a:avLst/>
            </a:prstGeom>
            <a:solidFill>
              <a:srgbClr val="1295C0"/>
            </a:solidFill>
            <a:ln>
              <a:noFill/>
            </a:ln>
          </p:spPr>
          <p:txBody>
            <a:bodyPr anchor="ctr"/>
            <a:lstStyle/>
            <a:p>
              <a:endParaRPr lang="en-US" i="0" dirty="0">
                <a:solidFill>
                  <a:schemeClr val="tx1"/>
                </a:solidFill>
                <a:latin typeface="Arial" charset="0"/>
              </a:endParaRPr>
            </a:p>
          </p:txBody>
        </p:sp>
        <p:sp>
          <p:nvSpPr>
            <p:cNvPr id="14" name="Rectangle 9"/>
            <p:cNvSpPr>
              <a:spLocks noChangeArrowheads="1"/>
            </p:cNvSpPr>
            <p:nvPr userDrawn="1"/>
          </p:nvSpPr>
          <p:spPr bwMode="auto">
            <a:xfrm>
              <a:off x="0" y="1028699"/>
              <a:ext cx="7924800" cy="64008"/>
            </a:xfrm>
            <a:prstGeom prst="rect">
              <a:avLst/>
            </a:prstGeom>
            <a:solidFill>
              <a:srgbClr val="004A80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en-US" i="0" dirty="0">
                <a:solidFill>
                  <a:schemeClr val="tx1"/>
                </a:solidFill>
                <a:latin typeface="Arial" charset="0"/>
              </a:endParaRPr>
            </a:p>
          </p:txBody>
        </p:sp>
        <p:sp>
          <p:nvSpPr>
            <p:cNvPr id="15" name="Rectangle 10"/>
            <p:cNvSpPr>
              <a:spLocks noChangeArrowheads="1"/>
            </p:cNvSpPr>
            <p:nvPr userDrawn="1"/>
          </p:nvSpPr>
          <p:spPr bwMode="auto">
            <a:xfrm>
              <a:off x="0" y="1026796"/>
              <a:ext cx="9156700" cy="63086"/>
            </a:xfrm>
            <a:prstGeom prst="rect">
              <a:avLst/>
            </a:prstGeom>
            <a:solidFill>
              <a:srgbClr val="1295C0">
                <a:alpha val="50195"/>
              </a:srgbClr>
            </a:solidFill>
            <a:ln>
              <a:noFill/>
            </a:ln>
          </p:spPr>
          <p:txBody>
            <a:bodyPr anchor="ctr"/>
            <a:lstStyle/>
            <a:p>
              <a:endParaRPr lang="en-US" i="0" dirty="0">
                <a:solidFill>
                  <a:schemeClr val="tx1"/>
                </a:solidFill>
                <a:latin typeface="Arial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90909605"/>
      </p:ext>
    </p:extLst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13" Type="http://schemas.openxmlformats.org/officeDocument/2006/relationships/image" Target="../media/image5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3.jpe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jpe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ChangeArrowheads="1"/>
          </p:cNvSpPr>
          <p:nvPr userDrawn="1"/>
        </p:nvSpPr>
        <p:spPr bwMode="auto">
          <a:xfrm>
            <a:off x="0" y="6400800"/>
            <a:ext cx="9144000" cy="457200"/>
          </a:xfrm>
          <a:prstGeom prst="rect">
            <a:avLst/>
          </a:prstGeom>
          <a:solidFill>
            <a:srgbClr val="1295C0"/>
          </a:solidFill>
          <a:ln>
            <a:noFill/>
          </a:ln>
        </p:spPr>
        <p:txBody>
          <a:bodyPr anchor="ctr"/>
          <a:lstStyle/>
          <a:p>
            <a:endParaRPr lang="en-US" i="0" dirty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204837" name="Text Box 37"/>
          <p:cNvSpPr txBox="1">
            <a:spLocks noChangeArrowheads="1"/>
          </p:cNvSpPr>
          <p:nvPr/>
        </p:nvSpPr>
        <p:spPr bwMode="auto">
          <a:xfrm>
            <a:off x="63500" y="6538913"/>
            <a:ext cx="3592513" cy="2008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339" tIns="45669" rIns="91339" bIns="45669">
            <a:spAutoFit/>
          </a:bodyPr>
          <a:lstStyle>
            <a:lvl1pPr defTabSz="1176338" eaLnBrk="0" hangingPunct="0"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  <a:cs typeface="ＭＳ Ｐゴシック" charset="0"/>
              </a:defRPr>
            </a:lvl1pPr>
            <a:lvl2pPr marL="742950" indent="-285750" defTabSz="1176338" eaLnBrk="0" hangingPunct="0"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2pPr>
            <a:lvl3pPr marL="1143000" indent="-228600" defTabSz="1176338" eaLnBrk="0" hangingPunct="0"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3pPr>
            <a:lvl4pPr marL="1600200" indent="-228600" defTabSz="1176338" eaLnBrk="0" hangingPunct="0"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4pPr>
            <a:lvl5pPr marL="2057400" indent="-228600" defTabSz="1176338" eaLnBrk="0" hangingPunct="0"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5pPr>
            <a:lvl6pPr marL="2514600" indent="-228600" defTabSz="1176338" eaLnBrk="0" fontAlgn="base" hangingPunct="0">
              <a:spcBef>
                <a:spcPct val="0"/>
              </a:spcBef>
              <a:spcAft>
                <a:spcPct val="0"/>
              </a:spcAft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6pPr>
            <a:lvl7pPr marL="2971800" indent="-228600" defTabSz="1176338" eaLnBrk="0" fontAlgn="base" hangingPunct="0">
              <a:spcBef>
                <a:spcPct val="0"/>
              </a:spcBef>
              <a:spcAft>
                <a:spcPct val="0"/>
              </a:spcAft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7pPr>
            <a:lvl8pPr marL="3429000" indent="-228600" defTabSz="1176338" eaLnBrk="0" fontAlgn="base" hangingPunct="0">
              <a:spcBef>
                <a:spcPct val="0"/>
              </a:spcBef>
              <a:spcAft>
                <a:spcPct val="0"/>
              </a:spcAft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8pPr>
            <a:lvl9pPr marL="3886200" indent="-228600" defTabSz="1176338" eaLnBrk="0" fontAlgn="base" hangingPunct="0">
              <a:spcBef>
                <a:spcPct val="0"/>
              </a:spcBef>
              <a:spcAft>
                <a:spcPct val="0"/>
              </a:spcAft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9pPr>
          </a:lstStyle>
          <a:p>
            <a:pPr>
              <a:lnSpc>
                <a:spcPct val="101000"/>
              </a:lnSpc>
              <a:spcBef>
                <a:spcPct val="50000"/>
              </a:spcBef>
              <a:defRPr/>
            </a:pPr>
            <a:r>
              <a:rPr lang="en-US" sz="700" b="1" i="0" dirty="0">
                <a:solidFill>
                  <a:srgbClr val="FFFFFF"/>
                </a:solidFill>
                <a:latin typeface="Arial"/>
              </a:rPr>
              <a:t>© COPYRIGHT 2019, </a:t>
            </a:r>
            <a:r>
              <a:rPr lang="en-US" sz="700" b="1" i="0" cap="all" dirty="0">
                <a:solidFill>
                  <a:srgbClr val="FFFFFF"/>
                </a:solidFill>
                <a:latin typeface="Arial"/>
              </a:rPr>
              <a:t>COAI</a:t>
            </a:r>
            <a:endParaRPr lang="en-US" sz="700" b="1" dirty="0">
              <a:solidFill>
                <a:srgbClr val="FFFFFF"/>
              </a:solidFill>
              <a:latin typeface="Georgia"/>
            </a:endParaRPr>
          </a:p>
        </p:txBody>
      </p:sp>
      <p:sp>
        <p:nvSpPr>
          <p:cNvPr id="204838" name="Text Box 38"/>
          <p:cNvSpPr txBox="1">
            <a:spLocks noChangeArrowheads="1"/>
          </p:cNvSpPr>
          <p:nvPr/>
        </p:nvSpPr>
        <p:spPr bwMode="auto">
          <a:xfrm>
            <a:off x="8502650" y="6567488"/>
            <a:ext cx="274638" cy="19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81977" tIns="40987" rIns="81977" bIns="40987">
            <a:spAutoFit/>
          </a:bodyPr>
          <a:lstStyle>
            <a:lvl1pPr defTabSz="1176338" eaLnBrk="0" hangingPunct="0"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  <a:cs typeface="ＭＳ Ｐゴシック" charset="0"/>
              </a:defRPr>
            </a:lvl1pPr>
            <a:lvl2pPr marL="742950" indent="-285750" defTabSz="1176338" eaLnBrk="0" hangingPunct="0"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2pPr>
            <a:lvl3pPr marL="1143000" indent="-228600" defTabSz="1176338" eaLnBrk="0" hangingPunct="0"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3pPr>
            <a:lvl4pPr marL="1600200" indent="-228600" defTabSz="1176338" eaLnBrk="0" hangingPunct="0"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4pPr>
            <a:lvl5pPr marL="2057400" indent="-228600" defTabSz="1176338" eaLnBrk="0" hangingPunct="0"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5pPr>
            <a:lvl6pPr marL="2514600" indent="-228600" defTabSz="1176338" eaLnBrk="0" fontAlgn="base" hangingPunct="0">
              <a:spcBef>
                <a:spcPct val="0"/>
              </a:spcBef>
              <a:spcAft>
                <a:spcPct val="0"/>
              </a:spcAft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6pPr>
            <a:lvl7pPr marL="2971800" indent="-228600" defTabSz="1176338" eaLnBrk="0" fontAlgn="base" hangingPunct="0">
              <a:spcBef>
                <a:spcPct val="0"/>
              </a:spcBef>
              <a:spcAft>
                <a:spcPct val="0"/>
              </a:spcAft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7pPr>
            <a:lvl8pPr marL="3429000" indent="-228600" defTabSz="1176338" eaLnBrk="0" fontAlgn="base" hangingPunct="0">
              <a:spcBef>
                <a:spcPct val="0"/>
              </a:spcBef>
              <a:spcAft>
                <a:spcPct val="0"/>
              </a:spcAft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8pPr>
            <a:lvl9pPr marL="3886200" indent="-228600" defTabSz="1176338" eaLnBrk="0" fontAlgn="base" hangingPunct="0">
              <a:spcBef>
                <a:spcPct val="0"/>
              </a:spcBef>
              <a:spcAft>
                <a:spcPct val="0"/>
              </a:spcAft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9pPr>
          </a:lstStyle>
          <a:p>
            <a:pPr eaLnBrk="1" hangingPunct="1">
              <a:defRPr/>
            </a:pPr>
            <a:fld id="{0ED05158-2FEC-3848-9BFC-1BDB99911CBD}" type="slidenum">
              <a:rPr lang="en-US" sz="700" i="0" smtClean="0">
                <a:latin typeface=""/>
              </a:rPr>
              <a:pPr eaLnBrk="1" hangingPunct="1">
                <a:defRPr/>
              </a:pPr>
              <a:t>‹#›</a:t>
            </a:fld>
            <a:endParaRPr lang="en-US" sz="700" i="0" dirty="0">
              <a:latin typeface="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69035094-1AA2-47A5-AB80-44F8E9AC9E1A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34406" y="24058"/>
            <a:ext cx="1286612" cy="781156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294" r:id="rId1"/>
    <p:sldLayoutId id="2147484300" r:id="rId2"/>
    <p:sldLayoutId id="2147484295" r:id="rId3"/>
    <p:sldLayoutId id="2147484296" r:id="rId4"/>
    <p:sldLayoutId id="2147484297" r:id="rId5"/>
    <p:sldLayoutId id="2147484298" r:id="rId6"/>
    <p:sldLayoutId id="2147484299" r:id="rId7"/>
  </p:sldLayoutIdLst>
  <p:transition spd="med">
    <p:fade/>
  </p:transition>
  <p:hf hd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000" b="0" i="0">
          <a:solidFill>
            <a:srgbClr val="033770"/>
          </a:solidFill>
          <a:latin typeface="+mj-lt"/>
          <a:ea typeface="ＭＳ Ｐゴシック" pitchFamily="18" charset="-128"/>
          <a:cs typeface="Helvetica CY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000">
          <a:solidFill>
            <a:srgbClr val="033770"/>
          </a:solidFill>
          <a:latin typeface="Georgia" pitchFamily="18" charset="0"/>
          <a:ea typeface="ＭＳ Ｐゴシック" pitchFamily="18" charset="-128"/>
          <a:cs typeface="ＭＳ Ｐゴシック" pitchFamily="18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000">
          <a:solidFill>
            <a:srgbClr val="033770"/>
          </a:solidFill>
          <a:latin typeface="Georgia" pitchFamily="18" charset="0"/>
          <a:ea typeface="ＭＳ Ｐゴシック" pitchFamily="18" charset="-128"/>
          <a:cs typeface="ＭＳ Ｐゴシック" pitchFamily="18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000">
          <a:solidFill>
            <a:srgbClr val="033770"/>
          </a:solidFill>
          <a:latin typeface="Georgia" pitchFamily="18" charset="0"/>
          <a:ea typeface="ＭＳ Ｐゴシック" pitchFamily="18" charset="-128"/>
          <a:cs typeface="ＭＳ Ｐゴシック" pitchFamily="18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000">
          <a:solidFill>
            <a:srgbClr val="033770"/>
          </a:solidFill>
          <a:latin typeface="Georgia" pitchFamily="18" charset="0"/>
          <a:ea typeface="ＭＳ Ｐゴシック" pitchFamily="18" charset="-128"/>
          <a:cs typeface="ＭＳ Ｐゴシック" pitchFamily="18" charset="-128"/>
        </a:defRPr>
      </a:lvl5pPr>
      <a:lvl6pPr marL="355564" algn="l" rtl="0" fontAlgn="base">
        <a:spcBef>
          <a:spcPct val="0"/>
        </a:spcBef>
        <a:spcAft>
          <a:spcPct val="0"/>
        </a:spcAft>
        <a:defRPr sz="1900">
          <a:solidFill>
            <a:srgbClr val="4D4D4D"/>
          </a:solidFill>
          <a:latin typeface="Arial" charset="0"/>
        </a:defRPr>
      </a:lvl6pPr>
      <a:lvl7pPr marL="711129" algn="l" rtl="0" fontAlgn="base">
        <a:spcBef>
          <a:spcPct val="0"/>
        </a:spcBef>
        <a:spcAft>
          <a:spcPct val="0"/>
        </a:spcAft>
        <a:defRPr sz="1900">
          <a:solidFill>
            <a:srgbClr val="4D4D4D"/>
          </a:solidFill>
          <a:latin typeface="Arial" charset="0"/>
        </a:defRPr>
      </a:lvl7pPr>
      <a:lvl8pPr marL="1066693" algn="l" rtl="0" fontAlgn="base">
        <a:spcBef>
          <a:spcPct val="0"/>
        </a:spcBef>
        <a:spcAft>
          <a:spcPct val="0"/>
        </a:spcAft>
        <a:defRPr sz="1900">
          <a:solidFill>
            <a:srgbClr val="4D4D4D"/>
          </a:solidFill>
          <a:latin typeface="Arial" charset="0"/>
        </a:defRPr>
      </a:lvl8pPr>
      <a:lvl9pPr marL="1422258" algn="l" rtl="0" fontAlgn="base">
        <a:spcBef>
          <a:spcPct val="0"/>
        </a:spcBef>
        <a:spcAft>
          <a:spcPct val="0"/>
        </a:spcAft>
        <a:defRPr sz="1900">
          <a:solidFill>
            <a:srgbClr val="4D4D4D"/>
          </a:solidFill>
          <a:latin typeface="Arial" charset="0"/>
        </a:defRPr>
      </a:lvl9pPr>
    </p:titleStyle>
    <p:bodyStyle>
      <a:lvl1pPr marL="284163" indent="-284163" algn="l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100000"/>
        <a:buBlip>
          <a:blip r:embed="rId10"/>
        </a:buBlip>
        <a:defRPr>
          <a:solidFill>
            <a:srgbClr val="4D4D4D"/>
          </a:solidFill>
          <a:latin typeface="+mn-lt"/>
          <a:ea typeface="ＭＳ Ｐゴシック" pitchFamily="18" charset="-128"/>
          <a:cs typeface="ＭＳ Ｐゴシック" pitchFamily="18" charset="-128"/>
        </a:defRPr>
      </a:lvl1pPr>
      <a:lvl2pPr marL="742950" indent="-247650" algn="l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tx1"/>
        </a:buClr>
        <a:buSzPct val="100000"/>
        <a:buBlip>
          <a:blip r:embed="rId11"/>
        </a:buBlip>
        <a:defRPr sz="1600">
          <a:solidFill>
            <a:srgbClr val="4D4D4D"/>
          </a:solidFill>
          <a:latin typeface="+mn-lt"/>
          <a:ea typeface="ＭＳ Ｐゴシック" pitchFamily="-112" charset="-128"/>
        </a:defRPr>
      </a:lvl2pPr>
      <a:lvl3pPr marL="1084263" indent="-227013" algn="l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tx2"/>
        </a:buClr>
        <a:buSzPct val="100000"/>
        <a:buBlip>
          <a:blip r:embed="rId12"/>
        </a:buBlip>
        <a:defRPr>
          <a:solidFill>
            <a:srgbClr val="4D4D4D"/>
          </a:solidFill>
          <a:latin typeface="+mn-lt"/>
          <a:ea typeface="ＭＳ Ｐゴシック" pitchFamily="-112" charset="-128"/>
        </a:defRPr>
      </a:lvl3pPr>
      <a:lvl4pPr marL="1420813" indent="-166688" algn="l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tx2"/>
        </a:buClr>
        <a:buSzPct val="100000"/>
        <a:buBlip>
          <a:blip r:embed="rId12"/>
        </a:buBlip>
        <a:defRPr sz="1200">
          <a:solidFill>
            <a:srgbClr val="4D4D4D"/>
          </a:solidFill>
          <a:latin typeface="+mn-lt"/>
          <a:ea typeface="ＭＳ Ｐゴシック" pitchFamily="-112" charset="-128"/>
        </a:defRPr>
      </a:lvl4pPr>
      <a:lvl5pPr marL="1776413" indent="-171450" algn="l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tx2"/>
        </a:buClr>
        <a:buSzPct val="100000"/>
        <a:buBlip>
          <a:blip r:embed="rId12"/>
        </a:buBlip>
        <a:defRPr sz="1000">
          <a:solidFill>
            <a:srgbClr val="4D4D4D"/>
          </a:solidFill>
          <a:latin typeface="+mn-lt"/>
          <a:ea typeface="ＭＳ Ｐゴシック" pitchFamily="-112" charset="-128"/>
        </a:defRPr>
      </a:lvl5pPr>
      <a:lvl6pPr marL="1738315" indent="-133337" algn="l" rtl="0" fontAlgn="base">
        <a:spcBef>
          <a:spcPct val="20000"/>
        </a:spcBef>
        <a:spcAft>
          <a:spcPct val="0"/>
        </a:spcAft>
        <a:buClr>
          <a:schemeClr val="tx2"/>
        </a:buClr>
        <a:buFont typeface="Wingdings" pitchFamily="-96" charset="2"/>
        <a:buBlip>
          <a:blip r:embed="rId13"/>
        </a:buBlip>
        <a:defRPr sz="800">
          <a:solidFill>
            <a:srgbClr val="4D4D4D"/>
          </a:solidFill>
          <a:latin typeface="+mn-lt"/>
        </a:defRPr>
      </a:lvl6pPr>
      <a:lvl7pPr marL="2093879" indent="-133337" algn="l" rtl="0" fontAlgn="base">
        <a:spcBef>
          <a:spcPct val="20000"/>
        </a:spcBef>
        <a:spcAft>
          <a:spcPct val="0"/>
        </a:spcAft>
        <a:buClr>
          <a:schemeClr val="tx2"/>
        </a:buClr>
        <a:buFont typeface="Wingdings" pitchFamily="-96" charset="2"/>
        <a:buBlip>
          <a:blip r:embed="rId13"/>
        </a:buBlip>
        <a:defRPr sz="800">
          <a:solidFill>
            <a:srgbClr val="4D4D4D"/>
          </a:solidFill>
          <a:latin typeface="+mn-lt"/>
        </a:defRPr>
      </a:lvl7pPr>
      <a:lvl8pPr marL="2449444" indent="-133337" algn="l" rtl="0" fontAlgn="base">
        <a:spcBef>
          <a:spcPct val="20000"/>
        </a:spcBef>
        <a:spcAft>
          <a:spcPct val="0"/>
        </a:spcAft>
        <a:buClr>
          <a:schemeClr val="tx2"/>
        </a:buClr>
        <a:buFont typeface="Wingdings" pitchFamily="-96" charset="2"/>
        <a:buBlip>
          <a:blip r:embed="rId13"/>
        </a:buBlip>
        <a:defRPr sz="800">
          <a:solidFill>
            <a:srgbClr val="4D4D4D"/>
          </a:solidFill>
          <a:latin typeface="+mn-lt"/>
        </a:defRPr>
      </a:lvl8pPr>
      <a:lvl9pPr marL="2805008" indent="-133337" algn="l" rtl="0" fontAlgn="base">
        <a:spcBef>
          <a:spcPct val="20000"/>
        </a:spcBef>
        <a:spcAft>
          <a:spcPct val="0"/>
        </a:spcAft>
        <a:buClr>
          <a:schemeClr val="tx2"/>
        </a:buClr>
        <a:buFont typeface="Wingdings" pitchFamily="-96" charset="2"/>
        <a:buBlip>
          <a:blip r:embed="rId13"/>
        </a:buBlip>
        <a:defRPr sz="800">
          <a:solidFill>
            <a:srgbClr val="4D4D4D"/>
          </a:solidFill>
          <a:latin typeface="+mn-lt"/>
        </a:defRPr>
      </a:lvl9pPr>
    </p:bodyStyle>
    <p:otherStyle>
      <a:defPPr>
        <a:defRPr lang="en-US"/>
      </a:defPPr>
      <a:lvl1pPr marL="0" algn="l" defTabSz="71112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55564" algn="l" defTabSz="71112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711129" algn="l" defTabSz="71112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66693" algn="l" defTabSz="71112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422258" algn="l" defTabSz="71112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77822" algn="l" defTabSz="71112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133387" algn="l" defTabSz="71112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88951" algn="l" defTabSz="71112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844516" algn="l" defTabSz="71112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1.jpeg"/><Relationship Id="rId4" Type="http://schemas.openxmlformats.org/officeDocument/2006/relationships/image" Target="../media/image10.gi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dot.gov.in/whatsnew/national-digital-communications-policy-2018" TargetMode="External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5" Type="http://schemas.microsoft.com/office/2007/relationships/hdphoto" Target="../media/hdphoto2.wdp"/><Relationship Id="rId4" Type="http://schemas.openxmlformats.org/officeDocument/2006/relationships/image" Target="../media/image19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eg"/><Relationship Id="rId5" Type="http://schemas.openxmlformats.org/officeDocument/2006/relationships/image" Target="../media/image22.png"/><Relationship Id="rId4" Type="http://schemas.microsoft.com/office/2007/relationships/hdphoto" Target="../media/hdphoto3.wdp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coai.com/if3" TargetMode="External"/><Relationship Id="rId3" Type="http://schemas.openxmlformats.org/officeDocument/2006/relationships/image" Target="../media/image6.png"/><Relationship Id="rId7" Type="http://schemas.openxmlformats.org/officeDocument/2006/relationships/hyperlink" Target="https://www.coai.com/5g_india_forum" TargetMode="External"/><Relationship Id="rId2" Type="http://schemas.openxmlformats.org/officeDocument/2006/relationships/hyperlink" Target="http://www.coai.in" TargetMode="Externa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jpeg"/><Relationship Id="rId5" Type="http://schemas.openxmlformats.org/officeDocument/2006/relationships/hyperlink" Target="mailto:/@onnectCOAI" TargetMode="External"/><Relationship Id="rId4" Type="http://schemas.openxmlformats.org/officeDocument/2006/relationships/image" Target="../media/image24.jpeg"/><Relationship Id="rId9" Type="http://schemas.openxmlformats.org/officeDocument/2006/relationships/image" Target="../media/image26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3.xml"/><Relationship Id="rId5" Type="http://schemas.openxmlformats.org/officeDocument/2006/relationships/chart" Target="../charts/chart7.xml"/><Relationship Id="rId4" Type="http://schemas.openxmlformats.org/officeDocument/2006/relationships/chart" Target="../charts/char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4" name="Picture 4" descr="https://rclstn.org/sites/default/files/technology.png"/>
          <p:cNvPicPr>
            <a:picLocks noChangeAspect="1" noChangeArrowheads="1"/>
          </p:cNvPicPr>
          <p:nvPr/>
        </p:nvPicPr>
        <p:blipFill rotWithShape="1">
          <a:blip r:embed="rId3" cstate="email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43" r="14197"/>
          <a:stretch/>
        </p:blipFill>
        <p:spPr bwMode="auto">
          <a:xfrm>
            <a:off x="5524062" y="1733266"/>
            <a:ext cx="3606301" cy="46426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191594" y="837463"/>
            <a:ext cx="876767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3600" b="1" i="0" dirty="0">
                <a:solidFill>
                  <a:srgbClr val="033770"/>
                </a:solidFill>
                <a:latin typeface="Albertus MT Lt" pitchFamily="2" charset="0"/>
                <a:cs typeface="Khmer UI" panose="020B0502040204020203" pitchFamily="34" charset="0"/>
              </a:rPr>
              <a:t>COAI MRP Update</a:t>
            </a:r>
            <a:endParaRPr lang="en-US" sz="3200" b="1" i="0" dirty="0">
              <a:solidFill>
                <a:srgbClr val="033770"/>
              </a:solidFill>
              <a:latin typeface="Albertus MT Lt" pitchFamily="2" charset="0"/>
              <a:ea typeface="Batang" panose="02030600000101010101" pitchFamily="18" charset="-127"/>
              <a:cs typeface="Khmer UI" panose="020B0502040204020203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91595" y="4597867"/>
            <a:ext cx="405182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err="1">
                <a:solidFill>
                  <a:schemeClr val="accent6">
                    <a:lumMod val="50000"/>
                  </a:schemeClr>
                </a:solidFill>
                <a:latin typeface="Candara" pitchFamily="34" charset="0"/>
              </a:rPr>
              <a:t>Vikram</a:t>
            </a:r>
            <a:r>
              <a:rPr lang="en-US" sz="2000" b="1" dirty="0">
                <a:solidFill>
                  <a:schemeClr val="accent6">
                    <a:lumMod val="50000"/>
                  </a:schemeClr>
                </a:solidFill>
                <a:latin typeface="Candara" pitchFamily="34" charset="0"/>
              </a:rPr>
              <a:t> </a:t>
            </a:r>
            <a:r>
              <a:rPr lang="en-US" sz="2000" b="1" dirty="0" err="1">
                <a:solidFill>
                  <a:schemeClr val="accent6">
                    <a:lumMod val="50000"/>
                  </a:schemeClr>
                </a:solidFill>
                <a:latin typeface="Candara" pitchFamily="34" charset="0"/>
              </a:rPr>
              <a:t>Tiwathia</a:t>
            </a:r>
            <a:endParaRPr lang="en-US" sz="2000" b="1" dirty="0">
              <a:solidFill>
                <a:schemeClr val="accent6">
                  <a:lumMod val="50000"/>
                </a:schemeClr>
              </a:solidFill>
              <a:latin typeface="Candara" pitchFamily="34" charset="0"/>
            </a:endParaRPr>
          </a:p>
          <a:p>
            <a:pPr algn="ctr"/>
            <a:r>
              <a:rPr lang="en-US" sz="2000" b="1" dirty="0">
                <a:solidFill>
                  <a:schemeClr val="accent6">
                    <a:lumMod val="50000"/>
                  </a:schemeClr>
                </a:solidFill>
                <a:latin typeface="Candara" pitchFamily="34" charset="0"/>
              </a:rPr>
              <a:t>Deputy Director General, COAI</a:t>
            </a:r>
          </a:p>
        </p:txBody>
      </p:sp>
      <p:pic>
        <p:nvPicPr>
          <p:cNvPr id="8" name="Picture 7" descr="Description: Cellular Operators Association of India"/>
          <p:cNvPicPr/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595" y="3044835"/>
            <a:ext cx="1625095" cy="1009432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42" name="Picture 2" descr="https://pbs.twimg.com/profile_images/945890696489082880/V5dcd_np_400x400.jpg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77" t="25481" r="11517" b="22394"/>
          <a:stretch/>
        </p:blipFill>
        <p:spPr bwMode="auto">
          <a:xfrm>
            <a:off x="2264238" y="3044835"/>
            <a:ext cx="1666184" cy="1109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40944" y="117212"/>
            <a:ext cx="8235950" cy="501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339" tIns="45669" rIns="91339" bIns="45669"/>
          <a:lstStyle/>
          <a:p>
            <a:r>
              <a:rPr lang="en-US" sz="2400" b="1" u="sng" dirty="0" smtClean="0">
                <a:latin typeface="Cambria" panose="02040503050406030204" pitchFamily="18" charset="0"/>
                <a:ea typeface="+mj-ea"/>
                <a:cs typeface="Arial" panose="020B0604020202020204" pitchFamily="34" charset="0"/>
              </a:rPr>
              <a:t>Rapidly Expanding Broadband </a:t>
            </a:r>
            <a:r>
              <a:rPr lang="en-US" sz="2400" b="1" u="sng" dirty="0">
                <a:latin typeface="Cambria" panose="02040503050406030204" pitchFamily="18" charset="0"/>
                <a:ea typeface="+mj-ea"/>
                <a:cs typeface="Arial" panose="020B0604020202020204" pitchFamily="34" charset="0"/>
              </a:rPr>
              <a:t>Network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4294967295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680" y="1583141"/>
            <a:ext cx="3799290" cy="3969603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5" name="TextBox 4"/>
          <p:cNvSpPr txBox="1"/>
          <p:nvPr/>
        </p:nvSpPr>
        <p:spPr>
          <a:xfrm>
            <a:off x="711199" y="1135052"/>
            <a:ext cx="3200399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IN" sz="1400" b="1" i="0" u="sng" kern="0" dirty="0">
                <a:solidFill>
                  <a:schemeClr val="bg2"/>
                </a:solidFill>
                <a:latin typeface="+mj-lt"/>
                <a:cs typeface="Arial" pitchFamily="34" charset="0"/>
              </a:rPr>
              <a:t>Pan India 2G/3G/4G Coverage</a:t>
            </a:r>
            <a:endParaRPr lang="en-IN" sz="1400" i="0" kern="0" baseline="60000" dirty="0">
              <a:solidFill>
                <a:schemeClr val="bg2"/>
              </a:solidFill>
              <a:latin typeface="+mj-lt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158665" y="1114403"/>
            <a:ext cx="3200399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IN" sz="1400" b="1" i="0" u="sng" kern="0" dirty="0">
                <a:solidFill>
                  <a:schemeClr val="bg2"/>
                </a:solidFill>
                <a:latin typeface="+mj-lt"/>
                <a:cs typeface="Arial" pitchFamily="34" charset="0"/>
              </a:rPr>
              <a:t>Total number of BTSs</a:t>
            </a:r>
            <a:endParaRPr lang="en-IN" sz="1400" i="0" kern="0" baseline="60000" dirty="0">
              <a:solidFill>
                <a:schemeClr val="bg2"/>
              </a:solidFill>
              <a:latin typeface="+mj-lt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738210" y="6570270"/>
            <a:ext cx="3189141" cy="246211"/>
          </a:xfrm>
          <a:prstGeom prst="rect">
            <a:avLst/>
          </a:prstGeom>
          <a:noFill/>
        </p:spPr>
        <p:txBody>
          <a:bodyPr wrap="square" lIns="91430" tIns="45715" rIns="91430" bIns="45715" rtlCol="0">
            <a:spAutoFit/>
          </a:bodyPr>
          <a:lstStyle/>
          <a:p>
            <a:r>
              <a:rPr lang="en-US" sz="1000" dirty="0">
                <a:latin typeface="+mj-lt"/>
                <a:cs typeface="Calibri" panose="020F0502020204030204" pitchFamily="34" charset="0"/>
              </a:rPr>
              <a:t> Source: Tarang Sanchar. As of Jan 1, 2019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0" y="5790754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2000" b="1" i="0" dirty="0">
                <a:solidFill>
                  <a:schemeClr val="accent1">
                    <a:lumMod val="50000"/>
                  </a:schemeClr>
                </a:solidFill>
                <a:latin typeface="+mj-lt"/>
                <a:cs typeface="Arial" panose="020B0604020202020204" pitchFamily="34" charset="0"/>
              </a:rPr>
              <a:t>Wireless is the key provider of connectivity in the country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60143810"/>
              </p:ext>
            </p:extLst>
          </p:nvPr>
        </p:nvGraphicFramePr>
        <p:xfrm>
          <a:off x="5022375" y="1542199"/>
          <a:ext cx="3466532" cy="381591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13276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13393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99834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53317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u="none" strike="noStrike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</a:rPr>
                        <a:t>BTS Type</a:t>
                      </a:r>
                      <a:endParaRPr lang="en-US" sz="1800" b="1" i="0" u="none" strike="noStrike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u="none" strike="noStrike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</a:rPr>
                        <a:t>Count</a:t>
                      </a:r>
                      <a:endParaRPr lang="en-US" sz="1800" b="1" i="0" u="none" strike="noStrike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Calibri"/>
                        </a:rPr>
                        <a:t>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0405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u="none" strike="noStrike" dirty="0">
                          <a:solidFill>
                            <a:schemeClr val="bg2"/>
                          </a:solidFill>
                          <a:effectLst/>
                        </a:rPr>
                        <a:t>GSM</a:t>
                      </a:r>
                      <a:endParaRPr lang="en-US" sz="1600" b="1" i="0" u="none" strike="noStrike" dirty="0">
                        <a:solidFill>
                          <a:schemeClr val="bg2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   5,39,243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r" defTabSz="711129" rtl="0" eaLnBrk="1" fontAlgn="b" latinLnBrk="0" hangingPunct="1">
                        <a:spcAft>
                          <a:spcPts val="0"/>
                        </a:spcAft>
                      </a:pPr>
                      <a:r>
                        <a:rPr lang="en-IN" sz="1600" b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25.59%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3317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u="none" strike="noStrike" dirty="0">
                          <a:solidFill>
                            <a:schemeClr val="bg2"/>
                          </a:solidFill>
                          <a:effectLst/>
                        </a:rPr>
                        <a:t>CDMA</a:t>
                      </a:r>
                      <a:endParaRPr lang="en-US" sz="1600" b="1" i="0" u="none" strike="noStrike" dirty="0">
                        <a:solidFill>
                          <a:schemeClr val="bg2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        1,401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r" defTabSz="711129" rtl="0" eaLnBrk="1" fontAlgn="b" latinLnBrk="0" hangingPunct="1">
                        <a:spcAft>
                          <a:spcPts val="0"/>
                        </a:spcAft>
                      </a:pPr>
                      <a:r>
                        <a:rPr lang="en-IN" sz="1600" b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0.07%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3317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u="none" strike="noStrike" dirty="0">
                          <a:solidFill>
                            <a:schemeClr val="bg2"/>
                          </a:solidFill>
                          <a:effectLst/>
                        </a:rPr>
                        <a:t>3G</a:t>
                      </a:r>
                      <a:endParaRPr lang="en-US" sz="1600" b="1" i="0" u="none" strike="noStrike" dirty="0">
                        <a:solidFill>
                          <a:schemeClr val="bg2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   3,81,601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r" defTabSz="711129" rtl="0" eaLnBrk="1" fontAlgn="b" latinLnBrk="0" hangingPunct="1">
                        <a:spcAft>
                          <a:spcPts val="0"/>
                        </a:spcAft>
                      </a:pPr>
                      <a:r>
                        <a:rPr lang="en-IN" sz="1600" b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18.11%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3317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u="none" strike="noStrike" dirty="0">
                          <a:solidFill>
                            <a:schemeClr val="bg2"/>
                          </a:solidFill>
                          <a:effectLst/>
                        </a:rPr>
                        <a:t>4G</a:t>
                      </a:r>
                      <a:endParaRPr lang="en-US" sz="1600" b="1" i="0" u="none" strike="noStrike" dirty="0">
                        <a:solidFill>
                          <a:schemeClr val="bg2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 11,81,315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r" defTabSz="711129" rtl="0" eaLnBrk="1" fontAlgn="b" latinLnBrk="0" hangingPunct="1">
                        <a:spcAft>
                          <a:spcPts val="0"/>
                        </a:spcAft>
                      </a:pPr>
                      <a:r>
                        <a:rPr lang="en-IN" sz="1600" b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56.07%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53317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u="none" strike="noStrike" dirty="0">
                          <a:solidFill>
                            <a:schemeClr val="bg2"/>
                          </a:solidFill>
                          <a:effectLst/>
                        </a:rPr>
                        <a:t>WiMAX</a:t>
                      </a:r>
                      <a:endParaRPr lang="en-US" sz="1600" b="1" i="0" u="none" strike="noStrike" dirty="0">
                        <a:solidFill>
                          <a:schemeClr val="bg2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        3,362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r" defTabSz="711129" rtl="0" eaLnBrk="1" fontAlgn="b" latinLnBrk="0" hangingPunct="1">
                        <a:spcAft>
                          <a:spcPts val="0"/>
                        </a:spcAft>
                      </a:pPr>
                      <a:r>
                        <a:rPr lang="en-IN" sz="1600" b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0.16%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645986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u="none" strike="noStrike" dirty="0">
                          <a:solidFill>
                            <a:schemeClr val="bg2"/>
                          </a:solidFill>
                          <a:effectLst/>
                        </a:rPr>
                        <a:t>Total</a:t>
                      </a:r>
                      <a:endParaRPr lang="en-US" sz="1600" b="1" i="0" u="none" strike="noStrike" dirty="0">
                        <a:solidFill>
                          <a:schemeClr val="bg2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 21,06,922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IN" sz="16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86363590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8028"/>
            <a:ext cx="8235950" cy="501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339" tIns="45669" rIns="91339" bIns="45669"/>
          <a:lstStyle/>
          <a:p>
            <a:r>
              <a:rPr lang="en-GB" sz="2400" b="1" u="sng" dirty="0">
                <a:latin typeface="Arial" panose="020B0604020202020204" pitchFamily="34" charset="0"/>
                <a:cs typeface="Arial" panose="020B0604020202020204" pitchFamily="34" charset="0"/>
              </a:rPr>
              <a:t>Network Deployments and Accessibility</a:t>
            </a:r>
            <a:endParaRPr lang="en-US" sz="2400" b="1" u="sng" dirty="0">
              <a:latin typeface="Cambria" panose="02040503050406030204" pitchFamily="18" charset="0"/>
              <a:ea typeface="+mj-ea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738210" y="6570270"/>
            <a:ext cx="3189141" cy="246211"/>
          </a:xfrm>
          <a:prstGeom prst="rect">
            <a:avLst/>
          </a:prstGeom>
          <a:noFill/>
        </p:spPr>
        <p:txBody>
          <a:bodyPr wrap="square" lIns="91430" tIns="45715" rIns="91430" bIns="45715" rtlCol="0">
            <a:spAutoFit/>
          </a:bodyPr>
          <a:lstStyle/>
          <a:p>
            <a:r>
              <a:rPr lang="en-US" sz="1000" dirty="0">
                <a:latin typeface="+mj-lt"/>
                <a:cs typeface="Calibri" panose="020F0502020204030204" pitchFamily="34" charset="0"/>
              </a:rPr>
              <a:t> Source: Tarang Sanchar. As of Jan 1, 2019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="" xmlns:a16="http://schemas.microsoft.com/office/drawing/2014/main" id="{D90C6B49-5F03-4728-A917-0DF9CB44A92E}"/>
              </a:ext>
            </a:extLst>
          </p:cNvPr>
          <p:cNvSpPr/>
          <p:nvPr/>
        </p:nvSpPr>
        <p:spPr>
          <a:xfrm>
            <a:off x="179512" y="777709"/>
            <a:ext cx="8784976" cy="1448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marR="0" lvl="0" indent="-342900" algn="just" defTabSz="914400" eaLnBrk="1" latinLnBrk="0" hangingPunct="1">
              <a:lnSpc>
                <a:spcPct val="112000"/>
              </a:lnSpc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en-GB" sz="1600" b="1" i="0" dirty="0">
                <a:solidFill>
                  <a:srgbClr val="004A80"/>
                </a:solidFill>
                <a:latin typeface="+mn-lt"/>
              </a:rPr>
              <a:t>The deployment pattern in India experience indicates that there is a considerable investment and deployment of 4G technology as is evident in the number of base stations deployed</a:t>
            </a:r>
          </a:p>
          <a:p>
            <a:pPr marL="342900" marR="0" lvl="0" indent="-342900" algn="just" defTabSz="914400" eaLnBrk="1" latinLnBrk="0" hangingPunct="1">
              <a:lnSpc>
                <a:spcPct val="112000"/>
              </a:lnSpc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en-GB" sz="1600" b="1" i="0" dirty="0">
                <a:solidFill>
                  <a:srgbClr val="004A80"/>
                </a:solidFill>
                <a:latin typeface="+mn-lt"/>
              </a:rPr>
              <a:t>Demonstrates that there is a high demand for Mobile Broadband and the need to cater for the increasing appetite of data services in India.</a:t>
            </a:r>
            <a:endParaRPr lang="en-IN" sz="1600" b="1" i="0" dirty="0">
              <a:solidFill>
                <a:srgbClr val="004A80"/>
              </a:solidFill>
              <a:latin typeface="+mn-lt"/>
            </a:endParaRPr>
          </a:p>
        </p:txBody>
      </p:sp>
      <p:pic>
        <p:nvPicPr>
          <p:cNvPr id="11" name="Picture 2">
            <a:extLst>
              <a:ext uri="{FF2B5EF4-FFF2-40B4-BE49-F238E27FC236}">
                <a16:creationId xmlns="" xmlns:a16="http://schemas.microsoft.com/office/drawing/2014/main" id="{CE3F94B2-0B01-4E28-A5C5-7F77C146A3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5209" y="2319689"/>
            <a:ext cx="7012028" cy="40139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55189740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8028"/>
            <a:ext cx="8626764" cy="501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339" tIns="45669" rIns="91339" bIns="45669"/>
          <a:lstStyle/>
          <a:p>
            <a:r>
              <a:rPr lang="fr-FR" sz="2400" b="1" u="sng" dirty="0">
                <a:latin typeface="Arial" panose="020B0604020202020204" pitchFamily="34" charset="0"/>
                <a:cs typeface="Arial" panose="020B0604020202020204" pitchFamily="34" charset="0"/>
              </a:rPr>
              <a:t>National Digital Communications Policy 2018</a:t>
            </a:r>
            <a:endParaRPr lang="en-US" sz="2400" b="1" u="sng" dirty="0">
              <a:latin typeface="Cambria" panose="02040503050406030204" pitchFamily="18" charset="0"/>
              <a:ea typeface="+mj-ea"/>
              <a:cs typeface="Arial" panose="020B060402020202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88FB2EE9-9DC1-4DDF-9FB2-A6CBC2F262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0225" y="550614"/>
            <a:ext cx="5543550" cy="184785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="" xmlns:a16="http://schemas.microsoft.com/office/drawing/2014/main" id="{D90C6B49-5F03-4728-A917-0DF9CB44A92E}"/>
              </a:ext>
            </a:extLst>
          </p:cNvPr>
          <p:cNvSpPr/>
          <p:nvPr/>
        </p:nvSpPr>
        <p:spPr>
          <a:xfrm>
            <a:off x="179512" y="2412545"/>
            <a:ext cx="8784976" cy="39310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12000"/>
              </a:lnSpc>
              <a:defRPr/>
            </a:pPr>
            <a:r>
              <a:rPr lang="en-US" sz="1600" b="1" i="0" dirty="0">
                <a:solidFill>
                  <a:srgbClr val="004A80"/>
                </a:solidFill>
                <a:latin typeface="+mn-lt"/>
              </a:rPr>
              <a:t>Salient aspects of CY 2022 goals:</a:t>
            </a:r>
          </a:p>
          <a:p>
            <a:pPr marL="342900" lvl="0" indent="-342900" algn="just">
              <a:lnSpc>
                <a:spcPct val="112000"/>
              </a:lnSpc>
              <a:buFont typeface="Wingdings" panose="05000000000000000000" pitchFamily="2" charset="2"/>
              <a:buChar char="§"/>
              <a:defRPr/>
            </a:pPr>
            <a:r>
              <a:rPr lang="en-US" sz="1600" b="1" i="0" dirty="0">
                <a:solidFill>
                  <a:srgbClr val="004A80"/>
                </a:solidFill>
                <a:latin typeface="+mn-lt"/>
              </a:rPr>
              <a:t>Provide Universal broadband connectivity at 50 Mbps to every citizen</a:t>
            </a:r>
          </a:p>
          <a:p>
            <a:pPr marL="342900" lvl="0" indent="-342900" algn="just">
              <a:lnSpc>
                <a:spcPct val="112000"/>
              </a:lnSpc>
              <a:buFont typeface="Wingdings" panose="05000000000000000000" pitchFamily="2" charset="2"/>
              <a:buChar char="§"/>
              <a:defRPr/>
            </a:pPr>
            <a:r>
              <a:rPr lang="en-US" sz="1600" b="1" i="0" dirty="0">
                <a:solidFill>
                  <a:srgbClr val="004A80"/>
                </a:solidFill>
                <a:latin typeface="+mn-lt"/>
              </a:rPr>
              <a:t>Provide 1 Gbps connectivity to all Gram Panchayats of India by 2020 and 10 Gbps by 2022</a:t>
            </a:r>
          </a:p>
          <a:p>
            <a:pPr marL="342900" lvl="0" indent="-342900" algn="just">
              <a:lnSpc>
                <a:spcPct val="112000"/>
              </a:lnSpc>
              <a:buFont typeface="Wingdings" panose="05000000000000000000" pitchFamily="2" charset="2"/>
              <a:buChar char="§"/>
              <a:defRPr/>
            </a:pPr>
            <a:r>
              <a:rPr lang="en-US" sz="1600" b="1" i="0" dirty="0">
                <a:solidFill>
                  <a:srgbClr val="004A80"/>
                </a:solidFill>
                <a:latin typeface="+mn-lt"/>
              </a:rPr>
              <a:t>Enable fixed line broadband access to 50% of households</a:t>
            </a:r>
          </a:p>
          <a:p>
            <a:pPr marL="342900" lvl="0" indent="-342900" algn="just">
              <a:lnSpc>
                <a:spcPct val="112000"/>
              </a:lnSpc>
              <a:buFont typeface="Wingdings" panose="05000000000000000000" pitchFamily="2" charset="2"/>
              <a:buChar char="§"/>
              <a:defRPr/>
            </a:pPr>
            <a:r>
              <a:rPr lang="en-US" sz="1600" b="1" i="0" dirty="0">
                <a:solidFill>
                  <a:srgbClr val="004A80"/>
                </a:solidFill>
                <a:latin typeface="+mn-lt"/>
              </a:rPr>
              <a:t>Achieve ‘unique mobile subscriber density’ of 55 by 2020 and 65 by 2022</a:t>
            </a:r>
          </a:p>
          <a:p>
            <a:pPr marL="342900" lvl="0" indent="-342900" algn="just">
              <a:lnSpc>
                <a:spcPct val="112000"/>
              </a:lnSpc>
              <a:buFont typeface="Wingdings" panose="05000000000000000000" pitchFamily="2" charset="2"/>
              <a:buChar char="§"/>
              <a:defRPr/>
            </a:pPr>
            <a:r>
              <a:rPr lang="en-US" sz="1600" b="1" i="0" dirty="0">
                <a:solidFill>
                  <a:srgbClr val="004A80"/>
                </a:solidFill>
                <a:latin typeface="+mn-lt"/>
              </a:rPr>
              <a:t>Ensure connectivity to all uncovered areas</a:t>
            </a:r>
          </a:p>
          <a:p>
            <a:pPr marL="342900" lvl="0" indent="-342900" algn="just">
              <a:lnSpc>
                <a:spcPct val="112000"/>
              </a:lnSpc>
              <a:buFont typeface="Wingdings" panose="05000000000000000000" pitchFamily="2" charset="2"/>
              <a:buChar char="§"/>
              <a:defRPr/>
            </a:pPr>
            <a:r>
              <a:rPr lang="en-US" sz="1600" b="1" i="0" dirty="0">
                <a:solidFill>
                  <a:srgbClr val="004A80"/>
                </a:solidFill>
                <a:latin typeface="+mn-lt"/>
              </a:rPr>
              <a:t>Increase India’s contribution to global value chain</a:t>
            </a:r>
          </a:p>
          <a:p>
            <a:pPr marL="342900" lvl="0" indent="-342900" algn="just">
              <a:lnSpc>
                <a:spcPct val="112000"/>
              </a:lnSpc>
              <a:buFont typeface="Wingdings" panose="05000000000000000000" pitchFamily="2" charset="2"/>
              <a:buChar char="§"/>
              <a:defRPr/>
            </a:pPr>
            <a:r>
              <a:rPr lang="en-US" sz="1600" b="1" i="0" dirty="0">
                <a:solidFill>
                  <a:srgbClr val="004A80"/>
                </a:solidFill>
                <a:latin typeface="+mn-lt"/>
              </a:rPr>
              <a:t>Creation of Globally recognized IPRs in India</a:t>
            </a:r>
          </a:p>
          <a:p>
            <a:pPr marL="342900" lvl="0" indent="-342900" algn="just">
              <a:lnSpc>
                <a:spcPct val="112000"/>
              </a:lnSpc>
              <a:buFont typeface="Wingdings" panose="05000000000000000000" pitchFamily="2" charset="2"/>
              <a:buChar char="§"/>
              <a:defRPr/>
            </a:pPr>
            <a:r>
              <a:rPr lang="en-US" sz="1600" b="1" i="0" dirty="0">
                <a:solidFill>
                  <a:srgbClr val="004A80"/>
                </a:solidFill>
                <a:latin typeface="+mn-lt"/>
              </a:rPr>
              <a:t>Development of Standard Essential Patents (SEPs) in the field of digital</a:t>
            </a:r>
          </a:p>
          <a:p>
            <a:pPr marL="342900" lvl="0" indent="-342900" algn="just">
              <a:lnSpc>
                <a:spcPct val="112000"/>
              </a:lnSpc>
              <a:buFont typeface="Wingdings" panose="05000000000000000000" pitchFamily="2" charset="2"/>
              <a:buChar char="§"/>
              <a:defRPr/>
            </a:pPr>
            <a:r>
              <a:rPr lang="en-US" sz="1600" b="1" i="0" dirty="0">
                <a:solidFill>
                  <a:srgbClr val="004A80"/>
                </a:solidFill>
                <a:latin typeface="+mn-lt"/>
              </a:rPr>
              <a:t>communication technologies</a:t>
            </a:r>
          </a:p>
          <a:p>
            <a:pPr marL="342900" lvl="0" indent="-342900" algn="just">
              <a:lnSpc>
                <a:spcPct val="112000"/>
              </a:lnSpc>
              <a:buFont typeface="Wingdings" panose="05000000000000000000" pitchFamily="2" charset="2"/>
              <a:buChar char="§"/>
              <a:defRPr/>
            </a:pPr>
            <a:r>
              <a:rPr lang="en-US" sz="1600" b="1" i="0" dirty="0">
                <a:solidFill>
                  <a:srgbClr val="004A80"/>
                </a:solidFill>
                <a:latin typeface="+mn-lt"/>
              </a:rPr>
              <a:t>Creation of innovation led start-ups in digital communication sector</a:t>
            </a:r>
          </a:p>
          <a:p>
            <a:pPr marL="342900" lvl="0" indent="-342900" algn="just">
              <a:lnSpc>
                <a:spcPct val="112000"/>
              </a:lnSpc>
              <a:buFont typeface="Wingdings" panose="05000000000000000000" pitchFamily="2" charset="2"/>
              <a:buChar char="§"/>
              <a:defRPr/>
            </a:pPr>
            <a:r>
              <a:rPr lang="en-US" sz="1600" b="1" i="0" dirty="0">
                <a:solidFill>
                  <a:srgbClr val="004A80"/>
                </a:solidFill>
                <a:latin typeface="+mn-lt"/>
              </a:rPr>
              <a:t>Accelerate the transition to Industry 4.0</a:t>
            </a:r>
          </a:p>
          <a:p>
            <a:pPr marL="342900" lvl="0" indent="-342900" algn="just">
              <a:lnSpc>
                <a:spcPct val="112000"/>
              </a:lnSpc>
              <a:buFont typeface="Wingdings" panose="05000000000000000000" pitchFamily="2" charset="2"/>
              <a:buChar char="§"/>
              <a:defRPr/>
            </a:pPr>
            <a:r>
              <a:rPr lang="en-IN" sz="1600" b="1" i="0" dirty="0">
                <a:solidFill>
                  <a:srgbClr val="004A80"/>
                </a:solidFill>
                <a:latin typeface="+mn-lt"/>
              </a:rPr>
              <a:t>Establish a comprehensive data protection regime for digital communications</a:t>
            </a:r>
          </a:p>
        </p:txBody>
      </p:sp>
    </p:spTree>
    <p:extLst>
      <p:ext uri="{BB962C8B-B14F-4D97-AF65-F5344CB8AC3E}">
        <p14:creationId xmlns:p14="http://schemas.microsoft.com/office/powerpoint/2010/main" val="318471777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6FA58B14-6E19-4AB9-8D6F-B09DBC8DFA2E}"/>
              </a:ext>
            </a:extLst>
          </p:cNvPr>
          <p:cNvSpPr/>
          <p:nvPr/>
        </p:nvSpPr>
        <p:spPr>
          <a:xfrm>
            <a:off x="-6125" y="9812"/>
            <a:ext cx="8618109" cy="8850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339" tIns="45669" rIns="91339" bIns="45669"/>
          <a:lstStyle/>
          <a:p>
            <a:pPr eaLnBrk="0" hangingPunct="0"/>
            <a:r>
              <a:rPr lang="en-US" sz="2400" b="1" i="0" u="sng" dirty="0">
                <a:solidFill>
                  <a:srgbClr val="033770"/>
                </a:solidFill>
                <a:latin typeface="Cambria" panose="02040503050406030204" pitchFamily="18" charset="0"/>
                <a:ea typeface="+mj-ea"/>
                <a:cs typeface="Arial" panose="020B0604020202020204" pitchFamily="34" charset="0"/>
              </a:rPr>
              <a:t>5G Spectrum Status</a:t>
            </a:r>
            <a:endParaRPr lang="en-IN" sz="2400" b="1" i="0" u="sng" dirty="0">
              <a:solidFill>
                <a:srgbClr val="033770"/>
              </a:solidFill>
              <a:latin typeface="Cambria" panose="02040503050406030204" pitchFamily="18" charset="0"/>
              <a:ea typeface="+mj-ea"/>
              <a:cs typeface="Arial" panose="020B0604020202020204" pitchFamily="34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1393392C-BDC6-470D-BF93-8C64C75B9AAF}"/>
              </a:ext>
            </a:extLst>
          </p:cNvPr>
          <p:cNvSpPr/>
          <p:nvPr/>
        </p:nvSpPr>
        <p:spPr>
          <a:xfrm>
            <a:off x="601336" y="4802169"/>
            <a:ext cx="7848872" cy="1173206"/>
          </a:xfrm>
          <a:prstGeom prst="rect">
            <a:avLst/>
          </a:prstGeom>
          <a:ln w="28575">
            <a:solidFill>
              <a:srgbClr val="F79646">
                <a:lumMod val="75000"/>
              </a:srgbClr>
            </a:solidFill>
          </a:ln>
        </p:spPr>
        <p:txBody>
          <a:bodyPr wrap="square">
            <a:spAutoFit/>
          </a:bodyPr>
          <a:lstStyle/>
          <a:p>
            <a:pPr marL="342900" marR="0" lvl="0" indent="-342900" algn="just" defTabSz="914400" eaLnBrk="1" latinLnBrk="0" hangingPunct="1">
              <a:lnSpc>
                <a:spcPct val="112000"/>
              </a:lnSpc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en-GB" sz="1600" b="1" i="0" dirty="0">
                <a:solidFill>
                  <a:srgbClr val="004A80"/>
                </a:solidFill>
                <a:latin typeface="+mn-lt"/>
              </a:rPr>
              <a:t>In India, spectrum allocations at present are technology neutral.</a:t>
            </a:r>
          </a:p>
          <a:p>
            <a:pPr marL="342900" marR="0" lvl="0" indent="-342900" algn="just" defTabSz="914400" eaLnBrk="1" latinLnBrk="0" hangingPunct="1">
              <a:lnSpc>
                <a:spcPct val="112000"/>
              </a:lnSpc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endParaRPr lang="en-GB" sz="1600" b="1" i="0" dirty="0">
              <a:solidFill>
                <a:srgbClr val="004A80"/>
              </a:solidFill>
              <a:latin typeface="+mn-lt"/>
            </a:endParaRPr>
          </a:p>
          <a:p>
            <a:pPr marL="342900" marR="0" lvl="0" indent="-342900" algn="just" defTabSz="914400" eaLnBrk="1" latinLnBrk="0" hangingPunct="1">
              <a:lnSpc>
                <a:spcPct val="112000"/>
              </a:lnSpc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en-GB" sz="1600" b="1" i="0" dirty="0">
                <a:solidFill>
                  <a:srgbClr val="004A80"/>
                </a:solidFill>
                <a:latin typeface="+mn-lt"/>
              </a:rPr>
              <a:t>The millimetre bands viz. 26, 28, 37 GHz and bands below 6 GHz, among other frequency bands, are under consideration for  5G.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="" xmlns:a16="http://schemas.microsoft.com/office/drawing/2014/main" id="{969B0B2F-B508-4E86-9588-3019BEA5EC75}"/>
              </a:ext>
            </a:extLst>
          </p:cNvPr>
          <p:cNvSpPr/>
          <p:nvPr/>
        </p:nvSpPr>
        <p:spPr>
          <a:xfrm>
            <a:off x="179512" y="740769"/>
            <a:ext cx="8784976" cy="33794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12000"/>
              </a:lnSpc>
              <a:defRPr/>
            </a:pPr>
            <a:r>
              <a:rPr lang="en-US" sz="1600" b="1" i="0" dirty="0">
                <a:solidFill>
                  <a:srgbClr val="004A80"/>
                </a:solidFill>
                <a:latin typeface="+mn-lt"/>
              </a:rPr>
              <a:t>Considerations on spectrum for 5G services rollout:</a:t>
            </a:r>
          </a:p>
          <a:p>
            <a:pPr marL="342900" lvl="1" indent="-342900" algn="just">
              <a:lnSpc>
                <a:spcPct val="112000"/>
              </a:lnSpc>
              <a:buClr>
                <a:srgbClr val="4472C4">
                  <a:lumMod val="50000"/>
                </a:srgbClr>
              </a:buClr>
              <a:buFont typeface="Wingdings" panose="05000000000000000000" pitchFamily="2" charset="2"/>
              <a:buChar char="§"/>
              <a:defRPr/>
            </a:pPr>
            <a:endParaRPr lang="en-US" sz="1600" b="1" i="0" dirty="0">
              <a:solidFill>
                <a:srgbClr val="004A80"/>
              </a:solidFill>
              <a:latin typeface="+mn-lt"/>
            </a:endParaRPr>
          </a:p>
          <a:p>
            <a:pPr marL="342900" indent="-342900" algn="just">
              <a:lnSpc>
                <a:spcPct val="112000"/>
              </a:lnSpc>
              <a:buClr>
                <a:srgbClr val="4472C4">
                  <a:lumMod val="50000"/>
                </a:srgbClr>
              </a:buClr>
              <a:buFont typeface="Wingdings" panose="05000000000000000000" pitchFamily="2" charset="2"/>
              <a:buChar char="§"/>
              <a:defRPr/>
            </a:pPr>
            <a:r>
              <a:rPr lang="en-US" sz="1600" b="1" i="0" dirty="0">
                <a:solidFill>
                  <a:srgbClr val="004A80"/>
                </a:solidFill>
                <a:latin typeface="+mn-lt"/>
              </a:rPr>
              <a:t>Immediate</a:t>
            </a:r>
          </a:p>
          <a:p>
            <a:pPr marL="698500" lvl="2" indent="-342900" algn="just">
              <a:lnSpc>
                <a:spcPct val="112000"/>
              </a:lnSpc>
              <a:buClr>
                <a:srgbClr val="4472C4">
                  <a:lumMod val="50000"/>
                </a:srgbClr>
              </a:buClr>
              <a:buFont typeface="Wingdings" panose="05000000000000000000" pitchFamily="2" charset="2"/>
              <a:buChar char="§"/>
              <a:defRPr/>
            </a:pPr>
            <a:r>
              <a:rPr lang="en-US" sz="1600" b="1" i="0" dirty="0">
                <a:solidFill>
                  <a:srgbClr val="004A80"/>
                </a:solidFill>
                <a:latin typeface="+mn-lt"/>
              </a:rPr>
              <a:t>Announce 700 MHz, 3.5 GHz, 26 GHz and 28 GHz as 5G bands</a:t>
            </a:r>
          </a:p>
          <a:p>
            <a:pPr marL="698500" lvl="2" indent="-342900" algn="just">
              <a:lnSpc>
                <a:spcPct val="112000"/>
              </a:lnSpc>
              <a:buClr>
                <a:srgbClr val="4472C4">
                  <a:lumMod val="50000"/>
                </a:srgbClr>
              </a:buClr>
              <a:buFont typeface="Wingdings" panose="05000000000000000000" pitchFamily="2" charset="2"/>
              <a:buChar char="§"/>
              <a:defRPr/>
            </a:pPr>
            <a:r>
              <a:rPr lang="en-US" sz="1600" b="1" i="0" dirty="0" err="1">
                <a:solidFill>
                  <a:srgbClr val="004A80"/>
                </a:solidFill>
                <a:latin typeface="+mn-lt"/>
              </a:rPr>
              <a:t>mmWave</a:t>
            </a:r>
            <a:r>
              <a:rPr lang="en-US" sz="1600" b="1" i="0" dirty="0">
                <a:solidFill>
                  <a:srgbClr val="004A80"/>
                </a:solidFill>
                <a:latin typeface="+mn-lt"/>
              </a:rPr>
              <a:t> bands be opened free for two years for trials and indigenous R&amp;D</a:t>
            </a:r>
          </a:p>
          <a:p>
            <a:pPr marL="342900" lvl="1" indent="-342900" algn="just">
              <a:lnSpc>
                <a:spcPct val="112000"/>
              </a:lnSpc>
              <a:buClr>
                <a:srgbClr val="4472C4">
                  <a:lumMod val="50000"/>
                </a:srgbClr>
              </a:buClr>
              <a:buFont typeface="Wingdings" panose="05000000000000000000" pitchFamily="2" charset="2"/>
              <a:buChar char="§"/>
              <a:defRPr/>
            </a:pPr>
            <a:endParaRPr lang="en-US" sz="1600" b="1" i="0" dirty="0">
              <a:solidFill>
                <a:srgbClr val="004A80"/>
              </a:solidFill>
              <a:latin typeface="+mn-lt"/>
            </a:endParaRPr>
          </a:p>
          <a:p>
            <a:pPr marL="342900" indent="-342900" algn="just">
              <a:lnSpc>
                <a:spcPct val="112000"/>
              </a:lnSpc>
              <a:buClr>
                <a:srgbClr val="4472C4">
                  <a:lumMod val="50000"/>
                </a:srgbClr>
              </a:buClr>
              <a:buFont typeface="Wingdings" panose="05000000000000000000" pitchFamily="2" charset="2"/>
              <a:buChar char="§"/>
              <a:defRPr/>
            </a:pPr>
            <a:r>
              <a:rPr lang="en-US" sz="1600" b="1" i="0" dirty="0">
                <a:solidFill>
                  <a:srgbClr val="004A80"/>
                </a:solidFill>
                <a:latin typeface="+mn-lt"/>
              </a:rPr>
              <a:t>Mid Term</a:t>
            </a:r>
          </a:p>
          <a:p>
            <a:pPr marL="698500" lvl="2" indent="-342900" algn="just">
              <a:lnSpc>
                <a:spcPct val="112000"/>
              </a:lnSpc>
              <a:buClr>
                <a:srgbClr val="4472C4">
                  <a:lumMod val="50000"/>
                </a:srgbClr>
              </a:buClr>
              <a:buFont typeface="Wingdings" panose="05000000000000000000" pitchFamily="2" charset="2"/>
              <a:buChar char="§"/>
              <a:defRPr/>
            </a:pPr>
            <a:r>
              <a:rPr lang="en-US" sz="1600" b="1" i="0" dirty="0">
                <a:solidFill>
                  <a:srgbClr val="004A80"/>
                </a:solidFill>
                <a:latin typeface="+mn-lt"/>
              </a:rPr>
              <a:t>Open 600 MHz, L Band, 31 GHz and 38 GHz bands for 5G</a:t>
            </a:r>
          </a:p>
          <a:p>
            <a:pPr marL="698500" lvl="2" indent="-342900" algn="just">
              <a:lnSpc>
                <a:spcPct val="112000"/>
              </a:lnSpc>
              <a:buClr>
                <a:srgbClr val="4472C4">
                  <a:lumMod val="50000"/>
                </a:srgbClr>
              </a:buClr>
              <a:buFont typeface="Wingdings" panose="05000000000000000000" pitchFamily="2" charset="2"/>
              <a:buChar char="§"/>
              <a:defRPr/>
            </a:pPr>
            <a:r>
              <a:rPr lang="en-US" sz="1600" b="1" i="0" dirty="0">
                <a:solidFill>
                  <a:srgbClr val="004A80"/>
                </a:solidFill>
                <a:latin typeface="+mn-lt"/>
              </a:rPr>
              <a:t>38 GHs (37.0 to 43.5 GHz) band be opened free for two years for indigenous R&amp;D</a:t>
            </a:r>
          </a:p>
          <a:p>
            <a:pPr marL="342900" lvl="1" indent="-342900" algn="just">
              <a:lnSpc>
                <a:spcPct val="112000"/>
              </a:lnSpc>
              <a:buClr>
                <a:srgbClr val="4472C4">
                  <a:lumMod val="50000"/>
                </a:srgbClr>
              </a:buClr>
              <a:buFont typeface="Wingdings" panose="05000000000000000000" pitchFamily="2" charset="2"/>
              <a:buChar char="§"/>
              <a:defRPr/>
            </a:pPr>
            <a:endParaRPr lang="en-US" sz="1600" b="1" i="0" dirty="0">
              <a:solidFill>
                <a:srgbClr val="004A80"/>
              </a:solidFill>
              <a:latin typeface="+mn-lt"/>
            </a:endParaRPr>
          </a:p>
          <a:p>
            <a:pPr marL="342900" indent="-342900" algn="just">
              <a:lnSpc>
                <a:spcPct val="112000"/>
              </a:lnSpc>
              <a:buClr>
                <a:srgbClr val="4472C4">
                  <a:lumMod val="50000"/>
                </a:srgbClr>
              </a:buClr>
              <a:buFont typeface="Wingdings" panose="05000000000000000000" pitchFamily="2" charset="2"/>
              <a:buChar char="§"/>
              <a:defRPr/>
            </a:pPr>
            <a:r>
              <a:rPr lang="en-US" sz="1600" b="1" i="0" dirty="0">
                <a:solidFill>
                  <a:srgbClr val="004A80"/>
                </a:solidFill>
                <a:latin typeface="+mn-lt"/>
              </a:rPr>
              <a:t>Long Term</a:t>
            </a:r>
          </a:p>
          <a:p>
            <a:pPr marL="698500" lvl="2" indent="-342900" algn="just">
              <a:lnSpc>
                <a:spcPct val="112000"/>
              </a:lnSpc>
              <a:buClr>
                <a:srgbClr val="4472C4">
                  <a:lumMod val="50000"/>
                </a:srgbClr>
              </a:buClr>
              <a:buFont typeface="Wingdings" panose="05000000000000000000" pitchFamily="2" charset="2"/>
              <a:buChar char="§"/>
              <a:defRPr/>
            </a:pPr>
            <a:r>
              <a:rPr lang="en-US" sz="1600" b="1" i="0" dirty="0">
                <a:solidFill>
                  <a:srgbClr val="004A80"/>
                </a:solidFill>
                <a:latin typeface="+mn-lt"/>
              </a:rPr>
              <a:t>Study 3600-3700 MHz band for meeting mid-level 5G spectrum requirements</a:t>
            </a:r>
            <a:endParaRPr lang="en-IN" sz="1600" b="1" i="0" dirty="0">
              <a:solidFill>
                <a:srgbClr val="004A8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61946537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9B12369D-AE44-4B9B-A228-940C37C36F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6017" y="526450"/>
            <a:ext cx="4715275" cy="1571758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6FA58B14-6E19-4AB9-8D6F-B09DBC8DFA2E}"/>
              </a:ext>
            </a:extLst>
          </p:cNvPr>
          <p:cNvSpPr/>
          <p:nvPr/>
        </p:nvSpPr>
        <p:spPr>
          <a:xfrm>
            <a:off x="-6125" y="9812"/>
            <a:ext cx="8618109" cy="8850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339" tIns="45669" rIns="91339" bIns="45669"/>
          <a:lstStyle/>
          <a:p>
            <a:pPr eaLnBrk="0" hangingPunct="0"/>
            <a:r>
              <a:rPr lang="en-US" sz="2400" b="1" i="0" u="sng" dirty="0">
                <a:solidFill>
                  <a:srgbClr val="033770"/>
                </a:solidFill>
                <a:latin typeface="Cambria" panose="02040503050406030204" pitchFamily="18" charset="0"/>
                <a:ea typeface="+mj-ea"/>
                <a:cs typeface="Arial" panose="020B0604020202020204" pitchFamily="34" charset="0"/>
              </a:rPr>
              <a:t>5G Spectrum Status: NDCP 2018</a:t>
            </a:r>
            <a:endParaRPr lang="en-IN" sz="2400" b="1" i="0" u="sng" dirty="0">
              <a:solidFill>
                <a:srgbClr val="033770"/>
              </a:solidFill>
              <a:latin typeface="Cambria" panose="02040503050406030204" pitchFamily="18" charset="0"/>
              <a:ea typeface="+mj-ea"/>
              <a:cs typeface="Arial" panose="020B0604020202020204" pitchFamily="34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F33B663F-970F-4DE2-B469-97E5648F2BDC}"/>
              </a:ext>
            </a:extLst>
          </p:cNvPr>
          <p:cNvSpPr/>
          <p:nvPr/>
        </p:nvSpPr>
        <p:spPr>
          <a:xfrm>
            <a:off x="169665" y="2133452"/>
            <a:ext cx="8798844" cy="42067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hangingPunct="0">
              <a:lnSpc>
                <a:spcPct val="112000"/>
              </a:lnSpc>
              <a:tabLst>
                <a:tab pos="1188085" algn="l"/>
              </a:tabLst>
              <a:defRPr/>
            </a:pPr>
            <a:r>
              <a:rPr lang="en-US" sz="1600" b="1" i="0" dirty="0">
                <a:solidFill>
                  <a:srgbClr val="004A80"/>
                </a:solidFill>
                <a:latin typeface="+mn-lt"/>
              </a:rPr>
              <a:t>This Policy recognizes, among other things, Spectrum as a key natural resource for public benefit to achieve India’s socio-economic goals, ensure transparency in allocation and optimize availability and utilization by:</a:t>
            </a:r>
            <a:endParaRPr lang="en-IN" sz="1600" b="1" i="0" dirty="0">
              <a:solidFill>
                <a:srgbClr val="004A80"/>
              </a:solidFill>
              <a:latin typeface="+mn-lt"/>
            </a:endParaRPr>
          </a:p>
          <a:p>
            <a:pPr marL="342900" lvl="0" indent="-342900" algn="just" hangingPunct="0">
              <a:lnSpc>
                <a:spcPct val="112000"/>
              </a:lnSpc>
              <a:buFont typeface="+mj-lt"/>
              <a:buAutoNum type="arabicPeriod"/>
              <a:tabLst>
                <a:tab pos="1188085" algn="l"/>
              </a:tabLst>
              <a:defRPr/>
            </a:pPr>
            <a:endParaRPr lang="en-US" sz="1600" b="1" i="0" dirty="0">
              <a:solidFill>
                <a:srgbClr val="004A80"/>
              </a:solidFill>
              <a:latin typeface="+mn-lt"/>
            </a:endParaRPr>
          </a:p>
          <a:p>
            <a:pPr marL="342900" lvl="0" indent="-342900" algn="just" hangingPunct="0">
              <a:lnSpc>
                <a:spcPct val="112000"/>
              </a:lnSpc>
              <a:buFont typeface="+mj-lt"/>
              <a:buAutoNum type="arabicPeriod"/>
              <a:tabLst>
                <a:tab pos="1188085" algn="l"/>
              </a:tabLst>
              <a:defRPr/>
            </a:pPr>
            <a:r>
              <a:rPr lang="en-US" sz="1600" b="1" i="0" dirty="0">
                <a:solidFill>
                  <a:srgbClr val="004A80"/>
                </a:solidFill>
                <a:latin typeface="+mn-lt"/>
              </a:rPr>
              <a:t>Identifying and making available new Spectrum bands for Access and Backhaul segments for timely deployment and growth of 5G networks.</a:t>
            </a:r>
          </a:p>
          <a:p>
            <a:pPr marL="342900" lvl="0" indent="-342900" algn="just" hangingPunct="0">
              <a:lnSpc>
                <a:spcPct val="112000"/>
              </a:lnSpc>
              <a:buFont typeface="+mj-lt"/>
              <a:buAutoNum type="arabicPeriod"/>
              <a:tabLst>
                <a:tab pos="1188085" algn="l"/>
              </a:tabLst>
              <a:defRPr/>
            </a:pPr>
            <a:endParaRPr lang="en-IN" sz="1600" b="1" i="0" dirty="0">
              <a:solidFill>
                <a:srgbClr val="004A80"/>
              </a:solidFill>
              <a:latin typeface="+mn-lt"/>
            </a:endParaRPr>
          </a:p>
          <a:p>
            <a:pPr marL="342900" lvl="0" indent="-342900" algn="just" hangingPunct="0">
              <a:lnSpc>
                <a:spcPct val="112000"/>
              </a:lnSpc>
              <a:buFont typeface="+mj-lt"/>
              <a:buAutoNum type="arabicPeriod"/>
              <a:tabLst>
                <a:tab pos="1188085" algn="l"/>
              </a:tabLst>
              <a:defRPr/>
            </a:pPr>
            <a:r>
              <a:rPr lang="en-US" sz="1600" b="1" i="0" dirty="0">
                <a:solidFill>
                  <a:srgbClr val="004A80"/>
                </a:solidFill>
                <a:latin typeface="+mn-lt"/>
              </a:rPr>
              <a:t>Making available harmonized and contiguous spectrum required for deployment of next generation access technologies</a:t>
            </a:r>
            <a:endParaRPr lang="en-IN" sz="1600" b="1" i="0" dirty="0">
              <a:solidFill>
                <a:srgbClr val="004A80"/>
              </a:solidFill>
              <a:latin typeface="+mn-lt"/>
            </a:endParaRPr>
          </a:p>
          <a:p>
            <a:pPr marL="342900" lvl="0" indent="-342900" algn="just" hangingPunct="0">
              <a:lnSpc>
                <a:spcPct val="112000"/>
              </a:lnSpc>
              <a:buFont typeface="+mj-lt"/>
              <a:buAutoNum type="arabicPeriod"/>
              <a:tabLst>
                <a:tab pos="1188085" algn="l"/>
              </a:tabLst>
              <a:defRPr/>
            </a:pPr>
            <a:endParaRPr lang="en-US" sz="1600" b="1" i="0" dirty="0">
              <a:solidFill>
                <a:srgbClr val="004A80"/>
              </a:solidFill>
              <a:latin typeface="+mn-lt"/>
            </a:endParaRPr>
          </a:p>
          <a:p>
            <a:pPr marL="342900" lvl="0" indent="-342900" algn="just" hangingPunct="0">
              <a:lnSpc>
                <a:spcPct val="112000"/>
              </a:lnSpc>
              <a:buFont typeface="+mj-lt"/>
              <a:buAutoNum type="arabicPeriod"/>
              <a:tabLst>
                <a:tab pos="1188085" algn="l"/>
              </a:tabLst>
              <a:defRPr/>
            </a:pPr>
            <a:r>
              <a:rPr lang="en-US" sz="1600" b="1" i="0" dirty="0">
                <a:solidFill>
                  <a:srgbClr val="004A80"/>
                </a:solidFill>
                <a:latin typeface="+mn-lt"/>
              </a:rPr>
              <a:t>Further liberalizing the spectrum sharing, leasing and trading regime</a:t>
            </a:r>
            <a:endParaRPr lang="en-IN" sz="1600" b="1" i="0" dirty="0">
              <a:solidFill>
                <a:srgbClr val="004A80"/>
              </a:solidFill>
              <a:latin typeface="+mn-lt"/>
            </a:endParaRPr>
          </a:p>
          <a:p>
            <a:pPr marL="342900" lvl="0" indent="-342900" algn="just" hangingPunct="0">
              <a:lnSpc>
                <a:spcPct val="112000"/>
              </a:lnSpc>
              <a:buFont typeface="+mj-lt"/>
              <a:buAutoNum type="arabicPeriod"/>
              <a:tabLst>
                <a:tab pos="1188085" algn="l"/>
              </a:tabLst>
              <a:defRPr/>
            </a:pPr>
            <a:endParaRPr lang="en-US" sz="1600" b="1" i="0" dirty="0">
              <a:solidFill>
                <a:srgbClr val="004A80"/>
              </a:solidFill>
              <a:latin typeface="+mn-lt"/>
            </a:endParaRPr>
          </a:p>
          <a:p>
            <a:pPr marL="342900" lvl="0" indent="-342900" algn="just" hangingPunct="0">
              <a:lnSpc>
                <a:spcPct val="112000"/>
              </a:lnSpc>
              <a:buFont typeface="+mj-lt"/>
              <a:buAutoNum type="arabicPeriod"/>
              <a:tabLst>
                <a:tab pos="1188085" algn="l"/>
              </a:tabLst>
              <a:defRPr/>
            </a:pPr>
            <a:r>
              <a:rPr lang="en-US" sz="1600" b="1" i="0" dirty="0">
                <a:solidFill>
                  <a:srgbClr val="004A80"/>
                </a:solidFill>
                <a:latin typeface="+mn-lt"/>
              </a:rPr>
              <a:t>Enabling Light Touch licensing / de-licensing of spectrum for broadband proliferation</a:t>
            </a:r>
            <a:endParaRPr lang="en-IN" sz="1600" b="1" i="0" dirty="0">
              <a:solidFill>
                <a:srgbClr val="004A80"/>
              </a:solidFill>
              <a:latin typeface="+mn-lt"/>
            </a:endParaRPr>
          </a:p>
          <a:p>
            <a:pPr marL="342900" lvl="0" indent="-342900" algn="just" hangingPunct="0">
              <a:lnSpc>
                <a:spcPct val="112000"/>
              </a:lnSpc>
              <a:buFont typeface="+mj-lt"/>
              <a:buAutoNum type="arabicPeriod"/>
              <a:tabLst>
                <a:tab pos="1188085" algn="l"/>
              </a:tabLst>
              <a:defRPr/>
            </a:pPr>
            <a:endParaRPr lang="en-US" sz="1600" b="1" i="0" dirty="0">
              <a:solidFill>
                <a:srgbClr val="004A80"/>
              </a:solidFill>
              <a:latin typeface="+mn-lt"/>
            </a:endParaRPr>
          </a:p>
          <a:p>
            <a:pPr marL="342900" lvl="0" indent="-342900" algn="just" hangingPunct="0">
              <a:lnSpc>
                <a:spcPct val="112000"/>
              </a:lnSpc>
              <a:buFont typeface="+mj-lt"/>
              <a:buAutoNum type="arabicPeriod"/>
              <a:tabLst>
                <a:tab pos="1188085" algn="l"/>
              </a:tabLst>
              <a:defRPr/>
            </a:pPr>
            <a:r>
              <a:rPr lang="en-US" sz="1600" b="1" i="0" dirty="0">
                <a:solidFill>
                  <a:srgbClr val="004A80"/>
                </a:solidFill>
                <a:latin typeface="+mn-lt"/>
              </a:rPr>
              <a:t>Promoting the co-use / secondary use of spectrum</a:t>
            </a:r>
            <a:endParaRPr lang="en-IN" sz="1600" b="1" i="0" dirty="0">
              <a:solidFill>
                <a:srgbClr val="004A80"/>
              </a:solidFill>
              <a:latin typeface="+mn-lt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CE9012CD-8D7B-4442-8277-3F60115398AC}"/>
              </a:ext>
            </a:extLst>
          </p:cNvPr>
          <p:cNvSpPr/>
          <p:nvPr/>
        </p:nvSpPr>
        <p:spPr>
          <a:xfrm>
            <a:off x="4302929" y="6518870"/>
            <a:ext cx="4425143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auto" hangingPunct="0">
              <a:spcBef>
                <a:spcPts val="600"/>
              </a:spcBef>
              <a:spcAft>
                <a:spcPts val="0"/>
              </a:spcAft>
              <a:tabLst>
                <a:tab pos="161925" algn="l"/>
                <a:tab pos="1188085" algn="l"/>
              </a:tabLst>
              <a:defRPr/>
            </a:pPr>
            <a:r>
              <a:rPr lang="en-GB" sz="1000" dirty="0">
                <a:latin typeface="+mj-lt"/>
                <a:cs typeface="Calibri" panose="020F0502020204030204" pitchFamily="34" charset="0"/>
                <a:hlinkClick r:id="rId3">
                  <a:extLst>
                    <a:ext uri="{A12FA001-AC4F-418D-AE19-62706E023703}">
                      <ahyp:hlinkClr xmlns="" xmlns:ahyp="http://schemas.microsoft.com/office/drawing/2018/hyperlinkcolor" val="tx"/>
                    </a:ext>
                  </a:extLst>
                </a:hlinkClick>
              </a:rPr>
              <a:t>http://dot.gov.in/whatsnew/national-digital-communications-policy-2018</a:t>
            </a:r>
            <a:endParaRPr lang="en-IN" sz="1000" dirty="0">
              <a:latin typeface="+mj-lt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6720396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4" name="Picture 6" descr="https://indianfolk.com/wp-content/uploads/2018/09/Digital-India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2290" b="10998"/>
          <a:stretch/>
        </p:blipFill>
        <p:spPr bwMode="auto">
          <a:xfrm>
            <a:off x="11366" y="4258101"/>
            <a:ext cx="9132634" cy="21290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 descr="https://image.shutterstock.com/z/stock-vector-hand-drawn-objective-business-concept-273603326.jpg"/>
          <p:cNvPicPr>
            <a:picLocks noChangeAspect="1" noChangeArrowheads="1"/>
          </p:cNvPicPr>
          <p:nvPr/>
        </p:nvPicPr>
        <p:blipFill rotWithShape="1">
          <a:blip r:embed="rId4" cstate="email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3870" b="18262"/>
          <a:stretch/>
        </p:blipFill>
        <p:spPr bwMode="auto">
          <a:xfrm>
            <a:off x="6632812" y="856620"/>
            <a:ext cx="2500649" cy="17364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11365" y="9812"/>
            <a:ext cx="8176469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339" tIns="45669" rIns="91339" bIns="45669"/>
          <a:lstStyle/>
          <a:p>
            <a:pPr eaLnBrk="0" hangingPunct="0"/>
            <a:r>
              <a:rPr lang="en-IN" sz="2400" b="1" i="0" u="sng" dirty="0">
                <a:solidFill>
                  <a:srgbClr val="033770"/>
                </a:solidFill>
                <a:latin typeface="Cambria" panose="02040503050406030204" pitchFamily="18" charset="0"/>
                <a:ea typeface="+mj-ea"/>
                <a:cs typeface="Arial" panose="020B0604020202020204" pitchFamily="34" charset="0"/>
              </a:rPr>
              <a:t>Digital India &amp; 5G Objectives    </a:t>
            </a:r>
          </a:p>
        </p:txBody>
      </p:sp>
      <p:sp>
        <p:nvSpPr>
          <p:cNvPr id="3" name="Rectangle 2"/>
          <p:cNvSpPr/>
          <p:nvPr/>
        </p:nvSpPr>
        <p:spPr>
          <a:xfrm>
            <a:off x="11366" y="728219"/>
            <a:ext cx="8736849" cy="39310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2000"/>
              </a:lnSpc>
              <a:defRPr/>
            </a:pPr>
            <a:r>
              <a:rPr lang="en-IN" sz="1600" b="1" i="0" dirty="0">
                <a:solidFill>
                  <a:srgbClr val="004A80"/>
                </a:solidFill>
                <a:latin typeface="+mn-lt"/>
              </a:rPr>
              <a:t>To meet the vision and mission for Digital India and deployment for 5G, the infrastructure should meet following objectives.</a:t>
            </a:r>
          </a:p>
          <a:p>
            <a:pPr algn="just">
              <a:lnSpc>
                <a:spcPct val="112000"/>
              </a:lnSpc>
              <a:defRPr/>
            </a:pPr>
            <a:r>
              <a:rPr lang="en-IN" sz="1600" b="1" i="0" dirty="0">
                <a:solidFill>
                  <a:srgbClr val="004A80"/>
                </a:solidFill>
                <a:latin typeface="+mn-lt"/>
              </a:rPr>
              <a:t> </a:t>
            </a:r>
          </a:p>
          <a:p>
            <a:pPr marL="342900" indent="-342900" algn="just">
              <a:lnSpc>
                <a:spcPct val="112000"/>
              </a:lnSpc>
              <a:buFont typeface="Wingdings" panose="05000000000000000000" pitchFamily="2" charset="2"/>
              <a:buChar char="§"/>
              <a:defRPr/>
            </a:pPr>
            <a:r>
              <a:rPr lang="en-US" sz="1600" b="1" i="0" dirty="0">
                <a:solidFill>
                  <a:srgbClr val="004A80"/>
                </a:solidFill>
                <a:latin typeface="+mn-lt"/>
              </a:rPr>
              <a:t>Meet the capacity requirements for the next 20 years. </a:t>
            </a:r>
          </a:p>
          <a:p>
            <a:pPr marL="342900" indent="-342900" algn="just">
              <a:lnSpc>
                <a:spcPct val="112000"/>
              </a:lnSpc>
              <a:buFont typeface="Wingdings" panose="05000000000000000000" pitchFamily="2" charset="2"/>
              <a:buChar char="§"/>
              <a:defRPr/>
            </a:pPr>
            <a:r>
              <a:rPr lang="en-US" sz="1600" b="1" i="0" dirty="0">
                <a:solidFill>
                  <a:srgbClr val="004A80"/>
                </a:solidFill>
                <a:latin typeface="+mn-lt"/>
              </a:rPr>
              <a:t>Meet global standards on reliability of 99.999 percent </a:t>
            </a:r>
          </a:p>
          <a:p>
            <a:pPr marL="342900" indent="-342900" algn="just">
              <a:lnSpc>
                <a:spcPct val="112000"/>
              </a:lnSpc>
              <a:buFont typeface="Wingdings" panose="05000000000000000000" pitchFamily="2" charset="2"/>
              <a:buChar char="§"/>
              <a:defRPr/>
            </a:pPr>
            <a:endParaRPr lang="en-IN" sz="1600" b="1" i="0" dirty="0">
              <a:solidFill>
                <a:srgbClr val="004A80"/>
              </a:solidFill>
              <a:latin typeface="+mn-lt"/>
            </a:endParaRPr>
          </a:p>
          <a:p>
            <a:pPr marL="342900" indent="-342900" algn="just">
              <a:lnSpc>
                <a:spcPct val="112000"/>
              </a:lnSpc>
              <a:buFont typeface="Wingdings" panose="05000000000000000000" pitchFamily="2" charset="2"/>
              <a:buChar char="§"/>
              <a:defRPr/>
            </a:pPr>
            <a:r>
              <a:rPr lang="en-US" sz="1600" b="1" i="0" dirty="0">
                <a:solidFill>
                  <a:srgbClr val="004A80"/>
                </a:solidFill>
                <a:latin typeface="+mn-lt"/>
              </a:rPr>
              <a:t>Ensure comprehensive coverage of the Urban, Semi-urban and Rural, areas. States Municipalities and local bodies to cater for meeting requirements of “broadband on demand”  plan for this availability and uniform growth. </a:t>
            </a:r>
          </a:p>
          <a:p>
            <a:pPr marL="342900" indent="-342900" algn="just">
              <a:lnSpc>
                <a:spcPct val="112000"/>
              </a:lnSpc>
              <a:buFont typeface="Wingdings" panose="05000000000000000000" pitchFamily="2" charset="2"/>
              <a:buChar char="§"/>
              <a:defRPr/>
            </a:pPr>
            <a:endParaRPr lang="en-IN" sz="1600" b="1" i="0" dirty="0">
              <a:solidFill>
                <a:srgbClr val="004A80"/>
              </a:solidFill>
              <a:latin typeface="+mn-lt"/>
            </a:endParaRPr>
          </a:p>
          <a:p>
            <a:pPr marL="342900" indent="-342900" algn="just">
              <a:lnSpc>
                <a:spcPct val="112000"/>
              </a:lnSpc>
              <a:buFont typeface="Wingdings" panose="05000000000000000000" pitchFamily="2" charset="2"/>
              <a:buChar char="§"/>
              <a:defRPr/>
            </a:pPr>
            <a:r>
              <a:rPr lang="en-US" sz="1600" b="1" i="0" dirty="0">
                <a:solidFill>
                  <a:srgbClr val="004A80"/>
                </a:solidFill>
                <a:latin typeface="+mn-lt"/>
              </a:rPr>
              <a:t>Meet current requirement and enable future expansion of access to every building and home.</a:t>
            </a:r>
          </a:p>
          <a:p>
            <a:pPr marL="342900" indent="-342900" algn="just">
              <a:lnSpc>
                <a:spcPct val="112000"/>
              </a:lnSpc>
              <a:buFont typeface="Wingdings" panose="05000000000000000000" pitchFamily="2" charset="2"/>
              <a:buChar char="§"/>
              <a:defRPr/>
            </a:pPr>
            <a:r>
              <a:rPr lang="en-US" sz="1600" b="1" i="0" dirty="0">
                <a:solidFill>
                  <a:srgbClr val="004A80"/>
                </a:solidFill>
                <a:latin typeface="+mn-lt"/>
              </a:rPr>
              <a:t>Ensure minimum inconvenience to citizens during initial build out and during operations.</a:t>
            </a:r>
            <a:endParaRPr lang="en-IN" sz="1600" b="1" i="0" dirty="0">
              <a:solidFill>
                <a:srgbClr val="004A8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95486987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D8CC2F15-BEED-4F33-9491-343CAC146365}"/>
              </a:ext>
            </a:extLst>
          </p:cNvPr>
          <p:cNvSpPr/>
          <p:nvPr/>
        </p:nvSpPr>
        <p:spPr>
          <a:xfrm>
            <a:off x="11365" y="9812"/>
            <a:ext cx="8176469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339" tIns="45669" rIns="91339" bIns="45669"/>
          <a:lstStyle/>
          <a:p>
            <a:pPr eaLnBrk="0" hangingPunct="0"/>
            <a:r>
              <a:rPr lang="en-IN" sz="2400" b="1" i="0" u="sng" dirty="0">
                <a:solidFill>
                  <a:srgbClr val="033770"/>
                </a:solidFill>
                <a:latin typeface="Cambria" panose="02040503050406030204" pitchFamily="18" charset="0"/>
                <a:ea typeface="+mj-ea"/>
                <a:cs typeface="Arial" panose="020B0604020202020204" pitchFamily="34" charset="0"/>
              </a:rPr>
              <a:t>COAI Initiatives: the 5G India Forum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4FE755A0-9923-4DFC-AC92-7147D75009EC}"/>
              </a:ext>
            </a:extLst>
          </p:cNvPr>
          <p:cNvSpPr/>
          <p:nvPr/>
        </p:nvSpPr>
        <p:spPr>
          <a:xfrm>
            <a:off x="11366" y="820584"/>
            <a:ext cx="8736849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600" b="1" i="0" dirty="0">
                <a:solidFill>
                  <a:srgbClr val="004A80"/>
                </a:solidFill>
                <a:latin typeface="+mn-lt"/>
              </a:rPr>
              <a:t>To serve as a strategic national initiative concerning all stakeholders, private and public, small and large, to meet the challenge of making 5G a reality in India, at timelines aligning with the rest of world</a:t>
            </a:r>
          </a:p>
          <a:p>
            <a:pPr algn="just"/>
            <a:endParaRPr lang="en-US" sz="1600" b="1" i="0" dirty="0">
              <a:solidFill>
                <a:srgbClr val="004A80"/>
              </a:solidFill>
              <a:latin typeface="+mn-lt"/>
            </a:endParaRP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en-US" sz="1600" b="1" i="0" dirty="0">
                <a:solidFill>
                  <a:srgbClr val="004A80"/>
                </a:solidFill>
                <a:latin typeface="+mn-lt"/>
              </a:rPr>
              <a:t>5G India Forum is a collaborative body under the aegis of COAI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en-IN" sz="1600" b="1" i="0" dirty="0">
                <a:solidFill>
                  <a:srgbClr val="004A80"/>
                </a:solidFill>
                <a:latin typeface="+mn-lt"/>
              </a:rPr>
              <a:t>Independent Evaluation Group for IMT2020 with members participating from amongst Operators, Manufacturers and Universities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endParaRPr lang="en-IN" sz="1600" b="1" i="0" dirty="0">
              <a:solidFill>
                <a:srgbClr val="004A80"/>
              </a:solidFill>
              <a:latin typeface="+mn-lt"/>
            </a:endParaRP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en-IN" sz="1600" b="1" i="0" dirty="0">
                <a:solidFill>
                  <a:srgbClr val="004A80"/>
                </a:solidFill>
                <a:latin typeface="+mn-lt"/>
              </a:rPr>
              <a:t>Platform to discuss between Operators and Vertical Industry segment players/enablers and Global Adjacent industry associations to bridge with Indian Operators.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endParaRPr lang="en-IN" sz="1600" b="1" i="0" dirty="0">
              <a:solidFill>
                <a:srgbClr val="004A80"/>
              </a:solidFill>
              <a:latin typeface="+mn-lt"/>
            </a:endParaRP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en-US" sz="1600" b="1" i="0" dirty="0">
                <a:solidFill>
                  <a:srgbClr val="004A80"/>
                </a:solidFill>
                <a:latin typeface="+mn-lt"/>
              </a:rPr>
              <a:t>Develop consensus within India on 5G systems, infrastructures and services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en-US" sz="1600" b="1" i="0" dirty="0">
                <a:solidFill>
                  <a:srgbClr val="004A80"/>
                </a:solidFill>
                <a:latin typeface="+mn-lt"/>
              </a:rPr>
              <a:t>Identify vertical application domains which would benefit from 5G and associated challenges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endParaRPr lang="en-US" sz="1600" b="1" i="0" dirty="0">
              <a:solidFill>
                <a:srgbClr val="004A80"/>
              </a:solidFill>
              <a:latin typeface="+mn-lt"/>
            </a:endParaRP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en-US" sz="1600" b="1" i="0" dirty="0">
                <a:solidFill>
                  <a:srgbClr val="004A80"/>
                </a:solidFill>
                <a:latin typeface="+mn-lt"/>
              </a:rPr>
              <a:t>Identify commonalities, bottlenecks and differences in visions and technical trends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endParaRPr lang="en-US" sz="1600" b="1" i="0" dirty="0">
              <a:solidFill>
                <a:srgbClr val="004A80"/>
              </a:solidFill>
              <a:latin typeface="+mn-lt"/>
            </a:endParaRP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en-US" sz="1600" b="1" i="0" dirty="0">
                <a:solidFill>
                  <a:srgbClr val="004A80"/>
                </a:solidFill>
                <a:latin typeface="+mn-lt"/>
              </a:rPr>
              <a:t>Prepare input documents for facilitating dialogues on standardization, technology development, spectrum availability and international engagements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endParaRPr lang="en-US" sz="1600" b="1" i="0" dirty="0">
              <a:solidFill>
                <a:srgbClr val="004A80"/>
              </a:solidFill>
              <a:latin typeface="+mn-lt"/>
            </a:endParaRP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en-US" sz="1600" b="1" i="0" dirty="0">
                <a:solidFill>
                  <a:srgbClr val="004A80"/>
                </a:solidFill>
                <a:latin typeface="+mn-lt"/>
              </a:rPr>
              <a:t>Collaborate with various international forums working on 5G</a:t>
            </a:r>
            <a:endParaRPr lang="en-IN" sz="1600" b="1" i="0" dirty="0">
              <a:solidFill>
                <a:srgbClr val="004A8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986766960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-6125" y="9812"/>
            <a:ext cx="8618109" cy="8850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339" tIns="45669" rIns="91339" bIns="45669"/>
          <a:lstStyle/>
          <a:p>
            <a:pPr eaLnBrk="0" hangingPunct="0"/>
            <a:r>
              <a:rPr lang="en-US" sz="2400" b="1" i="0" u="sng" dirty="0" smtClean="0">
                <a:solidFill>
                  <a:srgbClr val="033770"/>
                </a:solidFill>
                <a:latin typeface="Cambria" panose="02040503050406030204" pitchFamily="18" charset="0"/>
                <a:ea typeface="+mj-ea"/>
                <a:cs typeface="Arial" panose="020B0604020202020204" pitchFamily="34" charset="0"/>
              </a:rPr>
              <a:t>COAI Members in India</a:t>
            </a:r>
            <a:r>
              <a:rPr lang="en-US" sz="2400" b="1" i="0" u="sng" dirty="0" smtClean="0">
                <a:solidFill>
                  <a:srgbClr val="033770"/>
                </a:solidFill>
                <a:latin typeface="Cambria" panose="02040503050406030204" pitchFamily="18" charset="0"/>
                <a:ea typeface="+mj-ea"/>
                <a:cs typeface="Arial" panose="020B0604020202020204" pitchFamily="34" charset="0"/>
              </a:rPr>
              <a:t> </a:t>
            </a:r>
            <a:r>
              <a:rPr lang="en-US" sz="2400" b="1" i="0" u="sng" dirty="0">
                <a:solidFill>
                  <a:srgbClr val="033770"/>
                </a:solidFill>
                <a:latin typeface="Cambria" panose="02040503050406030204" pitchFamily="18" charset="0"/>
                <a:ea typeface="+mj-ea"/>
                <a:cs typeface="Arial" panose="020B0604020202020204" pitchFamily="34" charset="0"/>
              </a:rPr>
              <a:t>are gearing up for 5G &amp; Massive IoT</a:t>
            </a:r>
            <a:endParaRPr lang="en-IN" sz="2400" b="1" i="0" u="sng" dirty="0">
              <a:solidFill>
                <a:srgbClr val="033770"/>
              </a:solidFill>
              <a:latin typeface="Cambria" panose="02040503050406030204" pitchFamily="18" charset="0"/>
              <a:ea typeface="+mj-ea"/>
              <a:cs typeface="Arial" panose="020B0604020202020204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72997" y="961366"/>
            <a:ext cx="4486646" cy="54700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>
              <a:lnSpc>
                <a:spcPct val="112000"/>
              </a:lnSpc>
            </a:pPr>
            <a:endParaRPr lang="en-US" sz="800" b="1" i="0" dirty="0">
              <a:solidFill>
                <a:srgbClr val="004A80"/>
              </a:solidFill>
              <a:latin typeface="+mn-lt"/>
            </a:endParaRPr>
          </a:p>
          <a:p>
            <a:pPr marL="342900" indent="-342900" algn="just" fontAlgn="base">
              <a:lnSpc>
                <a:spcPct val="112000"/>
              </a:lnSpc>
              <a:buFont typeface="+mj-lt"/>
              <a:buAutoNum type="arabicPeriod"/>
            </a:pPr>
            <a:r>
              <a:rPr lang="en-US" sz="1600" b="1" i="0" dirty="0">
                <a:solidFill>
                  <a:srgbClr val="004A80"/>
                </a:solidFill>
                <a:latin typeface="+mn-lt"/>
              </a:rPr>
              <a:t>Have run 5G trials and have also showcased 5G use cases during IMC 2018 in collaboration with their vendors. </a:t>
            </a:r>
          </a:p>
          <a:p>
            <a:pPr marL="342900" indent="-342900" algn="just" fontAlgn="base">
              <a:lnSpc>
                <a:spcPct val="112000"/>
              </a:lnSpc>
              <a:buFont typeface="+mj-lt"/>
              <a:buAutoNum type="arabicPeriod"/>
            </a:pPr>
            <a:endParaRPr lang="en-US" sz="1600" b="1" i="0" dirty="0">
              <a:solidFill>
                <a:srgbClr val="004A80"/>
              </a:solidFill>
              <a:latin typeface="+mn-lt"/>
            </a:endParaRPr>
          </a:p>
          <a:p>
            <a:pPr marL="342900" indent="-342900" algn="just">
              <a:lnSpc>
                <a:spcPct val="112000"/>
              </a:lnSpc>
              <a:buFont typeface="+mj-lt"/>
              <a:buAutoNum type="arabicPeriod"/>
            </a:pPr>
            <a:r>
              <a:rPr lang="en-US" sz="1600" b="1" i="0" dirty="0">
                <a:solidFill>
                  <a:srgbClr val="004A80"/>
                </a:solidFill>
                <a:latin typeface="+mn-lt"/>
              </a:rPr>
              <a:t>With the Government through different Committees are working on various issues which needs to be resolved/addressed for adoption of the 5G services in India.</a:t>
            </a:r>
          </a:p>
          <a:p>
            <a:pPr marL="342900" indent="-342900" algn="just">
              <a:lnSpc>
                <a:spcPct val="112000"/>
              </a:lnSpc>
              <a:buFont typeface="+mj-lt"/>
              <a:buAutoNum type="arabicPeriod"/>
            </a:pPr>
            <a:endParaRPr lang="en-US" sz="1600" b="1" i="0" dirty="0">
              <a:solidFill>
                <a:srgbClr val="004A80"/>
              </a:solidFill>
              <a:latin typeface="+mn-lt"/>
            </a:endParaRPr>
          </a:p>
          <a:p>
            <a:pPr marL="342900" indent="-342900" algn="just">
              <a:lnSpc>
                <a:spcPct val="112000"/>
              </a:lnSpc>
              <a:buFont typeface="+mj-lt"/>
              <a:buAutoNum type="arabicPeriod"/>
            </a:pPr>
            <a:r>
              <a:rPr lang="en-US" sz="1600" b="1" i="0" dirty="0">
                <a:solidFill>
                  <a:srgbClr val="004A80"/>
                </a:solidFill>
                <a:latin typeface="+mn-lt"/>
              </a:rPr>
              <a:t>Implementing the system for providing M2M/IoT services as per the guidelines issued by the DoT. </a:t>
            </a:r>
          </a:p>
          <a:p>
            <a:pPr marL="342900" indent="-342900" algn="just">
              <a:lnSpc>
                <a:spcPct val="112000"/>
              </a:lnSpc>
              <a:buFont typeface="+mj-lt"/>
              <a:buAutoNum type="arabicPeriod"/>
            </a:pPr>
            <a:endParaRPr lang="en-US" sz="1600" b="1" i="0" dirty="0">
              <a:solidFill>
                <a:srgbClr val="004A80"/>
              </a:solidFill>
              <a:latin typeface="+mn-lt"/>
            </a:endParaRPr>
          </a:p>
          <a:p>
            <a:pPr marL="342900" indent="-342900" algn="just">
              <a:lnSpc>
                <a:spcPct val="112000"/>
              </a:lnSpc>
              <a:buFont typeface="+mj-lt"/>
              <a:buAutoNum type="arabicPeriod"/>
            </a:pPr>
            <a:r>
              <a:rPr lang="en-US" sz="1600" b="1" i="0" dirty="0">
                <a:solidFill>
                  <a:srgbClr val="004A80"/>
                </a:solidFill>
                <a:latin typeface="+mn-lt"/>
              </a:rPr>
              <a:t>Well prepared to support the coming use cases of </a:t>
            </a:r>
            <a:r>
              <a:rPr lang="en-US" sz="1600" b="1" i="0" dirty="0" err="1">
                <a:solidFill>
                  <a:srgbClr val="004A80"/>
                </a:solidFill>
                <a:latin typeface="+mn-lt"/>
              </a:rPr>
              <a:t>mMTC</a:t>
            </a:r>
            <a:r>
              <a:rPr lang="en-US" sz="1600" b="1" i="0" dirty="0">
                <a:solidFill>
                  <a:srgbClr val="004A80"/>
                </a:solidFill>
                <a:latin typeface="+mn-lt"/>
              </a:rPr>
              <a:t>.</a:t>
            </a:r>
          </a:p>
          <a:p>
            <a:pPr marL="342900" indent="-342900" algn="just">
              <a:lnSpc>
                <a:spcPct val="112000"/>
              </a:lnSpc>
              <a:buFont typeface="+mj-lt"/>
              <a:buAutoNum type="arabicPeriod"/>
            </a:pPr>
            <a:endParaRPr lang="en-US" sz="1600" b="1" i="0" dirty="0">
              <a:solidFill>
                <a:srgbClr val="004A80"/>
              </a:solidFill>
              <a:latin typeface="+mn-lt"/>
            </a:endParaRPr>
          </a:p>
          <a:p>
            <a:pPr marL="342900" indent="-342900" algn="just">
              <a:lnSpc>
                <a:spcPct val="112000"/>
              </a:lnSpc>
              <a:buFont typeface="+mj-lt"/>
              <a:buAutoNum type="arabicPeriod"/>
            </a:pPr>
            <a:r>
              <a:rPr lang="en-US" sz="1600" b="1" i="0" dirty="0">
                <a:solidFill>
                  <a:srgbClr val="004A80"/>
                </a:solidFill>
                <a:latin typeface="+mn-lt"/>
              </a:rPr>
              <a:t>Readiness and </a:t>
            </a:r>
            <a:r>
              <a:rPr lang="en-US" sz="1600" b="1" i="0" dirty="0" err="1">
                <a:solidFill>
                  <a:srgbClr val="004A80"/>
                </a:solidFill>
                <a:latin typeface="+mn-lt"/>
              </a:rPr>
              <a:t>Fiberization</a:t>
            </a:r>
            <a:r>
              <a:rPr lang="en-US" sz="1600" b="1" i="0" dirty="0">
                <a:solidFill>
                  <a:srgbClr val="004A80"/>
                </a:solidFill>
                <a:latin typeface="+mn-lt"/>
              </a:rPr>
              <a:t> initiatives ongoing.</a:t>
            </a:r>
            <a:endParaRPr lang="en-IN" sz="1600" b="1" i="0" dirty="0">
              <a:solidFill>
                <a:srgbClr val="004A80"/>
              </a:solidFill>
              <a:latin typeface="+mn-lt"/>
            </a:endParaRPr>
          </a:p>
        </p:txBody>
      </p:sp>
      <p:pic>
        <p:nvPicPr>
          <p:cNvPr id="1030" name="Picture 6" descr="Vodafone SuperIoT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1021" y="4801995"/>
            <a:ext cx="3201539" cy="13804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utoShape 2" descr="Image result for vodafone idea 5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5" name="AutoShape 4" descr="Image result for vodafone idea 5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grpSp>
        <p:nvGrpSpPr>
          <p:cNvPr id="6" name="Group 5"/>
          <p:cNvGrpSpPr/>
          <p:nvPr/>
        </p:nvGrpSpPr>
        <p:grpSpPr>
          <a:xfrm>
            <a:off x="5540995" y="1340139"/>
            <a:ext cx="2696570" cy="3321019"/>
            <a:chOff x="5295331" y="1340139"/>
            <a:chExt cx="2696570" cy="3321019"/>
          </a:xfrm>
        </p:grpSpPr>
        <p:pic>
          <p:nvPicPr>
            <p:cNvPr id="2052" name="Picture 4" descr="https://english.gstv.in/wp-content/uploads/2018/02/airtel-5g.jpg"/>
            <p:cNvPicPr>
              <a:picLocks noChangeAspect="1" noChangeArrowheads="1"/>
            </p:cNvPicPr>
            <p:nvPr/>
          </p:nvPicPr>
          <p:blipFill rotWithShape="1">
            <a:blip r:embed="rId3" cstate="email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53923"/>
            <a:stretch/>
          </p:blipFill>
          <p:spPr bwMode="auto">
            <a:xfrm>
              <a:off x="5295331" y="1340139"/>
              <a:ext cx="2696570" cy="80256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53" name="Picture 5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95331" y="3645428"/>
              <a:ext cx="2696570" cy="10157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2055" name="Picture 7" descr="Image result for jio"/>
          <p:cNvPicPr>
            <a:picLocks noChangeAspect="1" noChangeArrowheads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548" b="33226"/>
          <a:stretch/>
        </p:blipFill>
        <p:spPr bwMode="auto">
          <a:xfrm>
            <a:off x="5540995" y="2279177"/>
            <a:ext cx="2696570" cy="1076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3387873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6CD3C4CB-179A-42D0-9D48-A7AAAE5A83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043197"/>
            <a:ext cx="8242300" cy="4879930"/>
          </a:xfrm>
        </p:spPr>
        <p:txBody>
          <a:bodyPr/>
          <a:lstStyle/>
          <a:p>
            <a:pPr lvl="0"/>
            <a:r>
              <a:rPr lang="en-US" sz="1600" b="1" dirty="0">
                <a:solidFill>
                  <a:srgbClr val="004A80"/>
                </a:solidFill>
                <a:latin typeface="+mn-lt"/>
              </a:rPr>
              <a:t>Our </a:t>
            </a:r>
            <a:r>
              <a:rPr lang="en-US" sz="1600" b="1" dirty="0" smtClean="0">
                <a:solidFill>
                  <a:srgbClr val="004A80"/>
                </a:solidFill>
                <a:latin typeface="+mn-lt"/>
              </a:rPr>
              <a:t>members </a:t>
            </a:r>
            <a:r>
              <a:rPr lang="en-US" sz="1600" b="1" dirty="0">
                <a:solidFill>
                  <a:srgbClr val="004A80"/>
                </a:solidFill>
                <a:latin typeface="+mn-lt"/>
              </a:rPr>
              <a:t>business </a:t>
            </a:r>
            <a:r>
              <a:rPr lang="en-US" sz="1600" b="1" dirty="0" smtClean="0">
                <a:solidFill>
                  <a:srgbClr val="004A80"/>
                </a:solidFill>
                <a:latin typeface="+mn-lt"/>
              </a:rPr>
              <a:t>model is based on using </a:t>
            </a:r>
            <a:r>
              <a:rPr lang="en-US" sz="1600" b="1" dirty="0">
                <a:solidFill>
                  <a:srgbClr val="004A80"/>
                </a:solidFill>
                <a:latin typeface="+mn-lt"/>
              </a:rPr>
              <a:t>3GPP technologies and </a:t>
            </a:r>
            <a:r>
              <a:rPr lang="en-US" sz="1600" b="1" dirty="0" smtClean="0">
                <a:solidFill>
                  <a:srgbClr val="004A80"/>
                </a:solidFill>
                <a:latin typeface="+mn-lt"/>
              </a:rPr>
              <a:t>standards.</a:t>
            </a:r>
          </a:p>
          <a:p>
            <a:pPr lvl="0"/>
            <a:endParaRPr lang="en-IN" sz="1000" dirty="0">
              <a:solidFill>
                <a:srgbClr val="004A80"/>
              </a:solidFill>
              <a:latin typeface="+mn-lt"/>
            </a:endParaRPr>
          </a:p>
          <a:p>
            <a:pPr lvl="0"/>
            <a:r>
              <a:rPr lang="en-US" sz="1600" b="1" dirty="0">
                <a:solidFill>
                  <a:srgbClr val="004A80"/>
                </a:solidFill>
                <a:latin typeface="+mn-lt"/>
              </a:rPr>
              <a:t>3GPP </a:t>
            </a:r>
            <a:r>
              <a:rPr lang="en-US" sz="1600" b="1" dirty="0" smtClean="0">
                <a:solidFill>
                  <a:srgbClr val="004A80"/>
                </a:solidFill>
                <a:latin typeface="+mn-lt"/>
              </a:rPr>
              <a:t>addressed</a:t>
            </a:r>
            <a:r>
              <a:rPr lang="en-US" sz="1600" b="1" dirty="0" smtClean="0">
                <a:solidFill>
                  <a:srgbClr val="004A80"/>
                </a:solidFill>
                <a:latin typeface="+mn-lt"/>
              </a:rPr>
              <a:t> </a:t>
            </a:r>
            <a:r>
              <a:rPr lang="en-US" sz="1600" b="1" dirty="0">
                <a:solidFill>
                  <a:srgbClr val="004A80"/>
                </a:solidFill>
                <a:latin typeface="+mn-lt"/>
              </a:rPr>
              <a:t>the LMLC requirement from India, and TR 37.910 reported that 3GPP technologies meet and exceed the LMLC </a:t>
            </a:r>
            <a:r>
              <a:rPr lang="en-US" sz="1600" b="1" dirty="0" smtClean="0">
                <a:solidFill>
                  <a:srgbClr val="004A80"/>
                </a:solidFill>
                <a:latin typeface="+mn-lt"/>
              </a:rPr>
              <a:t>targets (ITU-R M.2410).</a:t>
            </a:r>
            <a:endParaRPr lang="en-IN" sz="1600" dirty="0">
              <a:solidFill>
                <a:srgbClr val="004A80"/>
              </a:solidFill>
              <a:latin typeface="+mn-lt"/>
            </a:endParaRPr>
          </a:p>
          <a:p>
            <a:pPr lvl="1"/>
            <a:r>
              <a:rPr lang="en-US" b="1" dirty="0">
                <a:solidFill>
                  <a:srgbClr val="004A80"/>
                </a:solidFill>
                <a:latin typeface="+mn-lt"/>
              </a:rPr>
              <a:t>3GPP MARCOM needs to </a:t>
            </a:r>
            <a:r>
              <a:rPr lang="en-US" b="1" dirty="0" smtClean="0">
                <a:solidFill>
                  <a:srgbClr val="004A80"/>
                </a:solidFill>
                <a:latin typeface="+mn-lt"/>
              </a:rPr>
              <a:t>spend </a:t>
            </a:r>
            <a:r>
              <a:rPr lang="en-US" b="1" dirty="0">
                <a:solidFill>
                  <a:srgbClr val="004A80"/>
                </a:solidFill>
                <a:latin typeface="+mn-lt"/>
              </a:rPr>
              <a:t>additional </a:t>
            </a:r>
            <a:r>
              <a:rPr lang="en-US" b="1" dirty="0" smtClean="0">
                <a:solidFill>
                  <a:srgbClr val="004A80"/>
                </a:solidFill>
                <a:latin typeface="+mn-lt"/>
              </a:rPr>
              <a:t>efforts </a:t>
            </a:r>
            <a:r>
              <a:rPr lang="en-US" b="1" dirty="0">
                <a:solidFill>
                  <a:srgbClr val="004A80"/>
                </a:solidFill>
                <a:latin typeface="+mn-lt"/>
              </a:rPr>
              <a:t>in marketing such information</a:t>
            </a:r>
            <a:endParaRPr lang="en-IN" dirty="0">
              <a:solidFill>
                <a:srgbClr val="004A80"/>
              </a:solidFill>
              <a:latin typeface="+mn-lt"/>
            </a:endParaRPr>
          </a:p>
          <a:p>
            <a:pPr lvl="0"/>
            <a:endParaRPr lang="en-US" sz="1000" b="1" dirty="0" smtClean="0">
              <a:solidFill>
                <a:srgbClr val="004A80"/>
              </a:solidFill>
              <a:latin typeface="+mn-lt"/>
            </a:endParaRPr>
          </a:p>
          <a:p>
            <a:pPr lvl="0"/>
            <a:r>
              <a:rPr lang="en-US" sz="1600" b="1" dirty="0" smtClean="0">
                <a:solidFill>
                  <a:srgbClr val="004A80"/>
                </a:solidFill>
                <a:latin typeface="+mn-lt"/>
              </a:rPr>
              <a:t>3GPP </a:t>
            </a:r>
            <a:r>
              <a:rPr lang="en-US" sz="1600" b="1" dirty="0">
                <a:solidFill>
                  <a:srgbClr val="004A80"/>
                </a:solidFill>
                <a:latin typeface="+mn-lt"/>
              </a:rPr>
              <a:t>study on scenarios and requirements for next generation access technologies (TR 38.913) needs to continue adding more requirements</a:t>
            </a:r>
            <a:r>
              <a:rPr lang="en-US" sz="1600" dirty="0">
                <a:solidFill>
                  <a:srgbClr val="004A80"/>
                </a:solidFill>
                <a:latin typeface="+mn-lt"/>
              </a:rPr>
              <a:t> </a:t>
            </a:r>
            <a:endParaRPr lang="en-IN" sz="1600" dirty="0">
              <a:solidFill>
                <a:srgbClr val="004A80"/>
              </a:solidFill>
              <a:latin typeface="+mn-lt"/>
            </a:endParaRPr>
          </a:p>
          <a:p>
            <a:pPr lvl="1"/>
            <a:r>
              <a:rPr lang="en-US" b="1" dirty="0">
                <a:solidFill>
                  <a:srgbClr val="004A80"/>
                </a:solidFill>
                <a:latin typeface="+mn-lt"/>
              </a:rPr>
              <a:t>It will be desirable for 3GPP to focus on even more use cases arising from emerging markets, and identify technology gaps for future standardization to sustain 3GPP progress in the </a:t>
            </a:r>
            <a:r>
              <a:rPr lang="en-US" b="1" dirty="0" smtClean="0">
                <a:solidFill>
                  <a:srgbClr val="004A80"/>
                </a:solidFill>
                <a:latin typeface="+mn-lt"/>
              </a:rPr>
              <a:t>future</a:t>
            </a:r>
          </a:p>
          <a:p>
            <a:pPr lvl="1"/>
            <a:endParaRPr lang="en-IN" sz="1000" dirty="0">
              <a:solidFill>
                <a:srgbClr val="004A80"/>
              </a:solidFill>
              <a:latin typeface="+mn-lt"/>
            </a:endParaRPr>
          </a:p>
          <a:p>
            <a:pPr lvl="0"/>
            <a:r>
              <a:rPr lang="en-US" sz="1600" b="1" dirty="0">
                <a:solidFill>
                  <a:srgbClr val="004A80"/>
                </a:solidFill>
                <a:latin typeface="+mn-lt"/>
              </a:rPr>
              <a:t>3GPP MARCOM needs to </a:t>
            </a:r>
            <a:r>
              <a:rPr lang="en-US" sz="1600" b="1" dirty="0" smtClean="0">
                <a:solidFill>
                  <a:srgbClr val="004A80"/>
                </a:solidFill>
                <a:latin typeface="+mn-lt"/>
              </a:rPr>
              <a:t>be more </a:t>
            </a:r>
            <a:r>
              <a:rPr lang="en-US" sz="1600" b="1" dirty="0">
                <a:solidFill>
                  <a:srgbClr val="004A80"/>
                </a:solidFill>
                <a:latin typeface="+mn-lt"/>
              </a:rPr>
              <a:t>active in developing, promoting and promulgating 3GPP solutions applicability </a:t>
            </a:r>
            <a:r>
              <a:rPr lang="en-US" sz="1600" b="1" dirty="0" smtClean="0">
                <a:solidFill>
                  <a:srgbClr val="004A80"/>
                </a:solidFill>
                <a:latin typeface="+mn-lt"/>
              </a:rPr>
              <a:t>in</a:t>
            </a:r>
            <a:r>
              <a:rPr lang="en-US" sz="1600" b="1" dirty="0" smtClean="0">
                <a:solidFill>
                  <a:srgbClr val="004A80"/>
                </a:solidFill>
                <a:latin typeface="+mn-lt"/>
              </a:rPr>
              <a:t> </a:t>
            </a:r>
            <a:r>
              <a:rPr lang="en-US" sz="1600" b="1" dirty="0">
                <a:solidFill>
                  <a:srgbClr val="004A80"/>
                </a:solidFill>
                <a:latin typeface="+mn-lt"/>
              </a:rPr>
              <a:t>all markets (emerging and new</a:t>
            </a:r>
            <a:r>
              <a:rPr lang="en-US" sz="1600" b="1" dirty="0" smtClean="0">
                <a:solidFill>
                  <a:srgbClr val="004A80"/>
                </a:solidFill>
                <a:latin typeface="+mn-lt"/>
              </a:rPr>
              <a:t>).</a:t>
            </a:r>
            <a:endParaRPr lang="en-IN" sz="1600" dirty="0">
              <a:solidFill>
                <a:srgbClr val="004A80"/>
              </a:solidFill>
              <a:latin typeface="+mn-lt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70703EE2-8A2D-49B2-89B5-25ECF3C589FC}"/>
              </a:ext>
            </a:extLst>
          </p:cNvPr>
          <p:cNvSpPr/>
          <p:nvPr/>
        </p:nvSpPr>
        <p:spPr>
          <a:xfrm>
            <a:off x="11365" y="132644"/>
            <a:ext cx="8176469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339" tIns="45669" rIns="91339" bIns="45669"/>
          <a:lstStyle/>
          <a:p>
            <a:pPr eaLnBrk="0" hangingPunct="0"/>
            <a:r>
              <a:rPr lang="en-IN" sz="2400" b="1" i="0" u="sng" dirty="0">
                <a:solidFill>
                  <a:srgbClr val="033770"/>
                </a:solidFill>
                <a:latin typeface="Cambria" panose="02040503050406030204" pitchFamily="18" charset="0"/>
                <a:ea typeface="+mj-ea"/>
                <a:cs typeface="Arial" panose="020B0604020202020204" pitchFamily="34" charset="0"/>
              </a:rPr>
              <a:t>Addressing Standardization needs of Emerging Markets</a:t>
            </a:r>
          </a:p>
        </p:txBody>
      </p:sp>
    </p:spTree>
    <p:extLst>
      <p:ext uri="{BB962C8B-B14F-4D97-AF65-F5344CB8AC3E}">
        <p14:creationId xmlns:p14="http://schemas.microsoft.com/office/powerpoint/2010/main" val="3947023957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Box 15"/>
          <p:cNvSpPr txBox="1">
            <a:spLocks noChangeArrowheads="1"/>
          </p:cNvSpPr>
          <p:nvPr/>
        </p:nvSpPr>
        <p:spPr bwMode="auto">
          <a:xfrm>
            <a:off x="171450" y="1238250"/>
            <a:ext cx="2802659" cy="22466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350" tIns="45675" rIns="91350" bIns="45675">
            <a:spAutoFit/>
          </a:bodyPr>
          <a:lstStyle>
            <a:lvl1pPr defTabSz="1176338" eaLnBrk="0" hangingPunct="0">
              <a:defRPr sz="2400" i="1">
                <a:solidFill>
                  <a:schemeClr val="bg1"/>
                </a:solidFill>
                <a:latin typeface="Georgia" charset="0"/>
                <a:ea typeface="ＭＳ Ｐゴシック" charset="0"/>
                <a:cs typeface="ＭＳ Ｐゴシック" charset="0"/>
              </a:defRPr>
            </a:lvl1pPr>
            <a:lvl2pPr marL="742950" indent="-285750" defTabSz="1176338" eaLnBrk="0" hangingPunct="0">
              <a:defRPr sz="24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2pPr>
            <a:lvl3pPr marL="1143000" indent="-228600" defTabSz="1176338" eaLnBrk="0" hangingPunct="0">
              <a:defRPr sz="24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3pPr>
            <a:lvl4pPr marL="1600200" indent="-228600" defTabSz="1176338" eaLnBrk="0" hangingPunct="0">
              <a:defRPr sz="24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4pPr>
            <a:lvl5pPr marL="2057400" indent="-228600" defTabSz="1176338" eaLnBrk="0" hangingPunct="0">
              <a:defRPr sz="24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5pPr>
            <a:lvl6pPr marL="2514600" indent="-228600" defTabSz="1176338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6pPr>
            <a:lvl7pPr marL="2971800" indent="-228600" defTabSz="1176338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7pPr>
            <a:lvl8pPr marL="3429000" indent="-228600" defTabSz="1176338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8pPr>
            <a:lvl9pPr marL="3886200" indent="-228600" defTabSz="1176338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9pPr>
          </a:lstStyle>
          <a:p>
            <a:r>
              <a:rPr lang="en-US" sz="2800" i="0" dirty="0">
                <a:solidFill>
                  <a:srgbClr val="033770"/>
                </a:solidFill>
                <a:latin typeface="+mj-lt"/>
                <a:cs typeface="Georgia" charset="0"/>
              </a:rPr>
              <a:t>Thank you</a:t>
            </a:r>
          </a:p>
          <a:p>
            <a:endParaRPr lang="en-US" sz="1600" dirty="0">
              <a:solidFill>
                <a:srgbClr val="0A66A6"/>
              </a:solidFill>
              <a:latin typeface="+mj-lt"/>
              <a:cs typeface="Georgia" charset="0"/>
            </a:endParaRPr>
          </a:p>
          <a:p>
            <a:endParaRPr lang="en-US" sz="1600" dirty="0">
              <a:solidFill>
                <a:srgbClr val="0A66A6"/>
              </a:solidFill>
              <a:latin typeface="+mn-lt"/>
              <a:cs typeface="Georgia" charset="0"/>
            </a:endParaRPr>
          </a:p>
          <a:p>
            <a:r>
              <a:rPr lang="en-US" sz="1600" i="0" dirty="0">
                <a:solidFill>
                  <a:srgbClr val="0A66A6"/>
                </a:solidFill>
                <a:latin typeface="+mn-lt"/>
                <a:cs typeface="Georgia" charset="0"/>
              </a:rPr>
              <a:t>For more information visit </a:t>
            </a:r>
            <a:br>
              <a:rPr lang="en-US" sz="1600" i="0" dirty="0">
                <a:solidFill>
                  <a:srgbClr val="0A66A6"/>
                </a:solidFill>
                <a:latin typeface="+mn-lt"/>
                <a:cs typeface="Georgia" charset="0"/>
              </a:rPr>
            </a:br>
            <a:r>
              <a:rPr lang="en-US" sz="1600" i="0" dirty="0">
                <a:solidFill>
                  <a:srgbClr val="0A66A6"/>
                </a:solidFill>
                <a:latin typeface="+mn-lt"/>
                <a:cs typeface="Georgia" charset="0"/>
                <a:hlinkClick r:id="rId2"/>
              </a:rPr>
              <a:t>http://www.coai.in</a:t>
            </a:r>
            <a:endParaRPr lang="en-US" sz="1600" i="0" dirty="0">
              <a:solidFill>
                <a:srgbClr val="0A66A6"/>
              </a:solidFill>
              <a:latin typeface="+mn-lt"/>
              <a:cs typeface="Georgia" charset="0"/>
            </a:endParaRPr>
          </a:p>
          <a:p>
            <a:endParaRPr lang="en-US" sz="1600" i="0" dirty="0">
              <a:solidFill>
                <a:srgbClr val="0A66A6"/>
              </a:solidFill>
              <a:latin typeface="+mn-lt"/>
              <a:cs typeface="Georgia" charset="0"/>
            </a:endParaRPr>
          </a:p>
          <a:p>
            <a:r>
              <a:rPr lang="en-US" sz="1600" i="0" dirty="0">
                <a:solidFill>
                  <a:srgbClr val="0A66A6"/>
                </a:solidFill>
                <a:latin typeface="+mn-lt"/>
                <a:cs typeface="Georgia" charset="0"/>
              </a:rPr>
              <a:t>Follow us on</a:t>
            </a:r>
          </a:p>
          <a:p>
            <a:endParaRPr lang="en-US" sz="1600" dirty="0">
              <a:solidFill>
                <a:srgbClr val="0A66A6"/>
              </a:solidFill>
              <a:latin typeface="+mj-lt"/>
              <a:cs typeface="Georgia" charset="0"/>
            </a:endParaRPr>
          </a:p>
        </p:txBody>
      </p:sp>
      <p:grpSp>
        <p:nvGrpSpPr>
          <p:cNvPr id="16" name="Group 15"/>
          <p:cNvGrpSpPr/>
          <p:nvPr/>
        </p:nvGrpSpPr>
        <p:grpSpPr>
          <a:xfrm>
            <a:off x="-1" y="1903096"/>
            <a:ext cx="9156701" cy="65911"/>
            <a:chOff x="-1" y="1026796"/>
            <a:chExt cx="9156701" cy="65911"/>
          </a:xfrm>
        </p:grpSpPr>
        <p:pic>
          <p:nvPicPr>
            <p:cNvPr id="17" name="Picture 8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7200" y="1028700"/>
              <a:ext cx="5981700" cy="63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Rectangle 8"/>
            <p:cNvSpPr>
              <a:spLocks noChangeArrowheads="1"/>
            </p:cNvSpPr>
            <p:nvPr userDrawn="1"/>
          </p:nvSpPr>
          <p:spPr bwMode="auto">
            <a:xfrm>
              <a:off x="-1" y="1028699"/>
              <a:ext cx="6688667" cy="64008"/>
            </a:xfrm>
            <a:prstGeom prst="rect">
              <a:avLst/>
            </a:prstGeom>
            <a:solidFill>
              <a:srgbClr val="1295C0"/>
            </a:solidFill>
            <a:ln>
              <a:noFill/>
            </a:ln>
          </p:spPr>
          <p:txBody>
            <a:bodyPr anchor="ctr"/>
            <a:lstStyle/>
            <a:p>
              <a:endParaRPr lang="en-US" i="0">
                <a:solidFill>
                  <a:schemeClr val="tx1"/>
                </a:solidFill>
                <a:latin typeface="Arial" charset="0"/>
              </a:endParaRPr>
            </a:p>
          </p:txBody>
        </p:sp>
        <p:sp>
          <p:nvSpPr>
            <p:cNvPr id="19" name="Rectangle 9"/>
            <p:cNvSpPr>
              <a:spLocks noChangeArrowheads="1"/>
            </p:cNvSpPr>
            <p:nvPr userDrawn="1"/>
          </p:nvSpPr>
          <p:spPr bwMode="auto">
            <a:xfrm>
              <a:off x="0" y="1028699"/>
              <a:ext cx="7924800" cy="64008"/>
            </a:xfrm>
            <a:prstGeom prst="rect">
              <a:avLst/>
            </a:prstGeom>
            <a:solidFill>
              <a:srgbClr val="004A80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en-US" i="0">
                <a:solidFill>
                  <a:schemeClr val="tx1"/>
                </a:solidFill>
                <a:latin typeface="Arial" charset="0"/>
              </a:endParaRPr>
            </a:p>
          </p:txBody>
        </p:sp>
        <p:sp>
          <p:nvSpPr>
            <p:cNvPr id="20" name="Rectangle 10"/>
            <p:cNvSpPr>
              <a:spLocks noChangeArrowheads="1"/>
            </p:cNvSpPr>
            <p:nvPr userDrawn="1"/>
          </p:nvSpPr>
          <p:spPr bwMode="auto">
            <a:xfrm>
              <a:off x="0" y="1026796"/>
              <a:ext cx="9156700" cy="63086"/>
            </a:xfrm>
            <a:prstGeom prst="rect">
              <a:avLst/>
            </a:prstGeom>
            <a:solidFill>
              <a:srgbClr val="1295C0">
                <a:alpha val="50195"/>
              </a:srgbClr>
            </a:solidFill>
            <a:ln>
              <a:noFill/>
            </a:ln>
          </p:spPr>
          <p:txBody>
            <a:bodyPr anchor="ctr"/>
            <a:lstStyle/>
            <a:p>
              <a:endParaRPr lang="en-US" i="0" dirty="0">
                <a:solidFill>
                  <a:schemeClr val="tx1"/>
                </a:solidFill>
                <a:latin typeface="Arial" charset="0"/>
              </a:endParaRPr>
            </a:p>
          </p:txBody>
        </p:sp>
      </p:grpSp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0455" y="3210729"/>
            <a:ext cx="301090" cy="30109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488381" y="3180842"/>
            <a:ext cx="165782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a-DK" sz="1600" i="0" dirty="0">
                <a:solidFill>
                  <a:schemeClr val="tx1">
                    <a:lumMod val="75000"/>
                  </a:schemeClr>
                </a:solidFill>
                <a:latin typeface="+mn-lt"/>
                <a:cs typeface="Georgia" charset="0"/>
                <a:hlinkClick r:id="rId5"/>
              </a:rPr>
              <a:t>@ConnectCOAI</a:t>
            </a:r>
            <a:endParaRPr lang="en-US" sz="1600" dirty="0">
              <a:solidFill>
                <a:schemeClr val="tx1">
                  <a:lumMod val="75000"/>
                </a:schemeClr>
              </a:solidFill>
              <a:latin typeface="+mn-lt"/>
            </a:endParaRPr>
          </a:p>
        </p:txBody>
      </p:sp>
      <p:pic>
        <p:nvPicPr>
          <p:cNvPr id="11" name="Picture 2" descr="https://pbs.twimg.com/profile_images/945890696489082880/V5dcd_np_400x400.jpg">
            <a:extLst>
              <a:ext uri="{FF2B5EF4-FFF2-40B4-BE49-F238E27FC236}">
                <a16:creationId xmlns="" xmlns:a16="http://schemas.microsoft.com/office/drawing/2014/main" id="{8322B840-6D30-4A31-99FB-55B9F58877B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77" t="25481" r="11517" b="22394"/>
          <a:stretch/>
        </p:blipFill>
        <p:spPr bwMode="auto">
          <a:xfrm>
            <a:off x="3879277" y="2349107"/>
            <a:ext cx="1126832" cy="7500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5">
            <a:extLst>
              <a:ext uri="{FF2B5EF4-FFF2-40B4-BE49-F238E27FC236}">
                <a16:creationId xmlns="" xmlns:a16="http://schemas.microsoft.com/office/drawing/2014/main" id="{F0BEB512-FAF0-40AE-84D1-5FB3C62788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98477" y="2377979"/>
            <a:ext cx="3971632" cy="2062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350" tIns="45675" rIns="91350" bIns="45675">
            <a:spAutoFit/>
          </a:bodyPr>
          <a:lstStyle>
            <a:lvl1pPr defTabSz="1176338" eaLnBrk="0" hangingPunct="0">
              <a:defRPr sz="2400" i="1">
                <a:solidFill>
                  <a:schemeClr val="bg1"/>
                </a:solidFill>
                <a:latin typeface="Georgia" charset="0"/>
                <a:ea typeface="ＭＳ Ｐゴシック" charset="0"/>
                <a:cs typeface="ＭＳ Ｐゴシック" charset="0"/>
              </a:defRPr>
            </a:lvl1pPr>
            <a:lvl2pPr marL="742950" indent="-285750" defTabSz="1176338" eaLnBrk="0" hangingPunct="0">
              <a:defRPr sz="24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2pPr>
            <a:lvl3pPr marL="1143000" indent="-228600" defTabSz="1176338" eaLnBrk="0" hangingPunct="0">
              <a:defRPr sz="24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3pPr>
            <a:lvl4pPr marL="1600200" indent="-228600" defTabSz="1176338" eaLnBrk="0" hangingPunct="0">
              <a:defRPr sz="24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4pPr>
            <a:lvl5pPr marL="2057400" indent="-228600" defTabSz="1176338" eaLnBrk="0" hangingPunct="0">
              <a:defRPr sz="24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5pPr>
            <a:lvl6pPr marL="2514600" indent="-228600" defTabSz="1176338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6pPr>
            <a:lvl7pPr marL="2971800" indent="-228600" defTabSz="1176338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7pPr>
            <a:lvl8pPr marL="3429000" indent="-228600" defTabSz="1176338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8pPr>
            <a:lvl9pPr marL="3886200" indent="-228600" defTabSz="1176338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9pPr>
          </a:lstStyle>
          <a:p>
            <a:r>
              <a:rPr lang="en-US" sz="1600" i="0" dirty="0">
                <a:solidFill>
                  <a:srgbClr val="0A66A6"/>
                </a:solidFill>
                <a:latin typeface="+mn-lt"/>
                <a:cs typeface="Georgia" charset="0"/>
              </a:rPr>
              <a:t>For more information visit</a:t>
            </a:r>
          </a:p>
          <a:p>
            <a:r>
              <a:rPr lang="en-US" sz="1600" dirty="0">
                <a:hlinkClick r:id="rId7"/>
              </a:rPr>
              <a:t>https://www.coai.com/5g_india_forum</a:t>
            </a:r>
            <a:endParaRPr lang="en-US" sz="1600" i="0" dirty="0">
              <a:solidFill>
                <a:srgbClr val="0A66A6"/>
              </a:solidFill>
              <a:latin typeface="+mn-lt"/>
              <a:cs typeface="Georgia" charset="0"/>
            </a:endParaRPr>
          </a:p>
          <a:p>
            <a:endParaRPr lang="en-US" sz="1600" i="0" dirty="0">
              <a:solidFill>
                <a:srgbClr val="0A66A6"/>
              </a:solidFill>
              <a:latin typeface="+mn-lt"/>
              <a:cs typeface="Georgia" charset="0"/>
            </a:endParaRPr>
          </a:p>
          <a:p>
            <a:endParaRPr lang="en-US" sz="1600" i="0" dirty="0">
              <a:solidFill>
                <a:srgbClr val="0A66A6"/>
              </a:solidFill>
              <a:latin typeface="+mn-lt"/>
              <a:cs typeface="Georgia" charset="0"/>
            </a:endParaRPr>
          </a:p>
          <a:p>
            <a:endParaRPr lang="en-US" sz="1600" i="0" dirty="0">
              <a:solidFill>
                <a:srgbClr val="0A66A6"/>
              </a:solidFill>
              <a:latin typeface="+mn-lt"/>
              <a:cs typeface="Georgia" charset="0"/>
            </a:endParaRPr>
          </a:p>
          <a:p>
            <a:endParaRPr lang="en-US" sz="1600" i="0" dirty="0">
              <a:solidFill>
                <a:srgbClr val="0A66A6"/>
              </a:solidFill>
              <a:latin typeface="+mn-lt"/>
              <a:cs typeface="Georgia" charset="0"/>
            </a:endParaRPr>
          </a:p>
          <a:p>
            <a:r>
              <a:rPr lang="en-US" sz="1600" i="0" dirty="0">
                <a:solidFill>
                  <a:srgbClr val="0A66A6"/>
                </a:solidFill>
                <a:latin typeface="+mn-lt"/>
                <a:cs typeface="Georgia" charset="0"/>
              </a:rPr>
              <a:t>For more information visit </a:t>
            </a:r>
            <a:br>
              <a:rPr lang="en-US" sz="1600" i="0" dirty="0">
                <a:solidFill>
                  <a:srgbClr val="0A66A6"/>
                </a:solidFill>
                <a:latin typeface="+mn-lt"/>
                <a:cs typeface="Georgia" charset="0"/>
              </a:rPr>
            </a:br>
            <a:r>
              <a:rPr lang="en-US" sz="1600" dirty="0">
                <a:hlinkClick r:id="rId8"/>
              </a:rPr>
              <a:t>https://www.coai.com/if3</a:t>
            </a:r>
            <a:endParaRPr lang="en-US" sz="1600" dirty="0"/>
          </a:p>
        </p:txBody>
      </p:sp>
      <p:pic>
        <p:nvPicPr>
          <p:cNvPr id="6" name="Picture 5">
            <a:extLst>
              <a:ext uri="{FF2B5EF4-FFF2-40B4-BE49-F238E27FC236}">
                <a16:creationId xmlns="" xmlns:a16="http://schemas.microsoft.com/office/drawing/2014/main" id="{78435ECD-C6E3-49A3-9AFD-8550C5847919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7056" y="3873358"/>
            <a:ext cx="821460" cy="5666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22747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img.freepik.com/free-vector/watercolor-map-indian-flag_1035-1099.jpg?size=338&amp;ext=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8227" y="1287963"/>
            <a:ext cx="4394581" cy="4539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itle 1"/>
          <p:cNvSpPr txBox="1">
            <a:spLocks/>
          </p:cNvSpPr>
          <p:nvPr/>
        </p:nvSpPr>
        <p:spPr bwMode="auto">
          <a:xfrm>
            <a:off x="1" y="20104"/>
            <a:ext cx="7697336" cy="6948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339" tIns="45669" rIns="91339" bIns="45669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 algn="l">
              <a:defRPr/>
            </a:pPr>
            <a:r>
              <a:rPr lang="en-IN" sz="2400" b="1" i="0" u="sng" kern="0" dirty="0">
                <a:solidFill>
                  <a:srgbClr val="033770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Indian Telecom Sectors Vital Role in Nation Building</a:t>
            </a:r>
            <a:r>
              <a:rPr lang="en-US" sz="3200" b="1" i="0" u="sng" kern="0" dirty="0">
                <a:solidFill>
                  <a:srgbClr val="033770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/>
            </a:r>
            <a:br>
              <a:rPr lang="en-US" sz="3200" b="1" i="0" u="sng" kern="0" dirty="0">
                <a:solidFill>
                  <a:srgbClr val="033770"/>
                </a:solidFill>
                <a:latin typeface="Cambria" panose="02040503050406030204" pitchFamily="18" charset="0"/>
                <a:cs typeface="Arial" panose="020B0604020202020204" pitchFamily="34" charset="0"/>
              </a:rPr>
            </a:br>
            <a:endParaRPr lang="en-US" sz="3200" b="1" i="0" u="sng" kern="0" dirty="0">
              <a:solidFill>
                <a:srgbClr val="033770"/>
              </a:solidFill>
              <a:latin typeface="Cambria" panose="02040503050406030204" pitchFamily="18" charset="0"/>
              <a:cs typeface="Arial" panose="020B0604020202020204" pitchFamily="34" charset="0"/>
            </a:endParaRPr>
          </a:p>
        </p:txBody>
      </p:sp>
      <p:grpSp>
        <p:nvGrpSpPr>
          <p:cNvPr id="9" name="Group 11"/>
          <p:cNvGrpSpPr>
            <a:grpSpLocks/>
          </p:cNvGrpSpPr>
          <p:nvPr/>
        </p:nvGrpSpPr>
        <p:grpSpPr bwMode="auto">
          <a:xfrm>
            <a:off x="-45157" y="1215493"/>
            <a:ext cx="9189157" cy="5239440"/>
            <a:chOff x="-96213" y="1348852"/>
            <a:chExt cx="9296998" cy="4829370"/>
          </a:xfrm>
        </p:grpSpPr>
        <p:sp>
          <p:nvSpPr>
            <p:cNvPr id="11" name="Rectangle 13"/>
            <p:cNvSpPr>
              <a:spLocks noChangeArrowheads="1"/>
            </p:cNvSpPr>
            <p:nvPr/>
          </p:nvSpPr>
          <p:spPr bwMode="auto">
            <a:xfrm>
              <a:off x="2562954" y="5038010"/>
              <a:ext cx="3592392" cy="1140212"/>
            </a:xfrm>
            <a:prstGeom prst="rect">
              <a:avLst/>
            </a:prstGeom>
            <a:noFill/>
            <a:ln w="9525" algn="ctr">
              <a:noFill/>
              <a:round/>
              <a:headEnd/>
              <a:tailEnd/>
            </a:ln>
          </p:spPr>
          <p:txBody>
            <a:bodyPr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IN" altLang="en-US" sz="1600" b="1" i="0" dirty="0">
                  <a:solidFill>
                    <a:srgbClr val="004A80"/>
                  </a:solidFill>
                  <a:latin typeface="+mn-lt"/>
                </a:rPr>
                <a:t>2nd largest private sector investment in infrastructure – INR 10,44,000 crores  </a:t>
              </a:r>
              <a:r>
                <a:rPr lang="en-IN" altLang="en-US" sz="1400" b="1" i="0" dirty="0">
                  <a:solidFill>
                    <a:srgbClr val="FF0000"/>
                  </a:solidFill>
                  <a:latin typeface="+mj-lt"/>
                  <a:cs typeface="Arial" panose="020B0604020202020204" pitchFamily="34" charset="0"/>
                </a:rPr>
                <a:t>~$152 </a:t>
              </a:r>
              <a:r>
                <a:rPr lang="en-IN" altLang="en-US" sz="1400" b="1" i="0" dirty="0" err="1">
                  <a:solidFill>
                    <a:srgbClr val="FF0000"/>
                  </a:solidFill>
                  <a:latin typeface="+mj-lt"/>
                  <a:cs typeface="Arial" panose="020B0604020202020204" pitchFamily="34" charset="0"/>
                </a:rPr>
                <a:t>Bn</a:t>
              </a:r>
              <a:endParaRPr lang="en-IN" altLang="en-US" sz="1400" b="1" i="0" dirty="0">
                <a:solidFill>
                  <a:srgbClr val="FF0000"/>
                </a:solidFill>
                <a:latin typeface="+mj-lt"/>
                <a:cs typeface="Arial" panose="020B0604020202020204" pitchFamily="34" charset="0"/>
              </a:endParaRPr>
            </a:p>
          </p:txBody>
        </p:sp>
        <p:sp>
          <p:nvSpPr>
            <p:cNvPr id="12" name="Rectangle 14"/>
            <p:cNvSpPr>
              <a:spLocks noChangeArrowheads="1"/>
            </p:cNvSpPr>
            <p:nvPr/>
          </p:nvSpPr>
          <p:spPr bwMode="auto">
            <a:xfrm>
              <a:off x="-96213" y="4090303"/>
              <a:ext cx="3815250" cy="1098667"/>
            </a:xfrm>
            <a:prstGeom prst="rect">
              <a:avLst/>
            </a:prstGeom>
            <a:noFill/>
            <a:ln w="9525" algn="ctr">
              <a:noFill/>
              <a:round/>
              <a:headEnd/>
              <a:tailEnd/>
            </a:ln>
          </p:spPr>
          <p:txBody>
            <a:bodyPr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IN" altLang="en-US" sz="1600" b="1" i="0" dirty="0">
                  <a:solidFill>
                    <a:srgbClr val="004A80"/>
                  </a:solidFill>
                  <a:latin typeface="+mn-lt"/>
                </a:rPr>
                <a:t>Among the highest contributors to Govt.: nearly INR 70,000 crores 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IN" altLang="en-US" sz="1400" b="1" i="0" dirty="0" err="1">
                  <a:solidFill>
                    <a:srgbClr val="FF0000"/>
                  </a:solidFill>
                  <a:latin typeface="+mj-lt"/>
                  <a:cs typeface="Arial" panose="020B0604020202020204" pitchFamily="34" charset="0"/>
                </a:rPr>
                <a:t>p.a</a:t>
              </a:r>
              <a:r>
                <a:rPr lang="en-IN" altLang="en-US" sz="1400" b="1" i="0" dirty="0">
                  <a:solidFill>
                    <a:srgbClr val="FF0000"/>
                  </a:solidFill>
                  <a:latin typeface="+mj-lt"/>
                  <a:cs typeface="Arial" panose="020B0604020202020204" pitchFamily="34" charset="0"/>
                </a:rPr>
                <a:t> ~$10 Bn.</a:t>
              </a:r>
            </a:p>
          </p:txBody>
        </p:sp>
        <p:sp>
          <p:nvSpPr>
            <p:cNvPr id="13" name="Rectangle 15"/>
            <p:cNvSpPr>
              <a:spLocks noChangeArrowheads="1"/>
            </p:cNvSpPr>
            <p:nvPr/>
          </p:nvSpPr>
          <p:spPr bwMode="auto">
            <a:xfrm>
              <a:off x="113163" y="2629210"/>
              <a:ext cx="2635734" cy="1034726"/>
            </a:xfrm>
            <a:prstGeom prst="rect">
              <a:avLst/>
            </a:prstGeom>
            <a:noFill/>
            <a:ln w="9525" algn="ctr">
              <a:noFill/>
              <a:round/>
              <a:headEnd/>
              <a:tailEnd/>
            </a:ln>
          </p:spPr>
          <p:txBody>
            <a:bodyPr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600" b="1" i="0" dirty="0">
                  <a:solidFill>
                    <a:srgbClr val="004A80"/>
                  </a:solidFill>
                  <a:latin typeface="+mn-lt"/>
                </a:rPr>
                <a:t>Among Highest contributors in FDI in last two decades – INR 130,729 crores </a:t>
              </a:r>
              <a:r>
                <a:rPr lang="en-US" altLang="en-US" sz="1400" b="1" i="0" dirty="0">
                  <a:solidFill>
                    <a:srgbClr val="FF0000"/>
                  </a:solidFill>
                  <a:latin typeface="+mj-lt"/>
                  <a:cs typeface="Arial" panose="020B0604020202020204" pitchFamily="34" charset="0"/>
                </a:rPr>
                <a:t>~ $19 </a:t>
              </a:r>
              <a:r>
                <a:rPr lang="en-US" altLang="en-US" sz="1400" b="1" i="0" dirty="0" err="1">
                  <a:solidFill>
                    <a:srgbClr val="FF0000"/>
                  </a:solidFill>
                  <a:latin typeface="+mj-lt"/>
                  <a:cs typeface="Arial" panose="020B0604020202020204" pitchFamily="34" charset="0"/>
                </a:rPr>
                <a:t>Bn</a:t>
              </a:r>
              <a:endParaRPr lang="en-US" altLang="en-US" sz="1400" b="1" i="0" dirty="0">
                <a:solidFill>
                  <a:srgbClr val="FF0000"/>
                </a:solidFill>
                <a:latin typeface="+mj-lt"/>
                <a:cs typeface="Arial" panose="020B0604020202020204" pitchFamily="34" charset="0"/>
              </a:endParaRPr>
            </a:p>
          </p:txBody>
        </p:sp>
        <p:sp>
          <p:nvSpPr>
            <p:cNvPr id="14" name="Rectangle 16"/>
            <p:cNvSpPr>
              <a:spLocks noChangeArrowheads="1"/>
            </p:cNvSpPr>
            <p:nvPr/>
          </p:nvSpPr>
          <p:spPr bwMode="auto">
            <a:xfrm>
              <a:off x="6401792" y="1348852"/>
              <a:ext cx="2224584" cy="736979"/>
            </a:xfrm>
            <a:prstGeom prst="rect">
              <a:avLst/>
            </a:prstGeom>
            <a:noFill/>
            <a:ln w="9525" algn="ctr">
              <a:noFill/>
              <a:round/>
              <a:headEnd/>
              <a:tailEnd/>
            </a:ln>
          </p:spPr>
          <p:txBody>
            <a:bodyPr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IN" altLang="en-US" sz="1600" b="1" i="0" dirty="0">
                  <a:solidFill>
                    <a:srgbClr val="004A80"/>
                  </a:solidFill>
                  <a:latin typeface="+mn-lt"/>
                </a:rPr>
                <a:t>Contributes</a:t>
              </a:r>
              <a:r>
                <a:rPr lang="en-IN" altLang="en-US" sz="1400" b="1" i="0" dirty="0">
                  <a:solidFill>
                    <a:srgbClr val="1295C0"/>
                  </a:solidFill>
                  <a:latin typeface="+mj-lt"/>
                  <a:cs typeface="Arial" panose="020B0604020202020204" pitchFamily="34" charset="0"/>
                </a:rPr>
                <a:t> </a:t>
              </a:r>
              <a:r>
                <a:rPr lang="en-IN" altLang="en-US" sz="1400" b="1" i="0" dirty="0">
                  <a:solidFill>
                    <a:srgbClr val="FF0000"/>
                  </a:solidFill>
                  <a:latin typeface="+mj-lt"/>
                  <a:cs typeface="Arial" panose="020B0604020202020204" pitchFamily="34" charset="0"/>
                </a:rPr>
                <a:t>6.5% </a:t>
              </a:r>
              <a:r>
                <a:rPr lang="en-IN" altLang="en-US" sz="1600" b="1" i="0" dirty="0">
                  <a:solidFill>
                    <a:srgbClr val="004A80"/>
                  </a:solidFill>
                  <a:latin typeface="+mn-lt"/>
                </a:rPr>
                <a:t>to</a:t>
              </a:r>
              <a:r>
                <a:rPr lang="en-IN" altLang="en-US" sz="1400" b="1" i="0" dirty="0">
                  <a:solidFill>
                    <a:srgbClr val="1295C0"/>
                  </a:solidFill>
                  <a:latin typeface="+mj-lt"/>
                  <a:cs typeface="Arial" panose="020B0604020202020204" pitchFamily="34" charset="0"/>
                </a:rPr>
                <a:t> </a:t>
              </a:r>
              <a:r>
                <a:rPr lang="en-IN" altLang="en-US" sz="1600" b="1" i="0" dirty="0">
                  <a:solidFill>
                    <a:srgbClr val="004A80"/>
                  </a:solidFill>
                  <a:latin typeface="+mn-lt"/>
                </a:rPr>
                <a:t>India’s GDP</a:t>
              </a:r>
              <a:endParaRPr lang="en-US" altLang="en-US" sz="1600" b="1" i="0" dirty="0">
                <a:solidFill>
                  <a:srgbClr val="004A80"/>
                </a:solidFill>
                <a:latin typeface="+mn-lt"/>
              </a:endParaRPr>
            </a:p>
          </p:txBody>
        </p:sp>
        <p:sp>
          <p:nvSpPr>
            <p:cNvPr id="15" name="Rectangle 17"/>
            <p:cNvSpPr>
              <a:spLocks noChangeArrowheads="1"/>
            </p:cNvSpPr>
            <p:nvPr/>
          </p:nvSpPr>
          <p:spPr bwMode="auto">
            <a:xfrm>
              <a:off x="6073605" y="2248170"/>
              <a:ext cx="3127180" cy="1130124"/>
            </a:xfrm>
            <a:prstGeom prst="rect">
              <a:avLst/>
            </a:prstGeom>
            <a:noFill/>
            <a:ln w="9525" algn="ctr">
              <a:noFill/>
              <a:round/>
              <a:headEnd/>
              <a:tailEnd/>
            </a:ln>
          </p:spPr>
          <p:txBody>
            <a:bodyPr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600" b="1" i="0" dirty="0">
                  <a:solidFill>
                    <a:srgbClr val="004A80"/>
                  </a:solidFill>
                  <a:latin typeface="+mn-lt"/>
                </a:rPr>
                <a:t>Contributes directly to 2.2 </a:t>
              </a:r>
              <a:r>
                <a:rPr lang="en-US" altLang="en-US" sz="1600" b="1" i="0" dirty="0" err="1">
                  <a:solidFill>
                    <a:srgbClr val="004A80"/>
                  </a:solidFill>
                  <a:latin typeface="+mn-lt"/>
                </a:rPr>
                <a:t>Mn</a:t>
              </a:r>
              <a:r>
                <a:rPr lang="en-US" altLang="en-US" sz="1600" b="1" i="0" dirty="0">
                  <a:solidFill>
                    <a:srgbClr val="004A80"/>
                  </a:solidFill>
                  <a:latin typeface="+mn-lt"/>
                </a:rPr>
                <a:t> employment and indirectly to 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400" b="1" i="0" dirty="0">
                  <a:solidFill>
                    <a:srgbClr val="FF0000"/>
                  </a:solidFill>
                  <a:latin typeface="+mj-lt"/>
                  <a:cs typeface="Arial" panose="020B0604020202020204" pitchFamily="34" charset="0"/>
                </a:rPr>
                <a:t>1.8 </a:t>
              </a:r>
              <a:r>
                <a:rPr lang="en-US" altLang="en-US" sz="1400" b="1" i="0" dirty="0" err="1">
                  <a:solidFill>
                    <a:srgbClr val="FF0000"/>
                  </a:solidFill>
                  <a:latin typeface="+mj-lt"/>
                  <a:cs typeface="Arial" panose="020B0604020202020204" pitchFamily="34" charset="0"/>
                </a:rPr>
                <a:t>Mn</a:t>
              </a:r>
              <a:r>
                <a:rPr lang="en-US" altLang="en-US" sz="1400" b="1" i="0" dirty="0">
                  <a:solidFill>
                    <a:srgbClr val="FF0000"/>
                  </a:solidFill>
                  <a:latin typeface="+mj-lt"/>
                  <a:cs typeface="Arial" panose="020B0604020202020204" pitchFamily="34" charset="0"/>
                </a:rPr>
                <a:t> jobs</a:t>
              </a:r>
            </a:p>
          </p:txBody>
        </p:sp>
      </p:grpSp>
      <p:sp>
        <p:nvSpPr>
          <p:cNvPr id="19" name="Rectangle 17"/>
          <p:cNvSpPr>
            <a:spLocks noChangeArrowheads="1"/>
          </p:cNvSpPr>
          <p:nvPr/>
        </p:nvSpPr>
        <p:spPr bwMode="auto">
          <a:xfrm>
            <a:off x="5651806" y="3727154"/>
            <a:ext cx="3266148" cy="1226084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600" b="1" i="0" dirty="0">
                <a:solidFill>
                  <a:srgbClr val="004A80"/>
                </a:solidFill>
                <a:latin typeface="+mn-lt"/>
              </a:rPr>
              <a:t>Investment in Spectrum Auctions since 2010: INR 3,48,000 crores~ </a:t>
            </a:r>
            <a:r>
              <a:rPr lang="en-US" altLang="en-US" sz="1400" b="1" i="0" dirty="0">
                <a:solidFill>
                  <a:srgbClr val="FF0000"/>
                </a:solidFill>
                <a:latin typeface="+mj-lt"/>
                <a:cs typeface="Arial" panose="020B0604020202020204" pitchFamily="34" charset="0"/>
              </a:rPr>
              <a:t>$51 </a:t>
            </a:r>
            <a:r>
              <a:rPr lang="en-US" altLang="en-US" sz="1400" b="1" i="0" dirty="0" err="1">
                <a:solidFill>
                  <a:srgbClr val="FF0000"/>
                </a:solidFill>
                <a:latin typeface="+mj-lt"/>
                <a:cs typeface="Arial" panose="020B0604020202020204" pitchFamily="34" charset="0"/>
              </a:rPr>
              <a:t>Bn</a:t>
            </a:r>
            <a:endParaRPr lang="en-US" altLang="en-US" sz="1400" b="1" i="0" dirty="0">
              <a:solidFill>
                <a:srgbClr val="FF0000"/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23" name="Rectangle 15">
            <a:extLst>
              <a:ext uri="{FF2B5EF4-FFF2-40B4-BE49-F238E27FC236}">
                <a16:creationId xmlns="" xmlns:a16="http://schemas.microsoft.com/office/drawing/2014/main" id="{1E38EAE7-65E1-442C-A930-71DEB7651E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4033" y="938146"/>
            <a:ext cx="2605161" cy="1122586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600" b="1" i="0" dirty="0">
                <a:solidFill>
                  <a:srgbClr val="004A80"/>
                </a:solidFill>
                <a:latin typeface="+mn-lt"/>
              </a:rPr>
              <a:t>Lowest</a:t>
            </a:r>
            <a:r>
              <a:rPr lang="en-US" altLang="en-US" sz="1400" b="1" i="0" dirty="0">
                <a:solidFill>
                  <a:srgbClr val="1295C0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altLang="en-US" sz="1600" b="1" i="0" dirty="0">
                <a:solidFill>
                  <a:srgbClr val="004A80"/>
                </a:solidFill>
                <a:latin typeface="+mn-lt"/>
              </a:rPr>
              <a:t>voice &amp; data rates in the world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400" b="1" i="0" dirty="0">
                <a:solidFill>
                  <a:srgbClr val="FF0000"/>
                </a:solidFill>
                <a:latin typeface="+mj-lt"/>
                <a:cs typeface="Arial" panose="020B0604020202020204" pitchFamily="34" charset="0"/>
              </a:rPr>
              <a:t>( ARPU Rs. 68 ~ @ $ 0.95) </a:t>
            </a:r>
          </a:p>
        </p:txBody>
      </p:sp>
      <p:sp>
        <p:nvSpPr>
          <p:cNvPr id="24" name="Rectangle 15">
            <a:extLst>
              <a:ext uri="{FF2B5EF4-FFF2-40B4-BE49-F238E27FC236}">
                <a16:creationId xmlns="" xmlns:a16="http://schemas.microsoft.com/office/drawing/2014/main" id="{9DC30070-8F7B-48E9-8EE8-916E4790E07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93676" y="837890"/>
            <a:ext cx="2605161" cy="1122586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600" b="1" i="0" dirty="0">
                <a:solidFill>
                  <a:srgbClr val="004A80"/>
                </a:solidFill>
                <a:latin typeface="+mn-lt"/>
              </a:rPr>
              <a:t>Over</a:t>
            </a:r>
            <a:r>
              <a:rPr lang="en-US" altLang="en-US" sz="1400" b="1" i="0" dirty="0">
                <a:solidFill>
                  <a:srgbClr val="1295C0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altLang="en-US" sz="1400" b="1" i="0" dirty="0">
                <a:solidFill>
                  <a:srgbClr val="FF0000"/>
                </a:solidFill>
                <a:latin typeface="+mj-lt"/>
                <a:cs typeface="Arial" panose="020B0604020202020204" pitchFamily="34" charset="0"/>
              </a:rPr>
              <a:t>500,000</a:t>
            </a:r>
            <a:r>
              <a:rPr lang="en-US" altLang="en-US" sz="1400" b="1" i="0" dirty="0">
                <a:solidFill>
                  <a:srgbClr val="1295C0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altLang="en-US" sz="1600" b="1" i="0" dirty="0">
                <a:solidFill>
                  <a:srgbClr val="004A80"/>
                </a:solidFill>
                <a:latin typeface="+mn-lt"/>
              </a:rPr>
              <a:t>villages covered </a:t>
            </a:r>
          </a:p>
        </p:txBody>
      </p:sp>
    </p:spTree>
    <p:extLst>
      <p:ext uri="{BB962C8B-B14F-4D97-AF65-F5344CB8AC3E}">
        <p14:creationId xmlns:p14="http://schemas.microsoft.com/office/powerpoint/2010/main" val="4024607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410" y="103939"/>
            <a:ext cx="8515728" cy="810455"/>
          </a:xfr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339" tIns="45669" rIns="91339" bIns="45669"/>
          <a:lstStyle/>
          <a:p>
            <a:r>
              <a:rPr lang="en-US" sz="2400" b="1" u="sng" dirty="0">
                <a:latin typeface="Cambria" panose="02040503050406030204" pitchFamily="18" charset="0"/>
                <a:ea typeface="+mj-ea"/>
                <a:cs typeface="Arial" panose="020B0604020202020204" pitchFamily="34" charset="0"/>
              </a:rPr>
              <a:t>TSP-wise Market Shares in term of Wireless Subscribers as on 31st December, 2018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955" y="1404938"/>
            <a:ext cx="8693623" cy="46683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3311072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7074" y="308660"/>
            <a:ext cx="8235950" cy="501650"/>
          </a:xfr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339" tIns="45669" rIns="91339" bIns="45669"/>
          <a:lstStyle/>
          <a:p>
            <a:r>
              <a:rPr lang="en-US" sz="2400" b="1" u="sng" dirty="0">
                <a:latin typeface="Cambria" panose="02040503050406030204" pitchFamily="18" charset="0"/>
                <a:ea typeface="+mj-ea"/>
                <a:cs typeface="Arial" panose="020B0604020202020204" pitchFamily="34" charset="0"/>
              </a:rPr>
              <a:t>Data Usage per subscriber per month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02860" y="5806270"/>
            <a:ext cx="8242300" cy="444405"/>
          </a:xfrm>
        </p:spPr>
        <p:txBody>
          <a:bodyPr/>
          <a:lstStyle/>
          <a:p>
            <a:pPr marL="0" indent="0">
              <a:buNone/>
            </a:pPr>
            <a:r>
              <a:rPr lang="en-US" sz="1200" dirty="0"/>
              <a:t>* In Sep-18, TRAI has published the combined data usage per sub per month for 2G+3G+4G LTE+CDMA. The earlier period data doesn’t include CDMA.</a:t>
            </a:r>
          </a:p>
        </p:txBody>
      </p:sp>
      <p:graphicFrame>
        <p:nvGraphicFramePr>
          <p:cNvPr id="4" name="Chart 3">
            <a:extLst>
              <a:ext uri="{FF2B5EF4-FFF2-40B4-BE49-F238E27FC236}">
                <a16:creationId xmlns="" xmlns:a16="http://schemas.microsoft.com/office/drawing/2014/main" id="{00000000-0008-0000-0900-000002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38155207"/>
              </p:ext>
            </p:extLst>
          </p:nvPr>
        </p:nvGraphicFramePr>
        <p:xfrm>
          <a:off x="477672" y="1282890"/>
          <a:ext cx="8256895" cy="42308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713230115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0722" y="417844"/>
            <a:ext cx="8235950" cy="501650"/>
          </a:xfr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339" tIns="45669" rIns="91339" bIns="45669"/>
          <a:lstStyle/>
          <a:p>
            <a:r>
              <a:rPr lang="en-US" sz="2400" b="1" u="sng" dirty="0">
                <a:latin typeface="Cambria" panose="02040503050406030204" pitchFamily="18" charset="0"/>
                <a:ea typeface="+mj-ea"/>
                <a:cs typeface="Arial" panose="020B0604020202020204" pitchFamily="34" charset="0"/>
              </a:rPr>
              <a:t>Industry Data Realization (in cents/MB)</a:t>
            </a:r>
          </a:p>
        </p:txBody>
      </p:sp>
      <p:pic>
        <p:nvPicPr>
          <p:cNvPr id="1026" name="Chart 1" descr="image00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106" y="1387114"/>
            <a:ext cx="8221270" cy="4920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26436781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2610" y="335956"/>
            <a:ext cx="8235950" cy="501650"/>
          </a:xfr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339" tIns="45669" rIns="91339" bIns="45669"/>
          <a:lstStyle/>
          <a:p>
            <a:r>
              <a:rPr lang="en-US" sz="2400" b="1" u="sng" dirty="0">
                <a:latin typeface="Cambria" panose="02040503050406030204" pitchFamily="18" charset="0"/>
                <a:ea typeface="+mj-ea"/>
                <a:cs typeface="Arial" panose="020B0604020202020204" pitchFamily="34" charset="0"/>
              </a:rPr>
              <a:t>ARPU Trends</a:t>
            </a:r>
          </a:p>
        </p:txBody>
      </p:sp>
      <p:graphicFrame>
        <p:nvGraphicFramePr>
          <p:cNvPr id="4" name="Chart 3">
            <a:extLst>
              <a:ext uri="{FF2B5EF4-FFF2-40B4-BE49-F238E27FC236}">
                <a16:creationId xmlns="" xmlns:a16="http://schemas.microsoft.com/office/drawing/2014/main" id="{00000000-0008-0000-0500-000002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56995475"/>
              </p:ext>
            </p:extLst>
          </p:nvPr>
        </p:nvGraphicFramePr>
        <p:xfrm>
          <a:off x="532263" y="1201003"/>
          <a:ext cx="7724633" cy="485860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679158689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CB3BE9BE-5764-49B7-97F4-3E0411B0D086}"/>
              </a:ext>
            </a:extLst>
          </p:cNvPr>
          <p:cNvSpPr/>
          <p:nvPr/>
        </p:nvSpPr>
        <p:spPr bwMode="auto">
          <a:xfrm>
            <a:off x="7610764" y="3456708"/>
            <a:ext cx="1123803" cy="109681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677EAB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293" y="103940"/>
            <a:ext cx="8707270" cy="905988"/>
          </a:xfr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339" tIns="45669" rIns="91339" bIns="45669"/>
          <a:lstStyle/>
          <a:p>
            <a:r>
              <a:rPr lang="en-US" sz="2400" b="1" u="sng" dirty="0">
                <a:latin typeface="Cambria" panose="02040503050406030204" pitchFamily="18" charset="0"/>
                <a:ea typeface="+mj-ea"/>
                <a:cs typeface="Arial" panose="020B0604020202020204" pitchFamily="34" charset="0"/>
              </a:rPr>
              <a:t>Revenue Market Share (AGR Based)-as on 31st December, 2018</a:t>
            </a:r>
          </a:p>
        </p:txBody>
      </p:sp>
      <p:graphicFrame>
        <p:nvGraphicFramePr>
          <p:cNvPr id="4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07589901"/>
              </p:ext>
            </p:extLst>
          </p:nvPr>
        </p:nvGraphicFramePr>
        <p:xfrm>
          <a:off x="409433" y="1392072"/>
          <a:ext cx="8338782" cy="489954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718284717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Chart 7">
            <a:extLst>
              <a:ext uri="{FF2B5EF4-FFF2-40B4-BE49-F238E27FC236}">
                <a16:creationId xmlns="" xmlns:a16="http://schemas.microsoft.com/office/drawing/2014/main" id="{4ED63645-D2E7-44BE-AEEE-9A42861E619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5284747"/>
              </p:ext>
            </p:extLst>
          </p:nvPr>
        </p:nvGraphicFramePr>
        <p:xfrm>
          <a:off x="191358" y="1003300"/>
          <a:ext cx="4491478" cy="22552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95C392DD-57D4-4E36-9BF7-94214BA741D3}"/>
              </a:ext>
            </a:extLst>
          </p:cNvPr>
          <p:cNvSpPr/>
          <p:nvPr/>
        </p:nvSpPr>
        <p:spPr>
          <a:xfrm>
            <a:off x="1010078" y="663702"/>
            <a:ext cx="4572000" cy="24622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1000" b="1" dirty="0">
                <a:solidFill>
                  <a:srgbClr val="0A66A6"/>
                </a:solidFill>
                <a:latin typeface="+mn-lt"/>
              </a:rPr>
              <a:t>Revenues of Telecom Sector remains under pressure…</a:t>
            </a:r>
          </a:p>
        </p:txBody>
      </p:sp>
      <p:sp>
        <p:nvSpPr>
          <p:cNvPr id="9" name="Title 1">
            <a:extLst>
              <a:ext uri="{FF2B5EF4-FFF2-40B4-BE49-F238E27FC236}">
                <a16:creationId xmlns="" xmlns:a16="http://schemas.microsoft.com/office/drawing/2014/main" id="{67E4F0A1-8E00-4715-BDA3-A2C2D320DD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0414" y="3318"/>
            <a:ext cx="6209441" cy="501650"/>
          </a:xfr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339" tIns="45669" rIns="91339" bIns="45669"/>
          <a:lstStyle/>
          <a:p>
            <a:pPr lvl="2"/>
            <a:r>
              <a:rPr lang="en-IN" sz="2400" b="1" u="sng" dirty="0"/>
              <a:t>Financial Health of the Sector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13414007-6783-4251-95E5-6D787360F1A3}"/>
              </a:ext>
            </a:extLst>
          </p:cNvPr>
          <p:cNvSpPr txBox="1"/>
          <p:nvPr/>
        </p:nvSpPr>
        <p:spPr>
          <a:xfrm>
            <a:off x="5596558" y="692800"/>
            <a:ext cx="3200400" cy="246193"/>
          </a:xfrm>
          <a:prstGeom prst="rect">
            <a:avLst/>
          </a:prstGeom>
          <a:noFill/>
        </p:spPr>
        <p:txBody>
          <a:bodyPr wrap="square" lIns="91412" tIns="45706" rIns="91412" bIns="45706" rtlCol="0">
            <a:spAutoFit/>
          </a:bodyPr>
          <a:lstStyle/>
          <a:p>
            <a:r>
              <a:rPr lang="en-IN" sz="1000" b="1" dirty="0">
                <a:solidFill>
                  <a:srgbClr val="0A66A6"/>
                </a:solidFill>
                <a:latin typeface="+mn-lt"/>
              </a:rPr>
              <a:t>Industry ARPU continues to be depressed…</a:t>
            </a:r>
          </a:p>
        </p:txBody>
      </p:sp>
      <p:graphicFrame>
        <p:nvGraphicFramePr>
          <p:cNvPr id="11" name="Chart 10">
            <a:extLst>
              <a:ext uri="{FF2B5EF4-FFF2-40B4-BE49-F238E27FC236}">
                <a16:creationId xmlns="" xmlns:a16="http://schemas.microsoft.com/office/drawing/2014/main" id="{05A66150-EC41-4105-B59D-F17467B0FED7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15686141"/>
              </p:ext>
            </p:extLst>
          </p:nvPr>
        </p:nvGraphicFramePr>
        <p:xfrm>
          <a:off x="4779819" y="905164"/>
          <a:ext cx="4172820" cy="235152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6" name="Straight Connector 5">
            <a:extLst>
              <a:ext uri="{FF2B5EF4-FFF2-40B4-BE49-F238E27FC236}">
                <a16:creationId xmlns="" xmlns:a16="http://schemas.microsoft.com/office/drawing/2014/main" id="{A3BB3359-81E7-4538-960A-EB471D1D7C4A}"/>
              </a:ext>
            </a:extLst>
          </p:cNvPr>
          <p:cNvCxnSpPr/>
          <p:nvPr/>
        </p:nvCxnSpPr>
        <p:spPr bwMode="auto">
          <a:xfrm>
            <a:off x="4682836" y="349679"/>
            <a:ext cx="0" cy="5607776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6" name="Straight Connector 15">
            <a:extLst>
              <a:ext uri="{FF2B5EF4-FFF2-40B4-BE49-F238E27FC236}">
                <a16:creationId xmlns="" xmlns:a16="http://schemas.microsoft.com/office/drawing/2014/main" id="{AE968713-6EE0-43CC-B94B-E57A1F06A35B}"/>
              </a:ext>
            </a:extLst>
          </p:cNvPr>
          <p:cNvCxnSpPr/>
          <p:nvPr/>
        </p:nvCxnSpPr>
        <p:spPr bwMode="auto">
          <a:xfrm>
            <a:off x="191358" y="3429000"/>
            <a:ext cx="873097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graphicFrame>
        <p:nvGraphicFramePr>
          <p:cNvPr id="17" name="Chart 16">
            <a:extLst>
              <a:ext uri="{FF2B5EF4-FFF2-40B4-BE49-F238E27FC236}">
                <a16:creationId xmlns="" xmlns:a16="http://schemas.microsoft.com/office/drawing/2014/main" id="{49F31771-2F3F-4938-8BE1-C7A2C007507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62574188"/>
              </p:ext>
            </p:extLst>
          </p:nvPr>
        </p:nvGraphicFramePr>
        <p:xfrm>
          <a:off x="304803" y="3571726"/>
          <a:ext cx="4378028" cy="26365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9" name="TextBox 1">
            <a:extLst>
              <a:ext uri="{FF2B5EF4-FFF2-40B4-BE49-F238E27FC236}">
                <a16:creationId xmlns="" xmlns:a16="http://schemas.microsoft.com/office/drawing/2014/main" id="{F38FEF96-8B25-4816-9A63-DDC64EEDD34C}"/>
              </a:ext>
            </a:extLst>
          </p:cNvPr>
          <p:cNvSpPr txBox="1"/>
          <p:nvPr/>
        </p:nvSpPr>
        <p:spPr>
          <a:xfrm>
            <a:off x="36936" y="4516592"/>
            <a:ext cx="406409" cy="1120694"/>
          </a:xfrm>
          <a:prstGeom prst="rect">
            <a:avLst/>
          </a:prstGeom>
        </p:spPr>
        <p:txBody>
          <a:bodyPr vert="vert270"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en-IN" sz="900" i="0" dirty="0">
                <a:solidFill>
                  <a:schemeClr val="bg2"/>
                </a:solidFill>
              </a:rPr>
              <a:t>In INR Lakh Crores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="" xmlns:a16="http://schemas.microsoft.com/office/drawing/2014/main" id="{AFBEB585-135C-46E2-89E3-7AF34D361009}"/>
              </a:ext>
            </a:extLst>
          </p:cNvPr>
          <p:cNvSpPr/>
          <p:nvPr/>
        </p:nvSpPr>
        <p:spPr>
          <a:xfrm>
            <a:off x="4779819" y="6508323"/>
            <a:ext cx="3732585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900" b="1" i="0" dirty="0">
                <a:latin typeface="Calibri"/>
              </a:rPr>
              <a:t>Source: TRAI Reports &amp; Quarterly Results</a:t>
            </a:r>
            <a:endParaRPr lang="en-IN" sz="900" b="1" i="0" dirty="0">
              <a:latin typeface="+mn-lt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="" xmlns:a16="http://schemas.microsoft.com/office/drawing/2014/main" id="{ABE08E39-D13B-4B0F-8196-4E4526AB2AF6}"/>
              </a:ext>
            </a:extLst>
          </p:cNvPr>
          <p:cNvSpPr/>
          <p:nvPr/>
        </p:nvSpPr>
        <p:spPr>
          <a:xfrm>
            <a:off x="5596558" y="3470035"/>
            <a:ext cx="335608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1000" b="1" dirty="0">
                <a:solidFill>
                  <a:srgbClr val="0A66A6"/>
                </a:solidFill>
                <a:latin typeface="+mn-lt"/>
              </a:rPr>
              <a:t>Return on Capitol Employed (RoCE)</a:t>
            </a:r>
            <a:endParaRPr lang="en-IN" sz="1000" dirty="0">
              <a:latin typeface="+mn-lt"/>
            </a:endParaRPr>
          </a:p>
        </p:txBody>
      </p:sp>
      <p:graphicFrame>
        <p:nvGraphicFramePr>
          <p:cNvPr id="18" name="Chart 17">
            <a:extLst>
              <a:ext uri="{FF2B5EF4-FFF2-40B4-BE49-F238E27FC236}">
                <a16:creationId xmlns="" xmlns:a16="http://schemas.microsoft.com/office/drawing/2014/main" id="{7CEA06F7-4A90-419B-99C9-2D7915B55CD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41647521"/>
              </p:ext>
            </p:extLst>
          </p:nvPr>
        </p:nvGraphicFramePr>
        <p:xfrm>
          <a:off x="4723078" y="3897961"/>
          <a:ext cx="4378028" cy="244452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329465219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img.freepik.com/free-vector/watercolor-map-indian-flag_1035-1099.jpg?size=338&amp;ext=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2947" y="1554031"/>
            <a:ext cx="4189861" cy="43281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itle 1"/>
          <p:cNvSpPr txBox="1">
            <a:spLocks/>
          </p:cNvSpPr>
          <p:nvPr/>
        </p:nvSpPr>
        <p:spPr bwMode="auto">
          <a:xfrm>
            <a:off x="40945" y="47401"/>
            <a:ext cx="7697336" cy="5976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339" tIns="45669" rIns="91339" bIns="45669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 algn="l">
              <a:defRPr/>
            </a:pPr>
            <a:r>
              <a:rPr lang="en-IN" sz="2400" b="1" i="0" u="sng" kern="0" dirty="0">
                <a:solidFill>
                  <a:srgbClr val="033770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Indian Telecom Sector Commitments for 2020</a:t>
            </a:r>
            <a:endParaRPr lang="en-US" sz="3200" b="1" i="0" u="sng" kern="0" dirty="0">
              <a:solidFill>
                <a:srgbClr val="033770"/>
              </a:solidFill>
              <a:latin typeface="Cambria" panose="02040503050406030204" pitchFamily="18" charset="0"/>
              <a:cs typeface="Arial" panose="020B0604020202020204" pitchFamily="34" charset="0"/>
            </a:endParaRPr>
          </a:p>
        </p:txBody>
      </p:sp>
      <p:sp>
        <p:nvSpPr>
          <p:cNvPr id="25" name="Rectangle 13"/>
          <p:cNvSpPr>
            <a:spLocks noChangeArrowheads="1"/>
          </p:cNvSpPr>
          <p:nvPr/>
        </p:nvSpPr>
        <p:spPr bwMode="auto">
          <a:xfrm>
            <a:off x="4845806" y="5223089"/>
            <a:ext cx="3878248" cy="870995"/>
          </a:xfrm>
          <a:prstGeom prst="rect">
            <a:avLst/>
          </a:prstGeom>
          <a:solidFill>
            <a:srgbClr val="4F81BD">
              <a:lumMod val="75000"/>
            </a:srgbClr>
          </a:solidFill>
          <a:ln w="9525" algn="ctr">
            <a:solidFill>
              <a:sysClr val="windowText" lastClr="000000"/>
            </a:solidFill>
            <a:round/>
            <a:headEnd/>
            <a:tailEnd/>
          </a:ln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N" altLang="en-US" sz="16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itchFamily="34" charset="0"/>
                <a:ea typeface="+mn-ea"/>
                <a:cs typeface="Arial" panose="020B0604020202020204" pitchFamily="34" charset="0"/>
              </a:rPr>
              <a:t>Incremental Private sector investment in infrastructure  by 2020 – </a:t>
            </a:r>
            <a:r>
              <a:rPr kumimoji="0" lang="en-US" alt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itchFamily="34" charset="0"/>
                <a:ea typeface="+mn-ea"/>
                <a:cs typeface="Arial" panose="020B0604020202020204" pitchFamily="34" charset="0"/>
              </a:rPr>
              <a:t>INR </a:t>
            </a:r>
            <a:r>
              <a:rPr kumimoji="0" lang="en-IN" alt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itchFamily="34" charset="0"/>
                <a:ea typeface="+mn-ea"/>
                <a:cs typeface="Arial" panose="020B0604020202020204" pitchFamily="34" charset="0"/>
              </a:rPr>
              <a:t>5,00,000 crores</a:t>
            </a:r>
            <a:endParaRPr kumimoji="0" lang="en-US" altLang="en-US" sz="1600" b="1" i="0" u="none" strike="noStrike" kern="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Arial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6" name="Rectangle 14"/>
          <p:cNvSpPr>
            <a:spLocks noChangeArrowheads="1"/>
          </p:cNvSpPr>
          <p:nvPr/>
        </p:nvSpPr>
        <p:spPr bwMode="auto">
          <a:xfrm>
            <a:off x="854609" y="5038445"/>
            <a:ext cx="3055199" cy="839259"/>
          </a:xfrm>
          <a:prstGeom prst="rect">
            <a:avLst/>
          </a:prstGeom>
          <a:solidFill>
            <a:srgbClr val="4F81BD">
              <a:lumMod val="75000"/>
            </a:srgbClr>
          </a:solidFill>
          <a:ln w="9525" algn="ctr">
            <a:solidFill>
              <a:sysClr val="windowText" lastClr="000000"/>
            </a:solidFill>
            <a:round/>
            <a:headEnd/>
            <a:tailEnd/>
          </a:ln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N" altLang="en-US" sz="16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itchFamily="34" charset="0"/>
                <a:ea typeface="+mn-ea"/>
                <a:cs typeface="Arial" panose="020B0604020202020204" pitchFamily="34" charset="0"/>
              </a:rPr>
              <a:t>To provide data connectivity to next </a:t>
            </a:r>
            <a:r>
              <a:rPr kumimoji="0" lang="en-IN" alt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itchFamily="34" charset="0"/>
                <a:ea typeface="+mn-ea"/>
                <a:cs typeface="Arial" panose="020B0604020202020204" pitchFamily="34" charset="0"/>
              </a:rPr>
              <a:t>1 billion </a:t>
            </a:r>
            <a:r>
              <a:rPr kumimoji="0" lang="en-IN" altLang="en-US" sz="16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itchFamily="34" charset="0"/>
                <a:ea typeface="+mn-ea"/>
                <a:cs typeface="Arial" panose="020B0604020202020204" pitchFamily="34" charset="0"/>
              </a:rPr>
              <a:t>citizens </a:t>
            </a:r>
          </a:p>
        </p:txBody>
      </p:sp>
      <p:sp>
        <p:nvSpPr>
          <p:cNvPr id="27" name="Rectangle 15"/>
          <p:cNvSpPr>
            <a:spLocks noChangeArrowheads="1"/>
          </p:cNvSpPr>
          <p:nvPr/>
        </p:nvSpPr>
        <p:spPr bwMode="auto">
          <a:xfrm>
            <a:off x="107401" y="3718108"/>
            <a:ext cx="3249945" cy="776163"/>
          </a:xfrm>
          <a:prstGeom prst="rect">
            <a:avLst/>
          </a:prstGeom>
          <a:solidFill>
            <a:srgbClr val="4F81BD">
              <a:lumMod val="75000"/>
            </a:srgbClr>
          </a:solidFill>
          <a:ln w="9525" algn="ctr">
            <a:solidFill>
              <a:sysClr val="windowText" lastClr="000000"/>
            </a:solidFill>
            <a:round/>
            <a:headEnd/>
            <a:tailEnd/>
          </a:ln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N" altLang="en-US" sz="16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itchFamily="34" charset="0"/>
                <a:ea typeface="+mn-ea"/>
                <a:cs typeface="Arial" panose="020B0604020202020204" pitchFamily="34" charset="0"/>
              </a:rPr>
              <a:t>Number of M2M connections by 2020 – </a:t>
            </a:r>
            <a:r>
              <a:rPr kumimoji="0" lang="en-IN" alt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itchFamily="34" charset="0"/>
                <a:ea typeface="+mn-ea"/>
                <a:cs typeface="Arial" panose="020B0604020202020204" pitchFamily="34" charset="0"/>
              </a:rPr>
              <a:t>72 million</a:t>
            </a:r>
            <a:endParaRPr kumimoji="0" lang="en-US" altLang="en-US" sz="1600" b="1" i="0" u="none" strike="noStrike" kern="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Arial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8" name="Rectangle 17"/>
          <p:cNvSpPr>
            <a:spLocks noChangeArrowheads="1"/>
          </p:cNvSpPr>
          <p:nvPr/>
        </p:nvSpPr>
        <p:spPr bwMode="auto">
          <a:xfrm>
            <a:off x="5958312" y="3555884"/>
            <a:ext cx="2929515" cy="863289"/>
          </a:xfrm>
          <a:prstGeom prst="rect">
            <a:avLst/>
          </a:prstGeom>
          <a:solidFill>
            <a:srgbClr val="4F81BD">
              <a:lumMod val="75000"/>
            </a:srgbClr>
          </a:solidFill>
          <a:ln w="9525" algn="ctr">
            <a:solidFill>
              <a:sysClr val="windowText" lastClr="000000"/>
            </a:solidFill>
            <a:round/>
            <a:headEnd/>
            <a:tailEnd/>
          </a:ln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N" sz="16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itchFamily="34" charset="0"/>
                <a:ea typeface="+mn-ea"/>
                <a:cs typeface="Arial" panose="020B0604020202020204" pitchFamily="34" charset="0"/>
              </a:rPr>
              <a:t>Contribute directly to</a:t>
            </a:r>
            <a:r>
              <a:rPr kumimoji="0" lang="en-IN" sz="1600" b="1" i="0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itchFamily="34" charset="0"/>
                <a:ea typeface="+mn-ea"/>
                <a:cs typeface="Arial" panose="020B0604020202020204" pitchFamily="34" charset="0"/>
              </a:rPr>
              <a:t> 30 Lakh </a:t>
            </a:r>
            <a:r>
              <a:rPr kumimoji="0" lang="en-IN" sz="16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itchFamily="34" charset="0"/>
                <a:ea typeface="+mn-ea"/>
                <a:cs typeface="Arial" panose="020B0604020202020204" pitchFamily="34" charset="0"/>
              </a:rPr>
              <a:t>jobs by 2020</a:t>
            </a:r>
            <a:endParaRPr kumimoji="0" lang="en-US" sz="16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9" name="Rectangle 18"/>
          <p:cNvSpPr>
            <a:spLocks noChangeArrowheads="1"/>
          </p:cNvSpPr>
          <p:nvPr/>
        </p:nvSpPr>
        <p:spPr bwMode="auto">
          <a:xfrm>
            <a:off x="1041194" y="2193406"/>
            <a:ext cx="1835852" cy="553844"/>
          </a:xfrm>
          <a:prstGeom prst="rect">
            <a:avLst/>
          </a:prstGeom>
          <a:solidFill>
            <a:srgbClr val="4F81BD">
              <a:lumMod val="75000"/>
            </a:srgbClr>
          </a:solidFill>
          <a:ln w="9525" algn="ctr">
            <a:solidFill>
              <a:sysClr val="windowText" lastClr="000000"/>
            </a:solidFill>
            <a:round/>
            <a:headEnd/>
            <a:tailEnd/>
          </a:ln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N" alt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itchFamily="34" charset="0"/>
                <a:ea typeface="+mn-ea"/>
                <a:cs typeface="Arial" panose="020B0604020202020204" pitchFamily="34" charset="0"/>
              </a:rPr>
              <a:t>100</a:t>
            </a:r>
            <a:r>
              <a:rPr kumimoji="0" lang="en-IN" altLang="en-US" sz="16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itchFamily="34" charset="0"/>
                <a:ea typeface="+mn-ea"/>
                <a:cs typeface="Arial" panose="020B0604020202020204" pitchFamily="34" charset="0"/>
              </a:rPr>
              <a:t> smart cities</a:t>
            </a:r>
            <a:endParaRPr kumimoji="0" lang="en-US" altLang="en-US" sz="16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0" name="Rectangle 29"/>
          <p:cNvSpPr>
            <a:spLocks noChangeArrowheads="1"/>
          </p:cNvSpPr>
          <p:nvPr/>
        </p:nvSpPr>
        <p:spPr bwMode="auto">
          <a:xfrm>
            <a:off x="2736625" y="869177"/>
            <a:ext cx="2224088" cy="960879"/>
          </a:xfrm>
          <a:prstGeom prst="rect">
            <a:avLst/>
          </a:prstGeom>
          <a:solidFill>
            <a:srgbClr val="4F81BD">
              <a:lumMod val="75000"/>
            </a:srgbClr>
          </a:solidFill>
          <a:ln w="9525" algn="ctr">
            <a:solidFill>
              <a:sysClr val="windowText" lastClr="000000"/>
            </a:solidFill>
            <a:round/>
            <a:headEnd/>
            <a:tailEnd/>
          </a:ln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N" alt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itchFamily="34" charset="0"/>
                <a:ea typeface="+mn-ea"/>
                <a:cs typeface="Arial" panose="020B0604020202020204" pitchFamily="34" charset="0"/>
              </a:rPr>
              <a:t>2,50,000</a:t>
            </a:r>
            <a:r>
              <a:rPr kumimoji="0" lang="en-IN" altLang="en-US" sz="16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itchFamily="34" charset="0"/>
                <a:ea typeface="+mn-ea"/>
                <a:cs typeface="Arial" panose="020B0604020202020204" pitchFamily="34" charset="0"/>
              </a:rPr>
              <a:t> villages to be covered under </a:t>
            </a:r>
            <a:r>
              <a:rPr kumimoji="0" lang="en-IN" altLang="en-US" sz="1600" b="1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itchFamily="34" charset="0"/>
                <a:ea typeface="+mn-ea"/>
                <a:cs typeface="Arial" panose="020B0604020202020204" pitchFamily="34" charset="0"/>
              </a:rPr>
              <a:t>BharatNet</a:t>
            </a:r>
            <a:endParaRPr kumimoji="0" lang="en-US" altLang="en-US" sz="16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5665524" y="1523464"/>
            <a:ext cx="2043825" cy="1077218"/>
          </a:xfrm>
          <a:prstGeom prst="rect">
            <a:avLst/>
          </a:prstGeom>
          <a:solidFill>
            <a:srgbClr val="4F81BD">
              <a:lumMod val="75000"/>
            </a:srgbClr>
          </a:solidFill>
          <a:ln w="9525" algn="ctr">
            <a:solidFill>
              <a:sysClr val="windowText" lastClr="000000"/>
            </a:solidFill>
            <a:round/>
            <a:headEnd/>
            <a:tailEnd/>
          </a:ln>
        </p:spPr>
        <p:txBody>
          <a:bodyPr anchor="ctr"/>
          <a:lstStyle/>
          <a:p>
            <a:pPr fontAlgn="auto">
              <a:spcAft>
                <a:spcPts val="0"/>
              </a:spcAft>
            </a:pPr>
            <a:r>
              <a:rPr lang="en-IN" altLang="en-US" sz="1600" b="1" i="0" kern="0" dirty="0">
                <a:solidFill>
                  <a:prstClr val="white"/>
                </a:solidFill>
                <a:latin typeface="Arial" pitchFamily="34" charset="0"/>
                <a:ea typeface="+mn-ea"/>
                <a:cs typeface="Arial" panose="020B0604020202020204" pitchFamily="34" charset="0"/>
              </a:rPr>
              <a:t>Contribution to India’s GDP by 2020 – </a:t>
            </a:r>
            <a:r>
              <a:rPr lang="en-IN" altLang="en-US" sz="1600" b="1" i="0" kern="0" dirty="0">
                <a:solidFill>
                  <a:srgbClr val="FFFF00"/>
                </a:solidFill>
                <a:latin typeface="Arial" pitchFamily="34" charset="0"/>
                <a:ea typeface="+mn-ea"/>
                <a:cs typeface="Arial" panose="020B0604020202020204" pitchFamily="34" charset="0"/>
              </a:rPr>
              <a:t>8.2 % of total GDP</a:t>
            </a:r>
            <a:endParaRPr lang="en-US" altLang="en-US" sz="1600" b="1" i="0" kern="0" dirty="0">
              <a:solidFill>
                <a:srgbClr val="FFFF00"/>
              </a:solidFill>
              <a:latin typeface="Arial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3334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default 1">
      <a:dk1>
        <a:srgbClr val="4D4D4D"/>
      </a:dk1>
      <a:lt1>
        <a:srgbClr val="FFFFFF"/>
      </a:lt1>
      <a:dk2>
        <a:srgbClr val="999999"/>
      </a:dk2>
      <a:lt2>
        <a:srgbClr val="000000"/>
      </a:lt2>
      <a:accent1>
        <a:srgbClr val="F04E22"/>
      </a:accent1>
      <a:accent2>
        <a:srgbClr val="F0B500"/>
      </a:accent2>
      <a:accent3>
        <a:srgbClr val="FFFFFF"/>
      </a:accent3>
      <a:accent4>
        <a:srgbClr val="404040"/>
      </a:accent4>
      <a:accent5>
        <a:srgbClr val="F6B2AB"/>
      </a:accent5>
      <a:accent6>
        <a:srgbClr val="D9A400"/>
      </a:accent6>
      <a:hlink>
        <a:srgbClr val="F07800"/>
      </a:hlink>
      <a:folHlink>
        <a:srgbClr val="00A6AD"/>
      </a:folHlink>
    </a:clrScheme>
    <a:fontScheme name="defaul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efault 1">
        <a:dk1>
          <a:srgbClr val="4D4D4D"/>
        </a:dk1>
        <a:lt1>
          <a:srgbClr val="FFFFFF"/>
        </a:lt1>
        <a:dk2>
          <a:srgbClr val="999999"/>
        </a:dk2>
        <a:lt2>
          <a:srgbClr val="000000"/>
        </a:lt2>
        <a:accent1>
          <a:srgbClr val="F04E22"/>
        </a:accent1>
        <a:accent2>
          <a:srgbClr val="F0B500"/>
        </a:accent2>
        <a:accent3>
          <a:srgbClr val="FFFFFF"/>
        </a:accent3>
        <a:accent4>
          <a:srgbClr val="404040"/>
        </a:accent4>
        <a:accent5>
          <a:srgbClr val="F6B2AB"/>
        </a:accent5>
        <a:accent6>
          <a:srgbClr val="D9A400"/>
        </a:accent6>
        <a:hlink>
          <a:srgbClr val="F07800"/>
        </a:hlink>
        <a:folHlink>
          <a:srgbClr val="00A6A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LongProperties xmlns="http://schemas.microsoft.com/office/2006/metadata/longProperties"/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100A67FCBBA854485E6B90BC743EB44" ma:contentTypeVersion="19" ma:contentTypeDescription="Create a new document." ma:contentTypeScope="" ma:versionID="8a00408eeaf10774ef3d7c9ef934b622">
  <xsd:schema xmlns:xsd="http://www.w3.org/2001/XMLSchema" xmlns:p="http://schemas.microsoft.com/office/2006/metadata/properties" xmlns:ns1="http://schemas.microsoft.com/sharepoint/v3" xmlns:ns2="1a49e2df-31b2-4b03-b7ff-2f6de46ba72a" xmlns:ns3="8cf4761c-1265-4639-b69d-74d894dc797c" xmlns:ns4="bffd0c44-0041-4129-9ec1-86d0c30f5128" targetNamespace="http://schemas.microsoft.com/office/2006/metadata/properties" ma:root="true" ma:fieldsID="171408ce9cdd11e4fc824e1e5622d3db" ns1:_="" ns2:_="" ns3:_="" ns4:_="">
    <xsd:import namespace="http://schemas.microsoft.com/sharepoint/v3"/>
    <xsd:import namespace="1a49e2df-31b2-4b03-b7ff-2f6de46ba72a"/>
    <xsd:import namespace="8cf4761c-1265-4639-b69d-74d894dc797c"/>
    <xsd:import namespace="bffd0c44-0041-4129-9ec1-86d0c30f5128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  <xsd:element ref="ns2:Meta_x0020_Tags" minOccurs="0"/>
                <xsd:element ref="ns3:UserTags" minOccurs="0"/>
                <xsd:element ref="ns4:Category" minOccurs="0"/>
                <xsd:element ref="ns4:Client" minOccurs="0"/>
                <xsd:element ref="ns4:Technology" minOccurs="0"/>
                <xsd:element ref="ns3:Document_x0020_Expiration_x0020_Date"/>
              </xsd:all>
            </xsd:complexType>
          </xsd:element>
        </xsd:sequence>
      </xsd:complexType>
    </xsd:element>
  </xsd:schema>
  <xsd:schema xmlns:xsd="http://www.w3.org/2001/XMLSchema" xmlns:dms="http://schemas.microsoft.com/office/2006/documentManagement/types" targetNamespace="http://schemas.microsoft.com/sharepoint/v3" elementFormDefault="qualified">
    <xsd:import namespace="http://schemas.microsoft.com/office/2006/documentManagement/types"/>
    <xsd:element name="PublishingStartDate" ma:index="8" nillable="true" ma:displayName="Effective Date(default old)" ma:description="" ma:hidden="true" ma:internalName="PublishingStartDate">
      <xsd:simpleType>
        <xsd:restriction base="dms:Unknown"/>
      </xsd:simpleType>
    </xsd:element>
    <xsd:element name="PublishingExpirationDate" ma:index="9" nillable="true" ma:displayName="Expiration Date" ma:description="" ma:hidden="true" ma:internalName="PublishingExpirationDate">
      <xsd:simpleType>
        <xsd:restriction base="dms:Unknown"/>
      </xsd:simpleType>
    </xsd:element>
  </xsd:schema>
  <xsd:schema xmlns:xsd="http://www.w3.org/2001/XMLSchema" xmlns:dms="http://schemas.microsoft.com/office/2006/documentManagement/types" targetNamespace="1a49e2df-31b2-4b03-b7ff-2f6de46ba72a" elementFormDefault="qualified">
    <xsd:import namespace="http://schemas.microsoft.com/office/2006/documentManagement/types"/>
    <xsd:element name="Meta_x0020_Tags" ma:index="10" nillable="true" ma:displayName="Meta Tags" ma:internalName="Meta_x0020_Tags">
      <xsd:simpleType>
        <xsd:restriction base="dms:Note"/>
      </xsd:simpleType>
    </xsd:element>
  </xsd:schema>
  <xsd:schema xmlns:xsd="http://www.w3.org/2001/XMLSchema" xmlns:dms="http://schemas.microsoft.com/office/2006/documentManagement/types" targetNamespace="8cf4761c-1265-4639-b69d-74d894dc797c" elementFormDefault="qualified">
    <xsd:import namespace="http://schemas.microsoft.com/office/2006/documentManagement/types"/>
    <xsd:element name="UserTags" ma:index="11" nillable="true" ma:displayName="UserTags" ma:description="Thie field is used for storing user tags(,) seperated" ma:hidden="true" ma:internalName="UserTags" ma:readOnly="false">
      <xsd:simpleType>
        <xsd:restriction base="dms:Note"/>
      </xsd:simpleType>
    </xsd:element>
    <xsd:element name="Document_x0020_Expiration_x0020_Date" ma:index="16" ma:displayName="Document Expiration Date" ma:internalName="Document_x0020_Expiration_x0020_Date">
      <xsd:simpleType>
        <xsd:restriction base="dms:Unknown"/>
      </xsd:simpleType>
    </xsd:element>
  </xsd:schema>
  <xsd:schema xmlns:xsd="http://www.w3.org/2001/XMLSchema" xmlns:dms="http://schemas.microsoft.com/office/2006/documentManagement/types" targetNamespace="bffd0c44-0041-4129-9ec1-86d0c30f5128" elementFormDefault="qualified">
    <xsd:import namespace="http://schemas.microsoft.com/office/2006/documentManagement/types"/>
    <xsd:element name="Category" ma:index="13" nillable="true" ma:displayName="Category" ma:default="Client Work" ma:format="Dropdown" ma:internalName="Category">
      <xsd:simpleType>
        <xsd:restriction base="dms:Choice">
          <xsd:enumeration value="Architecture Document"/>
          <xsd:enumeration value="Case Studies"/>
          <xsd:enumeration value="Client Work"/>
          <xsd:enumeration value="Estimation Tool"/>
          <xsd:enumeration value="Fact Sheet"/>
          <xsd:enumeration value="Images"/>
          <xsd:enumeration value="Industry Research"/>
          <xsd:enumeration value="Interview Questions"/>
          <xsd:enumeration value="Intranet User Experience Design"/>
          <xsd:enumeration value="Package Selection"/>
          <xsd:enumeration value="Practice Operations"/>
          <xsd:enumeration value="Press Release"/>
          <xsd:enumeration value="Process/ Workflow"/>
          <xsd:enumeration value="Project Plan"/>
          <xsd:enumeration value="Proposals and RFP Responses"/>
          <xsd:enumeration value="Requirements"/>
          <xsd:enumeration value="Sales Collateral"/>
          <xsd:enumeration value="Scope Matrix"/>
          <xsd:enumeration value="SOW"/>
          <xsd:enumeration value="Staffing &amp; SME Support"/>
          <xsd:enumeration value="Vendor Evaluations"/>
          <xsd:enumeration value="Vendor Presentation"/>
          <xsd:enumeration value="Whitepapers and Presentations"/>
          <xsd:enumeration value="Wiki Assets"/>
          <xsd:enumeration value="Wireframes"/>
          <xsd:enumeration value="Other"/>
        </xsd:restriction>
      </xsd:simpleType>
    </xsd:element>
    <xsd:element name="Client" ma:index="14" nillable="true" ma:displayName="Client" ma:list="{4aee75da-044b-44c7-b50d-cc9e28c938f8}" ma:internalName="Client" ma:readOnly="false" ma:showField="Title">
      <xsd:simpleType>
        <xsd:restriction base="dms:Lookup"/>
      </xsd:simpleType>
    </xsd:element>
    <xsd:element name="Technology" ma:index="15" nillable="true" ma:displayName="Technology" ma:default="" ma:format="Dropdown" ma:internalName="Technology">
      <xsd:simpleType>
        <xsd:restriction base="dms:Choice">
          <xsd:enumeration value="Escenic"/>
          <xsd:enumeration value="FatWire"/>
          <xsd:enumeration value="InterWoven"/>
          <xsd:enumeration value="Open Source"/>
          <xsd:enumeration value="RedDot"/>
          <xsd:enumeration value="SDL Tridion"/>
          <xsd:enumeration value="SharePoint"/>
          <xsd:enumeration value="SiteCore"/>
          <xsd:enumeration value="Stellent / Oracle UCM"/>
          <xsd:enumeration value="Vignette"/>
          <xsd:enumeration value="Other"/>
          <xsd:enumeration value="N/A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Props1.xml><?xml version="1.0" encoding="utf-8"?>
<ds:datastoreItem xmlns:ds="http://schemas.openxmlformats.org/officeDocument/2006/customXml" ds:itemID="{1FB14D2E-5AFE-4706-B7AB-8BFD33AC88DC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07B57E7A-94F2-4D60-A8D9-F00836B35D96}">
  <ds:schemaRefs>
    <ds:schemaRef ds:uri="http://schemas.microsoft.com/office/2006/metadata/longProperties"/>
  </ds:schemaRefs>
</ds:datastoreItem>
</file>

<file path=customXml/itemProps3.xml><?xml version="1.0" encoding="utf-8"?>
<ds:datastoreItem xmlns:ds="http://schemas.openxmlformats.org/officeDocument/2006/customXml" ds:itemID="{30558781-5EAF-4FF3-BDF0-4FD1FA81D0A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1a49e2df-31b2-4b03-b7ff-2f6de46ba72a"/>
    <ds:schemaRef ds:uri="8cf4761c-1265-4639-b69d-74d894dc797c"/>
    <ds:schemaRef ds:uri="bffd0c44-0041-4129-9ec1-86d0c30f5128"/>
    <ds:schemaRef ds:uri="http://schemas.microsoft.com/office/2006/documentManagement/typ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65243</TotalTime>
  <Words>1274</Words>
  <Application>Microsoft Office PowerPoint</Application>
  <PresentationFormat>On-screen Show (4:3)</PresentationFormat>
  <Paragraphs>192</Paragraphs>
  <Slides>19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Blank Presentation</vt:lpstr>
      <vt:lpstr>PowerPoint Presentation</vt:lpstr>
      <vt:lpstr>PowerPoint Presentation</vt:lpstr>
      <vt:lpstr>TSP-wise Market Shares in term of Wireless Subscribers as on 31st December, 2018</vt:lpstr>
      <vt:lpstr>Data Usage per subscriber per month</vt:lpstr>
      <vt:lpstr>Industry Data Realization (in cents/MB)</vt:lpstr>
      <vt:lpstr>ARPU Trends</vt:lpstr>
      <vt:lpstr>Revenue Market Share (AGR Based)-as on 31st December, 2018</vt:lpstr>
      <vt:lpstr>Financial Health of the Sector</vt:lpstr>
      <vt:lpstr>PowerPoint Presentation</vt:lpstr>
      <vt:lpstr>Rapidly Expanding Broadband Network</vt:lpstr>
      <vt:lpstr>Network Deployments and Accessibility</vt:lpstr>
      <vt:lpstr>National Digital Communications Policy 2018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Cellular Operators Association of India</Company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Template COAI</dc:title>
  <dc:creator>Daneshwar Dutt Dubey</dc:creator>
  <cp:keywords>GSM, Cellular, Telephony, Association, India, 2G, 3G, 4G, Telecommunication,</cp:keywords>
  <cp:lastModifiedBy>Vikram</cp:lastModifiedBy>
  <cp:revision>3057</cp:revision>
  <cp:lastPrinted>2018-05-29T13:53:01Z</cp:lastPrinted>
  <dcterms:created xsi:type="dcterms:W3CDTF">2009-01-28T17:22:34Z</dcterms:created>
  <dcterms:modified xsi:type="dcterms:W3CDTF">2019-03-22T07:22:54Z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3</vt:i4>
  </property>
  <property fmtid="{D5CDD505-2E9C-101B-9397-08002B2CF9AE}" pid="3" name="Tag">
    <vt:lpwstr>Presentation Template, PPT Template, Interactive PPT Template, Templates, Powerpoint Template</vt:lpwstr>
  </property>
  <property fmtid="{D5CDD505-2E9C-101B-9397-08002B2CF9AE}" pid="4" name="ContentType">
    <vt:lpwstr>Document</vt:lpwstr>
  </property>
  <property fmtid="{D5CDD505-2E9C-101B-9397-08002B2CF9AE}" pid="5" name="Meta Tags">
    <vt:lpwstr/>
  </property>
  <property fmtid="{D5CDD505-2E9C-101B-9397-08002B2CF9AE}" pid="6" name="Tag0">
    <vt:lpwstr>PPT Template, Interactive PPT Template</vt:lpwstr>
  </property>
  <property fmtid="{D5CDD505-2E9C-101B-9397-08002B2CF9AE}" pid="7" name="Technology">
    <vt:lpwstr>SDL Tridion</vt:lpwstr>
  </property>
  <property fmtid="{D5CDD505-2E9C-101B-9397-08002B2CF9AE}" pid="8" name="Client">
    <vt:lpwstr>0</vt:lpwstr>
  </property>
  <property fmtid="{D5CDD505-2E9C-101B-9397-08002B2CF9AE}" pid="9" name="Document Expiration Date">
    <vt:lpwstr>2010-09-08T10:19:00Z</vt:lpwstr>
  </property>
  <property fmtid="{D5CDD505-2E9C-101B-9397-08002B2CF9AE}" pid="10" name="Category">
    <vt:lpwstr>Proposals and RFP Responses</vt:lpwstr>
  </property>
  <property fmtid="{D5CDD505-2E9C-101B-9397-08002B2CF9AE}" pid="11" name="_NewReviewCycle">
    <vt:lpwstr/>
  </property>
</Properties>
</file>