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</p:sldMasterIdLst>
  <p:notesMasterIdLst>
    <p:notesMasterId r:id="rId8"/>
  </p:notesMasterIdLst>
  <p:handoutMasterIdLst>
    <p:handoutMasterId r:id="rId9"/>
  </p:handoutMasterIdLst>
  <p:sldIdLst>
    <p:sldId id="262" r:id="rId3"/>
    <p:sldId id="302" r:id="rId4"/>
    <p:sldId id="303" r:id="rId5"/>
    <p:sldId id="305" r:id="rId6"/>
    <p:sldId id="298" r:id="rId7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342"/>
    <a:srgbClr val="3666AE"/>
    <a:srgbClr val="2F5AA5"/>
    <a:srgbClr val="4C83C3"/>
    <a:srgbClr val="3662AC"/>
    <a:srgbClr val="1F2B54"/>
    <a:srgbClr val="1A203D"/>
    <a:srgbClr val="4A83C4"/>
    <a:srgbClr val="335CA8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45" autoAdjust="0"/>
    <p:restoredTop sz="94660"/>
  </p:normalViewPr>
  <p:slideViewPr>
    <p:cSldViewPr snapToGrid="0" snapToObjects="1">
      <p:cViewPr varScale="1">
        <p:scale>
          <a:sx n="260" d="100"/>
          <a:sy n="260" d="100"/>
        </p:scale>
        <p:origin x="-480" y="-104"/>
      </p:cViewPr>
      <p:guideLst>
        <p:guide orient="horz" pos="162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3960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31" Type="http://schemas.microsoft.com/office/2015/10/relationships/revisionInfo" Target="revisionInfo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6F990-A4F6-F74A-A554-00520616D186}" type="datetimeFigureOut">
              <a:rPr lang="en-US" smtClean="0"/>
              <a:pPr/>
              <a:t>25/03/18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502C2-B860-E744-98F5-920F0D60F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357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9BBDD-93E0-4567-A5AE-32FCAB385B07}" type="datetimeFigureOut">
              <a:rPr lang="en-GB" smtClean="0"/>
              <a:pPr/>
              <a:t>25/03/18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6FE73-F779-4997-B175-6DC16E02F3DF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0400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28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682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232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6FE73-F779-4997-B175-6DC16E02F3D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428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57200" y="2482447"/>
            <a:ext cx="8229600" cy="867909"/>
          </a:xfrm>
          <a:prstGeom prst="rect">
            <a:avLst/>
          </a:prstGeom>
        </p:spPr>
        <p:txBody>
          <a:bodyPr vert="horz"/>
          <a:lstStyle>
            <a:lvl1pPr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03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4466" y="1435319"/>
            <a:ext cx="8041448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723132" y="1435319"/>
            <a:ext cx="3902782" cy="1937682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584468" y="1435319"/>
            <a:ext cx="3896437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47883" y="1435319"/>
            <a:ext cx="3878033" cy="2727108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597806" y="1435319"/>
            <a:ext cx="3902782" cy="1937682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1998728" y="293590"/>
            <a:ext cx="6627186" cy="730495"/>
          </a:xfrm>
          <a:prstGeom prst="rect">
            <a:avLst/>
          </a:prstGeom>
        </p:spPr>
        <p:txBody>
          <a:bodyPr vert="horz"/>
          <a:lstStyle>
            <a:lvl1pPr algn="l">
              <a:defRPr sz="3200" b="1" i="0">
                <a:solidFill>
                  <a:srgbClr val="3BC6E8"/>
                </a:solidFill>
              </a:defRPr>
            </a:lvl1pPr>
          </a:lstStyle>
          <a:p>
            <a:r>
              <a:rPr lang="en-GB" dirty="0"/>
              <a:t>Click to add title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theme" Target="../theme/theme2.xml"/><Relationship Id="rId5" Type="http://schemas.openxmlformats.org/officeDocument/2006/relationships/image" Target="../media/image3.png"/><Relationship Id="rId6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96C6-B927-5C4C-8E51-A155C4C7798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3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546"/>
            <a:ext cx="9144000" cy="514195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4475333"/>
            <a:ext cx="7772400" cy="532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dirty="0">
                <a:solidFill>
                  <a:srgbClr val="3BC6E8"/>
                </a:solidFill>
              </a:rPr>
              <a:t>Critical communications for all professional users</a:t>
            </a:r>
          </a:p>
        </p:txBody>
      </p:sp>
      <p:pic>
        <p:nvPicPr>
          <p:cNvPr id="11" name="Picture 10" descr="3GPP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90" y="417564"/>
            <a:ext cx="919854" cy="53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35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886A3-78DD-5842-83B6-40F815C1596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C1988 TCCA_PPT Template 0817 v1.2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95" y="1"/>
            <a:ext cx="9129810" cy="5142356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685800" y="4290662"/>
            <a:ext cx="7772400" cy="4477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BC6E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Critical communications for all professional users</a:t>
            </a:r>
          </a:p>
        </p:txBody>
      </p:sp>
      <p:pic>
        <p:nvPicPr>
          <p:cNvPr id="11" name="Picture 10" descr="3GPP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690" y="417564"/>
            <a:ext cx="919854" cy="5396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3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hyperlink" Target="http://www.critical-communications-world.com/" TargetMode="External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968026" y="2195964"/>
            <a:ext cx="5203880" cy="7836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>
                <a:solidFill>
                  <a:srgbClr val="3BC6E8"/>
                </a:solidFill>
                <a:cs typeface="Calibri"/>
              </a:rPr>
              <a:t>MRP update - PCG#40, Beijing</a:t>
            </a:r>
            <a:endParaRPr lang="en-US" sz="2400" b="1" dirty="0" smtClean="0">
              <a:solidFill>
                <a:srgbClr val="3BC6E8"/>
              </a:solidFill>
              <a:cs typeface="Calibri"/>
            </a:endParaRPr>
          </a:p>
          <a:p>
            <a:pPr marL="0" indent="0" algn="ctr">
              <a:buNone/>
            </a:pPr>
            <a:r>
              <a:rPr lang="en-US" sz="1600" b="1" dirty="0" smtClean="0">
                <a:solidFill>
                  <a:srgbClr val="3BC6E8"/>
                </a:solidFill>
                <a:latin typeface="Calibri"/>
                <a:cs typeface="Calibri"/>
              </a:rPr>
              <a:t>April 2018</a:t>
            </a:r>
            <a:endParaRPr lang="en-US" sz="1600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1841" y="3187726"/>
            <a:ext cx="130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400" dirty="0">
                <a:solidFill>
                  <a:schemeClr val="bg1"/>
                </a:solidFill>
              </a:rPr>
              <a:t>Chief </a:t>
            </a:r>
            <a:r>
              <a:rPr lang="en-GB" sz="1400" dirty="0" smtClean="0">
                <a:solidFill>
                  <a:schemeClr val="bg1"/>
                </a:solidFill>
              </a:rPr>
              <a:t>Executive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24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690257" y="285750"/>
            <a:ext cx="5928027" cy="762000"/>
          </a:xfrm>
          <a:prstGeom prst="rect">
            <a:avLst/>
          </a:prstGeom>
        </p:spPr>
        <p:txBody>
          <a:bodyPr anchor="ctr"/>
          <a:lstStyle/>
          <a:p>
            <a:pPr marL="0" indent="0">
              <a:buNone/>
            </a:pPr>
            <a:r>
              <a:rPr lang="en-GB" b="1" dirty="0" smtClean="0">
                <a:solidFill>
                  <a:srgbClr val="3BC6E8"/>
                </a:solidFill>
                <a:cs typeface="Calibri"/>
              </a:rPr>
              <a:t>News updates</a:t>
            </a:r>
            <a:endParaRPr lang="en-US" b="1" dirty="0">
              <a:solidFill>
                <a:srgbClr val="3BC6E8"/>
              </a:solidFill>
              <a:cs typeface="Calibri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97706" y="1239385"/>
            <a:ext cx="2263908" cy="2898924"/>
            <a:chOff x="597706" y="1239385"/>
            <a:chExt cx="2263908" cy="2898924"/>
          </a:xfrm>
        </p:grpSpPr>
        <p:sp>
          <p:nvSpPr>
            <p:cNvPr id="2" name="Rectangle 1">
              <a:extLst>
                <a:ext uri="{FF2B5EF4-FFF2-40B4-BE49-F238E27FC236}">
                  <a16:creationId xmlns="" xmlns:a16="http://schemas.microsoft.com/office/drawing/2014/main" id="{1B702CF9-EC6B-4277-9E62-76A29F359D9A}"/>
                </a:ext>
              </a:extLst>
            </p:cNvPr>
            <p:cNvSpPr/>
            <p:nvPr/>
          </p:nvSpPr>
          <p:spPr>
            <a:xfrm>
              <a:off x="597706" y="1239385"/>
              <a:ext cx="2263908" cy="148281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="" xmlns:a16="http://schemas.microsoft.com/office/drawing/2014/main" id="{AF85C197-33BF-4C55-B8F3-A189F2AA2DC6}"/>
                </a:ext>
              </a:extLst>
            </p:cNvPr>
            <p:cNvSpPr/>
            <p:nvPr/>
          </p:nvSpPr>
          <p:spPr>
            <a:xfrm>
              <a:off x="597706" y="2723741"/>
              <a:ext cx="2263908" cy="1414568"/>
            </a:xfrm>
            <a:prstGeom prst="rect">
              <a:avLst/>
            </a:prstGeom>
            <a:solidFill>
              <a:schemeClr val="tx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r>
                <a:rPr lang="en-GB" sz="1400" dirty="0" smtClean="0">
                  <a:solidFill>
                    <a:schemeClr val="bg1"/>
                  </a:solidFill>
                </a:rPr>
                <a:t>Successful ETSI MCPTT plugtest#1 June 2017.</a:t>
              </a:r>
            </a:p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endParaRPr lang="en-GB" sz="1400" dirty="0" smtClean="0">
                <a:solidFill>
                  <a:schemeClr val="bg1"/>
                </a:solidFill>
              </a:endParaRPr>
            </a:p>
            <a:p>
              <a:pPr algn="ctr" defTabSz="466725">
                <a:lnSpc>
                  <a:spcPct val="90000"/>
                </a:lnSpc>
                <a:spcBef>
                  <a:spcPct val="0"/>
                </a:spcBef>
                <a:buSzPts val="1000"/>
                <a:defRPr/>
              </a:pPr>
              <a:r>
                <a:rPr lang="en-GB" sz="1400" dirty="0" smtClean="0">
                  <a:solidFill>
                    <a:schemeClr val="bg1"/>
                  </a:solidFill>
                </a:rPr>
                <a:t>Facilitating plugtest</a:t>
              </a:r>
              <a:r>
                <a:rPr lang="en-GB" sz="1400" dirty="0">
                  <a:solidFill>
                    <a:schemeClr val="bg1"/>
                  </a:solidFill>
                </a:rPr>
                <a:t>#</a:t>
              </a:r>
              <a:r>
                <a:rPr lang="en-GB" sz="1400" dirty="0" smtClean="0">
                  <a:solidFill>
                    <a:schemeClr val="bg1"/>
                  </a:solidFill>
                </a:rPr>
                <a:t>2 at A</a:t>
              </a:r>
              <a:r>
                <a:rPr lang="en-GB" sz="1400" dirty="0">
                  <a:solidFill>
                    <a:schemeClr val="bg1"/>
                  </a:solidFill>
                </a:rPr>
                <a:t>&amp;M </a:t>
              </a:r>
              <a:r>
                <a:rPr lang="en-GB" sz="1400" dirty="0" smtClean="0">
                  <a:solidFill>
                    <a:schemeClr val="bg1"/>
                  </a:solidFill>
                </a:rPr>
                <a:t>University 25-29 </a:t>
              </a:r>
              <a:r>
                <a:rPr lang="en-GB" sz="1400" dirty="0">
                  <a:solidFill>
                    <a:schemeClr val="bg1"/>
                  </a:solidFill>
                </a:rPr>
                <a:t>June 2018 in </a:t>
              </a:r>
              <a:r>
                <a:rPr lang="en-GB" sz="1400" dirty="0" smtClean="0">
                  <a:solidFill>
                    <a:schemeClr val="bg1"/>
                  </a:solidFill>
                </a:rPr>
                <a:t>Texas</a:t>
              </a:r>
              <a:r>
                <a:rPr lang="en-GB" sz="1400" dirty="0">
                  <a:solidFill>
                    <a:schemeClr val="bg1"/>
                  </a:solidFill>
                </a:rPr>
                <a:t>, USA.</a:t>
              </a:r>
            </a:p>
          </p:txBody>
        </p:sp>
        <p:pic>
          <p:nvPicPr>
            <p:cNvPr id="14" name="Picture 13" descr="ETSI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082" y="1278149"/>
              <a:ext cx="2163765" cy="653212"/>
            </a:xfrm>
            <a:prstGeom prst="rect">
              <a:avLst/>
            </a:prstGeom>
          </p:spPr>
        </p:pic>
        <p:pic>
          <p:nvPicPr>
            <p:cNvPr id="15" name="Picture 14" descr="Plugtest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498" y="2018247"/>
              <a:ext cx="2200948" cy="644716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3470915" y="1237841"/>
            <a:ext cx="2268700" cy="2900469"/>
            <a:chOff x="3470915" y="1237841"/>
            <a:chExt cx="2268700" cy="2900469"/>
          </a:xfrm>
        </p:grpSpPr>
        <p:grpSp>
          <p:nvGrpSpPr>
            <p:cNvPr id="5" name="Group 4">
              <a:extLst>
                <a:ext uri="{FF2B5EF4-FFF2-40B4-BE49-F238E27FC236}">
                  <a16:creationId xmlns="" xmlns:a16="http://schemas.microsoft.com/office/drawing/2014/main" id="{901B00AC-BD89-48F6-95DB-A5684CE9771D}"/>
                </a:ext>
              </a:extLst>
            </p:cNvPr>
            <p:cNvGrpSpPr/>
            <p:nvPr/>
          </p:nvGrpSpPr>
          <p:grpSpPr>
            <a:xfrm>
              <a:off x="3475707" y="1237841"/>
              <a:ext cx="2263908" cy="2900469"/>
              <a:chOff x="3702813" y="1161168"/>
              <a:chExt cx="1809695" cy="2900469"/>
            </a:xfrm>
          </p:grpSpPr>
          <p:sp>
            <p:nvSpPr>
              <p:cNvPr id="8" name="Rectangle 7">
                <a:extLst>
                  <a:ext uri="{FF2B5EF4-FFF2-40B4-BE49-F238E27FC236}">
                    <a16:creationId xmlns="" xmlns:a16="http://schemas.microsoft.com/office/drawing/2014/main" id="{A69851AF-0EB8-4C38-9E53-AA514DA318D5}"/>
                  </a:ext>
                </a:extLst>
              </p:cNvPr>
              <p:cNvSpPr/>
              <p:nvPr/>
            </p:nvSpPr>
            <p:spPr>
              <a:xfrm>
                <a:off x="3702813" y="1161168"/>
                <a:ext cx="1809695" cy="148281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350" dirty="0"/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="" xmlns:a16="http://schemas.microsoft.com/office/drawing/2014/main" id="{1D24EAAA-9EF4-4710-8372-18A1ACCE3800}"/>
                  </a:ext>
                </a:extLst>
              </p:cNvPr>
              <p:cNvSpPr/>
              <p:nvPr/>
            </p:nvSpPr>
            <p:spPr>
              <a:xfrm>
                <a:off x="3702813" y="2645524"/>
                <a:ext cx="1809695" cy="1416113"/>
              </a:xfrm>
              <a:prstGeom prst="rect">
                <a:avLst/>
              </a:prstGeom>
              <a:solidFill>
                <a:srgbClr val="1F497D"/>
              </a:solidFill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400" dirty="0" smtClean="0">
                    <a:solidFill>
                      <a:schemeClr val="bg1"/>
                    </a:solidFill>
                  </a:rPr>
                  <a:t>Consortium </a:t>
                </a:r>
                <a:r>
                  <a:rPr lang="en-GB" sz="1400" dirty="0">
                    <a:solidFill>
                      <a:schemeClr val="bg1"/>
                    </a:solidFill>
                  </a:rPr>
                  <a:t>with University of Basque Country, Expway &amp;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Bittium to </a:t>
                </a:r>
                <a:r>
                  <a:rPr lang="en-GB" sz="1400" dirty="0">
                    <a:solidFill>
                      <a:schemeClr val="bg1"/>
                    </a:solidFill>
                  </a:rPr>
                  <a:t>develop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&amp; publish </a:t>
                </a:r>
                <a:r>
                  <a:rPr lang="en-GB" sz="1400" dirty="0">
                    <a:solidFill>
                      <a:schemeClr val="bg1"/>
                    </a:solidFill>
                  </a:rPr>
                  <a:t>Open Source platform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&amp; APIs for MCPTT </a:t>
                </a:r>
                <a:r>
                  <a:rPr lang="en-GB" sz="1400" dirty="0">
                    <a:solidFill>
                      <a:schemeClr val="bg1"/>
                    </a:solidFill>
                  </a:rPr>
                  <a:t>apps</a:t>
                </a:r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0915" y="1525657"/>
              <a:ext cx="2263907" cy="913109"/>
            </a:xfrm>
            <a:prstGeom prst="rect">
              <a:avLst/>
            </a:prstGeom>
          </p:spPr>
        </p:pic>
      </p:grpSp>
      <p:grpSp>
        <p:nvGrpSpPr>
          <p:cNvPr id="22" name="Group 21"/>
          <p:cNvGrpSpPr/>
          <p:nvPr/>
        </p:nvGrpSpPr>
        <p:grpSpPr>
          <a:xfrm>
            <a:off x="6177728" y="1237841"/>
            <a:ext cx="2263908" cy="2900469"/>
            <a:chOff x="6177728" y="1237841"/>
            <a:chExt cx="2263908" cy="2900469"/>
          </a:xfrm>
        </p:grpSpPr>
        <p:grpSp>
          <p:nvGrpSpPr>
            <p:cNvPr id="4" name="Group 3">
              <a:extLst>
                <a:ext uri="{FF2B5EF4-FFF2-40B4-BE49-F238E27FC236}">
                  <a16:creationId xmlns="" xmlns:a16="http://schemas.microsoft.com/office/drawing/2014/main" id="{83895808-3B4F-42E2-AA23-41C06B70DE3D}"/>
                </a:ext>
              </a:extLst>
            </p:cNvPr>
            <p:cNvGrpSpPr/>
            <p:nvPr/>
          </p:nvGrpSpPr>
          <p:grpSpPr>
            <a:xfrm>
              <a:off x="6177728" y="1237841"/>
              <a:ext cx="2263908" cy="2900469"/>
              <a:chOff x="6404834" y="1161168"/>
              <a:chExt cx="1809695" cy="2900469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="" xmlns:a16="http://schemas.microsoft.com/office/drawing/2014/main" id="{031DE889-F4BB-4E2D-8C61-796C223F97AD}"/>
                  </a:ext>
                </a:extLst>
              </p:cNvPr>
              <p:cNvSpPr/>
              <p:nvPr/>
            </p:nvSpPr>
            <p:spPr>
              <a:xfrm>
                <a:off x="6404834" y="1161168"/>
                <a:ext cx="1809695" cy="148281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350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="" xmlns:a16="http://schemas.microsoft.com/office/drawing/2014/main" id="{DE25E36C-0D5C-4600-AE2F-54BA96E8F85B}"/>
                  </a:ext>
                </a:extLst>
              </p:cNvPr>
              <p:cNvSpPr/>
              <p:nvPr/>
            </p:nvSpPr>
            <p:spPr>
              <a:xfrm>
                <a:off x="6404834" y="2645524"/>
                <a:ext cx="1809695" cy="1416113"/>
              </a:xfrm>
              <a:prstGeom prst="rect">
                <a:avLst/>
              </a:prstGeom>
              <a:solidFill>
                <a:srgbClr val="1F497D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6672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SzPts val="1000"/>
                  <a:defRPr/>
                </a:pPr>
                <a:r>
                  <a:rPr lang="en-GB" sz="1400" dirty="0">
                    <a:solidFill>
                      <a:schemeClr val="bg1"/>
                    </a:solidFill>
                  </a:rPr>
                  <a:t>C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ollaboration on work </a:t>
                </a:r>
                <a:r>
                  <a:rPr lang="en-GB" sz="1400" dirty="0">
                    <a:solidFill>
                      <a:schemeClr val="bg1"/>
                    </a:solidFill>
                  </a:rPr>
                  <a:t>item for 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testing &amp; certification </a:t>
                </a:r>
                <a:r>
                  <a:rPr lang="en-GB" sz="1400" dirty="0">
                    <a:solidFill>
                      <a:schemeClr val="bg1"/>
                    </a:solidFill>
                  </a:rPr>
                  <a:t>of Mission Critical User Equipment (UE</a:t>
                </a:r>
                <a:r>
                  <a:rPr lang="en-GB" sz="1400" dirty="0" smtClean="0">
                    <a:solidFill>
                      <a:schemeClr val="bg1"/>
                    </a:solidFill>
                  </a:rPr>
                  <a:t>) devices</a:t>
                </a:r>
                <a:endParaRPr lang="en-GB" sz="14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91859" y="1577785"/>
              <a:ext cx="2249777" cy="8228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3456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4333" y="685800"/>
            <a:ext cx="1846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3200" b="1" dirty="0" smtClean="0">
              <a:solidFill>
                <a:srgbClr val="3BC6E8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795154" y="392628"/>
            <a:ext cx="6627186" cy="549058"/>
          </a:xfrm>
        </p:spPr>
        <p:txBody>
          <a:bodyPr/>
          <a:lstStyle/>
          <a:p>
            <a:r>
              <a:rPr lang="en-US" sz="2400" dirty="0" smtClean="0"/>
              <a:t>The need for MNO engagement</a:t>
            </a:r>
            <a:endParaRPr lang="en-US" sz="24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26301" y="1333532"/>
            <a:ext cx="8102061" cy="2727108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GB" sz="1600" b="1" dirty="0" smtClean="0"/>
              <a:t>The evolution of Critical </a:t>
            </a:r>
            <a:r>
              <a:rPr lang="en-GB" sz="1600" b="1" dirty="0"/>
              <a:t>M</a:t>
            </a:r>
            <a:r>
              <a:rPr lang="en-GB" sz="1600" b="1" dirty="0" smtClean="0"/>
              <a:t>obile </a:t>
            </a:r>
            <a:r>
              <a:rPr lang="en-GB" sz="1600" b="1" dirty="0"/>
              <a:t>C</a:t>
            </a:r>
            <a:r>
              <a:rPr lang="en-GB" sz="1600" b="1" dirty="0" smtClean="0"/>
              <a:t>ommunications (CMC) to leverage 4G/5G standards as supplements to today’s PMR/LMR systems creates new </a:t>
            </a:r>
            <a:r>
              <a:rPr lang="en-GB" sz="1600" b="1" dirty="0"/>
              <a:t>business opportunities for </a:t>
            </a:r>
            <a:r>
              <a:rPr lang="en-GB" sz="1600" b="1" dirty="0" smtClean="0"/>
              <a:t>MNOs.</a:t>
            </a:r>
            <a:endParaRPr lang="en-GB" sz="1600" b="1" dirty="0"/>
          </a:p>
          <a:p>
            <a:pPr lvl="1">
              <a:buFont typeface="Courier New"/>
              <a:buChar char="o"/>
            </a:pPr>
            <a:r>
              <a:rPr lang="en-GB" sz="1200" dirty="0" smtClean="0"/>
              <a:t>CMC services are currently primarily based on dedicated networks with dedicated spectrum utilising dedicated narrowband standard technologies such as </a:t>
            </a:r>
            <a:r>
              <a:rPr lang="en-GB" sz="1200" dirty="0" smtClean="0"/>
              <a:t>TETRA and </a:t>
            </a:r>
            <a:r>
              <a:rPr lang="en-GB" sz="1200" dirty="0" smtClean="0"/>
              <a:t>DMR.</a:t>
            </a:r>
          </a:p>
          <a:p>
            <a:pPr lvl="1">
              <a:buFont typeface="Courier New"/>
              <a:buChar char="o"/>
            </a:pPr>
            <a:r>
              <a:rPr lang="en-GB" sz="1200" dirty="0" smtClean="0"/>
              <a:t>The service operators for these systems are typically national authorities or other </a:t>
            </a:r>
            <a:r>
              <a:rPr lang="en-GB" sz="1200" dirty="0" smtClean="0"/>
              <a:t>governmental actors</a:t>
            </a:r>
            <a:r>
              <a:rPr lang="en-GB" sz="1200" dirty="0" smtClean="0"/>
              <a:t>, </a:t>
            </a:r>
            <a:r>
              <a:rPr lang="en-GB" sz="1200" dirty="0" smtClean="0"/>
              <a:t>and serve </a:t>
            </a:r>
            <a:r>
              <a:rPr lang="en-GB" sz="1200" dirty="0" smtClean="0"/>
              <a:t>niche mission critical organisations such as PPDR and related agencies.</a:t>
            </a:r>
          </a:p>
          <a:p>
            <a:pPr lvl="1">
              <a:buFont typeface="Courier New"/>
              <a:buChar char="o"/>
            </a:pPr>
            <a:r>
              <a:rPr lang="en-GB" sz="1200" dirty="0" smtClean="0"/>
              <a:t>A mobile broadband </a:t>
            </a:r>
            <a:r>
              <a:rPr lang="en-GB" sz="1200" dirty="0"/>
              <a:t>technology ecosystem evolution is occurring globally based on </a:t>
            </a:r>
            <a:r>
              <a:rPr lang="en-GB" sz="1200" dirty="0" smtClean="0"/>
              <a:t>open </a:t>
            </a:r>
            <a:r>
              <a:rPr lang="en-GB" sz="1200" dirty="0"/>
              <a:t>standards defined by 3GPP, which is changing the existing </a:t>
            </a:r>
            <a:r>
              <a:rPr lang="en-GB" sz="1200" dirty="0" smtClean="0"/>
              <a:t>CMC paradigm.</a:t>
            </a:r>
            <a:endParaRPr lang="en-GB" sz="1200" dirty="0"/>
          </a:p>
          <a:p>
            <a:pPr>
              <a:buFont typeface="Arial"/>
              <a:buChar char="•"/>
            </a:pPr>
            <a:r>
              <a:rPr lang="en-GB" sz="1600" b="1" dirty="0"/>
              <a:t>This evolution can provide significant new business </a:t>
            </a:r>
            <a:r>
              <a:rPr lang="en-GB" sz="1600" b="1" dirty="0" smtClean="0"/>
              <a:t>opportunities:</a:t>
            </a:r>
          </a:p>
          <a:p>
            <a:pPr lvl="1">
              <a:buFont typeface="Courier New"/>
              <a:buChar char="o"/>
            </a:pPr>
            <a:r>
              <a:rPr lang="en-GB" sz="1200" dirty="0" smtClean="0"/>
              <a:t>For commercial </a:t>
            </a:r>
            <a:r>
              <a:rPr lang="en-GB" sz="1200" dirty="0"/>
              <a:t>MNOs looking to leverage their existing </a:t>
            </a:r>
            <a:r>
              <a:rPr lang="en-GB" sz="1200" dirty="0" smtClean="0"/>
              <a:t>infrastructures </a:t>
            </a:r>
            <a:r>
              <a:rPr lang="en-GB" sz="1200" dirty="0"/>
              <a:t>to enter the CMC </a:t>
            </a:r>
            <a:r>
              <a:rPr lang="en-GB" sz="1200" dirty="0" smtClean="0"/>
              <a:t>market</a:t>
            </a:r>
            <a:r>
              <a:rPr lang="en-GB" sz="1200" dirty="0"/>
              <a:t>.</a:t>
            </a:r>
            <a:endParaRPr lang="en-GB" sz="1200" dirty="0" smtClean="0"/>
          </a:p>
          <a:p>
            <a:pPr lvl="1">
              <a:buFont typeface="Courier New"/>
              <a:buChar char="o"/>
            </a:pPr>
            <a:r>
              <a:rPr lang="en-GB" sz="1200" dirty="0"/>
              <a:t>F</a:t>
            </a:r>
            <a:r>
              <a:rPr lang="en-GB" sz="1200" dirty="0" smtClean="0"/>
              <a:t>or </a:t>
            </a:r>
            <a:r>
              <a:rPr lang="en-GB" sz="1200" dirty="0"/>
              <a:t>PPDR operators wishing to complement existing PMR/LMR services with critical broadband capability.</a:t>
            </a:r>
          </a:p>
        </p:txBody>
      </p:sp>
    </p:spTree>
    <p:extLst>
      <p:ext uri="{BB962C8B-B14F-4D97-AF65-F5344CB8AC3E}">
        <p14:creationId xmlns:p14="http://schemas.microsoft.com/office/powerpoint/2010/main" val="3189235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5D5A7F4E-A5BB-4633-9667-CBEBCB8E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5283" y="445698"/>
            <a:ext cx="6900631" cy="578387"/>
          </a:xfrm>
        </p:spPr>
        <p:txBody>
          <a:bodyPr/>
          <a:lstStyle/>
          <a:p>
            <a:r>
              <a:rPr lang="en-GB" sz="2400" dirty="0" smtClean="0"/>
              <a:t>Events</a:t>
            </a:r>
            <a:r>
              <a:rPr lang="en-GB" sz="2400" dirty="0" smtClean="0"/>
              <a:t>: </a:t>
            </a:r>
            <a:r>
              <a:rPr lang="en-GB" sz="2400" i="1" dirty="0" smtClean="0"/>
              <a:t>The </a:t>
            </a:r>
            <a:r>
              <a:rPr lang="en-GB" sz="2400" i="1" dirty="0" smtClean="0"/>
              <a:t>Critical Communications Series</a:t>
            </a:r>
            <a:endParaRPr lang="en-GB" sz="2400" i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B702CF9-EC6B-4277-9E62-76A29F359D9A}"/>
              </a:ext>
            </a:extLst>
          </p:cNvPr>
          <p:cNvSpPr/>
          <p:nvPr/>
        </p:nvSpPr>
        <p:spPr>
          <a:xfrm>
            <a:off x="2917055" y="1794137"/>
            <a:ext cx="1567191" cy="115234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350" dirty="0"/>
          </a:p>
        </p:txBody>
      </p:sp>
      <p:grpSp>
        <p:nvGrpSpPr>
          <p:cNvPr id="30" name="Group 29"/>
          <p:cNvGrpSpPr/>
          <p:nvPr/>
        </p:nvGrpSpPr>
        <p:grpSpPr>
          <a:xfrm>
            <a:off x="4704825" y="1794137"/>
            <a:ext cx="1567191" cy="1567190"/>
            <a:chOff x="597706" y="1239385"/>
            <a:chExt cx="2263908" cy="20166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xmlns="" id="{1B702CF9-EC6B-4277-9E62-76A29F359D9A}"/>
                </a:ext>
              </a:extLst>
            </p:cNvPr>
            <p:cNvSpPr/>
            <p:nvPr/>
          </p:nvSpPr>
          <p:spPr>
            <a:xfrm>
              <a:off x="597706" y="1239385"/>
              <a:ext cx="2263908" cy="148281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AF85C197-33BF-4C55-B8F3-A189F2AA2DC6}"/>
                </a:ext>
              </a:extLst>
            </p:cNvPr>
            <p:cNvSpPr/>
            <p:nvPr/>
          </p:nvSpPr>
          <p:spPr>
            <a:xfrm>
              <a:off x="597706" y="2164337"/>
              <a:ext cx="2263908" cy="1091681"/>
            </a:xfrm>
            <a:prstGeom prst="rect">
              <a:avLst/>
            </a:prstGeom>
            <a:solidFill>
              <a:schemeClr val="tx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66725">
                <a:spcBef>
                  <a:spcPct val="0"/>
                </a:spcBef>
                <a:buSzPts val="1000"/>
                <a:defRPr/>
              </a:pPr>
              <a:r>
                <a:rPr lang="en-GB" sz="1100" dirty="0" smtClean="0">
                  <a:solidFill>
                    <a:schemeClr val="bg1"/>
                  </a:solidFill>
                </a:rPr>
                <a:t>December </a:t>
              </a:r>
              <a:r>
                <a:rPr lang="en-US" sz="1100" dirty="0" smtClean="0">
                  <a:solidFill>
                    <a:schemeClr val="bg1"/>
                  </a:solidFill>
                </a:rPr>
                <a:t>20</a:t>
              </a:r>
              <a:r>
                <a:rPr lang="en-GB" sz="1100" dirty="0" smtClean="0">
                  <a:solidFill>
                    <a:schemeClr val="bg1"/>
                  </a:solidFill>
                </a:rPr>
                <a:t>18</a:t>
              </a:r>
            </a:p>
            <a:p>
              <a:pPr algn="ctr" defTabSz="466725">
                <a:spcBef>
                  <a:spcPct val="0"/>
                </a:spcBef>
                <a:buSzPts val="1000"/>
                <a:defRPr/>
              </a:pPr>
              <a:r>
                <a:rPr lang="en-GB" sz="1100" dirty="0" smtClean="0">
                  <a:solidFill>
                    <a:schemeClr val="bg1"/>
                  </a:solidFill>
                </a:rPr>
                <a:t>London, UK</a:t>
              </a:r>
              <a:endParaRPr lang="en-GB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513110" y="1794137"/>
            <a:ext cx="1567191" cy="1703231"/>
            <a:chOff x="597706" y="1239385"/>
            <a:chExt cx="2263908" cy="2191686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1B702CF9-EC6B-4277-9E62-76A29F359D9A}"/>
                </a:ext>
              </a:extLst>
            </p:cNvPr>
            <p:cNvSpPr/>
            <p:nvPr/>
          </p:nvSpPr>
          <p:spPr>
            <a:xfrm>
              <a:off x="597706" y="1239385"/>
              <a:ext cx="2263908" cy="1482811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AF85C197-33BF-4C55-B8F3-A189F2AA2DC6}"/>
                </a:ext>
              </a:extLst>
            </p:cNvPr>
            <p:cNvSpPr/>
            <p:nvPr/>
          </p:nvSpPr>
          <p:spPr>
            <a:xfrm>
              <a:off x="597706" y="2585451"/>
              <a:ext cx="2263908" cy="845620"/>
            </a:xfrm>
            <a:prstGeom prst="rect">
              <a:avLst/>
            </a:prstGeom>
            <a:solidFill>
              <a:schemeClr val="tx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108000" rIns="108000" bIns="108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66725">
                <a:spcBef>
                  <a:spcPct val="0"/>
                </a:spcBef>
                <a:buSzPts val="1000"/>
                <a:defRPr/>
              </a:pPr>
              <a:r>
                <a:rPr lang="en-GB" sz="1100" dirty="0" smtClean="0">
                  <a:solidFill>
                    <a:schemeClr val="bg1"/>
                  </a:solidFill>
                </a:rPr>
                <a:t>Europe </a:t>
              </a:r>
              <a:r>
                <a:rPr lang="en-GB" sz="1100" dirty="0">
                  <a:solidFill>
                    <a:schemeClr val="bg1"/>
                  </a:solidFill>
                </a:rPr>
                <a:t>(CCE)</a:t>
              </a:r>
            </a:p>
            <a:p>
              <a:pPr algn="ctr" defTabSz="466725">
                <a:spcBef>
                  <a:spcPct val="0"/>
                </a:spcBef>
                <a:buSzPts val="1000"/>
                <a:defRPr/>
              </a:pPr>
              <a:r>
                <a:rPr lang="en-GB" sz="1100" dirty="0">
                  <a:solidFill>
                    <a:schemeClr val="bg1"/>
                  </a:solidFill>
                </a:rPr>
                <a:t>March 2019</a:t>
              </a:r>
            </a:p>
            <a:p>
              <a:pPr algn="ctr" defTabSz="466725">
                <a:spcBef>
                  <a:spcPct val="0"/>
                </a:spcBef>
                <a:buSzPts val="1000"/>
                <a:defRPr/>
              </a:pPr>
              <a:r>
                <a:rPr lang="en-GB" sz="1100" dirty="0">
                  <a:solidFill>
                    <a:schemeClr val="bg1"/>
                  </a:solidFill>
                </a:rPr>
                <a:t>Coventry, UK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7055" y="1799021"/>
            <a:ext cx="1567191" cy="15671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4825" y="1799021"/>
            <a:ext cx="1566008" cy="65250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732" y="1824613"/>
            <a:ext cx="1331620" cy="992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470851" y="3668338"/>
            <a:ext cx="4201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hlinkClick r:id="rId6"/>
              </a:rPr>
              <a:t>http://www.critical-communications-</a:t>
            </a:r>
            <a:r>
              <a:rPr lang="en-GB" sz="1600" dirty="0" smtClean="0">
                <a:hlinkClick r:id="rId6"/>
              </a:rPr>
              <a:t>world.com</a:t>
            </a:r>
            <a:endParaRPr lang="en-GB" sz="1600" dirty="0"/>
          </a:p>
        </p:txBody>
      </p:sp>
      <p:grpSp>
        <p:nvGrpSpPr>
          <p:cNvPr id="7" name="Group 6"/>
          <p:cNvGrpSpPr/>
          <p:nvPr/>
        </p:nvGrpSpPr>
        <p:grpSpPr>
          <a:xfrm>
            <a:off x="1172269" y="1794136"/>
            <a:ext cx="1567191" cy="1858112"/>
            <a:chOff x="1245544" y="1794136"/>
            <a:chExt cx="1567191" cy="185811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1B702CF9-EC6B-4277-9E62-76A29F359D9A}"/>
                </a:ext>
              </a:extLst>
            </p:cNvPr>
            <p:cNvSpPr/>
            <p:nvPr/>
          </p:nvSpPr>
          <p:spPr>
            <a:xfrm>
              <a:off x="1245544" y="1799021"/>
              <a:ext cx="1567191" cy="1152340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350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5544" y="1794136"/>
              <a:ext cx="1567191" cy="156719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553310" y="3375249"/>
              <a:ext cx="955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 smtClean="0">
                  <a:solidFill>
                    <a:srgbClr val="FF0000"/>
                  </a:solidFill>
                </a:rPr>
                <a:t>2019 in Asia</a:t>
              </a:r>
              <a:endParaRPr lang="en-GB" sz="1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585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11505" y="3255364"/>
            <a:ext cx="29104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Tony Gray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Chief </a:t>
            </a:r>
            <a:r>
              <a:rPr lang="en-GB" sz="1200" dirty="0" smtClean="0">
                <a:solidFill>
                  <a:schemeClr val="bg1"/>
                </a:solidFill>
              </a:rPr>
              <a:t>Executive</a:t>
            </a:r>
            <a:endParaRPr lang="en-GB" sz="1200" dirty="0">
              <a:solidFill>
                <a:schemeClr val="bg1"/>
              </a:solidFill>
            </a:endParaRP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Mob: +48 69 228 2883</a:t>
            </a: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Email: </a:t>
            </a:r>
            <a:r>
              <a:rPr lang="en-GB" sz="1200" dirty="0" err="1">
                <a:solidFill>
                  <a:schemeClr val="bg1"/>
                </a:solidFill>
              </a:rPr>
              <a:t>tony.gray@</a:t>
            </a:r>
            <a:r>
              <a:rPr lang="en-GB" sz="1200" dirty="0" err="1" smtClean="0">
                <a:solidFill>
                  <a:schemeClr val="bg1"/>
                </a:solidFill>
              </a:rPr>
              <a:t>tcca.info</a:t>
            </a:r>
            <a:endParaRPr lang="en-GB" sz="1200" dirty="0">
              <a:solidFill>
                <a:schemeClr val="bg1"/>
              </a:solidFill>
            </a:endParaRPr>
          </a:p>
          <a:p>
            <a:pPr algn="ctr"/>
            <a:r>
              <a:rPr lang="en-GB" sz="1200" dirty="0">
                <a:solidFill>
                  <a:schemeClr val="bg1"/>
                </a:solidFill>
              </a:rPr>
              <a:t> </a:t>
            </a:r>
            <a:r>
              <a:rPr lang="en-GB" sz="1200" dirty="0" err="1" smtClean="0">
                <a:solidFill>
                  <a:schemeClr val="bg1"/>
                </a:solidFill>
              </a:rPr>
              <a:t>www.tcca.info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2178509" y="2142229"/>
            <a:ext cx="4794669" cy="101129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>
                <a:solidFill>
                  <a:srgbClr val="3BC6E8"/>
                </a:solidFill>
                <a:cs typeface="Calibri"/>
              </a:rPr>
              <a:t>Thank you</a:t>
            </a:r>
          </a:p>
          <a:p>
            <a:pPr marL="0" indent="0" algn="ctr">
              <a:buNone/>
            </a:pPr>
            <a:r>
              <a:rPr lang="en-US" sz="1800" b="1" dirty="0" smtClean="0">
                <a:solidFill>
                  <a:srgbClr val="3BC6E8"/>
                </a:solidFill>
                <a:latin typeface="Calibri"/>
                <a:cs typeface="Calibri"/>
              </a:rPr>
              <a:t>Questions / Comments?</a:t>
            </a:r>
            <a:endParaRPr lang="en-US" sz="1800" b="1" dirty="0">
              <a:solidFill>
                <a:srgbClr val="3BC6E8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4291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b="1" dirty="0" smtClean="0">
            <a:solidFill>
              <a:srgbClr val="3BC6E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294</Words>
  <Application>Microsoft Macintosh PowerPoint</Application>
  <PresentationFormat>On-screen Show (16:9)</PresentationFormat>
  <Paragraphs>37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Office Theme</vt:lpstr>
      <vt:lpstr>PowerPoint Presentation</vt:lpstr>
      <vt:lpstr>PowerPoint Presentation</vt:lpstr>
      <vt:lpstr>The need for MNO engagement</vt:lpstr>
      <vt:lpstr>Events: The Critical Communications Series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Critical communications for all professional users</dc:title>
  <dc:creator>Rob</dc:creator>
  <cp:lastModifiedBy>Tony Gray</cp:lastModifiedBy>
  <cp:revision>123</cp:revision>
  <cp:lastPrinted>2018-01-12T09:24:25Z</cp:lastPrinted>
  <dcterms:created xsi:type="dcterms:W3CDTF">2017-10-28T17:04:08Z</dcterms:created>
  <dcterms:modified xsi:type="dcterms:W3CDTF">2018-03-25T01:35:38Z</dcterms:modified>
</cp:coreProperties>
</file>