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6"/>
  </p:notesMasterIdLst>
  <p:handoutMasterIdLst>
    <p:handoutMasterId r:id="rId17"/>
  </p:handoutMasterIdLst>
  <p:sldIdLst>
    <p:sldId id="789" r:id="rId2"/>
    <p:sldId id="790" r:id="rId3"/>
    <p:sldId id="791" r:id="rId4"/>
    <p:sldId id="792" r:id="rId5"/>
    <p:sldId id="793" r:id="rId6"/>
    <p:sldId id="805" r:id="rId7"/>
    <p:sldId id="803" r:id="rId8"/>
    <p:sldId id="795" r:id="rId9"/>
    <p:sldId id="796" r:id="rId10"/>
    <p:sldId id="797" r:id="rId11"/>
    <p:sldId id="798" r:id="rId12"/>
    <p:sldId id="804" r:id="rId13"/>
    <p:sldId id="806" r:id="rId14"/>
    <p:sldId id="800" r:id="rId15"/>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95"/>
    <p:restoredTop sz="93698"/>
  </p:normalViewPr>
  <p:slideViewPr>
    <p:cSldViewPr snapToGrid="0">
      <p:cViewPr varScale="1">
        <p:scale>
          <a:sx n="144" d="100"/>
          <a:sy n="144" d="100"/>
        </p:scale>
        <p:origin x="1080"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0" d="100"/>
        <a:sy n="120" d="100"/>
      </p:scale>
      <p:origin x="0" y="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dPt>
          <c:dPt>
            <c:idx val="1"/>
            <c:bubble3D val="0"/>
          </c:dPt>
          <c:dPt>
            <c:idx val="2"/>
            <c:bubble3D val="0"/>
          </c:dPt>
          <c:dPt>
            <c:idx val="3"/>
            <c:bubble3D val="0"/>
          </c:dPt>
          <c:dPt>
            <c:idx val="4"/>
            <c:bubble3D val="0"/>
          </c:dPt>
          <c:dPt>
            <c:idx val="5"/>
            <c:bubble3D val="0"/>
          </c:dPt>
          <c:dPt>
            <c:idx val="6"/>
            <c:bubble3D val="0"/>
          </c:dPt>
          <c:dLbls>
            <c:spPr>
              <a:noFill/>
              <a:ln w="25344">
                <a:noFill/>
              </a:ln>
            </c:spPr>
            <c:dLblPos val="outEnd"/>
            <c:showLegendKey val="0"/>
            <c:showVal val="1"/>
            <c:showCatName val="0"/>
            <c:showSerName val="0"/>
            <c:showPercent val="0"/>
            <c:showBubbleSize val="0"/>
            <c:showLeaderLines val="1"/>
            <c:extLst>
              <c:ext xmlns:c15="http://schemas.microsoft.com/office/drawing/2012/chart" uri="{CE6537A1-D6FC-4f65-9D91-7224C49458BB}">
                <c15:layout/>
              </c:ext>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25</c:v>
                </c:pt>
                <c:pt idx="1">
                  <c:v>42</c:v>
                </c:pt>
                <c:pt idx="2">
                  <c:v>84</c:v>
                </c:pt>
                <c:pt idx="3">
                  <c:v>371</c:v>
                </c:pt>
                <c:pt idx="4">
                  <c:v>17</c:v>
                </c:pt>
                <c:pt idx="5">
                  <c:v>19</c:v>
                </c:pt>
                <c:pt idx="6">
                  <c:v>9</c:v>
                </c:pt>
              </c:numCache>
            </c:numRef>
          </c:val>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legend>
    <c:plotVisOnly val="1"/>
    <c:dispBlanksAs val="zero"/>
    <c:showDLblsOverMax val="0"/>
  </c:chart>
  <c:txPr>
    <a:bodyPr/>
    <a:lstStyle/>
    <a:p>
      <a:pPr>
        <a:defRPr sz="1796"/>
      </a:pPr>
      <a:endParaRPr lang="en-US"/>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4/8/2018</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4/8/2018</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smtClean="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3658562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smtClean="0"/>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CCW 2017 </a:t>
            </a:r>
            <a:r>
              <a:rPr lang="mr-IN" altLang="en-US" dirty="0" smtClean="0">
                <a:solidFill>
                  <a:schemeClr val="bg1"/>
                </a:solidFill>
              </a:rPr>
              <a:t>–</a:t>
            </a:r>
            <a:r>
              <a:rPr lang="en-GB" altLang="en-US" dirty="0" smtClean="0">
                <a:solidFill>
                  <a:schemeClr val="bg1"/>
                </a:solidFill>
              </a:rPr>
              <a:t> Hong Kong </a:t>
            </a:r>
            <a:r>
              <a:rPr lang="mr-IN" altLang="en-US" dirty="0" smtClean="0">
                <a:solidFill>
                  <a:schemeClr val="bg1"/>
                </a:solidFill>
              </a:rPr>
              <a:t>–</a:t>
            </a:r>
            <a:r>
              <a:rPr lang="en-GB" altLang="en-US" dirty="0" smtClean="0">
                <a:solidFill>
                  <a:schemeClr val="bg1"/>
                </a:solidFill>
              </a:rPr>
              <a:t>18</a:t>
            </a:r>
            <a:r>
              <a:rPr lang="en-GB" altLang="en-US" baseline="0" dirty="0" smtClean="0">
                <a:solidFill>
                  <a:schemeClr val="bg1"/>
                </a:solidFill>
              </a:rPr>
              <a:t> May </a:t>
            </a:r>
            <a:r>
              <a:rPr lang="en-GB" altLang="en-US" dirty="0" smtClean="0">
                <a:solidFill>
                  <a:schemeClr val="bg1"/>
                </a:solidFill>
              </a:rPr>
              <a:t>2017</a:t>
            </a:r>
            <a:endParaRPr lang="en-GB" altLang="en-US" sz="800" dirty="0" smtClean="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mtClean="0">
                <a:solidFill>
                  <a:schemeClr val="bg1"/>
                </a:solidFill>
              </a:rPr>
              <a:t>© 3GPP 2012</a:t>
            </a:r>
            <a:endParaRPr lang="en-GB" altLang="en-US" smtClean="0"/>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smtClean="0"/>
              <a:t>Click to edit Master subtitle style</a:t>
            </a:r>
            <a:endParaRPr lang="en-GB"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4/8/2018</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a:p>
        </p:txBody>
      </p:sp>
    </p:spTree>
    <p:extLst>
      <p:ext uri="{BB962C8B-B14F-4D97-AF65-F5344CB8AC3E}">
        <p14:creationId xmlns:p14="http://schemas.microsoft.com/office/powerpoint/2010/main" val="3440976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smtClean="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4/8/2018</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smtClean="0"/>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mtClean="0">
                <a:solidFill>
                  <a:schemeClr val="bg1"/>
                </a:solidFill>
              </a:rPr>
              <a:t>© 3GPP 2012</a:t>
            </a:r>
            <a:endParaRPr lang="en-GB" altLang="en-US" smtClean="0"/>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smtClean="0"/>
              <a:t>© 3GPP 2018</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smtClean="0">
                <a:solidFill>
                  <a:schemeClr val="bg1"/>
                </a:solidFill>
              </a:rPr>
              <a:t> PCG#40 </a:t>
            </a:r>
            <a:r>
              <a:rPr lang="mr-IN" altLang="en-US" dirty="0" smtClean="0">
                <a:solidFill>
                  <a:schemeClr val="bg1"/>
                </a:solidFill>
              </a:rPr>
              <a:t>–</a:t>
            </a:r>
            <a:r>
              <a:rPr lang="en-GB" altLang="en-US" dirty="0" smtClean="0">
                <a:solidFill>
                  <a:schemeClr val="bg1"/>
                </a:solidFill>
              </a:rPr>
              <a:t> Beijing, China </a:t>
            </a:r>
            <a:r>
              <a:rPr lang="mr-IN" altLang="en-US" dirty="0" smtClean="0">
                <a:solidFill>
                  <a:schemeClr val="bg1"/>
                </a:solidFill>
              </a:rPr>
              <a:t>–</a:t>
            </a:r>
            <a:r>
              <a:rPr lang="en-GB" altLang="en-US" dirty="0" smtClean="0">
                <a:solidFill>
                  <a:schemeClr val="bg1"/>
                </a:solidFill>
              </a:rPr>
              <a:t> 11</a:t>
            </a:r>
            <a:r>
              <a:rPr lang="en-GB" altLang="en-US" baseline="0" dirty="0" smtClean="0">
                <a:solidFill>
                  <a:schemeClr val="bg1"/>
                </a:solidFill>
              </a:rPr>
              <a:t> April </a:t>
            </a:r>
            <a:r>
              <a:rPr lang="en-GB" altLang="en-US" dirty="0" smtClean="0">
                <a:solidFill>
                  <a:schemeClr val="bg1"/>
                </a:solidFill>
              </a:rPr>
              <a:t>2018</a:t>
            </a:r>
            <a:endParaRPr lang="en-GB" altLang="en-US" sz="800"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3gpp.org/people/1908-kai-erik-sunell"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4.xml"/><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1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smtClean="0">
                <a:effectLst>
                  <a:outerShdw blurRad="38100" dist="38100" dir="2700000" algn="tl">
                    <a:srgbClr val="C0C0C0"/>
                  </a:outerShdw>
                </a:effectLst>
              </a:rPr>
              <a:t>  </a:t>
            </a:r>
            <a:r>
              <a:rPr lang="en-GB" sz="3000" dirty="0"/>
              <a:t>MCC Activity Report</a:t>
            </a:r>
            <a:br>
              <a:rPr lang="en-GB" sz="3000" dirty="0"/>
            </a:b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100" dirty="0">
                <a:effectLst>
                  <a:outerShdw blurRad="38100" dist="38100" dir="2700000" algn="tl">
                    <a:srgbClr val="C0C0C0"/>
                  </a:outerShdw>
                </a:effectLst>
              </a:rPr>
              <a:t/>
            </a: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smtClean="0"/>
              <a:t>Source</a:t>
            </a:r>
          </a:p>
          <a:p>
            <a:pPr marL="0" indent="0" algn="ctr" eaLnBrk="1" hangingPunct="1">
              <a:buNone/>
            </a:pPr>
            <a:r>
              <a:rPr lang="en-GB" altLang="en-US" dirty="0" smtClean="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a:t>
            </a:r>
            <a:r>
              <a:rPr lang="en-GB" altLang="en-US" sz="1350" b="1" dirty="0" smtClean="0"/>
              <a:t>PCG#40</a:t>
            </a:r>
            <a:r>
              <a:rPr lang="en-GB" altLang="en-US" sz="1350" b="1" dirty="0"/>
              <a:t/>
            </a:r>
            <a:br>
              <a:rPr lang="en-GB" altLang="en-US" sz="1350" b="1" dirty="0"/>
            </a:br>
            <a:r>
              <a:rPr lang="en-GB" altLang="en-US" sz="1350" b="1" dirty="0" smtClean="0"/>
              <a:t>Beijing, China, </a:t>
            </a:r>
          </a:p>
          <a:p>
            <a:pPr>
              <a:spcBef>
                <a:spcPct val="0"/>
              </a:spcBef>
              <a:buFontTx/>
              <a:buNone/>
            </a:pPr>
            <a:r>
              <a:rPr lang="en-GB" altLang="en-US" sz="1350" b="1" dirty="0" smtClean="0"/>
              <a:t>11 April 2018</a:t>
            </a:r>
            <a:r>
              <a:rPr lang="en-GB" altLang="en-US" sz="1350" b="1" dirty="0"/>
              <a:t/>
            </a:r>
            <a:br>
              <a:rPr lang="en-GB" altLang="en-US" sz="1350" b="1" dirty="0"/>
            </a:br>
            <a:r>
              <a:rPr lang="en-GB" altLang="en-US" sz="1350" b="1" dirty="0" smtClean="0"/>
              <a:t>PCG40_13</a:t>
            </a:r>
            <a:r>
              <a:rPr lang="en-GB" altLang="en-US" sz="1350" b="1" dirty="0">
                <a:solidFill>
                  <a:srgbClr val="FF0000"/>
                </a:solidFill>
              </a:rPr>
              <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469591518"/>
              </p:ext>
            </p:extLst>
          </p:nvPr>
        </p:nvGraphicFramePr>
        <p:xfrm>
          <a:off x="1875237" y="1196577"/>
          <a:ext cx="5844778" cy="2677158"/>
        </p:xfrm>
        <a:graphic>
          <a:graphicData uri="http://schemas.openxmlformats.org/drawingml/2006/table">
            <a:tbl>
              <a:tblPr firstRow="1" bandRow="1">
                <a:tableStyleId>{5C22544A-7EE6-4342-B048-85BDC9FD1C3A}</a:tableStyleId>
              </a:tblPr>
              <a:tblGrid>
                <a:gridCol w="1101714"/>
                <a:gridCol w="926890"/>
                <a:gridCol w="1187137"/>
                <a:gridCol w="1243608"/>
                <a:gridCol w="1385429"/>
              </a:tblGrid>
              <a:tr h="2672619">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AUSTRIA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BELGIUM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BOTSWANA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BRAZIL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CANADA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smtClean="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DENMARK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FINLAND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FRANCE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GERMANY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HONG KONG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INDIA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INDONESIA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smtClean="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smtClean="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ISRAEL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ITALY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JAPAN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KOREA (REPUBLIC OF)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LEBANON </a:t>
                      </a:r>
                      <a:endParaRPr lang="en-GB" sz="800" dirty="0" smtClean="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j-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MALAYSIA </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NETHERLANDS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NORWAY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POLAND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PORTUGAL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QATAR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ROMANIA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RUSSIAN FEDERATION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smtClean="0">
                          <a:solidFill>
                            <a:srgbClr val="000000"/>
                          </a:solidFill>
                          <a:latin typeface="+mn-lt"/>
                          <a:ea typeface="Times New Roman" panose="02020603050405020304" pitchFamily="18" charset="0"/>
                          <a:cs typeface="Times New Roman" panose="02020603050405020304" pitchFamily="18" charset="0"/>
                        </a:rPr>
                        <a:t>SERBIA</a:t>
                      </a: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SINGAPORE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SLOVAKIA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SLOVENIA </a:t>
                      </a:r>
                      <a:endParaRPr lang="en-GB" sz="800" dirty="0" smtClean="0">
                        <a:effectLst/>
                        <a:latin typeface="+mn-lt"/>
                        <a:ea typeface="Calibri" panose="020F0502020204030204" pitchFamily="34" charset="0"/>
                        <a:cs typeface="Times New Roman" panose="02020603050405020304" pitchFamily="18" charset="0"/>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SOUTH AFRICA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SPAIN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SWEDEN </a:t>
                      </a:r>
                      <a:endParaRPr lang="en-GB" sz="800" dirty="0" smtClean="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latin typeface="+mn-lt"/>
                          <a:ea typeface="Times New Roman" panose="02020603050405020304" pitchFamily="18" charset="0"/>
                          <a:cs typeface="Times New Roman" panose="02020603050405020304" pitchFamily="18" charset="0"/>
                        </a:rPr>
                        <a:t>SWITZERLAND</a:t>
                      </a:r>
                      <a:endParaRPr lang="en-GB" sz="800" dirty="0" smtClean="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smtClean="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smtClean="0">
                          <a:solidFill>
                            <a:srgbClr val="000000"/>
                          </a:solidFill>
                          <a:ea typeface="Times New Roman" panose="02020603050405020304" pitchFamily="18" charset="0"/>
                          <a:cs typeface="Times New Roman" panose="02020603050405020304" pitchFamily="18" charset="0"/>
                        </a:rPr>
                        <a:t>TAIWAN, PROVINCE OF CHINA </a:t>
                      </a:r>
                      <a:endParaRPr lang="en-GB" sz="8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TURKEY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ARAB EMIRATES </a:t>
                      </a:r>
                      <a:endParaRPr lang="en-GB" sz="1100"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smtClean="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smtClean="0">
                          <a:solidFill>
                            <a:srgbClr val="000000"/>
                          </a:solidFill>
                          <a:ea typeface="Times New Roman" panose="02020603050405020304" pitchFamily="18" charset="0"/>
                          <a:cs typeface="Times New Roman" panose="02020603050405020304" pitchFamily="18" charset="0"/>
                        </a:rPr>
                        <a:t>UNITED STATES</a:t>
                      </a:r>
                      <a:endParaRPr lang="en-GB" sz="800" dirty="0">
                        <a:latin typeface="+mj-lt"/>
                      </a:endParaRPr>
                    </a:p>
                  </a:txBody>
                  <a:tcPr marL="68573" marR="68573" marT="34289" marB="34289">
                    <a:solidFill>
                      <a:schemeClr val="bg1"/>
                    </a:solidFill>
                  </a:tcPr>
                </a:tc>
              </a:tr>
            </a:tbl>
          </a:graphicData>
        </a:graphic>
      </p:graphicFrame>
      <p:sp>
        <p:nvSpPr>
          <p:cNvPr id="8" name="Rectangle 7"/>
          <p:cNvSpPr/>
          <p:nvPr/>
        </p:nvSpPr>
        <p:spPr>
          <a:xfrm>
            <a:off x="4510088" y="-150019"/>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r>
              <a:rPr lang="en-GB" sz="1050" dirty="0">
                <a:latin typeface="Calibri" panose="020F0502020204030204" pitchFamily="34" charset="0"/>
                <a:ea typeface="Calibri" panose="020F0502020204030204" pitchFamily="34" charset="0"/>
                <a:cs typeface="Times New Roman" panose="02020603050405020304" pitchFamily="18" charset="0"/>
              </a:rPr>
              <a:t/>
            </a: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1545970" y="3780107"/>
            <a:ext cx="5829300" cy="1007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algn="ctr" eaLnBrk="1" hangingPunct="1">
              <a:buClr>
                <a:srgbClr val="003366"/>
              </a:buClr>
              <a:buFont typeface="Arial" panose="020B0604020202020204" pitchFamily="34" charset="0"/>
              <a:buNone/>
            </a:pPr>
            <a:r>
              <a:rPr lang="en-GB" altLang="en-US" sz="1350" dirty="0" smtClean="0">
                <a:cs typeface="Arial" panose="020B0604020202020204" pitchFamily="34" charset="0"/>
              </a:rPr>
              <a:t>3GPP Individual Members come from 44 countries worldwide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57250"/>
          </a:xfrm>
        </p:spPr>
        <p:txBody>
          <a:bodyPr/>
          <a:lstStyle/>
          <a:p>
            <a:pPr eaLnBrk="1" hangingPunct="1"/>
            <a:r>
              <a:rPr lang="en-GB" altLang="en-US" sz="3000" dirty="0" smtClean="0"/>
              <a:t>567 Individual </a:t>
            </a:r>
            <a:r>
              <a:rPr lang="en-GB" altLang="en-US" sz="3000" dirty="0"/>
              <a:t>Members in 3GPP</a:t>
            </a:r>
            <a:endParaRPr lang="en-US" altLang="en-US" sz="3000" dirty="0"/>
          </a:p>
        </p:txBody>
      </p:sp>
      <p:graphicFrame>
        <p:nvGraphicFramePr>
          <p:cNvPr id="2" name="Chart 7"/>
          <p:cNvGraphicFramePr>
            <a:graphicFrameLocks/>
          </p:cNvGraphicFramePr>
          <p:nvPr>
            <p:extLst>
              <p:ext uri="{D42A27DB-BD31-4B8C-83A1-F6EECF244321}">
                <p14:modId xmlns:p14="http://schemas.microsoft.com/office/powerpoint/2010/main" val="407197893"/>
              </p:ext>
            </p:extLst>
          </p:nvPr>
        </p:nvGraphicFramePr>
        <p:xfrm>
          <a:off x="1603513" y="1341526"/>
          <a:ext cx="5950226" cy="313134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859419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437" y="145774"/>
            <a:ext cx="6827838" cy="857250"/>
          </a:xfrm>
        </p:spPr>
        <p:txBody>
          <a:bodyPr/>
          <a:lstStyle/>
          <a:p>
            <a:r>
              <a:rPr lang="en-GB" dirty="0" smtClean="0"/>
              <a:t>Some interesting industry participants…</a:t>
            </a:r>
            <a:endParaRPr lang="en-GB" dirty="0"/>
          </a:p>
        </p:txBody>
      </p:sp>
      <p:sp>
        <p:nvSpPr>
          <p:cNvPr id="5" name="Slide Number Placeholder 4"/>
          <p:cNvSpPr>
            <a:spLocks noGrp="1"/>
          </p:cNvSpPr>
          <p:nvPr>
            <p:ph type="sldNum" sz="quarter" idx="12"/>
          </p:nvPr>
        </p:nvSpPr>
        <p:spPr/>
        <p:txBody>
          <a:bodyPr/>
          <a:lstStyle/>
          <a:p>
            <a:pPr>
              <a:defRPr/>
            </a:pPr>
            <a:fld id="{ACF1539B-2504-49BA-810C-98EAFAFC9953}" type="slidenum">
              <a:rPr lang="en-GB" altLang="en-US" smtClean="0"/>
              <a:pPr>
                <a:defRPr/>
              </a:pPr>
              <a:t>12</a:t>
            </a:fld>
            <a:endParaRPr lang="en-GB" altLang="en-US"/>
          </a:p>
        </p:txBody>
      </p:sp>
      <p:sp>
        <p:nvSpPr>
          <p:cNvPr id="6" name="Rectangle 5"/>
          <p:cNvSpPr/>
          <p:nvPr/>
        </p:nvSpPr>
        <p:spPr>
          <a:xfrm>
            <a:off x="81102" y="1174649"/>
            <a:ext cx="8088864" cy="3046988"/>
          </a:xfrm>
          <a:prstGeom prst="rect">
            <a:avLst/>
          </a:prstGeom>
        </p:spPr>
        <p:txBody>
          <a:bodyPr wrap="square">
            <a:spAutoFit/>
          </a:bodyPr>
          <a:lstStyle/>
          <a:p>
            <a:pPr marL="914400" lvl="1" indent="-457200">
              <a:buFont typeface="Arial" pitchFamily="34" charset="0"/>
              <a:buChar char="•"/>
              <a:defRPr/>
            </a:pPr>
            <a:r>
              <a:rPr lang="en-US" altLang="en-US" sz="1600" b="1" dirty="0"/>
              <a:t>Agricultural</a:t>
            </a:r>
            <a:r>
              <a:rPr lang="en-US" altLang="en-US" sz="1600" dirty="0"/>
              <a:t> machinery manufacturers (e.g., John Deere, </a:t>
            </a:r>
            <a:r>
              <a:rPr lang="en-US" altLang="en-US" sz="1600" dirty="0" err="1"/>
              <a:t>Husqvana</a:t>
            </a:r>
            <a:r>
              <a:rPr lang="en-US" altLang="en-US" sz="1600" dirty="0"/>
              <a:t>, </a:t>
            </a:r>
            <a:r>
              <a:rPr lang="en-US" altLang="en-US" sz="1600" dirty="0" err="1"/>
              <a:t>etc</a:t>
            </a:r>
            <a:r>
              <a:rPr lang="en-US" altLang="en-US" sz="1600" dirty="0"/>
              <a:t>) </a:t>
            </a:r>
          </a:p>
          <a:p>
            <a:pPr marL="914400" lvl="1" indent="-457200">
              <a:buFont typeface="Arial" pitchFamily="34" charset="0"/>
              <a:buChar char="•"/>
              <a:defRPr/>
            </a:pPr>
            <a:r>
              <a:rPr lang="en-US" altLang="en-US" sz="1600" b="1" dirty="0"/>
              <a:t>Automotive</a:t>
            </a:r>
            <a:r>
              <a:rPr lang="en-US" altLang="en-US" sz="1600" dirty="0"/>
              <a:t> manufactures (</a:t>
            </a:r>
            <a:r>
              <a:rPr lang="en-US" altLang="en-US" sz="1600" dirty="0" err="1"/>
              <a:t>e.g</a:t>
            </a:r>
            <a:r>
              <a:rPr lang="en-US" altLang="en-US" sz="1600" dirty="0"/>
              <a:t>, Volkswagen, Volvo, Toyota)</a:t>
            </a:r>
          </a:p>
          <a:p>
            <a:pPr marL="914400" lvl="1" indent="-457200">
              <a:buFont typeface="Arial" pitchFamily="34" charset="0"/>
              <a:buChar char="•"/>
              <a:defRPr/>
            </a:pPr>
            <a:r>
              <a:rPr lang="en-US" altLang="en-US" sz="1600" b="1" dirty="0"/>
              <a:t>Rail</a:t>
            </a:r>
            <a:r>
              <a:rPr lang="en-US" altLang="en-US" sz="1600" dirty="0"/>
              <a:t> (e.g., </a:t>
            </a:r>
            <a:r>
              <a:rPr lang="en-US" altLang="en-US" sz="1600" dirty="0" err="1"/>
              <a:t>Internationale</a:t>
            </a:r>
            <a:r>
              <a:rPr lang="en-US" altLang="en-US" sz="1600" dirty="0"/>
              <a:t> Union of Railways)</a:t>
            </a:r>
          </a:p>
          <a:p>
            <a:pPr marL="914400" lvl="1" indent="-457200">
              <a:buFont typeface="Arial" pitchFamily="34" charset="0"/>
              <a:buChar char="•"/>
              <a:defRPr/>
            </a:pPr>
            <a:r>
              <a:rPr lang="en-US" altLang="en-US" sz="1600" b="1" dirty="0"/>
              <a:t>Factory Automation</a:t>
            </a:r>
            <a:r>
              <a:rPr lang="en-US" altLang="en-US" sz="1600" dirty="0"/>
              <a:t> companies (e.g., Siemens)</a:t>
            </a:r>
          </a:p>
          <a:p>
            <a:pPr marL="914400" lvl="1" indent="-457200">
              <a:buFont typeface="Arial" pitchFamily="34" charset="0"/>
              <a:buChar char="•"/>
              <a:defRPr/>
            </a:pPr>
            <a:r>
              <a:rPr lang="en-US" altLang="en-US" sz="1600" b="1" dirty="0"/>
              <a:t>Energy</a:t>
            </a:r>
            <a:r>
              <a:rPr lang="en-US" altLang="en-US" sz="1600" dirty="0"/>
              <a:t> Sector (e.g., Legrand)</a:t>
            </a:r>
          </a:p>
          <a:p>
            <a:pPr marL="914400" lvl="1" indent="-457200">
              <a:buFont typeface="Arial" pitchFamily="34" charset="0"/>
              <a:buChar char="•"/>
              <a:defRPr/>
            </a:pPr>
            <a:r>
              <a:rPr lang="en-US" altLang="en-US" sz="1600" b="1" dirty="0"/>
              <a:t>Environment</a:t>
            </a:r>
            <a:r>
              <a:rPr lang="en-US" altLang="en-US" sz="1600" dirty="0"/>
              <a:t> (e.g., Veolia)</a:t>
            </a:r>
          </a:p>
          <a:p>
            <a:pPr marL="914400" lvl="1" indent="-457200">
              <a:buFont typeface="Arial" pitchFamily="34" charset="0"/>
              <a:buChar char="•"/>
              <a:defRPr/>
            </a:pPr>
            <a:r>
              <a:rPr lang="en-US" altLang="en-US" sz="1600" b="1" dirty="0"/>
              <a:t>Broadcasting</a:t>
            </a:r>
            <a:r>
              <a:rPr lang="en-US" altLang="en-US" sz="1600" dirty="0"/>
              <a:t> Community (e.g., EBU, BBC, TDF)  </a:t>
            </a:r>
          </a:p>
          <a:p>
            <a:pPr marL="914400" lvl="1" indent="-457200">
              <a:buFont typeface="Arial" pitchFamily="34" charset="0"/>
              <a:buChar char="•"/>
              <a:defRPr/>
            </a:pPr>
            <a:r>
              <a:rPr lang="en-US" altLang="en-US" sz="1600" b="1" dirty="0"/>
              <a:t>Satellite</a:t>
            </a:r>
            <a:r>
              <a:rPr lang="en-US" altLang="en-US" sz="1600" dirty="0"/>
              <a:t> Community (e.g., ESO, Inmarsat)</a:t>
            </a:r>
          </a:p>
          <a:p>
            <a:pPr marL="914400" lvl="1" indent="-457200">
              <a:buFont typeface="Arial" pitchFamily="34" charset="0"/>
              <a:buChar char="•"/>
              <a:defRPr/>
            </a:pPr>
            <a:r>
              <a:rPr lang="en-US" altLang="en-US" sz="1600" b="1" dirty="0"/>
              <a:t>Aerospace</a:t>
            </a:r>
            <a:r>
              <a:rPr lang="en-US" altLang="en-US" sz="1600" dirty="0"/>
              <a:t> (e.g., Lockheed Martin, BAE)</a:t>
            </a:r>
          </a:p>
          <a:p>
            <a:pPr marL="914400" lvl="1" indent="-457200">
              <a:buFont typeface="Arial" pitchFamily="34" charset="0"/>
              <a:buChar char="•"/>
              <a:defRPr/>
            </a:pPr>
            <a:r>
              <a:rPr lang="en-US" altLang="en-US" sz="1600" b="1" dirty="0"/>
              <a:t>Retail</a:t>
            </a:r>
            <a:r>
              <a:rPr lang="en-US" altLang="en-US" sz="1600" dirty="0"/>
              <a:t> Sector (e.g., Alibaba)</a:t>
            </a:r>
          </a:p>
          <a:p>
            <a:pPr marL="914400" lvl="1" indent="-457200">
              <a:buFont typeface="Arial" pitchFamily="34" charset="0"/>
              <a:buChar char="•"/>
              <a:defRPr/>
            </a:pPr>
            <a:r>
              <a:rPr lang="en-US" altLang="en-US" sz="1600" b="1" dirty="0"/>
              <a:t>Social Media </a:t>
            </a:r>
            <a:r>
              <a:rPr lang="en-US" altLang="en-US" sz="1600" dirty="0"/>
              <a:t>(e.g., Facebook)</a:t>
            </a:r>
          </a:p>
          <a:p>
            <a:pPr marL="914400" lvl="1" indent="-457200">
              <a:buFont typeface="Arial" pitchFamily="34" charset="0"/>
              <a:buChar char="•"/>
              <a:defRPr/>
            </a:pPr>
            <a:r>
              <a:rPr lang="en-US" altLang="en-US" sz="1600" b="1" dirty="0"/>
              <a:t>Advertising</a:t>
            </a:r>
            <a:r>
              <a:rPr lang="en-US" altLang="en-US" sz="1600" dirty="0"/>
              <a:t> (e.g., Google)</a:t>
            </a:r>
          </a:p>
        </p:txBody>
      </p:sp>
    </p:spTree>
    <p:extLst>
      <p:ext uri="{BB962C8B-B14F-4D97-AF65-F5344CB8AC3E}">
        <p14:creationId xmlns:p14="http://schemas.microsoft.com/office/powerpoint/2010/main" val="12223927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3000" dirty="0" smtClean="0">
                <a:solidFill>
                  <a:srgbClr val="FF3300"/>
                </a:solidFill>
              </a:rPr>
              <a:t>Anti-trust Compliance Training </a:t>
            </a:r>
            <a:endParaRPr lang="en-GB" sz="3000" dirty="0">
              <a:solidFill>
                <a:srgbClr val="FF3300"/>
              </a:solidFill>
            </a:endParaRPr>
          </a:p>
        </p:txBody>
      </p:sp>
      <p:sp>
        <p:nvSpPr>
          <p:cNvPr id="5" name="Content Placeholder 2"/>
          <p:cNvSpPr txBox="1">
            <a:spLocks/>
          </p:cNvSpPr>
          <p:nvPr/>
        </p:nvSpPr>
        <p:spPr bwMode="auto">
          <a:xfrm>
            <a:off x="388283" y="863204"/>
            <a:ext cx="8520236" cy="3715422"/>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1600" b="0" i="0" u="none" strike="noStrike" kern="0" cap="none" spc="0" normalizeH="0" baseline="0" noProof="0" dirty="0" smtClean="0">
                <a:ln>
                  <a:noFill/>
                </a:ln>
                <a:solidFill>
                  <a:schemeClr val="tx1"/>
                </a:solidFill>
                <a:effectLst/>
                <a:uLnTx/>
                <a:uFillTx/>
                <a:latin typeface="+mn-lt"/>
                <a:ea typeface="+mn-ea"/>
                <a:cs typeface="+mn-cs"/>
              </a:rPr>
              <a:t>Four webinars</a:t>
            </a:r>
            <a:r>
              <a:rPr kumimoji="0" lang="en-GB" altLang="en-US" sz="1600" b="0" i="0" u="none" strike="noStrike" kern="0" cap="none" spc="0" normalizeH="0" noProof="0" dirty="0" smtClean="0">
                <a:ln>
                  <a:noFill/>
                </a:ln>
                <a:solidFill>
                  <a:schemeClr val="tx1"/>
                </a:solidFill>
                <a:effectLst/>
                <a:uLnTx/>
                <a:uFillTx/>
                <a:latin typeface="+mn-lt"/>
                <a:ea typeface="+mn-ea"/>
                <a:cs typeface="+mn-cs"/>
              </a:rPr>
              <a:t> targeted at elected officials and candidates took place in 2017, each timed to be convenient for those in one of the three regions (Americas, Europe, Asia</a:t>
            </a:r>
            <a:r>
              <a:rPr kumimoji="0" lang="en-GB" altLang="en-US" sz="1600" b="0" i="0" u="none" strike="noStrike" kern="0" cap="none" spc="0" normalizeH="0" noProof="0" dirty="0" smtClean="0">
                <a:ln>
                  <a:noFill/>
                </a:ln>
                <a:solidFill>
                  <a:schemeClr val="tx1"/>
                </a:solidFill>
                <a:effectLst/>
                <a:uLnTx/>
                <a:uFillTx/>
                <a:latin typeface="+mn-lt"/>
                <a:ea typeface="+mn-ea"/>
                <a:cs typeface="+mn-cs"/>
              </a:rPr>
              <a:t>).</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16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kumimoji="0" lang="en-GB" altLang="en-US" sz="1600" b="0" i="0" u="none" strike="noStrike" kern="0" cap="none" spc="0" normalizeH="0" baseline="0" noProof="0" dirty="0" smtClean="0">
                <a:ln>
                  <a:noFill/>
                </a:ln>
                <a:solidFill>
                  <a:schemeClr val="tx1"/>
                </a:solidFill>
                <a:effectLst/>
                <a:uLnTx/>
                <a:uFillTx/>
                <a:latin typeface="+mn-lt"/>
                <a:ea typeface="+mn-ea"/>
                <a:cs typeface="+mn-cs"/>
              </a:rPr>
              <a:t>By decision of the PCG, these webinars are now open for participation by any delegate.</a:t>
            </a:r>
            <a:r>
              <a:rPr kumimoji="0" lang="en-GB" altLang="en-US" sz="1600" b="0" i="0" u="none" strike="noStrike" kern="0" cap="none" spc="0" normalizeH="0" noProof="0" dirty="0" smtClean="0">
                <a:ln>
                  <a:noFill/>
                </a:ln>
                <a:solidFill>
                  <a:schemeClr val="tx1"/>
                </a:solidFill>
                <a:effectLst/>
                <a:uLnTx/>
                <a:uFillTx/>
                <a:latin typeface="+mn-lt"/>
                <a:ea typeface="+mn-ea"/>
                <a:cs typeface="+mn-cs"/>
              </a:rPr>
              <a:t> For logistical reasons, we may have to limit the number of participants in any one webinar, and elected officials and candidates for election will take precedence</a:t>
            </a:r>
            <a:r>
              <a:rPr kumimoji="0" lang="en-GB" altLang="en-US" sz="1600" b="0" i="0" u="none" strike="noStrike" kern="0" cap="none" spc="0" normalizeH="0" noProof="0" dirty="0" smtClean="0">
                <a:ln>
                  <a:noFill/>
                </a:ln>
                <a:solidFill>
                  <a:schemeClr val="tx1"/>
                </a:solidFill>
                <a:effectLst/>
                <a:uLnTx/>
                <a:uFillTx/>
                <a:latin typeface="+mn-lt"/>
                <a:ea typeface="+mn-ea"/>
                <a:cs typeface="+mn-cs"/>
              </a:rPr>
              <a:t>.</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1600" b="0" i="0" u="none" strike="noStrike" kern="0" cap="none" spc="0" normalizeH="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baseline="0" dirty="0" smtClean="0">
                <a:latin typeface="+mn-lt"/>
                <a:cs typeface="+mn-cs"/>
              </a:rPr>
              <a:t>Companies</a:t>
            </a:r>
            <a:r>
              <a:rPr lang="en-GB" altLang="en-US" sz="1600" kern="0" dirty="0" smtClean="0">
                <a:latin typeface="+mn-lt"/>
                <a:cs typeface="+mn-cs"/>
              </a:rPr>
              <a:t> are reminded that all personnel they offer for the chairmanship or vice-chairmanship of 3GPP committees </a:t>
            </a:r>
            <a:r>
              <a:rPr lang="en-GB" altLang="en-US" sz="1600" u="sng" kern="0" dirty="0" smtClean="0">
                <a:latin typeface="+mn-lt"/>
                <a:cs typeface="+mn-cs"/>
              </a:rPr>
              <a:t>must</a:t>
            </a:r>
            <a:r>
              <a:rPr lang="en-GB" altLang="en-US" sz="1600" kern="0" dirty="0" smtClean="0">
                <a:latin typeface="+mn-lt"/>
                <a:cs typeface="+mn-cs"/>
              </a:rPr>
              <a:t> undergo formal training in anti-trust matters, and the letter of support for candidates for election must clearly state this</a:t>
            </a:r>
            <a:r>
              <a:rPr lang="en-GB" altLang="en-US" sz="1600" kern="0" dirty="0" smtClean="0">
                <a:latin typeface="+mn-lt"/>
                <a:cs typeface="+mn-cs"/>
              </a:rPr>
              <a:t>.</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lang="en-GB" altLang="en-US" sz="1600" kern="0" dirty="0" smtClean="0">
              <a:latin typeface="+mn-lt"/>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r>
              <a:rPr lang="en-GB" altLang="en-US" sz="1600" kern="0" dirty="0" smtClean="0">
                <a:latin typeface="+mn-lt"/>
                <a:cs typeface="+mn-cs"/>
              </a:rPr>
              <a:t>We are currently fixing the dates for 2018 webinars.</a:t>
            </a: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2"/>
              </a:buBlip>
              <a:tabLst/>
              <a:defRPr/>
            </a:pPr>
            <a:endParaRPr kumimoji="0" lang="en-GB"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828226556"/>
      </p:ext>
    </p:extLst>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3000">
                <a:solidFill>
                  <a:srgbClr val="FF3300"/>
                </a:solidFill>
              </a:rPr>
              <a:t>Summary and Outlook</a:t>
            </a:r>
            <a:endParaRPr lang="en-GB" altLang="en-US" sz="300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3GPP </a:t>
            </a:r>
            <a:r>
              <a:rPr lang="en-GB" altLang="en-US" sz="1350" dirty="0" smtClean="0">
                <a:latin typeface="Arial" panose="020B0604020202020204" pitchFamily="34" charset="0"/>
                <a:cs typeface="Arial" panose="020B0604020202020204" pitchFamily="34" charset="0"/>
              </a:rPr>
              <a:t>has continued </a:t>
            </a:r>
            <a:r>
              <a:rPr lang="en-GB" altLang="en-US" sz="1350" dirty="0" smtClean="0">
                <a:latin typeface="Arial" panose="020B0604020202020204" pitchFamily="34" charset="0"/>
                <a:cs typeface="Arial" panose="020B0604020202020204" pitchFamily="34" charset="0"/>
              </a:rPr>
              <a:t>to strengthen its position as the place where the 5G system is being specified.  It continues to attract significant interest from new entrants too.</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350" dirty="0">
                <a:latin typeface="Arial" panose="020B0604020202020204" pitchFamily="34" charset="0"/>
                <a:cs typeface="Arial" panose="020B0604020202020204" pitchFamily="34" charset="0"/>
              </a:rPr>
              <a:t>The workload within the TSGs </a:t>
            </a:r>
            <a:r>
              <a:rPr lang="en-GB" altLang="en-US" sz="1350" dirty="0" smtClean="0">
                <a:latin typeface="Arial" panose="020B0604020202020204" pitchFamily="34" charset="0"/>
                <a:cs typeface="Arial" panose="020B0604020202020204" pitchFamily="34" charset="0"/>
              </a:rPr>
              <a:t>has increased </a:t>
            </a:r>
            <a:r>
              <a:rPr lang="en-GB" altLang="en-US" sz="1350" dirty="0" smtClean="0">
                <a:latin typeface="Arial" panose="020B0604020202020204" pitchFamily="34" charset="0"/>
                <a:cs typeface="Arial" panose="020B0604020202020204" pitchFamily="34" charset="0"/>
              </a:rPr>
              <a:t>dramatically in the build up to Release </a:t>
            </a:r>
            <a:r>
              <a:rPr lang="en-GB" altLang="en-US" sz="1350" dirty="0">
                <a:latin typeface="Arial" panose="020B0604020202020204" pitchFamily="34" charset="0"/>
                <a:cs typeface="Arial" panose="020B0604020202020204" pitchFamily="34" charset="0"/>
              </a:rPr>
              <a:t>15 and 16 </a:t>
            </a:r>
            <a:r>
              <a:rPr lang="en-GB" altLang="en-US" sz="1350" dirty="0" smtClean="0">
                <a:latin typeface="Arial" panose="020B0604020202020204" pitchFamily="34" charset="0"/>
                <a:cs typeface="Arial" panose="020B0604020202020204" pitchFamily="34" charset="0"/>
              </a:rPr>
              <a:t>delivery</a:t>
            </a:r>
            <a:r>
              <a:rPr lang="en-GB" altLang="en-US" sz="1350" dirty="0" smtClean="0">
                <a:latin typeface="Arial" panose="020B0604020202020204" pitchFamily="34" charset="0"/>
                <a:cs typeface="Arial" panose="020B0604020202020204" pitchFamily="34" charset="0"/>
              </a:rPr>
              <a:t>.  This workload will be monitored in the coming months and support resources adjusted accordingly.</a:t>
            </a: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US" sz="3000" b="1" dirty="0">
                <a:solidFill>
                  <a:srgbClr val="FF3300"/>
                </a:solidFill>
              </a:rPr>
              <a:t>Contents</a:t>
            </a:r>
            <a:endParaRPr lang="en-GB" sz="3000" b="1" dirty="0">
              <a:solidFill>
                <a:srgbClr val="FF3300"/>
              </a:solidFill>
            </a:endParaRPr>
          </a:p>
        </p:txBody>
      </p:sp>
      <p:sp>
        <p:nvSpPr>
          <p:cNvPr id="7171" name="Rectangle 3"/>
          <p:cNvSpPr>
            <a:spLocks noGrp="1"/>
          </p:cNvSpPr>
          <p:nvPr>
            <p:ph idx="1"/>
          </p:nvPr>
        </p:nvSpPr>
        <p:spPr>
          <a:xfrm>
            <a:off x="1485900" y="1189435"/>
            <a:ext cx="6172200" cy="3394472"/>
          </a:xfrm>
        </p:spPr>
        <p:txBody>
          <a:bodyPr/>
          <a:lstStyle/>
          <a:p>
            <a:pPr eaLnBrk="1" hangingPunct="1">
              <a:lnSpc>
                <a:spcPct val="90000"/>
              </a:lnSpc>
            </a:pPr>
            <a:r>
              <a:rPr lang="en-US" altLang="en-US" dirty="0" smtClean="0">
                <a:solidFill>
                  <a:srgbClr val="003366"/>
                </a:solidFill>
              </a:rPr>
              <a:t> </a:t>
            </a:r>
            <a:r>
              <a:rPr lang="en-US" altLang="en-US" dirty="0" smtClean="0"/>
              <a:t>Departures and Arrivals</a:t>
            </a:r>
          </a:p>
          <a:p>
            <a:pPr eaLnBrk="1" hangingPunct="1">
              <a:lnSpc>
                <a:spcPct val="90000"/>
              </a:lnSpc>
            </a:pPr>
            <a:r>
              <a:rPr lang="en-US" altLang="en-US" dirty="0" smtClean="0"/>
              <a:t> Resource Allocation</a:t>
            </a:r>
          </a:p>
          <a:p>
            <a:pPr eaLnBrk="1" hangingPunct="1">
              <a:lnSpc>
                <a:spcPct val="90000"/>
              </a:lnSpc>
            </a:pPr>
            <a:r>
              <a:rPr lang="en-US" altLang="en-US" dirty="0" smtClean="0"/>
              <a:t> </a:t>
            </a:r>
            <a:r>
              <a:rPr lang="en-US" altLang="en-US" dirty="0" smtClean="0"/>
              <a:t>Workload</a:t>
            </a:r>
            <a:endParaRPr lang="en-US" altLang="en-US" dirty="0" smtClean="0"/>
          </a:p>
          <a:p>
            <a:pPr eaLnBrk="1" hangingPunct="1">
              <a:lnSpc>
                <a:spcPct val="90000"/>
              </a:lnSpc>
            </a:pPr>
            <a:r>
              <a:rPr lang="en-US" altLang="en-US" dirty="0" smtClean="0"/>
              <a:t> 3GPP Membership</a:t>
            </a:r>
            <a:endParaRPr lang="en-GB" altLang="en-US" dirty="0" smtClean="0"/>
          </a:p>
          <a:p>
            <a:pPr eaLnBrk="1" hangingPunct="1">
              <a:lnSpc>
                <a:spcPct val="90000"/>
              </a:lnSpc>
            </a:pPr>
            <a:r>
              <a:rPr lang="en-GB" altLang="en-US" dirty="0" smtClean="0"/>
              <a:t> Antitrust Compliance Training</a:t>
            </a:r>
            <a:endParaRPr lang="en-US" altLang="en-US" dirty="0" smtClean="0"/>
          </a:p>
          <a:p>
            <a:pPr eaLnBrk="1" hangingPunct="1">
              <a:lnSpc>
                <a:spcPct val="90000"/>
              </a:lnSpc>
            </a:pPr>
            <a:r>
              <a:rPr lang="en-US" altLang="en-US" dirty="0" smtClean="0"/>
              <a:t> Summary and Outlook</a:t>
            </a:r>
            <a:endParaRPr lang="en-GB" altLang="en-US" dirty="0" smtClean="0"/>
          </a:p>
        </p:txBody>
      </p:sp>
    </p:spTree>
    <p:extLst>
      <p:ext uri="{BB962C8B-B14F-4D97-AF65-F5344CB8AC3E}">
        <p14:creationId xmlns:p14="http://schemas.microsoft.com/office/powerpoint/2010/main" val="3698243057"/>
      </p:ext>
    </p:extLst>
  </p:cSld>
  <p:clrMapOvr>
    <a:masterClrMapping/>
  </p:clrMapOvr>
  <p:transition spd="slow">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GB" sz="3000" dirty="0">
                <a:solidFill>
                  <a:srgbClr val="FF3300"/>
                </a:solidFill>
              </a:rPr>
              <a:t>Departures and Arrivals</a:t>
            </a:r>
          </a:p>
        </p:txBody>
      </p:sp>
      <p:sp>
        <p:nvSpPr>
          <p:cNvPr id="5" name="Text Box 3"/>
          <p:cNvSpPr txBox="1">
            <a:spLocks noChangeArrowheads="1"/>
          </p:cNvSpPr>
          <p:nvPr/>
        </p:nvSpPr>
        <p:spPr bwMode="auto">
          <a:xfrm>
            <a:off x="1215609" y="1112590"/>
            <a:ext cx="4716737" cy="2931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spcBef>
                <a:spcPct val="50000"/>
              </a:spcBef>
            </a:pPr>
            <a:r>
              <a:rPr lang="en-GB" sz="1100" dirty="0" smtClean="0"/>
              <a:t>At the beginning of November 2017</a:t>
            </a:r>
            <a:r>
              <a:rPr lang="en-GB" sz="1100" dirty="0" smtClean="0"/>
              <a:t>,</a:t>
            </a:r>
            <a:endParaRPr lang="en-GB" sz="1100" dirty="0" smtClean="0"/>
          </a:p>
          <a:p>
            <a:pPr>
              <a:spcBef>
                <a:spcPct val="50000"/>
              </a:spcBef>
            </a:pPr>
            <a:r>
              <a:rPr lang="en-GB" sz="2400" b="1" dirty="0" smtClean="0"/>
              <a:t>Kai-Erik </a:t>
            </a:r>
            <a:r>
              <a:rPr lang="en-GB" sz="2400" b="1" dirty="0" err="1" smtClean="0"/>
              <a:t>Sunell</a:t>
            </a:r>
            <a:endParaRPr lang="en-GB" sz="1100" b="1" dirty="0" smtClean="0"/>
          </a:p>
          <a:p>
            <a:pPr>
              <a:spcBef>
                <a:spcPct val="50000"/>
              </a:spcBef>
            </a:pPr>
            <a:r>
              <a:rPr lang="en-GB" sz="1100" dirty="0" smtClean="0"/>
              <a:t>joined MCC as a “Project Manager without portfolio” to assist in the MCC duties relating, primarily, to the RAN working groups.</a:t>
            </a:r>
          </a:p>
          <a:p>
            <a:pPr>
              <a:spcBef>
                <a:spcPct val="50000"/>
              </a:spcBef>
            </a:pPr>
            <a:r>
              <a:rPr lang="en-GB" sz="1100" dirty="0" smtClean="0"/>
              <a:t>Kai-Erik </a:t>
            </a:r>
            <a:r>
              <a:rPr lang="en-GB" sz="1100" dirty="0" smtClean="0"/>
              <a:t>acts </a:t>
            </a:r>
            <a:r>
              <a:rPr lang="en-GB" sz="1100" dirty="0" smtClean="0"/>
              <a:t>as secretary to some parallel streams during meetings, moving from group to group as the need demands, and </a:t>
            </a:r>
            <a:r>
              <a:rPr lang="en-GB" sz="1100" dirty="0" smtClean="0"/>
              <a:t>assists in implementing </a:t>
            </a:r>
            <a:r>
              <a:rPr lang="en-GB" sz="1100" dirty="0" smtClean="0"/>
              <a:t>Change Requests after TSG plenaries. Kai-Erik will also be available to replace the regular MCC secretary of </a:t>
            </a:r>
            <a:r>
              <a:rPr lang="en-GB" sz="1100" u="sng" dirty="0" smtClean="0"/>
              <a:t>any</a:t>
            </a:r>
            <a:r>
              <a:rPr lang="en-GB" sz="1100" dirty="0" smtClean="0"/>
              <a:t> 3GPP group in case of indisposition of the regular incumbent.</a:t>
            </a:r>
          </a:p>
          <a:p>
            <a:pPr>
              <a:spcBef>
                <a:spcPct val="50000"/>
              </a:spcBef>
            </a:pPr>
            <a:endParaRPr lang="en-GB" sz="1100" dirty="0" smtClean="0"/>
          </a:p>
          <a:p>
            <a:pPr>
              <a:spcBef>
                <a:spcPct val="50000"/>
              </a:spcBef>
            </a:pPr>
            <a:r>
              <a:rPr lang="en-GB" sz="1100" dirty="0" smtClean="0"/>
              <a:t>Find Kai-Erik’s MCC bio page here:</a:t>
            </a:r>
            <a:br>
              <a:rPr lang="en-GB" sz="1100" dirty="0" smtClean="0"/>
            </a:br>
            <a:r>
              <a:rPr lang="en-GB" sz="1100" dirty="0" smtClean="0">
                <a:hlinkClick r:id="rId2"/>
              </a:rPr>
              <a:t>http://www.3gpp.org/people/1908-kai-erik-sunell</a:t>
            </a:r>
            <a:r>
              <a:rPr lang="en-GB" sz="1100" dirty="0" smtClean="0"/>
              <a:t> </a:t>
            </a:r>
          </a:p>
        </p:txBody>
      </p:sp>
      <p:pic>
        <p:nvPicPr>
          <p:cNvPr id="6" name="Picture 5" descr="C:\Users\meredith\Documents\d\2017-12-18_3gpp_Lisbon\02) contribs\01) MCC report\kesunell.bmp"/>
          <p:cNvPicPr>
            <a:picLocks noChangeAspect="1" noChangeArrowheads="1"/>
          </p:cNvPicPr>
          <p:nvPr/>
        </p:nvPicPr>
        <p:blipFill>
          <a:blip r:embed="rId3" cstate="print"/>
          <a:srcRect/>
          <a:stretch>
            <a:fillRect/>
          </a:stretch>
        </p:blipFill>
        <p:spPr bwMode="auto">
          <a:xfrm>
            <a:off x="6800574" y="1266571"/>
            <a:ext cx="1625600" cy="1803400"/>
          </a:xfrm>
          <a:prstGeom prst="rect">
            <a:avLst/>
          </a:prstGeom>
          <a:noFill/>
        </p:spPr>
      </p:pic>
    </p:spTree>
    <p:extLst>
      <p:ext uri="{BB962C8B-B14F-4D97-AF65-F5344CB8AC3E}">
        <p14:creationId xmlns:p14="http://schemas.microsoft.com/office/powerpoint/2010/main" val="1089585629"/>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1145637" y="939566"/>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rmAutofit fontScale="90000"/>
          </a:bodyPr>
          <a:lstStyle/>
          <a:p>
            <a:pPr eaLnBrk="1" fontAlgn="auto" hangingPunct="1">
              <a:spcAft>
                <a:spcPts val="0"/>
              </a:spcAft>
              <a:defRPr/>
            </a:pPr>
            <a:r>
              <a:rPr lang="en-GB" sz="3000" dirty="0">
                <a:solidFill>
                  <a:srgbClr val="FF3300"/>
                </a:solidFill>
              </a:rPr>
              <a:t>Resource Allocation</a:t>
            </a:r>
          </a:p>
        </p:txBody>
      </p:sp>
      <p:pic>
        <p:nvPicPr>
          <p:cNvPr id="2050" name="Picture 2" descr="http://www.3gpp.org/ftp/webExtensions/MCC/2017-11-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6807" y="863204"/>
            <a:ext cx="5323784" cy="38869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3899844"/>
      </p:ext>
    </p:extLst>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010966" y="750094"/>
            <a:ext cx="48577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67866" tIns="33338" rIns="67866" bIns="33338"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175" dirty="0">
                <a:solidFill>
                  <a:srgbClr val="FF0000"/>
                </a:solidFill>
              </a:rPr>
              <a:t>Approved CRs per Release per Year</a:t>
            </a:r>
          </a:p>
          <a:p>
            <a:pPr algn="ctr">
              <a:spcBef>
                <a:spcPct val="0"/>
              </a:spcBef>
              <a:buFontTx/>
              <a:buNone/>
            </a:pPr>
            <a:endParaRPr lang="en-US" altLang="en-US" sz="900" dirty="0">
              <a:solidFill>
                <a:srgbClr val="FF0000"/>
              </a:solidFill>
            </a:endParaRPr>
          </a:p>
        </p:txBody>
      </p:sp>
      <p:sp>
        <p:nvSpPr>
          <p:cNvPr id="11267" name="Rectangle 3"/>
          <p:cNvSpPr>
            <a:spLocks noChangeArrowheads="1"/>
          </p:cNvSpPr>
          <p:nvPr/>
        </p:nvSpPr>
        <p:spPr bwMode="auto">
          <a:xfrm>
            <a:off x="1177658" y="127732"/>
            <a:ext cx="6172200" cy="529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3000" dirty="0">
                <a:solidFill>
                  <a:srgbClr val="FF3300"/>
                </a:solidFill>
              </a:rPr>
              <a:t>Workload: Change Requests</a:t>
            </a:r>
            <a:endParaRPr lang="en-GB" altLang="en-US" sz="3000" dirty="0">
              <a:solidFill>
                <a:srgbClr val="FF3300"/>
              </a:solidFill>
            </a:endParaRPr>
          </a:p>
        </p:txBody>
      </p:sp>
      <p:graphicFrame>
        <p:nvGraphicFramePr>
          <p:cNvPr id="321541" name="Group 5"/>
          <p:cNvGraphicFramePr>
            <a:graphicFrameLocks noGrp="1"/>
          </p:cNvGraphicFramePr>
          <p:nvPr/>
        </p:nvGraphicFramePr>
        <p:xfrm>
          <a:off x="4319588" y="2424113"/>
          <a:ext cx="504825" cy="342900"/>
        </p:xfrm>
        <a:graphic>
          <a:graphicData uri="http://schemas.openxmlformats.org/drawingml/2006/table">
            <a:tbl>
              <a:tblPr/>
              <a:tblGrid>
                <a:gridCol w="504825"/>
              </a:tblGrid>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endParaRPr>
                    </a:p>
                  </a:txBody>
                  <a:tcPr marL="68580" marR="68580" marT="34290" marB="34290" anchor="b"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321547" name="Group 11"/>
          <p:cNvGraphicFramePr>
            <a:graphicFrameLocks noGrp="1"/>
          </p:cNvGraphicFramePr>
          <p:nvPr/>
        </p:nvGraphicFramePr>
        <p:xfrm>
          <a:off x="4319588" y="2424113"/>
          <a:ext cx="504825" cy="342900"/>
        </p:xfrm>
        <a:graphic>
          <a:graphicData uri="http://schemas.openxmlformats.org/drawingml/2006/table">
            <a:tbl>
              <a:tblPr/>
              <a:tblGrid>
                <a:gridCol w="504825"/>
              </a:tblGrid>
              <a:tr h="342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34" charset="0"/>
                      </a:endParaRPr>
                    </a:p>
                  </a:txBody>
                  <a:tcPr marL="68580" marR="68580" marT="34290" marB="34290" anchor="b" horzOverflow="overflow">
                    <a:lnL cap="flat">
                      <a:noFill/>
                    </a:lnL>
                    <a:lnR cap="flat">
                      <a:noFill/>
                    </a:lnR>
                    <a:lnT cap="flat">
                      <a:noFill/>
                    </a:lnT>
                    <a:lnB cap="flat">
                      <a:noFill/>
                    </a:lnB>
                    <a:lnTlToBr>
                      <a:noFill/>
                    </a:lnTlToBr>
                    <a:lnBlToTr>
                      <a:noFill/>
                    </a:lnBlToTr>
                    <a:noFill/>
                  </a:tcPr>
                </a:tc>
              </a:tr>
            </a:tbl>
          </a:graphicData>
        </a:graphic>
      </p:graphicFrame>
      <p:pic>
        <p:nvPicPr>
          <p:cNvPr id="9" name="Picture 2"/>
          <p:cNvPicPr>
            <a:picLocks noChangeAspect="1" noChangeArrowheads="1"/>
          </p:cNvPicPr>
          <p:nvPr/>
        </p:nvPicPr>
        <p:blipFill>
          <a:blip r:embed="rId2" cstate="print"/>
          <a:srcRect/>
          <a:stretch>
            <a:fillRect/>
          </a:stretch>
        </p:blipFill>
        <p:spPr bwMode="auto">
          <a:xfrm>
            <a:off x="274810" y="1736656"/>
            <a:ext cx="8590350" cy="2060714"/>
          </a:xfrm>
          <a:prstGeom prst="rect">
            <a:avLst/>
          </a:prstGeom>
          <a:noFill/>
          <a:ln w="9525">
            <a:noFill/>
            <a:miter lim="800000"/>
            <a:headEnd/>
            <a:tailEnd/>
          </a:ln>
          <a:effectLst/>
        </p:spPr>
      </p:pic>
    </p:spTree>
    <p:extLst>
      <p:ext uri="{BB962C8B-B14F-4D97-AF65-F5344CB8AC3E}">
        <p14:creationId xmlns:p14="http://schemas.microsoft.com/office/powerpoint/2010/main" val="2907105461"/>
      </p:ext>
    </p:extLst>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3766A0AE-D1D1-417E-B864-1350B297B9AF}" type="slidenum">
              <a:rPr lang="en-GB" altLang="en-US" smtClean="0"/>
              <a:pPr>
                <a:defRPr/>
              </a:pPr>
              <a:t>6</a:t>
            </a:fld>
            <a:endParaRPr lang="en-GB" altLang="en-US"/>
          </a:p>
        </p:txBody>
      </p:sp>
      <p:pic>
        <p:nvPicPr>
          <p:cNvPr id="3" name="Picture 4"/>
          <p:cNvPicPr>
            <a:picLocks noChangeAspect="1" noChangeArrowheads="1"/>
          </p:cNvPicPr>
          <p:nvPr/>
        </p:nvPicPr>
        <p:blipFill>
          <a:blip r:embed="rId2" cstate="print"/>
          <a:srcRect/>
          <a:stretch>
            <a:fillRect/>
          </a:stretch>
        </p:blipFill>
        <p:spPr bwMode="auto">
          <a:xfrm>
            <a:off x="5304017" y="844271"/>
            <a:ext cx="2179345" cy="3866824"/>
          </a:xfrm>
          <a:prstGeom prst="rect">
            <a:avLst/>
          </a:prstGeom>
          <a:noFill/>
          <a:ln w="9525">
            <a:noFill/>
            <a:miter lim="800000"/>
            <a:headEnd/>
            <a:tailEnd/>
          </a:ln>
          <a:effectLst/>
        </p:spPr>
      </p:pic>
      <p:pic>
        <p:nvPicPr>
          <p:cNvPr id="4" name="Picture 3"/>
          <p:cNvPicPr>
            <a:picLocks noChangeAspect="1" noChangeArrowheads="1"/>
          </p:cNvPicPr>
          <p:nvPr/>
        </p:nvPicPr>
        <p:blipFill>
          <a:blip r:embed="rId3" cstate="print"/>
          <a:srcRect/>
          <a:stretch>
            <a:fillRect/>
          </a:stretch>
        </p:blipFill>
        <p:spPr bwMode="auto">
          <a:xfrm>
            <a:off x="3013794" y="844272"/>
            <a:ext cx="2179345" cy="3866823"/>
          </a:xfrm>
          <a:prstGeom prst="rect">
            <a:avLst/>
          </a:prstGeom>
          <a:noFill/>
          <a:ln w="9525">
            <a:noFill/>
            <a:miter lim="800000"/>
            <a:headEnd/>
            <a:tailEnd/>
          </a:ln>
          <a:effectLst/>
        </p:spPr>
      </p:pic>
      <p:pic>
        <p:nvPicPr>
          <p:cNvPr id="5" name="Picture 2"/>
          <p:cNvPicPr>
            <a:picLocks noChangeAspect="1" noChangeArrowheads="1"/>
          </p:cNvPicPr>
          <p:nvPr/>
        </p:nvPicPr>
        <p:blipFill>
          <a:blip r:embed="rId4" cstate="print"/>
          <a:srcRect/>
          <a:stretch>
            <a:fillRect/>
          </a:stretch>
        </p:blipFill>
        <p:spPr bwMode="auto">
          <a:xfrm>
            <a:off x="679181" y="844272"/>
            <a:ext cx="2194480" cy="3866824"/>
          </a:xfrm>
          <a:prstGeom prst="rect">
            <a:avLst/>
          </a:prstGeom>
          <a:noFill/>
          <a:ln w="9525">
            <a:noFill/>
            <a:miter lim="800000"/>
            <a:headEnd/>
            <a:tailEnd/>
          </a:ln>
          <a:effectLst/>
        </p:spPr>
      </p:pic>
      <p:sp>
        <p:nvSpPr>
          <p:cNvPr id="6" name="Rectangle 2"/>
          <p:cNvSpPr>
            <a:spLocks noChangeArrowheads="1"/>
          </p:cNvSpPr>
          <p:nvPr/>
        </p:nvSpPr>
        <p:spPr bwMode="auto">
          <a:xfrm>
            <a:off x="679181" y="0"/>
            <a:ext cx="6477000" cy="896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800" dirty="0" smtClean="0"/>
              <a:t>Approved CRs per WG per TSG meeting</a:t>
            </a:r>
            <a:endParaRPr lang="en-GB" sz="2800" dirty="0"/>
          </a:p>
        </p:txBody>
      </p:sp>
    </p:spTree>
    <p:extLst>
      <p:ext uri="{BB962C8B-B14F-4D97-AF65-F5344CB8AC3E}">
        <p14:creationId xmlns:p14="http://schemas.microsoft.com/office/powerpoint/2010/main" val="37319108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971" y="171450"/>
            <a:ext cx="7091817" cy="857250"/>
          </a:xfrm>
        </p:spPr>
        <p:txBody>
          <a:bodyPr/>
          <a:lstStyle/>
          <a:p>
            <a:r>
              <a:rPr lang="en-GB" dirty="0" smtClean="0"/>
              <a:t>Workload: meeting attendance over time</a:t>
            </a:r>
            <a:endParaRPr lang="en-GB" dirty="0"/>
          </a:p>
        </p:txBody>
      </p:sp>
      <p:pic>
        <p:nvPicPr>
          <p:cNvPr id="5" name="Picture 2"/>
          <p:cNvPicPr>
            <a:picLocks noChangeAspect="1" noChangeArrowheads="1"/>
          </p:cNvPicPr>
          <p:nvPr/>
        </p:nvPicPr>
        <p:blipFill>
          <a:blip r:embed="rId2" cstate="print"/>
          <a:srcRect/>
          <a:stretch>
            <a:fillRect/>
          </a:stretch>
        </p:blipFill>
        <p:spPr bwMode="auto">
          <a:xfrm>
            <a:off x="752353" y="1028700"/>
            <a:ext cx="6888181" cy="3650077"/>
          </a:xfrm>
          <a:prstGeom prst="rect">
            <a:avLst/>
          </a:prstGeom>
          <a:noFill/>
          <a:ln w="9525">
            <a:noFill/>
            <a:miter lim="800000"/>
            <a:headEnd/>
            <a:tailEnd/>
          </a:ln>
          <a:effectLst/>
        </p:spPr>
      </p:pic>
      <p:sp>
        <p:nvSpPr>
          <p:cNvPr id="6" name="Striped Right Arrow 5"/>
          <p:cNvSpPr/>
          <p:nvPr/>
        </p:nvSpPr>
        <p:spPr bwMode="auto">
          <a:xfrm rot="17877168">
            <a:off x="7357580" y="971244"/>
            <a:ext cx="813919" cy="358987"/>
          </a:xfrm>
          <a:prstGeom prst="striped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tx1"/>
              </a:solidFill>
              <a:effectLst/>
              <a:latin typeface="Arial" charset="0"/>
            </a:endParaRPr>
          </a:p>
        </p:txBody>
      </p:sp>
    </p:spTree>
    <p:extLst>
      <p:ext uri="{BB962C8B-B14F-4D97-AF65-F5344CB8AC3E}">
        <p14:creationId xmlns:p14="http://schemas.microsoft.com/office/powerpoint/2010/main" val="4178194934"/>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3000" dirty="0">
                <a:solidFill>
                  <a:srgbClr val="FF3300"/>
                </a:solidFill>
              </a:rPr>
              <a:t>Workload: Committee Support</a:t>
            </a:r>
          </a:p>
        </p:txBody>
      </p:sp>
      <p:sp>
        <p:nvSpPr>
          <p:cNvPr id="13316" name="Text Box 3"/>
          <p:cNvSpPr txBox="1">
            <a:spLocks noChangeArrowheads="1"/>
          </p:cNvSpPr>
          <p:nvPr/>
        </p:nvSpPr>
        <p:spPr bwMode="auto">
          <a:xfrm>
            <a:off x="892630" y="1232298"/>
            <a:ext cx="6995884"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200" dirty="0" smtClean="0">
                <a:latin typeface="Arial" panose="020B0604020202020204" pitchFamily="34" charset="0"/>
              </a:rPr>
              <a:t>2017 was an exceptionally busy year for 3GPP in general and for MCC in particular.  The number of meetings supported and contributions processed enabled the 5G New Radio to be completed six months ahead of the original target.  Throughout the year, a total of 75 000 delegate/days were spent in 3GPP groups which is an unprecedented level of activity for the project.  More than 100 000 contributions were processed.  </a:t>
            </a:r>
            <a:endParaRPr lang="en-GB" altLang="en-US" sz="1200" dirty="0" smtClean="0">
              <a:latin typeface="Arial" panose="020B0604020202020204" pitchFamily="34" charset="0"/>
            </a:endParaRPr>
          </a:p>
          <a:p>
            <a:pPr>
              <a:spcBef>
                <a:spcPct val="50000"/>
              </a:spcBef>
              <a:buFontTx/>
              <a:buNone/>
            </a:pPr>
            <a:r>
              <a:rPr lang="en-GB" altLang="en-US" sz="1200" dirty="0" smtClean="0">
                <a:latin typeface="Arial" panose="020B0604020202020204" pitchFamily="34" charset="0"/>
              </a:rPr>
              <a:t>This peak workload would not be sustainable in the longer term without increasing the support resources.  However, during the recent TSG meetings that took place in Chennai, distinct action was taken to try and limit the number of meetings that will occur from 2019 onwards.  It still remains to be seen how many meetings will take place in 2018 but at least we seem to be heading in the right direction.  </a:t>
            </a:r>
            <a:r>
              <a:rPr lang="en-GB" altLang="en-US" sz="1200" dirty="0" smtClean="0">
                <a:latin typeface="Arial" panose="020B0604020202020204" pitchFamily="34" charset="0"/>
              </a:rPr>
              <a:t>   </a:t>
            </a:r>
          </a:p>
          <a:p>
            <a:pPr>
              <a:spcBef>
                <a:spcPct val="50000"/>
              </a:spcBef>
              <a:buFontTx/>
              <a:buNone/>
            </a:pPr>
            <a:r>
              <a:rPr lang="en-GB" altLang="en-US" sz="1200" dirty="0" smtClean="0">
                <a:latin typeface="Arial" panose="020B0604020202020204" pitchFamily="34" charset="0"/>
              </a:rPr>
              <a:t>Two groups within 3GPP have a very low level of participation and activity (CT6 and RAN6).  In consultation with the relevant TSG Chairman, consideration is being given reducing the level of support to back-office only. This will of course help to reduce support costs.  Decisions are expected to have been taken by the time the PCG next meets.   </a:t>
            </a:r>
            <a:endParaRPr lang="en-GB" altLang="en-US" sz="1200" dirty="0" smtClean="0">
              <a:latin typeface="Arial" panose="020B0604020202020204" pitchFamily="34" charset="0"/>
            </a:endParaRPr>
          </a:p>
          <a:p>
            <a:pPr>
              <a:spcBef>
                <a:spcPct val="50000"/>
              </a:spcBef>
              <a:buFontTx/>
              <a:buNone/>
            </a:pPr>
            <a:endParaRPr lang="en-GB" altLang="en-US" sz="1200" dirty="0">
              <a:latin typeface="Arial" panose="020B0604020202020204" pitchFamily="34" charset="0"/>
            </a:endParaRPr>
          </a:p>
          <a:p>
            <a:pPr>
              <a:spcBef>
                <a:spcPct val="50000"/>
              </a:spcBef>
              <a:buFontTx/>
              <a:buNone/>
            </a:pPr>
            <a:r>
              <a:rPr lang="en-GB" altLang="en-US" sz="1200" dirty="0" smtClean="0">
                <a:latin typeface="Arial" panose="020B0604020202020204" pitchFamily="34" charset="0"/>
              </a:rPr>
              <a:t>  </a:t>
            </a:r>
            <a:endParaRPr lang="en-GB" altLang="en-US" sz="1200" dirty="0" smtClean="0">
              <a:latin typeface="Arial" panose="020B0604020202020204" pitchFamily="34" charset="0"/>
            </a:endParaRP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3000" dirty="0">
                <a:solidFill>
                  <a:srgbClr val="FF3300"/>
                </a:solidFill>
              </a:rPr>
              <a:t>3GPP Membership</a:t>
            </a:r>
            <a:endParaRPr lang="en-GB" altLang="en-US" sz="3000" dirty="0">
              <a:solidFill>
                <a:srgbClr val="FF3300"/>
              </a:solidFill>
            </a:endParaRPr>
          </a:p>
        </p:txBody>
      </p:sp>
      <p:sp>
        <p:nvSpPr>
          <p:cNvPr id="323588" name="Text Box 4"/>
          <p:cNvSpPr txBox="1">
            <a:spLocks noChangeArrowheads="1"/>
          </p:cNvSpPr>
          <p:nvPr/>
        </p:nvSpPr>
        <p:spPr bwMode="auto">
          <a:xfrm>
            <a:off x="1377553" y="795338"/>
            <a:ext cx="6318647" cy="484748"/>
          </a:xfrm>
          <a:prstGeom prst="rect">
            <a:avLst/>
          </a:prstGeom>
          <a:noFill/>
          <a:ln w="9525">
            <a:noFill/>
            <a:miter lim="800000"/>
            <a:headEnd/>
            <a:tailEnd/>
          </a:ln>
          <a:effectLst/>
        </p:spPr>
        <p:txBody>
          <a:bodyPr>
            <a:spAutoFit/>
          </a:bodyPr>
          <a:lstStyle/>
          <a:p>
            <a:pPr algn="ctr">
              <a:spcBef>
                <a:spcPct val="50000"/>
              </a:spcBef>
              <a:defRPr/>
            </a:pPr>
            <a:r>
              <a:rPr lang="en-US" sz="1200" dirty="0"/>
              <a:t>3GPP Membership currently stands at </a:t>
            </a:r>
            <a:r>
              <a:rPr lang="en-US" sz="1200" i="1" u="sng" dirty="0" smtClean="0"/>
              <a:t>567 </a:t>
            </a:r>
            <a:r>
              <a:rPr lang="en-US" sz="1200" dirty="0"/>
              <a:t>Individual Members.  </a:t>
            </a:r>
            <a:r>
              <a:rPr lang="en-US" sz="1200" dirty="0" smtClean="0"/>
              <a:t>In </a:t>
            </a:r>
            <a:r>
              <a:rPr lang="en-US" sz="1200" dirty="0"/>
              <a:t>addition, there are </a:t>
            </a:r>
            <a:r>
              <a:rPr lang="en-US" sz="1200" dirty="0" smtClean="0"/>
              <a:t>21 </a:t>
            </a:r>
            <a:r>
              <a:rPr lang="en-US" sz="1200" dirty="0"/>
              <a:t>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385" y="1976438"/>
            <a:ext cx="140493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a:t>
            </a:r>
            <a:endParaRPr lang="en-GB" altLang="en-US" sz="1500" dirty="0">
              <a:solidFill>
                <a:srgbClr val="FF0000"/>
              </a:solidFill>
              <a:latin typeface="Arial" panose="020B0604020202020204" pitchFamily="34" charset="0"/>
            </a:endParaRPr>
          </a:p>
        </p:txBody>
      </p:sp>
      <p:sp>
        <p:nvSpPr>
          <p:cNvPr id="14342" name="TextBox 6"/>
          <p:cNvSpPr txBox="1">
            <a:spLocks noChangeArrowheads="1"/>
          </p:cNvSpPr>
          <p:nvPr/>
        </p:nvSpPr>
        <p:spPr bwMode="auto">
          <a:xfrm>
            <a:off x="33571" y="3180621"/>
            <a:ext cx="185856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500" dirty="0">
                <a:solidFill>
                  <a:srgbClr val="FF0000"/>
                </a:solidFill>
                <a:latin typeface="Arial" panose="020B0604020202020204" pitchFamily="34" charset="0"/>
              </a:rPr>
              <a:t>3GPP Individual Members come from </a:t>
            </a:r>
            <a:r>
              <a:rPr lang="en-GB" altLang="en-US" sz="1500" u="sng" dirty="0">
                <a:solidFill>
                  <a:srgbClr val="FF0000"/>
                </a:solidFill>
                <a:latin typeface="Arial" panose="020B0604020202020204" pitchFamily="34" charset="0"/>
              </a:rPr>
              <a:t>45</a:t>
            </a:r>
            <a:r>
              <a:rPr lang="en-GB" altLang="en-US" sz="1500" dirty="0">
                <a:solidFill>
                  <a:srgbClr val="FF0000"/>
                </a:solidFill>
                <a:latin typeface="Arial" panose="020B0604020202020204" pitchFamily="34" charset="0"/>
              </a:rPr>
              <a:t> Countries worldwide</a:t>
            </a:r>
          </a:p>
        </p:txBody>
      </p:sp>
      <p:graphicFrame>
        <p:nvGraphicFramePr>
          <p:cNvPr id="4" name="Object 3"/>
          <p:cNvGraphicFramePr>
            <a:graphicFrameLocks noChangeAspect="1"/>
          </p:cNvGraphicFramePr>
          <p:nvPr>
            <p:extLst>
              <p:ext uri="{D42A27DB-BD31-4B8C-83A1-F6EECF244321}">
                <p14:modId xmlns:p14="http://schemas.microsoft.com/office/powerpoint/2010/main" val="2148126524"/>
              </p:ext>
            </p:extLst>
          </p:nvPr>
        </p:nvGraphicFramePr>
        <p:xfrm>
          <a:off x="1792513" y="1302486"/>
          <a:ext cx="6046147" cy="3455044"/>
        </p:xfrm>
        <a:graphic>
          <a:graphicData uri="http://schemas.openxmlformats.org/presentationml/2006/ole">
            <mc:AlternateContent xmlns:mc="http://schemas.openxmlformats.org/markup-compatibility/2006">
              <mc:Choice xmlns:v="urn:schemas-microsoft-com:vml" Requires="v">
                <p:oleObj spid="_x0000_s1042" name="Chart" r:id="rId3" imgW="6562610" imgH="6400890" progId="MSGraph.Chart.8">
                  <p:embed/>
                </p:oleObj>
              </mc:Choice>
              <mc:Fallback>
                <p:oleObj name="Chart" r:id="rId3" imgW="6562610" imgH="6400890" progId="MSGraph.Chart.8">
                  <p:embed/>
                  <p:pic>
                    <p:nvPicPr>
                      <p:cNvPr id="0" name=""/>
                      <p:cNvPicPr>
                        <a:picLocks noChangeAspect="1" noChangeArrowheads="1"/>
                      </p:cNvPicPr>
                      <p:nvPr/>
                    </p:nvPicPr>
                    <p:blipFill>
                      <a:blip r:embed="rId4"/>
                      <a:srcRect/>
                      <a:stretch>
                        <a:fillRect/>
                      </a:stretch>
                    </p:blipFill>
                    <p:spPr bwMode="auto">
                      <a:xfrm>
                        <a:off x="1792513" y="1302486"/>
                        <a:ext cx="6046147" cy="3455044"/>
                      </a:xfrm>
                      <a:prstGeom prst="rect">
                        <a:avLst/>
                      </a:prstGeom>
                      <a:solidFill>
                        <a:srgbClr val="FFFFFF"/>
                      </a:solidFill>
                      <a:ln w="9525">
                        <a:solidFill>
                          <a:srgbClr val="000000"/>
                        </a:solidFill>
                        <a:miter lim="800000"/>
                        <a:headEnd/>
                        <a:tailEnd/>
                      </a:ln>
                      <a:effectLst/>
                    </p:spPr>
                  </p:pic>
                </p:oleObj>
              </mc:Fallback>
            </mc:AlternateContent>
          </a:graphicData>
        </a:graphic>
      </p:graphicFrame>
    </p:spTree>
    <p:extLst>
      <p:ext uri="{BB962C8B-B14F-4D97-AF65-F5344CB8AC3E}">
        <p14:creationId xmlns:p14="http://schemas.microsoft.com/office/powerpoint/2010/main" val="624932568"/>
      </p:ext>
    </p:extLst>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11172</TotalTime>
  <Words>743</Words>
  <Application>Microsoft Office PowerPoint</Application>
  <PresentationFormat>On-screen Show (16:9)</PresentationFormat>
  <Paragraphs>164</Paragraphs>
  <Slides>14</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MS PGothic</vt:lpstr>
      <vt:lpstr>Arial</vt:lpstr>
      <vt:lpstr>Calibri</vt:lpstr>
      <vt:lpstr>Mangal</vt:lpstr>
      <vt:lpstr>Times New Roman</vt:lpstr>
      <vt:lpstr>Office Theme</vt:lpstr>
      <vt:lpstr>Chart</vt:lpstr>
      <vt:lpstr>  MCC Activity Report   </vt:lpstr>
      <vt:lpstr>Contents</vt:lpstr>
      <vt:lpstr>Departures and Arrivals</vt:lpstr>
      <vt:lpstr>Resource Allocation</vt:lpstr>
      <vt:lpstr>PowerPoint Presentation</vt:lpstr>
      <vt:lpstr>PowerPoint Presentation</vt:lpstr>
      <vt:lpstr>Workload: meeting attendance over time</vt:lpstr>
      <vt:lpstr>Workload: Committee Support</vt:lpstr>
      <vt:lpstr>3GPP Membership</vt:lpstr>
      <vt:lpstr>3GPP Member Territories</vt:lpstr>
      <vt:lpstr>567 Individual Members in 3GPP</vt:lpstr>
      <vt:lpstr>Some interesting industry participants…</vt:lpstr>
      <vt:lpstr>Anti-trust Compliance Training </vt:lpstr>
      <vt:lpstr>Summary and Outlook</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1288</cp:revision>
  <cp:lastPrinted>2018-03-28T09:30:39Z</cp:lastPrinted>
  <dcterms:created xsi:type="dcterms:W3CDTF">2008-08-30T09:32:10Z</dcterms:created>
  <dcterms:modified xsi:type="dcterms:W3CDTF">2018-04-08T14:03:55Z</dcterms:modified>
</cp:coreProperties>
</file>