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Default Extension="xlsx" ContentType="application/vnd.openxmlformats-officedocument.spreadsheetml.sheet"/>
  <Override PartName="/ppt/charts/chart3.xml" ContentType="application/vnd.openxmlformats-officedocument.drawingml.char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rawings/drawing1.xml" ContentType="application/vnd.openxmlformats-officedocument.drawingml.chartshape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88" r:id="rId1"/>
  </p:sldMasterIdLst>
  <p:notesMasterIdLst>
    <p:notesMasterId r:id="rId27"/>
  </p:notesMasterIdLst>
  <p:handoutMasterIdLst>
    <p:handoutMasterId r:id="rId28"/>
  </p:handoutMasterIdLst>
  <p:sldIdLst>
    <p:sldId id="256" r:id="rId2"/>
    <p:sldId id="331" r:id="rId3"/>
    <p:sldId id="284" r:id="rId4"/>
    <p:sldId id="346" r:id="rId5"/>
    <p:sldId id="347" r:id="rId6"/>
    <p:sldId id="355" r:id="rId7"/>
    <p:sldId id="334" r:id="rId8"/>
    <p:sldId id="350" r:id="rId9"/>
    <p:sldId id="367" r:id="rId10"/>
    <p:sldId id="357" r:id="rId11"/>
    <p:sldId id="361" r:id="rId12"/>
    <p:sldId id="366" r:id="rId13"/>
    <p:sldId id="360" r:id="rId14"/>
    <p:sldId id="294" r:id="rId15"/>
    <p:sldId id="321" r:id="rId16"/>
    <p:sldId id="298" r:id="rId17"/>
    <p:sldId id="351" r:id="rId18"/>
    <p:sldId id="299" r:id="rId19"/>
    <p:sldId id="340" r:id="rId20"/>
    <p:sldId id="339" r:id="rId21"/>
    <p:sldId id="354" r:id="rId22"/>
    <p:sldId id="364" r:id="rId23"/>
    <p:sldId id="343" r:id="rId24"/>
    <p:sldId id="356" r:id="rId25"/>
    <p:sldId id="293" r:id="rId26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FFFFCC"/>
    <a:srgbClr val="CCECFF"/>
    <a:srgbClr val="3366CC"/>
    <a:srgbClr val="000000"/>
    <a:srgbClr val="0033CC"/>
    <a:srgbClr val="D5F1FF"/>
    <a:srgbClr val="8BCDFF"/>
    <a:srgbClr val="0066FF"/>
    <a:srgbClr val="FFFF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722" autoAdjust="0"/>
    <p:restoredTop sz="76394" autoAdjust="0"/>
  </p:normalViewPr>
  <p:slideViewPr>
    <p:cSldViewPr>
      <p:cViewPr varScale="1">
        <p:scale>
          <a:sx n="53" d="100"/>
          <a:sy n="53" d="100"/>
        </p:scale>
        <p:origin x="-83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276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2.xlsx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oleObject" Target="NULL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autoTitleDeleted val="1"/>
    <c:view3D>
      <c:rotX val="30"/>
      <c:rotY val="120"/>
      <c:perspective val="30"/>
    </c:view3D>
    <c:plotArea>
      <c:layout>
        <c:manualLayout>
          <c:layoutTarget val="inner"/>
          <c:xMode val="edge"/>
          <c:yMode val="edge"/>
          <c:x val="2.7272727272727289E-2"/>
          <c:y val="3.0000000000000002E-2"/>
          <c:w val="0.75908255786208545"/>
          <c:h val="0.94499999999999995"/>
        </c:manualLayout>
      </c:layout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explosion val="2"/>
          <c:dPt>
            <c:idx val="0"/>
            <c:spPr>
              <a:solidFill>
                <a:srgbClr val="FFC000"/>
              </a:solidFill>
            </c:spPr>
          </c:dPt>
          <c:dPt>
            <c:idx val="1"/>
            <c:spPr>
              <a:solidFill>
                <a:srgbClr val="00467F"/>
              </a:solidFill>
            </c:spPr>
          </c:dPt>
          <c:dPt>
            <c:idx val="2"/>
            <c:spPr>
              <a:solidFill>
                <a:srgbClr val="C00000"/>
              </a:solidFill>
            </c:spPr>
          </c:dPt>
          <c:dPt>
            <c:idx val="3"/>
            <c:spPr>
              <a:solidFill>
                <a:srgbClr val="FFFF00"/>
              </a:solidFill>
            </c:spPr>
          </c:dPt>
          <c:cat>
            <c:strRef>
              <c:f>Sheet1!$A$2:$A$5</c:f>
              <c:strCache>
                <c:ptCount val="4"/>
                <c:pt idx="0">
                  <c:v>UMTS-HSPA</c:v>
                </c:pt>
                <c:pt idx="1">
                  <c:v>GSM</c:v>
                </c:pt>
                <c:pt idx="2">
                  <c:v>CDMA</c:v>
                </c:pt>
                <c:pt idx="3">
                  <c:v>Other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379</c:v>
                </c:pt>
                <c:pt idx="1">
                  <c:v>3477</c:v>
                </c:pt>
                <c:pt idx="2">
                  <c:v>423</c:v>
                </c:pt>
                <c:pt idx="3">
                  <c:v>32</c:v>
                </c:pt>
              </c:numCache>
            </c:numRef>
          </c:val>
        </c:ser>
      </c:pie3DChart>
    </c:plotArea>
    <c:plotVisOnly val="1"/>
  </c:chart>
  <c:spPr>
    <a:ln>
      <a:noFill/>
    </a:ln>
  </c:spPr>
  <c:txPr>
    <a:bodyPr/>
    <a:lstStyle/>
    <a:p>
      <a:pPr>
        <a:defRPr sz="2000"/>
      </a:pPr>
      <a:endParaRPr lang="en-US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FFC000"/>
            </a:solidFill>
            <a:scene3d>
              <a:camera prst="orthographicFront"/>
              <a:lightRig rig="threePt" dir="t"/>
            </a:scene3d>
            <a:sp3d>
              <a:bevelT/>
            </a:sp3d>
          </c:spPr>
          <c:dPt>
            <c:idx val="1"/>
            <c:spPr>
              <a:solidFill>
                <a:srgbClr val="C00000"/>
              </a:solidFill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2"/>
            <c:spPr>
              <a:solidFill>
                <a:schemeClr val="tx1"/>
              </a:solidFill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cat>
            <c:strRef>
              <c:f>Sheet1!$A$2:$A$4</c:f>
              <c:strCache>
                <c:ptCount val="3"/>
                <c:pt idx="0">
                  <c:v>GSM-HSPA</c:v>
                </c:pt>
                <c:pt idx="1">
                  <c:v>CDMA-EV-DO</c:v>
                </c:pt>
                <c:pt idx="2">
                  <c:v>Other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434</c:v>
                </c:pt>
                <c:pt idx="1">
                  <c:v>37</c:v>
                </c:pt>
                <c:pt idx="2">
                  <c:v>10</c:v>
                </c:pt>
              </c:numCache>
            </c:numRef>
          </c:val>
        </c:ser>
        <c:axId val="81776000"/>
        <c:axId val="81785984"/>
      </c:barChart>
      <c:catAx>
        <c:axId val="81776000"/>
        <c:scaling>
          <c:orientation val="minMax"/>
        </c:scaling>
        <c:delete val="1"/>
        <c:axPos val="b"/>
        <c:tickLblPos val="none"/>
        <c:crossAx val="81785984"/>
        <c:crosses val="autoZero"/>
        <c:auto val="1"/>
        <c:lblAlgn val="ctr"/>
        <c:lblOffset val="100"/>
      </c:catAx>
      <c:valAx>
        <c:axId val="81785984"/>
        <c:scaling>
          <c:orientation val="minMax"/>
          <c:max val="500"/>
        </c:scaling>
        <c:axPos val="l"/>
        <c:majorGridlines/>
        <c:numFmt formatCode="General" sourceLinked="1"/>
        <c:tickLblPos val="nextTo"/>
        <c:crossAx val="81776000"/>
        <c:crosses val="autoZero"/>
        <c:crossBetween val="between"/>
        <c:majorUnit val="250"/>
      </c:valAx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chart>
    <c:view3D>
      <c:depthPercent val="100"/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GSM/UMTS</c:v>
                </c:pt>
              </c:strCache>
            </c:strRef>
          </c:tx>
          <c:spPr>
            <a:solidFill>
              <a:srgbClr val="FFC000"/>
            </a:solidFill>
            <a:scene3d>
              <a:camera prst="orthographicFront"/>
              <a:lightRig rig="threePt" dir="t"/>
            </a:scene3d>
            <a:sp3d>
              <a:bevelT/>
            </a:sp3d>
          </c:spPr>
          <c:cat>
            <c:numRef>
              <c:f>Sheet1!$A$2:$A$3</c:f>
              <c:numCache>
                <c:formatCode>mmm\-yy</c:formatCode>
                <c:ptCount val="2"/>
                <c:pt idx="0">
                  <c:v>39508</c:v>
                </c:pt>
                <c:pt idx="1">
                  <c:v>39873</c:v>
                </c:pt>
              </c:numCache>
            </c:numRef>
          </c:cat>
          <c:val>
            <c:numRef>
              <c:f>Sheet1!$B$2:$B$3</c:f>
              <c:numCache>
                <c:formatCode>General</c:formatCode>
                <c:ptCount val="2"/>
                <c:pt idx="0">
                  <c:v>496</c:v>
                </c:pt>
                <c:pt idx="1">
                  <c:v>583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CDMA</c:v>
                </c:pt>
              </c:strCache>
            </c:strRef>
          </c:tx>
          <c:spPr>
            <a:solidFill>
              <a:srgbClr val="C00000"/>
            </a:solidFill>
            <a:scene3d>
              <a:camera prst="orthographicFront"/>
              <a:lightRig rig="threePt" dir="t"/>
            </a:scene3d>
            <a:sp3d>
              <a:bevelT/>
            </a:sp3d>
          </c:spPr>
          <c:cat>
            <c:numRef>
              <c:f>Sheet1!$A$2:$A$3</c:f>
              <c:numCache>
                <c:formatCode>mmm\-yy</c:formatCode>
                <c:ptCount val="2"/>
                <c:pt idx="0">
                  <c:v>39508</c:v>
                </c:pt>
                <c:pt idx="1">
                  <c:v>39873</c:v>
                </c:pt>
              </c:numCache>
            </c:numRef>
          </c:cat>
          <c:val>
            <c:numRef>
              <c:f>Sheet1!$C$2:$C$3</c:f>
              <c:numCache>
                <c:formatCode>General</c:formatCode>
                <c:ptCount val="2"/>
                <c:pt idx="0">
                  <c:v>197</c:v>
                </c:pt>
                <c:pt idx="1">
                  <c:v>198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iDEN</c:v>
                </c:pt>
              </c:strCache>
            </c:strRef>
          </c:tx>
          <c:cat>
            <c:numRef>
              <c:f>Sheet1!$A$2:$A$3</c:f>
              <c:numCache>
                <c:formatCode>mmm\-yy</c:formatCode>
                <c:ptCount val="2"/>
                <c:pt idx="0">
                  <c:v>39508</c:v>
                </c:pt>
                <c:pt idx="1">
                  <c:v>39873</c:v>
                </c:pt>
              </c:numCache>
            </c:numRef>
          </c:cat>
          <c:val>
            <c:numRef>
              <c:f>Sheet1!$D$2:$D$3</c:f>
              <c:numCache>
                <c:formatCode>General</c:formatCode>
                <c:ptCount val="2"/>
                <c:pt idx="0">
                  <c:v>20</c:v>
                </c:pt>
                <c:pt idx="1">
                  <c:v>20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TDMA</c:v>
                </c:pt>
              </c:strCache>
            </c:strRef>
          </c:tx>
          <c:cat>
            <c:numRef>
              <c:f>Sheet1!$A$2:$A$3</c:f>
              <c:numCache>
                <c:formatCode>mmm\-yy</c:formatCode>
                <c:ptCount val="2"/>
                <c:pt idx="0">
                  <c:v>39508</c:v>
                </c:pt>
                <c:pt idx="1">
                  <c:v>39873</c:v>
                </c:pt>
              </c:numCache>
            </c:numRef>
          </c:cat>
          <c:val>
            <c:numRef>
              <c:f>Sheet1!$E$2:$E$3</c:f>
              <c:numCache>
                <c:formatCode>General</c:formatCode>
                <c:ptCount val="2"/>
                <c:pt idx="0">
                  <c:v>8</c:v>
                </c:pt>
                <c:pt idx="1">
                  <c:v>0</c:v>
                </c:pt>
              </c:numCache>
            </c:numRef>
          </c:val>
        </c:ser>
        <c:gapWidth val="0"/>
        <c:gapDepth val="0"/>
        <c:shape val="box"/>
        <c:axId val="71920640"/>
        <c:axId val="58532608"/>
        <c:axId val="0"/>
      </c:bar3DChart>
      <c:dateAx>
        <c:axId val="71920640"/>
        <c:scaling>
          <c:orientation val="minMax"/>
        </c:scaling>
        <c:delete val="1"/>
        <c:axPos val="b"/>
        <c:numFmt formatCode="mmm\-yy" sourceLinked="1"/>
        <c:tickLblPos val="none"/>
        <c:crossAx val="58532608"/>
        <c:crosses val="autoZero"/>
        <c:auto val="1"/>
        <c:lblOffset val="100"/>
      </c:dateAx>
      <c:valAx>
        <c:axId val="58532608"/>
        <c:scaling>
          <c:orientation val="minMax"/>
        </c:scaling>
        <c:axPos val="l"/>
        <c:majorGridlines/>
        <c:numFmt formatCode="General" sourceLinked="1"/>
        <c:tickLblPos val="nextTo"/>
        <c:crossAx val="71920640"/>
        <c:crosses val="autoZero"/>
        <c:crossBetween val="between"/>
      </c:valAx>
      <c:spPr>
        <a:noFill/>
        <a:ln w="25398">
          <a:noFill/>
        </a:ln>
      </c:spPr>
    </c:plotArea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  <c:userShapes r:id="rId2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0.10185</cdr:x>
      <cdr:y>0.125</cdr:y>
    </cdr:from>
    <cdr:to>
      <cdr:x>0.27777</cdr:x>
      <cdr:y>0.20704</cdr:y>
    </cdr:to>
    <cdr:sp macro="" textlink="">
      <cdr:nvSpPr>
        <cdr:cNvPr id="2" name="TextBox 16"/>
        <cdr:cNvSpPr txBox="1"/>
      </cdr:nvSpPr>
      <cdr:spPr>
        <a:xfrm xmlns:a="http://schemas.openxmlformats.org/drawingml/2006/main">
          <a:off x="838200" y="609600"/>
          <a:ext cx="1447751" cy="400093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en-US"/>
          </a:defPPr>
          <a:lvl1pPr marL="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1pPr>
          <a:lvl2pPr marL="457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2pPr>
          <a:lvl3pPr marL="914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3pPr>
          <a:lvl4pPr marL="1371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4pPr>
          <a:lvl5pPr marL="18288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5pPr>
          <a:lvl6pPr marL="22860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6pPr>
          <a:lvl7pPr marL="2743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7pPr>
          <a:lvl8pPr marL="3200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8pPr>
          <a:lvl9pPr marL="3657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9pPr>
        </a:lstStyle>
        <a:p xmlns:a="http://schemas.openxmlformats.org/drawingml/2006/main">
          <a:r>
            <a:rPr lang="en-US" sz="2000" b="1" dirty="0" err="1" smtClean="0"/>
            <a:t>GSM-HSPA</a:t>
          </a:r>
          <a:endParaRPr lang="en-US" sz="2000" b="1" dirty="0"/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310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1310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310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BCBC1D95-4EC3-4AA0-AF08-9328BCFCE29D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82DF9046-89AD-48C7-97E2-A0C0427D0077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19337F21-4EBF-4CC0-8BC8-00313F9E5895}" type="slidenum">
              <a:rPr lang="en-US" smtClean="0"/>
              <a:pPr/>
              <a:t>2</a:t>
            </a:fld>
            <a:endParaRPr lang="en-US" dirty="0" smtClean="0"/>
          </a:p>
        </p:txBody>
      </p:sp>
      <p:sp>
        <p:nvSpPr>
          <p:cNvPr id="60419" name="Rectangle 3"/>
          <p:cNvSpPr txBox="1">
            <a:spLocks noGrp="1" noChangeArrowheads="1"/>
          </p:cNvSpPr>
          <p:nvPr/>
        </p:nvSpPr>
        <p:spPr bwMode="auto">
          <a:xfrm>
            <a:off x="3884414" y="2"/>
            <a:ext cx="2972098" cy="4565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4" tIns="45712" rIns="91424" bIns="45712"/>
          <a:lstStyle/>
          <a:p>
            <a:pPr algn="r"/>
            <a:r>
              <a:rPr lang="en-US" sz="1200" dirty="0">
                <a:latin typeface="Calibri" pitchFamily="34" charset="0"/>
              </a:rPr>
              <a:t>2007-05-11</a:t>
            </a:r>
          </a:p>
        </p:txBody>
      </p:sp>
      <p:sp>
        <p:nvSpPr>
          <p:cNvPr id="60420" name="Rectangle 7"/>
          <p:cNvSpPr txBox="1">
            <a:spLocks noGrp="1" noChangeArrowheads="1"/>
          </p:cNvSpPr>
          <p:nvPr/>
        </p:nvSpPr>
        <p:spPr bwMode="auto">
          <a:xfrm>
            <a:off x="3884414" y="8685895"/>
            <a:ext cx="2972098" cy="4565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4" tIns="45712" rIns="91424" bIns="45712" anchor="b"/>
          <a:lstStyle/>
          <a:p>
            <a:pPr algn="r"/>
            <a:fld id="{592CBFB0-A05D-4240-89C3-EFB9FF9DFC78}" type="slidenum">
              <a:rPr lang="en-US" sz="1200">
                <a:latin typeface="Calibri" pitchFamily="34" charset="0"/>
              </a:rPr>
              <a:pPr algn="r"/>
              <a:t>2</a:t>
            </a:fld>
            <a:endParaRPr lang="en-US" sz="1200" dirty="0">
              <a:latin typeface="Calibri" pitchFamily="34" charset="0"/>
            </a:endParaRPr>
          </a:p>
        </p:txBody>
      </p:sp>
      <p:sp>
        <p:nvSpPr>
          <p:cNvPr id="27650" name="Rectangle 7"/>
          <p:cNvSpPr txBox="1">
            <a:spLocks noGrp="1" noChangeArrowheads="1"/>
          </p:cNvSpPr>
          <p:nvPr/>
        </p:nvSpPr>
        <p:spPr bwMode="auto">
          <a:xfrm>
            <a:off x="3884414" y="8685895"/>
            <a:ext cx="2972098" cy="45659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91424" tIns="45712" rIns="91424" bIns="45712" anchor="b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B2C60DC0-7155-40B7-B997-0080EB8DC5D2}" type="slidenum">
              <a:rPr lang="en-US" sz="12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2</a:t>
            </a:fld>
            <a:endParaRPr lang="en-US" sz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604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6175" y="687388"/>
            <a:ext cx="4568825" cy="3427412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04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6099" y="4343704"/>
            <a:ext cx="5485805" cy="4112381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s-CO" dirty="0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4B26F4-6A80-47B9-B54E-62BB29F221CC}" type="slidenum">
              <a:rPr lang="en-US" smtClean="0"/>
              <a:pPr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4B26F4-6A80-47B9-B54E-62BB29F221CC}" type="slidenum">
              <a:rPr lang="en-US" smtClean="0"/>
              <a:pPr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4B26F4-6A80-47B9-B54E-62BB29F221CC}" type="slidenum">
              <a:rPr lang="en-US" smtClean="0"/>
              <a:pPr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4B26F4-6A80-47B9-B54E-62BB29F221CC}" type="slidenum">
              <a:rPr lang="en-US" smtClean="0"/>
              <a:pPr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4B26F4-6A80-47B9-B54E-62BB29F221CC}" type="slidenum">
              <a:rPr lang="en-US" smtClean="0"/>
              <a:pPr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22F202-C297-48D7-A283-A6ED4AA62756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 txBox="1">
            <a:spLocks noGrp="1" noChangeArrowheads="1"/>
          </p:cNvSpPr>
          <p:nvPr/>
        </p:nvSpPr>
        <p:spPr bwMode="auto">
          <a:xfrm>
            <a:off x="3884613" y="8683625"/>
            <a:ext cx="2971800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112" tIns="45555" rIns="91112" bIns="45555" anchor="b"/>
          <a:lstStyle/>
          <a:p>
            <a:pPr algn="r" defTabSz="911225"/>
            <a:fld id="{18C379B7-40B4-4800-A571-034688F5003B}" type="slidenum">
              <a:rPr lang="en-US" sz="1200">
                <a:latin typeface="Calibri" pitchFamily="34" charset="0"/>
              </a:rPr>
              <a:pPr algn="r" defTabSz="911225"/>
              <a:t>5</a:t>
            </a:fld>
            <a:endParaRPr lang="en-US" sz="1200">
              <a:latin typeface="Calibri" pitchFamily="34" charset="0"/>
            </a:endParaRPr>
          </a:p>
        </p:txBody>
      </p:sp>
      <p:sp>
        <p:nvSpPr>
          <p:cNvPr id="20483" name="Rectangle 7"/>
          <p:cNvSpPr txBox="1">
            <a:spLocks noGrp="1" noChangeArrowheads="1"/>
          </p:cNvSpPr>
          <p:nvPr/>
        </p:nvSpPr>
        <p:spPr bwMode="auto">
          <a:xfrm>
            <a:off x="3884613" y="8683625"/>
            <a:ext cx="2971800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112" tIns="45555" rIns="91112" bIns="45555" anchor="b"/>
          <a:lstStyle/>
          <a:p>
            <a:pPr algn="r" defTabSz="911225"/>
            <a:fld id="{926F686B-C355-4A0C-AC06-7CD792983A92}" type="slidenum">
              <a:rPr lang="en-US" sz="1200">
                <a:latin typeface="Calibri" pitchFamily="34" charset="0"/>
              </a:rPr>
              <a:pPr algn="r" defTabSz="911225"/>
              <a:t>5</a:t>
            </a:fld>
            <a:endParaRPr lang="en-US" sz="1200">
              <a:latin typeface="Calibri" pitchFamily="34" charset="0"/>
            </a:endParaRPr>
          </a:p>
        </p:txBody>
      </p:sp>
      <p:sp>
        <p:nvSpPr>
          <p:cNvPr id="2048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6175" y="700088"/>
            <a:ext cx="4575175" cy="3432175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6576"/>
            <a:ext cx="5029200" cy="4110038"/>
          </a:xfrm>
          <a:noFill/>
        </p:spPr>
        <p:txBody>
          <a:bodyPr wrap="square" lIns="90565" tIns="45282" rIns="90565" bIns="45282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dirty="0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22F202-C297-48D7-A283-A6ED4AA62756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F40C32-4CA7-4B1E-9E14-05A1B2724CA9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FBE2CC7-16F1-433B-BF93-693B62083D5A}" type="slidenum">
              <a:rPr lang="en-US" smtClean="0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8</a:t>
            </a:fld>
            <a:endParaRPr lang="en-US" smtClean="0">
              <a:cs typeface="Arial" charset="0"/>
            </a:endParaRPr>
          </a:p>
        </p:txBody>
      </p:sp>
      <p:sp>
        <p:nvSpPr>
          <p:cNvPr id="4099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2" tIns="45716" rIns="91432" bIns="45716" anchor="b"/>
          <a:lstStyle/>
          <a:p>
            <a:pPr algn="r"/>
            <a:fld id="{0698F466-78D0-4071-A632-448468BB7F40}" type="slidenum">
              <a:rPr lang="en-US" sz="1200">
                <a:latin typeface="Calibri" pitchFamily="34" charset="0"/>
              </a:rPr>
              <a:pPr algn="r"/>
              <a:t>8</a:t>
            </a:fld>
            <a:endParaRPr lang="en-US" sz="1200">
              <a:latin typeface="Calibri" pitchFamily="34" charset="0"/>
            </a:endParaRPr>
          </a:p>
        </p:txBody>
      </p:sp>
      <p:sp>
        <p:nvSpPr>
          <p:cNvPr id="410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4102" name="Slide Number Placeholder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2" tIns="45716" rIns="91432" bIns="45716" anchor="b"/>
          <a:lstStyle/>
          <a:p>
            <a:pPr algn="r"/>
            <a:fld id="{A7682654-6119-484E-9155-3EE6E2CC7100}" type="slidenum">
              <a:rPr lang="en-US" sz="1200">
                <a:latin typeface="Calibri" pitchFamily="34" charset="0"/>
              </a:rPr>
              <a:pPr algn="r"/>
              <a:t>8</a:t>
            </a:fld>
            <a:endParaRPr lang="en-US" sz="120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2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4588" y="685800"/>
            <a:ext cx="4570412" cy="3429000"/>
          </a:xfrm>
          <a:ln/>
        </p:spPr>
      </p:sp>
      <p:sp>
        <p:nvSpPr>
          <p:cNvPr id="25602" name="Rectangle 3"/>
          <p:cNvSpPr>
            <a:spLocks noGrp="1"/>
          </p:cNvSpPr>
          <p:nvPr>
            <p:ph type="body" idx="1"/>
          </p:nvPr>
        </p:nvSpPr>
        <p:spPr>
          <a:xfrm>
            <a:off x="687975" y="4342464"/>
            <a:ext cx="5482052" cy="4116049"/>
          </a:xfrm>
          <a:noFill/>
          <a:ln/>
        </p:spPr>
        <p:txBody>
          <a:bodyPr lIns="90572" tIns="45287" rIns="90572" bIns="45287"/>
          <a:lstStyle/>
          <a:p>
            <a:endParaRPr lang="en-US" dirty="0" smtClean="0"/>
          </a:p>
          <a:p>
            <a:endParaRPr lang="en-US" sz="1100" dirty="0">
              <a:ea typeface="ＭＳ Ｐゴシック"/>
              <a:cs typeface="Arial" charset="0"/>
            </a:endParaRPr>
          </a:p>
          <a:p>
            <a:pPr marL="473575" lvl="2" indent="-127741">
              <a:lnSpc>
                <a:spcPct val="90000"/>
              </a:lnSpc>
              <a:spcBef>
                <a:spcPct val="50000"/>
              </a:spcBef>
              <a:buClr>
                <a:schemeClr val="tx2"/>
              </a:buClr>
              <a:buSzPct val="125000"/>
              <a:buFontTx/>
              <a:buChar char="•"/>
            </a:pPr>
            <a:endParaRPr lang="en-US" sz="1100" dirty="0">
              <a:ea typeface="ＭＳ Ｐゴシック"/>
              <a:cs typeface="Arial" charset="0"/>
            </a:endParaRPr>
          </a:p>
          <a:p>
            <a:pPr>
              <a:buFontTx/>
              <a:buChar char="•"/>
            </a:pPr>
            <a:endParaRPr lang="en-US" sz="1100" dirty="0">
              <a:ea typeface="ＭＳ Ｐゴシック"/>
              <a:cs typeface="Arial" charset="0"/>
            </a:endParaRPr>
          </a:p>
          <a:p>
            <a:pPr eaLnBrk="1" hangingPunct="1"/>
            <a:endParaRPr lang="en-US" sz="1100" dirty="0">
              <a:ea typeface="ＭＳ Ｐゴシック"/>
              <a:cs typeface="Arial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2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4588" y="685800"/>
            <a:ext cx="4570412" cy="3429000"/>
          </a:xfrm>
          <a:ln/>
        </p:spPr>
      </p:sp>
      <p:sp>
        <p:nvSpPr>
          <p:cNvPr id="25602" name="Rectangle 3"/>
          <p:cNvSpPr>
            <a:spLocks noGrp="1"/>
          </p:cNvSpPr>
          <p:nvPr>
            <p:ph type="body" idx="1"/>
          </p:nvPr>
        </p:nvSpPr>
        <p:spPr>
          <a:xfrm>
            <a:off x="687975" y="4342464"/>
            <a:ext cx="5482052" cy="4116049"/>
          </a:xfrm>
          <a:noFill/>
          <a:ln/>
        </p:spPr>
        <p:txBody>
          <a:bodyPr lIns="90572" tIns="45287" rIns="90572" bIns="45287"/>
          <a:lstStyle/>
          <a:p>
            <a:pPr>
              <a:buFontTx/>
              <a:buChar char="•"/>
            </a:pPr>
            <a:endParaRPr lang="en-US" sz="1100" dirty="0">
              <a:ea typeface="ＭＳ Ｐゴシック"/>
              <a:cs typeface="Arial" charset="0"/>
            </a:endParaRPr>
          </a:p>
          <a:p>
            <a:pPr eaLnBrk="1" hangingPunct="1"/>
            <a:endParaRPr lang="en-US" sz="1100" dirty="0">
              <a:ea typeface="ＭＳ Ｐゴシック"/>
              <a:cs typeface="Arial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D30CD2F-71C0-4459-8730-76599B170F00}" type="slidenum">
              <a:rPr lang="en-US"/>
              <a:pPr/>
              <a:t>15</a:t>
            </a:fld>
            <a:endParaRPr lang="en-US"/>
          </a:p>
        </p:txBody>
      </p:sp>
      <p:sp>
        <p:nvSpPr>
          <p:cNvPr id="128002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06382CDA-0BAE-4169-91DD-39A05F7F9731}" type="slidenum">
              <a:rPr lang="en-US" sz="1200"/>
              <a:pPr algn="r"/>
              <a:t>15</a:t>
            </a:fld>
            <a:endParaRPr lang="en-US" sz="1200"/>
          </a:p>
        </p:txBody>
      </p:sp>
      <p:sp>
        <p:nvSpPr>
          <p:cNvPr id="128003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8004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8005" name="Slide Number Placeholder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54B91D20-1C66-41F5-B7F7-5E745CF6AE64}" type="slidenum">
              <a:rPr lang="en-US" sz="1200"/>
              <a:pPr algn="r"/>
              <a:t>15</a:t>
            </a:fld>
            <a:endParaRPr lang="en-US" sz="12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90" name="Picture 18" descr="C:\nicks computer\pres pro\templates\05.24.02\PPP_SGEN7_TLE_Flow_Blu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07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95400" y="1295400"/>
            <a:ext cx="7848600" cy="1101725"/>
          </a:xfrm>
        </p:spPr>
        <p:txBody>
          <a:bodyPr/>
          <a:lstStyle>
            <a:lvl1pPr>
              <a:defRPr sz="41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981200" y="2667000"/>
            <a:ext cx="7086600" cy="687388"/>
          </a:xfrm>
        </p:spPr>
        <p:txBody>
          <a:bodyPr/>
          <a:lstStyle>
            <a:lvl1pPr marL="0" indent="0" algn="r">
              <a:buFontTx/>
              <a:buNone/>
              <a:defRPr sz="2900"/>
            </a:lvl1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3083" name="Rectangle 11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3084" name="Rectangle 12"/>
          <p:cNvSpPr>
            <a:spLocks noGrp="1" noChangeArrowheads="1"/>
          </p:cNvSpPr>
          <p:nvPr>
            <p:ph type="ftr" sz="quarter" idx="3"/>
          </p:nvPr>
        </p:nvSpPr>
        <p:spPr>
          <a:xfrm>
            <a:off x="1166813" y="6610350"/>
            <a:ext cx="7413625" cy="24765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3085" name="Rectangle 13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E3603F8D-22C7-4098-A573-2E5BE079CCB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Rectangle 5"/>
          <p:cNvSpPr txBox="1">
            <a:spLocks noChangeArrowheads="1"/>
          </p:cNvSpPr>
          <p:nvPr userDrawn="1"/>
        </p:nvSpPr>
        <p:spPr bwMode="auto">
          <a:xfrm>
            <a:off x="1166813" y="6610350"/>
            <a:ext cx="7345362" cy="24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6" tIns="45718" rIns="91436" bIns="45718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66813" y="6610350"/>
            <a:ext cx="7345362" cy="2476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8DB986-901F-4A10-858D-D84DBDA24BB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381750" y="0"/>
            <a:ext cx="2000250" cy="65532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81000" y="0"/>
            <a:ext cx="5848350" cy="65532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66813" y="6610350"/>
            <a:ext cx="7345362" cy="2476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C31C766-E3F5-4832-9DCA-6C784FC9796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3050" y="206375"/>
            <a:ext cx="8582025" cy="6191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280988" y="1376363"/>
            <a:ext cx="8642350" cy="4889500"/>
          </a:xfrm>
        </p:spPr>
        <p:txBody>
          <a:bodyPr/>
          <a:lstStyle/>
          <a:p>
            <a:pPr lvl="0"/>
            <a:endParaRPr lang="en-US" noProof="0" dirty="0" smtClean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xfrm>
            <a:off x="3124200" y="6583363"/>
            <a:ext cx="2895600" cy="233362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96029A-F06C-4A4D-BDE3-8D73F88B7D2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66813" y="6610350"/>
            <a:ext cx="7345362" cy="2476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358156C-67B8-4638-BB8C-D11847FA845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66813" y="6610350"/>
            <a:ext cx="7345362" cy="2476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A3F2F5C-EA69-44F2-B734-5942955B953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1676400"/>
            <a:ext cx="37338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76400"/>
            <a:ext cx="37338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66813" y="6610350"/>
            <a:ext cx="7345362" cy="2476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4DDB33-6FE4-4E55-8C30-B7759F9C6F1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1166813" y="6610350"/>
            <a:ext cx="7345362" cy="2476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E573431-09DE-442D-93F7-826FECD213C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1166813" y="6610350"/>
            <a:ext cx="7345362" cy="2476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1F7403A-DB88-4B49-9EBE-09808E277EF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1166813" y="6610350"/>
            <a:ext cx="7345362" cy="2476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algn="r"/>
            <a:r>
              <a:rPr lang="en-US" dirty="0" smtClean="0"/>
              <a:t>www.3gamericas.org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214D46C-9FBB-46EB-A3CA-0BCCE172324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66813" y="6610350"/>
            <a:ext cx="7345362" cy="2476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167E0BA-3DC4-45E5-9DD2-3EF716E33B8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66813" y="6610350"/>
            <a:ext cx="7345362" cy="2476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F63F873-D7F0-4CE5-B246-D0FCCDE8559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0" name="Picture 16" descr="C:\nicks computer\pres pro\templates\05.24.02\PPP_SGEN7_TXT_Flow_Blue.jp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0"/>
            <a:ext cx="8001000" cy="1109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6" tIns="45718" rIns="91436" bIns="4571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62000" y="1676400"/>
            <a:ext cx="76200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6" tIns="45718" rIns="91436" bIns="4571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0" y="6610350"/>
            <a:ext cx="1166813" cy="24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6" tIns="45718" rIns="91436" bIns="45718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48700" y="6610350"/>
            <a:ext cx="495300" cy="24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6" tIns="45718" rIns="91436" bIns="45718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6DD04432-8C70-4F7D-B4F4-206895F945D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  <p:sldLayoutId id="2147483700" r:id="rId12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americas.org/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hyperlink" Target="mailto:Chris.pearson@3gamericas.org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png"/><Relationship Id="rId5" Type="http://schemas.openxmlformats.org/officeDocument/2006/relationships/image" Target="../media/image32.emf"/><Relationship Id="rId4" Type="http://schemas.openxmlformats.org/officeDocument/2006/relationships/image" Target="../media/image31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emf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jpeg"/><Relationship Id="rId3" Type="http://schemas.openxmlformats.org/officeDocument/2006/relationships/image" Target="../media/image36.jpeg"/><Relationship Id="rId7" Type="http://schemas.openxmlformats.org/officeDocument/2006/relationships/image" Target="../media/image40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10" Type="http://schemas.openxmlformats.org/officeDocument/2006/relationships/image" Target="../media/image43.jpeg"/><Relationship Id="rId4" Type="http://schemas.openxmlformats.org/officeDocument/2006/relationships/image" Target="../media/image37.jpeg"/><Relationship Id="rId9" Type="http://schemas.openxmlformats.org/officeDocument/2006/relationships/image" Target="../media/image42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18" Type="http://schemas.openxmlformats.org/officeDocument/2006/relationships/image" Target="../media/image19.jpe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jpeg"/><Relationship Id="rId17" Type="http://schemas.openxmlformats.org/officeDocument/2006/relationships/image" Target="../media/image18.jpe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11" Type="http://schemas.openxmlformats.org/officeDocument/2006/relationships/image" Target="../media/image12.jpeg"/><Relationship Id="rId5" Type="http://schemas.openxmlformats.org/officeDocument/2006/relationships/image" Target="../media/image6.png"/><Relationship Id="rId15" Type="http://schemas.openxmlformats.org/officeDocument/2006/relationships/image" Target="../media/image16.jpeg"/><Relationship Id="rId10" Type="http://schemas.openxmlformats.org/officeDocument/2006/relationships/image" Target="../media/image11.png"/><Relationship Id="rId19" Type="http://schemas.openxmlformats.org/officeDocument/2006/relationships/image" Target="../media/image20.gif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jpe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gif"/><Relationship Id="rId13" Type="http://schemas.openxmlformats.org/officeDocument/2006/relationships/hyperlink" Target="javascript:NavOpen(CycleImgs[ImgCurrentNum+1])" TargetMode="External"/><Relationship Id="rId18" Type="http://schemas.openxmlformats.org/officeDocument/2006/relationships/image" Target="../media/image57.gif"/><Relationship Id="rId3" Type="http://schemas.openxmlformats.org/officeDocument/2006/relationships/image" Target="../media/image45.png"/><Relationship Id="rId7" Type="http://schemas.openxmlformats.org/officeDocument/2006/relationships/image" Target="../media/image49.gif"/><Relationship Id="rId12" Type="http://schemas.openxmlformats.org/officeDocument/2006/relationships/image" Target="../media/image53.png"/><Relationship Id="rId17" Type="http://schemas.openxmlformats.org/officeDocument/2006/relationships/image" Target="../media/image56.jpeg"/><Relationship Id="rId2" Type="http://schemas.openxmlformats.org/officeDocument/2006/relationships/notesSlide" Target="../notesSlides/notesSlide12.xml"/><Relationship Id="rId16" Type="http://schemas.openxmlformats.org/officeDocument/2006/relationships/image" Target="../media/image55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jpeg"/><Relationship Id="rId11" Type="http://schemas.openxmlformats.org/officeDocument/2006/relationships/hyperlink" Target="http://4gworld.com/" TargetMode="External"/><Relationship Id="rId5" Type="http://schemas.openxmlformats.org/officeDocument/2006/relationships/image" Target="../media/image47.jpeg"/><Relationship Id="rId15" Type="http://schemas.openxmlformats.org/officeDocument/2006/relationships/hyperlink" Target="http://americas.lteconference.com/" TargetMode="External"/><Relationship Id="rId10" Type="http://schemas.openxmlformats.org/officeDocument/2006/relationships/image" Target="../media/image52.jpeg"/><Relationship Id="rId19" Type="http://schemas.openxmlformats.org/officeDocument/2006/relationships/image" Target="../media/image58.jpeg"/><Relationship Id="rId4" Type="http://schemas.openxmlformats.org/officeDocument/2006/relationships/image" Target="../media/image46.gif"/><Relationship Id="rId9" Type="http://schemas.openxmlformats.org/officeDocument/2006/relationships/image" Target="../media/image51.jpeg"/><Relationship Id="rId14" Type="http://schemas.openxmlformats.org/officeDocument/2006/relationships/image" Target="../media/image54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3.jpeg"/><Relationship Id="rId5" Type="http://schemas.openxmlformats.org/officeDocument/2006/relationships/image" Target="../media/image62.jpeg"/><Relationship Id="rId4" Type="http://schemas.openxmlformats.org/officeDocument/2006/relationships/image" Target="../media/image61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gif"/><Relationship Id="rId2" Type="http://schemas.openxmlformats.org/officeDocument/2006/relationships/image" Target="../media/image64.gi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1.png"/><Relationship Id="rId3" Type="http://schemas.openxmlformats.org/officeDocument/2006/relationships/image" Target="../media/image66.png"/><Relationship Id="rId7" Type="http://schemas.openxmlformats.org/officeDocument/2006/relationships/image" Target="../media/image70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9.png"/><Relationship Id="rId5" Type="http://schemas.openxmlformats.org/officeDocument/2006/relationships/image" Target="../media/image68.jpeg"/><Relationship Id="rId4" Type="http://schemas.openxmlformats.org/officeDocument/2006/relationships/image" Target="../media/image67.png"/><Relationship Id="rId9" Type="http://schemas.openxmlformats.org/officeDocument/2006/relationships/image" Target="../media/image72.jpe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6.gif"/><Relationship Id="rId3" Type="http://schemas.openxmlformats.org/officeDocument/2006/relationships/image" Target="../media/image71.png"/><Relationship Id="rId7" Type="http://schemas.openxmlformats.org/officeDocument/2006/relationships/image" Target="../media/image75.gi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4.jpeg"/><Relationship Id="rId5" Type="http://schemas.openxmlformats.org/officeDocument/2006/relationships/image" Target="../media/image73.jpeg"/><Relationship Id="rId4" Type="http://schemas.openxmlformats.org/officeDocument/2006/relationships/image" Target="../media/image72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hyperlink" Target="http://www.3gamericas.org/" TargetMode="External"/><Relationship Id="rId1" Type="http://schemas.openxmlformats.org/officeDocument/2006/relationships/slideLayout" Target="../slideLayouts/slideLayout7.xml"/><Relationship Id="rId4" Type="http://schemas.openxmlformats.org/officeDocument/2006/relationships/hyperlink" Target="mailto:Chris.pearson@3gamericas.org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7" Type="http://schemas.openxmlformats.org/officeDocument/2006/relationships/image" Target="../media/image2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jpeg"/><Relationship Id="rId5" Type="http://schemas.openxmlformats.org/officeDocument/2006/relationships/image" Target="../media/image26.png"/><Relationship Id="rId4" Type="http://schemas.openxmlformats.org/officeDocument/2006/relationships/image" Target="../media/image25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762000"/>
            <a:ext cx="9144000" cy="1828800"/>
          </a:xfrm>
          <a:noFill/>
          <a:ln/>
        </p:spPr>
        <p:txBody>
          <a:bodyPr/>
          <a:lstStyle/>
          <a:p>
            <a:pPr algn="ctr"/>
            <a:r>
              <a:rPr lang="en-US" sz="3900" i="1" dirty="0">
                <a:solidFill>
                  <a:schemeClr val="tx1"/>
                </a:solidFill>
              </a:rPr>
              <a:t/>
            </a:r>
            <a:br>
              <a:rPr lang="en-US" sz="3900" i="1" dirty="0">
                <a:solidFill>
                  <a:schemeClr val="tx1"/>
                </a:solidFill>
              </a:rPr>
            </a:br>
            <a:r>
              <a:rPr lang="en-US" sz="4800" b="1" dirty="0">
                <a:solidFill>
                  <a:schemeClr val="tx1"/>
                </a:solidFill>
              </a:rPr>
              <a:t>MRP Report to 3GPP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657600" y="3733800"/>
            <a:ext cx="5486400" cy="1447800"/>
          </a:xfrm>
          <a:noFill/>
          <a:ln/>
        </p:spPr>
        <p:txBody>
          <a:bodyPr/>
          <a:lstStyle/>
          <a:p>
            <a:pPr algn="ctr">
              <a:lnSpc>
                <a:spcPct val="80000"/>
              </a:lnSpc>
            </a:pPr>
            <a:r>
              <a:rPr lang="en-US" sz="3300" b="1" dirty="0">
                <a:solidFill>
                  <a:schemeClr val="accent6">
                    <a:lumMod val="50000"/>
                  </a:schemeClr>
                </a:solidFill>
              </a:rPr>
              <a:t>Chris Pearson</a:t>
            </a:r>
          </a:p>
          <a:p>
            <a:pPr algn="ctr">
              <a:lnSpc>
                <a:spcPct val="80000"/>
              </a:lnSpc>
            </a:pPr>
            <a:r>
              <a:rPr lang="en-US" sz="3300" b="1" dirty="0">
                <a:solidFill>
                  <a:schemeClr val="accent6">
                    <a:lumMod val="50000"/>
                  </a:schemeClr>
                </a:solidFill>
              </a:rPr>
              <a:t>President, 3G </a:t>
            </a:r>
            <a:r>
              <a:rPr lang="en-US" sz="3300" b="1" dirty="0" smtClean="0">
                <a:solidFill>
                  <a:schemeClr val="accent6">
                    <a:lumMod val="50000"/>
                  </a:schemeClr>
                </a:solidFill>
              </a:rPr>
              <a:t>Americas</a:t>
            </a:r>
          </a:p>
          <a:p>
            <a:pPr algn="ctr">
              <a:lnSpc>
                <a:spcPct val="80000"/>
              </a:lnSpc>
            </a:pPr>
            <a:r>
              <a:rPr lang="en-US" sz="2400" b="1" dirty="0" smtClean="0">
                <a:solidFill>
                  <a:schemeClr val="accent6">
                    <a:lumMod val="50000"/>
                  </a:schemeClr>
                </a:solidFill>
              </a:rPr>
              <a:t>October 2009 – Denver</a:t>
            </a:r>
            <a:endParaRPr lang="en-US" sz="3000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2052" name="Picture 4" descr="3G_s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304800"/>
            <a:ext cx="2362200" cy="1181100"/>
          </a:xfrm>
          <a:prstGeom prst="rect">
            <a:avLst/>
          </a:prstGeom>
          <a:solidFill>
            <a:srgbClr val="FFFFFF"/>
          </a:solidFill>
        </p:spPr>
      </p:pic>
      <p:sp>
        <p:nvSpPr>
          <p:cNvPr id="2054" name="Text Box 6"/>
          <p:cNvSpPr txBox="1">
            <a:spLocks noChangeArrowheads="1"/>
          </p:cNvSpPr>
          <p:nvPr/>
        </p:nvSpPr>
        <p:spPr bwMode="auto">
          <a:xfrm>
            <a:off x="3048000" y="6096000"/>
            <a:ext cx="31242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 b="1" dirty="0" smtClean="0">
                <a:solidFill>
                  <a:srgbClr val="FFFFFF"/>
                </a:solidFill>
                <a:hlinkClick r:id="rId3"/>
              </a:rPr>
              <a:t>www.3gamericas.org</a:t>
            </a:r>
            <a:endParaRPr lang="en-US" sz="2000" b="1" dirty="0">
              <a:solidFill>
                <a:srgbClr val="FFFFFF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276600" y="5867400"/>
            <a:ext cx="2895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err="1" smtClean="0">
                <a:hlinkClick r:id="rId4"/>
              </a:rPr>
              <a:t>Chris.pearson@3gamericas.org</a:t>
            </a:r>
            <a:endParaRPr lang="en-US" sz="1400" dirty="0" smtClean="0"/>
          </a:p>
          <a:p>
            <a:endParaRPr lang="en-US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381000"/>
            <a:ext cx="8153400" cy="584775"/>
          </a:xfr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kern="1200" dirty="0" smtClean="0">
                <a:ea typeface="+mn-ea"/>
                <a:cs typeface="+mn-cs"/>
              </a:rPr>
              <a:t>The Global Success of HSPA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219200"/>
            <a:ext cx="6096000" cy="1981200"/>
          </a:xfrm>
        </p:spPr>
        <p:txBody>
          <a:bodyPr/>
          <a:lstStyle/>
          <a:p>
            <a:r>
              <a:rPr lang="en-US" sz="2000" dirty="0" smtClean="0">
                <a:solidFill>
                  <a:schemeClr val="tx1"/>
                </a:solidFill>
              </a:rPr>
              <a:t>280 commercial HSPA networks in 116 countries </a:t>
            </a:r>
          </a:p>
          <a:p>
            <a:r>
              <a:rPr lang="en-US" sz="2000" dirty="0" smtClean="0">
                <a:solidFill>
                  <a:schemeClr val="tx1"/>
                </a:solidFill>
              </a:rPr>
              <a:t>377 million UMTS-HSPA subscribers</a:t>
            </a:r>
          </a:p>
          <a:p>
            <a:r>
              <a:rPr lang="en-US" sz="2000" dirty="0" smtClean="0">
                <a:solidFill>
                  <a:schemeClr val="tx1"/>
                </a:solidFill>
              </a:rPr>
              <a:t>14 million new subs/month</a:t>
            </a:r>
          </a:p>
          <a:p>
            <a:r>
              <a:rPr lang="en-US" sz="2000" dirty="0" smtClean="0">
                <a:solidFill>
                  <a:schemeClr val="tx1"/>
                </a:solidFill>
              </a:rPr>
              <a:t>1613 HSPA devices </a:t>
            </a:r>
            <a:r>
              <a:rPr lang="en-US" sz="2000" dirty="0" smtClean="0"/>
              <a:t>launched</a:t>
            </a:r>
            <a:endParaRPr lang="en-US" sz="2000" dirty="0" smtClean="0">
              <a:solidFill>
                <a:schemeClr val="tx1"/>
              </a:solidFill>
            </a:endParaRPr>
          </a:p>
          <a:p>
            <a:r>
              <a:rPr lang="en-US" sz="2000" dirty="0" smtClean="0">
                <a:solidFill>
                  <a:schemeClr val="tx1"/>
                </a:solidFill>
              </a:rPr>
              <a:t>153 suppliers</a:t>
            </a:r>
            <a:endParaRPr lang="en-US" sz="2000" dirty="0">
              <a:solidFill>
                <a:schemeClr val="tx1"/>
              </a:solidFill>
            </a:endParaRPr>
          </a:p>
        </p:txBody>
      </p:sp>
      <p:pic>
        <p:nvPicPr>
          <p:cNvPr id="14" name="Picture 11" descr="BR-WhiteAngle1_Penguin_RGB copy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24200" y="2819400"/>
            <a:ext cx="632765" cy="1371600"/>
          </a:xfrm>
          <a:prstGeom prst="rect">
            <a:avLst/>
          </a:prstGeom>
          <a:noFill/>
        </p:spPr>
      </p:pic>
      <p:pic>
        <p:nvPicPr>
          <p:cNvPr id="15" name="Picture 12" descr="http://news.cnet.com/i/bto/20090617/2009-06-17_170324_270x465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315200" y="4953000"/>
            <a:ext cx="838200" cy="1443566"/>
          </a:xfrm>
          <a:prstGeom prst="rect">
            <a:avLst/>
          </a:prstGeom>
          <a:noFill/>
        </p:spPr>
      </p:pic>
      <p:pic>
        <p:nvPicPr>
          <p:cNvPr id="16" name="Picture 8" descr="http://www.boygeniusreport.com/wp-content/uploads/t-mobile-sidekick-lx-orchid-open-homescreen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29200" y="5181600"/>
            <a:ext cx="1524000" cy="1225296"/>
          </a:xfrm>
          <a:prstGeom prst="rect">
            <a:avLst/>
          </a:prstGeom>
          <a:noFill/>
        </p:spPr>
      </p:pic>
      <p:pic>
        <p:nvPicPr>
          <p:cNvPr id="496" name="Picture 48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8600" y="4267200"/>
            <a:ext cx="3822080" cy="2173286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497" name="Picture 496" descr="map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191000" y="2286000"/>
            <a:ext cx="4637618" cy="2491856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9" name="TextBox 8"/>
          <p:cNvSpPr txBox="1"/>
          <p:nvPr/>
        </p:nvSpPr>
        <p:spPr>
          <a:xfrm>
            <a:off x="7543800" y="0"/>
            <a:ext cx="16002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000" b="1" dirty="0" smtClean="0"/>
              <a:t>Technology Snapshot</a:t>
            </a:r>
            <a:endParaRPr lang="en-US" sz="10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6019800" y="6550223"/>
            <a:ext cx="3124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b="1" dirty="0" smtClean="0"/>
              <a:t>www.3gamericas.org</a:t>
            </a:r>
            <a:endParaRPr lang="en-US" sz="1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Rectangle 5"/>
          <p:cNvSpPr>
            <a:spLocks noChangeArrowheads="1"/>
          </p:cNvSpPr>
          <p:nvPr/>
        </p:nvSpPr>
        <p:spPr bwMode="auto">
          <a:xfrm>
            <a:off x="304800" y="1981200"/>
            <a:ext cx="8610600" cy="36009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71450" indent="-171450" defTabSz="455613">
              <a:spcBef>
                <a:spcPct val="50000"/>
              </a:spcBef>
              <a:buClr>
                <a:schemeClr val="tx1"/>
              </a:buClr>
              <a:buSzPct val="125000"/>
              <a:buFontTx/>
              <a:buChar char="•"/>
            </a:pPr>
            <a:r>
              <a:rPr lang="en-US" sz="2400" dirty="0" smtClean="0">
                <a:latin typeface="+mn-lt"/>
                <a:ea typeface="ＭＳ Ｐゴシック"/>
                <a:cs typeface="ＭＳ Ｐゴシック"/>
              </a:rPr>
              <a:t>Of the 280 </a:t>
            </a:r>
            <a:r>
              <a:rPr lang="en-US" sz="2400" dirty="0" err="1" smtClean="0">
                <a:latin typeface="+mn-lt"/>
                <a:ea typeface="ＭＳ Ｐゴシック"/>
                <a:cs typeface="ＭＳ Ｐゴシック"/>
              </a:rPr>
              <a:t>HSPA</a:t>
            </a:r>
            <a:r>
              <a:rPr lang="en-US" sz="2400" dirty="0" smtClean="0">
                <a:latin typeface="+mn-lt"/>
                <a:ea typeface="ＭＳ Ｐゴシック"/>
                <a:cs typeface="ＭＳ Ｐゴシック"/>
              </a:rPr>
              <a:t> operators </a:t>
            </a:r>
            <a:r>
              <a:rPr lang="en-US" sz="2400" dirty="0">
                <a:latin typeface="+mn-lt"/>
                <a:ea typeface="ＭＳ Ｐゴシック"/>
                <a:cs typeface="ＭＳ Ｐゴシック"/>
              </a:rPr>
              <a:t>in </a:t>
            </a:r>
            <a:r>
              <a:rPr lang="en-US" sz="2400" dirty="0" smtClean="0">
                <a:latin typeface="+mn-lt"/>
                <a:ea typeface="ＭＳ Ｐゴシック"/>
                <a:cs typeface="ＭＳ Ｐゴシック"/>
              </a:rPr>
              <a:t>service today across 116 countries, the majority will upgrade to </a:t>
            </a:r>
            <a:r>
              <a:rPr lang="en-US" sz="2400" dirty="0" err="1" smtClean="0">
                <a:latin typeface="+mn-lt"/>
                <a:ea typeface="ＭＳ Ｐゴシック"/>
                <a:cs typeface="ＭＳ Ｐゴシック"/>
              </a:rPr>
              <a:t>HSPA</a:t>
            </a:r>
            <a:r>
              <a:rPr lang="en-US" sz="2400" dirty="0" smtClean="0">
                <a:latin typeface="+mn-lt"/>
                <a:ea typeface="ＭＳ Ｐゴシック"/>
                <a:cs typeface="ＭＳ Ｐゴシック"/>
              </a:rPr>
              <a:t>+</a:t>
            </a:r>
          </a:p>
          <a:p>
            <a:pPr marL="171450" indent="-171450" defTabSz="455613">
              <a:spcBef>
                <a:spcPct val="50000"/>
              </a:spcBef>
              <a:buClr>
                <a:schemeClr val="tx1"/>
              </a:buClr>
              <a:buSzPct val="125000"/>
              <a:buFontTx/>
              <a:buChar char="•"/>
            </a:pPr>
            <a:r>
              <a:rPr lang="en-US" sz="2400" dirty="0" smtClean="0">
                <a:latin typeface="+mn-lt"/>
                <a:ea typeface="ＭＳ Ｐゴシック"/>
                <a:cs typeface="ＭＳ Ｐゴシック"/>
              </a:rPr>
              <a:t>Rogers was the first to deploy HSPA+ in North America starting in August 2009 (21 Mbps downlink)</a:t>
            </a:r>
            <a:endParaRPr lang="en-US" sz="2400" dirty="0">
              <a:latin typeface="+mn-lt"/>
              <a:ea typeface="ＭＳ Ｐゴシック"/>
              <a:cs typeface="ＭＳ Ｐゴシック"/>
            </a:endParaRPr>
          </a:p>
          <a:p>
            <a:pPr marL="171450" indent="-171450" defTabSz="455613">
              <a:spcBef>
                <a:spcPct val="50000"/>
              </a:spcBef>
              <a:buClr>
                <a:schemeClr val="tx1"/>
              </a:buClr>
              <a:buSzPct val="125000"/>
              <a:buFontTx/>
              <a:buChar char="•"/>
            </a:pPr>
            <a:r>
              <a:rPr lang="en-US" sz="2400" dirty="0" smtClean="0">
                <a:latin typeface="+mn-lt"/>
              </a:rPr>
              <a:t>T-Mobile currently deploying HSPA+ (21Mbps downlink) in Philadelphia with broad national deployment by mid- 2010</a:t>
            </a:r>
            <a:endParaRPr lang="en-US" dirty="0" smtClean="0">
              <a:solidFill>
                <a:srgbClr val="000000"/>
              </a:solidFill>
              <a:latin typeface="+mn-lt"/>
              <a:ea typeface="ＭＳ Ｐゴシック"/>
              <a:cs typeface="ＭＳ Ｐゴシック"/>
            </a:endParaRPr>
          </a:p>
          <a:p>
            <a:pPr marL="171450" indent="-171450" defTabSz="455613">
              <a:spcBef>
                <a:spcPct val="50000"/>
              </a:spcBef>
              <a:buClr>
                <a:schemeClr val="tx1"/>
              </a:buClr>
              <a:buSzPct val="125000"/>
              <a:buFontTx/>
              <a:buChar char="•"/>
            </a:pPr>
            <a:r>
              <a:rPr lang="en-US" sz="2400" dirty="0" smtClean="0">
                <a:latin typeface="+mn-lt"/>
              </a:rPr>
              <a:t>HSPA+ now deployed in 27 networks across 19 countries and many operators are now committed to HSPA+</a:t>
            </a: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0" y="6399212"/>
            <a:ext cx="9144000" cy="458788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  <a:effectLst/>
        </p:spPr>
        <p:txBody>
          <a:bodyPr lIns="0" rIns="0" anchor="ctr"/>
          <a:lstStyle/>
          <a:p>
            <a:pPr algn="ctr">
              <a:spcBef>
                <a:spcPct val="70000"/>
              </a:spcBef>
              <a:buClr>
                <a:schemeClr val="accent1"/>
              </a:buClr>
              <a:buSzPct val="80000"/>
              <a:buFont typeface="Wingdings" pitchFamily="2" charset="2"/>
              <a:buNone/>
            </a:pPr>
            <a:r>
              <a:rPr lang="en-US" dirty="0" smtClean="0">
                <a:solidFill>
                  <a:srgbClr val="FFFFFF"/>
                </a:solidFill>
              </a:rPr>
              <a:t>HSPA+ fulfills emerging mobile broadband needs 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304800" y="457200"/>
            <a:ext cx="8229600" cy="533400"/>
          </a:xfrm>
          <a:prstGeom prst="rect">
            <a:avLst/>
          </a:prstGeom>
          <a:noFill/>
        </p:spPr>
        <p:txBody>
          <a:bodyPr>
            <a:normAutofit fontScale="97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HSPA+  Enhanced Mobile Broadband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543800" y="0"/>
            <a:ext cx="16002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000" b="1" dirty="0" smtClean="0"/>
              <a:t>Technology Snapshot</a:t>
            </a:r>
            <a:endParaRPr lang="en-US" sz="10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6019800" y="6096000"/>
            <a:ext cx="3124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b="1" dirty="0" smtClean="0"/>
              <a:t>www.3gamericas.org</a:t>
            </a:r>
            <a:endParaRPr lang="en-US" sz="14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Rectangle 5"/>
          <p:cNvSpPr>
            <a:spLocks noChangeArrowheads="1"/>
          </p:cNvSpPr>
          <p:nvPr/>
        </p:nvSpPr>
        <p:spPr bwMode="auto">
          <a:xfrm>
            <a:off x="304800" y="1981200"/>
            <a:ext cx="8610600" cy="2123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71450" indent="-171450" defTabSz="455613">
              <a:spcBef>
                <a:spcPct val="50000"/>
              </a:spcBef>
              <a:buClr>
                <a:schemeClr val="tx1"/>
              </a:buClr>
              <a:buSzPct val="125000"/>
              <a:buFontTx/>
              <a:buChar char="•"/>
            </a:pPr>
            <a:r>
              <a:rPr lang="en-US" sz="2400" dirty="0" smtClean="0">
                <a:latin typeface="+mn-lt"/>
                <a:ea typeface="ＭＳ Ｐゴシック"/>
                <a:cs typeface="ＭＳ Ｐゴシック"/>
              </a:rPr>
              <a:t>Significant trials continuing in 2009</a:t>
            </a:r>
          </a:p>
          <a:p>
            <a:pPr marL="171450" indent="-171450" defTabSz="455613">
              <a:spcBef>
                <a:spcPct val="50000"/>
              </a:spcBef>
              <a:buClr>
                <a:schemeClr val="tx1"/>
              </a:buClr>
              <a:buSzPct val="125000"/>
              <a:buFontTx/>
              <a:buChar char="•"/>
            </a:pPr>
            <a:r>
              <a:rPr lang="en-US" sz="2400" dirty="0" smtClean="0">
                <a:latin typeface="+mn-lt"/>
                <a:ea typeface="ＭＳ Ｐゴシック"/>
                <a:cs typeface="ＭＳ Ｐゴシック"/>
              </a:rPr>
              <a:t>Commercial launches in 2010-2011</a:t>
            </a:r>
            <a:endParaRPr lang="en-US" sz="2400" dirty="0">
              <a:latin typeface="+mn-lt"/>
              <a:ea typeface="ＭＳ Ｐゴシック"/>
              <a:cs typeface="ＭＳ Ｐゴシック"/>
            </a:endParaRPr>
          </a:p>
          <a:p>
            <a:pPr marL="171450" indent="-171450" defTabSz="455613">
              <a:spcBef>
                <a:spcPct val="50000"/>
              </a:spcBef>
              <a:buClr>
                <a:schemeClr val="tx1"/>
              </a:buClr>
              <a:buSzPct val="125000"/>
              <a:buFontTx/>
              <a:buChar char="•"/>
            </a:pPr>
            <a:r>
              <a:rPr lang="en-US" sz="2400" dirty="0" smtClean="0">
                <a:latin typeface="+mn-lt"/>
              </a:rPr>
              <a:t>Globally over 100 operator intentions/commitments to deploy</a:t>
            </a:r>
            <a:endParaRPr lang="en-US" dirty="0" smtClean="0">
              <a:solidFill>
                <a:srgbClr val="000000"/>
              </a:solidFill>
              <a:latin typeface="+mn-lt"/>
              <a:ea typeface="ＭＳ Ｐゴシック"/>
              <a:cs typeface="ＭＳ Ｐゴシック"/>
            </a:endParaRPr>
          </a:p>
          <a:p>
            <a:pPr marL="171450" indent="-171450" defTabSz="455613">
              <a:spcBef>
                <a:spcPct val="50000"/>
              </a:spcBef>
              <a:buClr>
                <a:schemeClr val="tx1"/>
              </a:buClr>
              <a:buSzPct val="125000"/>
              <a:buFontTx/>
              <a:buChar char="•"/>
            </a:pPr>
            <a:r>
              <a:rPr lang="en-US" sz="2400" dirty="0" smtClean="0">
                <a:latin typeface="+mn-lt"/>
              </a:rPr>
              <a:t>Key obstacle = new spectrum!</a:t>
            </a: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304800" y="457200"/>
            <a:ext cx="8229600" cy="533400"/>
          </a:xfrm>
          <a:prstGeom prst="rect">
            <a:avLst/>
          </a:prstGeom>
          <a:noFill/>
        </p:spPr>
        <p:txBody>
          <a:bodyPr>
            <a:normAutofit fontScale="97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LTE Mobile Broadband of The Future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543800" y="0"/>
            <a:ext cx="16002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000" b="1" dirty="0" smtClean="0"/>
              <a:t>Technology Snapshot</a:t>
            </a:r>
            <a:endParaRPr lang="en-US" sz="1000" b="1" dirty="0"/>
          </a:p>
        </p:txBody>
      </p:sp>
      <p:pic>
        <p:nvPicPr>
          <p:cNvPr id="8" name="Picture 7" descr="Websize LTE-Log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72200" y="3962400"/>
            <a:ext cx="1990725" cy="1819275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9" name="TextBox 8"/>
          <p:cNvSpPr txBox="1"/>
          <p:nvPr/>
        </p:nvSpPr>
        <p:spPr>
          <a:xfrm>
            <a:off x="6019800" y="6550223"/>
            <a:ext cx="3124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b="1" dirty="0" smtClean="0"/>
              <a:t>www.3gamericas.org</a:t>
            </a:r>
            <a:endParaRPr lang="en-US" sz="14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Table Placeholder 3"/>
          <p:cNvPicPr>
            <a:picLocks noGrp="1"/>
          </p:cNvPicPr>
          <p:nvPr>
            <p:ph type="tbl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685800"/>
            <a:ext cx="8382000" cy="58673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0" y="152400"/>
            <a:ext cx="9144000" cy="619125"/>
          </a:xfrm>
          <a:noFill/>
        </p:spPr>
        <p:txBody>
          <a:bodyPr>
            <a:noAutofit/>
          </a:bodyPr>
          <a:lstStyle/>
          <a:p>
            <a:pPr algn="ctr"/>
            <a:r>
              <a:rPr lang="en-US" sz="2800" b="1" dirty="0" smtClean="0"/>
              <a:t>Mobile Networks Positioned to Meet Future Demand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971800" y="6488668"/>
            <a:ext cx="28956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err="1" smtClean="0"/>
              <a:t>www.3gamericas.org</a:t>
            </a:r>
            <a:endParaRPr lang="en-US" sz="16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7543800" y="0"/>
            <a:ext cx="16002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000" b="1" dirty="0" smtClean="0"/>
              <a:t>Technology Snapshot</a:t>
            </a:r>
            <a:endParaRPr lang="en-US" sz="1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4" name="Text Box 4"/>
          <p:cNvSpPr txBox="1">
            <a:spLocks noChangeArrowheads="1"/>
          </p:cNvSpPr>
          <p:nvPr/>
        </p:nvSpPr>
        <p:spPr bwMode="auto">
          <a:xfrm>
            <a:off x="1676400" y="3048000"/>
            <a:ext cx="5943600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4800" b="1" dirty="0"/>
              <a:t>Regulatory Issues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92" name="Text Box 4"/>
          <p:cNvSpPr txBox="1">
            <a:spLocks noChangeArrowheads="1"/>
          </p:cNvSpPr>
          <p:nvPr/>
        </p:nvSpPr>
        <p:spPr bwMode="auto">
          <a:xfrm>
            <a:off x="990600" y="5265003"/>
            <a:ext cx="7377544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465138" indent="-465138">
              <a:buFontTx/>
              <a:buChar char="•"/>
            </a:pPr>
            <a:r>
              <a:rPr lang="en-US" b="1" dirty="0">
                <a:latin typeface="+mn-lt"/>
              </a:rPr>
              <a:t>Spectrum </a:t>
            </a:r>
            <a:r>
              <a:rPr lang="en-US" b="1" dirty="0" smtClean="0">
                <a:latin typeface="+mn-lt"/>
              </a:rPr>
              <a:t>policy, planning and harmonization in North, Central and South America</a:t>
            </a:r>
            <a:endParaRPr lang="en-US" b="1" dirty="0">
              <a:latin typeface="+mn-lt"/>
            </a:endParaRPr>
          </a:p>
        </p:txBody>
      </p:sp>
      <p:sp>
        <p:nvSpPr>
          <p:cNvPr id="16393" name="Text Box 4"/>
          <p:cNvSpPr txBox="1">
            <a:spLocks noChangeArrowheads="1"/>
          </p:cNvSpPr>
          <p:nvPr/>
        </p:nvSpPr>
        <p:spPr bwMode="auto">
          <a:xfrm>
            <a:off x="990600" y="3276600"/>
            <a:ext cx="758825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465138" indent="-465138">
              <a:buFontTx/>
              <a:buChar char="•"/>
            </a:pPr>
            <a:r>
              <a:rPr lang="en-US" b="1" dirty="0">
                <a:latin typeface="+mn-lt"/>
              </a:rPr>
              <a:t>Taxation on </a:t>
            </a:r>
            <a:r>
              <a:rPr lang="en-US" b="1" dirty="0" smtClean="0">
                <a:latin typeface="+mn-lt"/>
              </a:rPr>
              <a:t>mobile services </a:t>
            </a:r>
            <a:r>
              <a:rPr lang="en-US" b="1" dirty="0">
                <a:latin typeface="+mn-lt"/>
              </a:rPr>
              <a:t>in Latin America &amp; Caribbean</a:t>
            </a:r>
          </a:p>
        </p:txBody>
      </p:sp>
      <p:sp>
        <p:nvSpPr>
          <p:cNvPr id="16395" name="Text Box 4"/>
          <p:cNvSpPr txBox="1">
            <a:spLocks noChangeArrowheads="1"/>
          </p:cNvSpPr>
          <p:nvPr/>
        </p:nvSpPr>
        <p:spPr bwMode="auto">
          <a:xfrm>
            <a:off x="994063" y="2133600"/>
            <a:ext cx="6248400" cy="7142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465138" indent="-465138">
              <a:lnSpc>
                <a:spcPct val="200000"/>
              </a:lnSpc>
              <a:buFontTx/>
              <a:buChar char="•"/>
            </a:pPr>
            <a:endParaRPr lang="en-US" b="1" dirty="0">
              <a:latin typeface="+mn-lt"/>
            </a:endParaRPr>
          </a:p>
        </p:txBody>
      </p:sp>
      <p:sp>
        <p:nvSpPr>
          <p:cNvPr id="16397" name="Text Box 4"/>
          <p:cNvSpPr txBox="1">
            <a:spLocks noChangeArrowheads="1"/>
          </p:cNvSpPr>
          <p:nvPr/>
        </p:nvSpPr>
        <p:spPr bwMode="auto">
          <a:xfrm>
            <a:off x="990600" y="1447800"/>
            <a:ext cx="74676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465138" indent="-465138">
              <a:lnSpc>
                <a:spcPct val="200000"/>
              </a:lnSpc>
              <a:buFontTx/>
              <a:buChar char="•"/>
            </a:pPr>
            <a:r>
              <a:rPr lang="en-US" b="1" dirty="0">
                <a:latin typeface="+mn-lt"/>
              </a:rPr>
              <a:t>Spectrum regulation </a:t>
            </a:r>
            <a:r>
              <a:rPr lang="en-US" b="1" dirty="0" smtClean="0">
                <a:latin typeface="+mn-lt"/>
              </a:rPr>
              <a:t>clarity in the Americas</a:t>
            </a:r>
            <a:endParaRPr lang="en-US" b="1" dirty="0">
              <a:latin typeface="+mn-lt"/>
            </a:endParaRPr>
          </a:p>
        </p:txBody>
      </p:sp>
      <p:sp>
        <p:nvSpPr>
          <p:cNvPr id="126985" name="Rectangle 9"/>
          <p:cNvSpPr>
            <a:spLocks noChangeArrowheads="1"/>
          </p:cNvSpPr>
          <p:nvPr/>
        </p:nvSpPr>
        <p:spPr bwMode="auto">
          <a:xfrm>
            <a:off x="152400" y="228600"/>
            <a:ext cx="83058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r>
              <a:rPr lang="en-US" sz="3200" b="1" dirty="0">
                <a:latin typeface="+mn-lt"/>
              </a:rPr>
              <a:t>Recent Regulatory Issues in the Americas</a:t>
            </a:r>
          </a:p>
        </p:txBody>
      </p:sp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990600" y="4191000"/>
            <a:ext cx="79248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465138" indent="-465138">
              <a:lnSpc>
                <a:spcPct val="200000"/>
              </a:lnSpc>
              <a:buFontTx/>
              <a:buChar char="•"/>
            </a:pPr>
            <a:r>
              <a:rPr lang="en-US" b="1" dirty="0" smtClean="0">
                <a:latin typeface="+mn-lt"/>
              </a:rPr>
              <a:t>U.S. Notice of Inquiries into the Wireless Industry</a:t>
            </a:r>
            <a:endParaRPr lang="en-US" b="1" dirty="0">
              <a:latin typeface="+mn-lt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990600" y="2362200"/>
            <a:ext cx="7239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65138" indent="-465138">
              <a:lnSpc>
                <a:spcPct val="200000"/>
              </a:lnSpc>
              <a:buFontTx/>
              <a:buChar char="•"/>
            </a:pPr>
            <a:r>
              <a:rPr lang="en-US" b="1" dirty="0" smtClean="0">
                <a:latin typeface="+mn-lt"/>
              </a:rPr>
              <a:t>Prohibitive Wireless Policy in the Americas</a:t>
            </a:r>
            <a:endParaRPr lang="en-US" b="1" dirty="0">
              <a:latin typeface="+mn-lt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019800" y="6550223"/>
            <a:ext cx="3124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b="1" dirty="0" smtClean="0">
                <a:latin typeface="+mn-lt"/>
              </a:rPr>
              <a:t>www.3gamericas.org</a:t>
            </a:r>
            <a:endParaRPr lang="en-US" sz="1400" b="1" dirty="0">
              <a:latin typeface="+mn-lt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20" name="Text Box 4"/>
          <p:cNvSpPr txBox="1">
            <a:spLocks noChangeArrowheads="1"/>
          </p:cNvSpPr>
          <p:nvPr/>
        </p:nvSpPr>
        <p:spPr bwMode="auto">
          <a:xfrm>
            <a:off x="685800" y="2438400"/>
            <a:ext cx="7772400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4800" b="1" dirty="0"/>
              <a:t>3G Americas White Papers &amp; Technical Positions 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304800"/>
            <a:ext cx="6400800" cy="685800"/>
          </a:xfrm>
        </p:spPr>
        <p:txBody>
          <a:bodyPr/>
          <a:lstStyle/>
          <a:p>
            <a:r>
              <a:rPr lang="en-US" sz="2800" b="1" dirty="0" smtClean="0"/>
              <a:t>3G Americas Work Groups &amp;  White Papers 2009</a:t>
            </a:r>
            <a:endParaRPr lang="en-US" sz="2800" b="1" dirty="0"/>
          </a:p>
        </p:txBody>
      </p:sp>
      <p:pic>
        <p:nvPicPr>
          <p:cNvPr id="8" name="Picture 7" descr="Final Version Website Cover IdM copy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362200" y="1905000"/>
            <a:ext cx="1371600" cy="182880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8" name="Picture 17" descr="Cover Page Feb09 copy websize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04800" y="1905000"/>
            <a:ext cx="1371600" cy="182880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9" name="Picture 18" descr="Cover Page Public Feb-websize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495800" y="1905000"/>
            <a:ext cx="1371600" cy="182880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2" name="Picture 21" descr="Slide1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629400" y="1828800"/>
            <a:ext cx="1371600" cy="182880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9" name="Picture 8" descr="Slide1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04800" y="4343400"/>
            <a:ext cx="1371600" cy="1828800"/>
          </a:xfrm>
          <a:prstGeom prst="rect">
            <a:avLst/>
          </a:prstGeom>
          <a:ln>
            <a:solidFill>
              <a:srgbClr val="003399"/>
            </a:solidFill>
          </a:ln>
        </p:spPr>
      </p:pic>
      <p:pic>
        <p:nvPicPr>
          <p:cNvPr id="10" name="Picture 9" descr="MIMO Cover Page copy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2362200" y="4267200"/>
            <a:ext cx="1428750" cy="1905000"/>
          </a:xfrm>
          <a:prstGeom prst="rect">
            <a:avLst/>
          </a:prstGeom>
          <a:ln>
            <a:solidFill>
              <a:srgbClr val="0033CC"/>
            </a:solidFill>
          </a:ln>
        </p:spPr>
      </p:pic>
      <p:pic>
        <p:nvPicPr>
          <p:cNvPr id="13" name="Picture 12" descr="Slide1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4495800" y="4267200"/>
            <a:ext cx="1447800" cy="193040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2" name="Picture 11" descr="Rysavy Cover Page Sept 09 websize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6629400" y="4267200"/>
            <a:ext cx="1447800" cy="193040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1" name="TextBox 10"/>
          <p:cNvSpPr txBox="1"/>
          <p:nvPr/>
        </p:nvSpPr>
        <p:spPr>
          <a:xfrm>
            <a:off x="6019800" y="6550223"/>
            <a:ext cx="3124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b="1" dirty="0" smtClean="0"/>
              <a:t>www.3gamericas.org</a:t>
            </a:r>
            <a:endParaRPr lang="en-US" sz="1400" b="1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title"/>
          </p:nvPr>
        </p:nvSpPr>
        <p:spPr>
          <a:xfrm>
            <a:off x="1066800" y="2286000"/>
            <a:ext cx="6934200" cy="1905000"/>
          </a:xfrm>
        </p:spPr>
        <p:txBody>
          <a:bodyPr/>
          <a:lstStyle/>
          <a:p>
            <a:pPr algn="ctr"/>
            <a:r>
              <a:rPr lang="en-US" sz="4800" b="1" dirty="0">
                <a:solidFill>
                  <a:schemeClr val="tx1"/>
                </a:solidFill>
              </a:rPr>
              <a:t>3G Americas </a:t>
            </a:r>
            <a:r>
              <a:rPr lang="en-US" sz="4800" b="1" dirty="0" smtClean="0">
                <a:solidFill>
                  <a:schemeClr val="tx1"/>
                </a:solidFill>
              </a:rPr>
              <a:t>Activities</a:t>
            </a:r>
            <a:endParaRPr lang="en-US" sz="48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09663"/>
          </a:xfrm>
        </p:spPr>
        <p:txBody>
          <a:bodyPr/>
          <a:lstStyle/>
          <a:p>
            <a:pPr algn="ctr"/>
            <a:r>
              <a:rPr lang="en-US" sz="3200" b="1" dirty="0" smtClean="0"/>
              <a:t>Website Enhancements</a:t>
            </a:r>
            <a:endParaRPr lang="en-US" sz="3200" b="1" dirty="0"/>
          </a:p>
        </p:txBody>
      </p:sp>
      <p:pic>
        <p:nvPicPr>
          <p:cNvPr id="52226" name="Picture 2"/>
          <p:cNvPicPr>
            <a:picLocks noChangeAspect="1" noChangeArrowheads="1"/>
          </p:cNvPicPr>
          <p:nvPr/>
        </p:nvPicPr>
        <p:blipFill>
          <a:blip r:embed="rId3" cstate="print"/>
          <a:srcRect l="2016" t="11538" r="2205" b="3846"/>
          <a:stretch>
            <a:fillRect/>
          </a:stretch>
        </p:blipFill>
        <p:spPr bwMode="auto">
          <a:xfrm>
            <a:off x="1143000" y="1371600"/>
            <a:ext cx="7239000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7162800" y="0"/>
            <a:ext cx="19812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6" tIns="45718" rIns="91436" bIns="45718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3G Americas Activities</a:t>
            </a:r>
            <a:endParaRPr kumimoji="0" lang="en-US" sz="12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019800" y="6550223"/>
            <a:ext cx="3124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b="1" dirty="0" smtClean="0"/>
              <a:t>www.3gamericas.org</a:t>
            </a:r>
            <a:endParaRPr lang="en-US" sz="1400" b="1" dirty="0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" name="Table 22"/>
          <p:cNvGraphicFramePr>
            <a:graphicFrameLocks noGrp="1"/>
          </p:cNvGraphicFramePr>
          <p:nvPr/>
        </p:nvGraphicFramePr>
        <p:xfrm>
          <a:off x="457200" y="1752600"/>
          <a:ext cx="8305800" cy="411480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384300"/>
                <a:gridCol w="1384300"/>
                <a:gridCol w="1384300"/>
                <a:gridCol w="1384300"/>
                <a:gridCol w="1384300"/>
                <a:gridCol w="1384300"/>
              </a:tblGrid>
              <a:tr h="1041400">
                <a:tc gridSpan="6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D5F1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10414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  <a:tr h="10414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  <a:tr h="9906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pic>
        <p:nvPicPr>
          <p:cNvPr id="23586" name="Picture 2" descr="Ericsson"/>
          <p:cNvPicPr>
            <a:picLocks noChangeAspect="1" noChangeArrowheads="1"/>
          </p:cNvPicPr>
          <p:nvPr/>
        </p:nvPicPr>
        <p:blipFill>
          <a:blip r:embed="rId3" cstate="print"/>
          <a:srcRect l="8205" t="39183" b="19592"/>
          <a:stretch>
            <a:fillRect/>
          </a:stretch>
        </p:blipFill>
        <p:spPr bwMode="auto">
          <a:xfrm>
            <a:off x="1905000" y="5334000"/>
            <a:ext cx="12954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87" name="Picture 5" descr="hplogo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29000" y="3923488"/>
            <a:ext cx="1046163" cy="86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88" name="Picture 6" descr="nokia_logo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48200" y="4131348"/>
            <a:ext cx="1324584" cy="466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89" name="Picture 8" descr="Cable &amp; Wireless Logo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905000" y="3962400"/>
            <a:ext cx="12954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90" name="Picture 9" descr="rim_logo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048984" y="4114800"/>
            <a:ext cx="1295400" cy="48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91" name="Picture 10" descr="openwave_logo"/>
          <p:cNvPicPr>
            <a:picLocks noChangeAspect="1" noChangeArrowheads="1"/>
          </p:cNvPicPr>
          <p:nvPr/>
        </p:nvPicPr>
        <p:blipFill>
          <a:blip r:embed="rId8" cstate="print"/>
          <a:srcRect l="7059" r="44705"/>
          <a:stretch>
            <a:fillRect/>
          </a:stretch>
        </p:blipFill>
        <p:spPr bwMode="auto">
          <a:xfrm>
            <a:off x="6019800" y="3048000"/>
            <a:ext cx="1330325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93" name="Picture 12" descr="Tmobile"/>
          <p:cNvPicPr>
            <a:picLocks noChangeAspect="1" noChangeArrowheads="1"/>
          </p:cNvPicPr>
          <p:nvPr/>
        </p:nvPicPr>
        <p:blipFill>
          <a:blip r:embed="rId9" cstate="print"/>
          <a:srcRect t="20869" b="20869"/>
          <a:stretch>
            <a:fillRect/>
          </a:stretch>
        </p:blipFill>
        <p:spPr bwMode="auto">
          <a:xfrm>
            <a:off x="7391400" y="3124200"/>
            <a:ext cx="1295400" cy="29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95" name="Picture 16" descr="Rogers-crop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019800" y="5105400"/>
            <a:ext cx="1295400" cy="49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0" name="Line 35"/>
          <p:cNvSpPr>
            <a:spLocks noChangeShapeType="1"/>
          </p:cNvSpPr>
          <p:nvPr/>
        </p:nvSpPr>
        <p:spPr bwMode="auto">
          <a:xfrm flipH="1" flipV="1">
            <a:off x="2438400" y="2667000"/>
            <a:ext cx="838200" cy="381000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+mn-cs"/>
            </a:endParaRPr>
          </a:p>
        </p:txBody>
      </p:sp>
      <p:pic>
        <p:nvPicPr>
          <p:cNvPr id="23598" name="Picture 36" descr="Alcatel-Lucent logo"/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54038" y="2895600"/>
            <a:ext cx="1204912" cy="860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99" name="Picture 37" descr="gemalto_brand_fullcol_LR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3276600" y="3124200"/>
            <a:ext cx="1295400" cy="44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17" name="Picture 31" descr="A&amp;tt_new_logo"/>
          <p:cNvPicPr>
            <a:picLocks noChangeAspect="1" noChangeArrowheads="1"/>
          </p:cNvPicPr>
          <p:nvPr/>
        </p:nvPicPr>
        <p:blipFill>
          <a:blip r:embed="rId13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91496" y="4916128"/>
            <a:ext cx="609600" cy="925512"/>
          </a:xfrm>
          <a:prstGeom prst="rect">
            <a:avLst/>
          </a:prstGeom>
          <a:solidFill>
            <a:schemeClr val="bg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</p:pic>
      <p:pic>
        <p:nvPicPr>
          <p:cNvPr id="23602" name="Picture 32" descr="NortelBlue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4648200" y="5181600"/>
            <a:ext cx="1295400" cy="34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603" name="Text Box 33"/>
          <p:cNvSpPr txBox="1">
            <a:spLocks noChangeArrowheads="1"/>
          </p:cNvSpPr>
          <p:nvPr/>
        </p:nvSpPr>
        <p:spPr bwMode="auto">
          <a:xfrm>
            <a:off x="990600" y="304800"/>
            <a:ext cx="71628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200" b="1" dirty="0"/>
              <a:t>3G Americas Board of Governors</a:t>
            </a:r>
          </a:p>
        </p:txBody>
      </p:sp>
      <p:pic>
        <p:nvPicPr>
          <p:cNvPr id="23604" name="Picture 34" descr="HW_POS_RGB_Vertical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3458184" y="4904360"/>
            <a:ext cx="932232" cy="932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605" name="Text Box 40"/>
          <p:cNvSpPr txBox="1">
            <a:spLocks noChangeArrowheads="1"/>
          </p:cNvSpPr>
          <p:nvPr/>
        </p:nvSpPr>
        <p:spPr bwMode="auto">
          <a:xfrm>
            <a:off x="762000" y="1752600"/>
            <a:ext cx="7696200" cy="1066800"/>
          </a:xfrm>
          <a:prstGeom prst="rect">
            <a:avLst/>
          </a:prstGeom>
          <a:noFill/>
          <a:ln w="57150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>
              <a:tabLst>
                <a:tab pos="7489825" algn="l"/>
              </a:tabLst>
            </a:pPr>
            <a:r>
              <a:rPr lang="en-US" sz="2000" b="1" dirty="0" smtClean="0"/>
              <a:t>The mission of 3G Americas is to promote, facilitate and advocate for the deployment of the GSM family of technologies including LTE throughout the Americas.  </a:t>
            </a:r>
          </a:p>
          <a:p>
            <a:pPr marL="342900" indent="-342900" algn="ctr">
              <a:tabLst>
                <a:tab pos="7489825" algn="l"/>
              </a:tabLst>
            </a:pPr>
            <a:endParaRPr lang="en-US" sz="2000" b="1" dirty="0">
              <a:solidFill>
                <a:srgbClr val="000066"/>
              </a:solidFill>
            </a:endParaRPr>
          </a:p>
        </p:txBody>
      </p:sp>
      <p:pic>
        <p:nvPicPr>
          <p:cNvPr id="23606" name="Picture 35" descr="3G_sm jpg format.jpg"/>
          <p:cNvPicPr>
            <a:picLocks noChangeAspect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7424738" y="5056188"/>
            <a:ext cx="1295400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" name="TextBox 25"/>
          <p:cNvSpPr txBox="1"/>
          <p:nvPr/>
        </p:nvSpPr>
        <p:spPr>
          <a:xfrm>
            <a:off x="8077200" y="0"/>
            <a:ext cx="10668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b="1" dirty="0" smtClean="0"/>
              <a:t>3G Americas</a:t>
            </a:r>
            <a:endParaRPr lang="en-US" sz="1100" b="1" dirty="0"/>
          </a:p>
        </p:txBody>
      </p:sp>
      <p:pic>
        <p:nvPicPr>
          <p:cNvPr id="28" name="Picture 27" descr="07_Motorola blue.jpg"/>
          <p:cNvPicPr>
            <a:picLocks noChangeAspect="1"/>
          </p:cNvPicPr>
          <p:nvPr/>
        </p:nvPicPr>
        <p:blipFill>
          <a:blip r:embed="rId17" cstate="print"/>
          <a:stretch>
            <a:fillRect/>
          </a:stretch>
        </p:blipFill>
        <p:spPr>
          <a:xfrm>
            <a:off x="4572000" y="3200400"/>
            <a:ext cx="1371600" cy="257329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6019800" y="6550223"/>
            <a:ext cx="3124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b="1" dirty="0" smtClean="0"/>
              <a:t>www.3gamericas.org</a:t>
            </a:r>
            <a:endParaRPr lang="en-US" sz="1400" b="1" dirty="0"/>
          </a:p>
        </p:txBody>
      </p:sp>
      <p:pic>
        <p:nvPicPr>
          <p:cNvPr id="25" name="Picture 24" descr="Logo Andw_Cmmscp_Stckd jpg.jpg"/>
          <p:cNvPicPr>
            <a:picLocks noChangeAspect="1"/>
          </p:cNvPicPr>
          <p:nvPr/>
        </p:nvPicPr>
        <p:blipFill>
          <a:blip r:embed="rId18" cstate="print"/>
          <a:stretch>
            <a:fillRect/>
          </a:stretch>
        </p:blipFill>
        <p:spPr>
          <a:xfrm>
            <a:off x="1875816" y="3093823"/>
            <a:ext cx="1295400" cy="520214"/>
          </a:xfrm>
          <a:prstGeom prst="rect">
            <a:avLst/>
          </a:prstGeom>
        </p:spPr>
      </p:pic>
      <p:pic>
        <p:nvPicPr>
          <p:cNvPr id="27" name="Picture 26" descr="AmericaMovil Logo.gif"/>
          <p:cNvPicPr>
            <a:picLocks noChangeAspect="1"/>
          </p:cNvPicPr>
          <p:nvPr/>
        </p:nvPicPr>
        <p:blipFill>
          <a:blip r:embed="rId19" cstate="print"/>
          <a:stretch>
            <a:fillRect/>
          </a:stretch>
        </p:blipFill>
        <p:spPr>
          <a:xfrm>
            <a:off x="457200" y="4105072"/>
            <a:ext cx="1371600" cy="515049"/>
          </a:xfrm>
          <a:prstGeom prst="rect">
            <a:avLst/>
          </a:prstGeom>
        </p:spPr>
      </p:pic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09663"/>
          </a:xfrm>
        </p:spPr>
        <p:txBody>
          <a:bodyPr/>
          <a:lstStyle/>
          <a:p>
            <a:pPr algn="ctr"/>
            <a:r>
              <a:rPr lang="en-US" sz="3200" b="1" dirty="0" smtClean="0"/>
              <a:t>3G Americas 2009 Events/Conferences</a:t>
            </a:r>
            <a:endParaRPr lang="en-US" sz="3200" b="1" dirty="0"/>
          </a:p>
        </p:txBody>
      </p:sp>
      <p:pic>
        <p:nvPicPr>
          <p:cNvPr id="4" name="Picture 9" descr="main_r1_c0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0" y="5715000"/>
            <a:ext cx="1447800" cy="74612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pic>
        <p:nvPicPr>
          <p:cNvPr id="5" name="Picture 4" descr="Atis Banner for Website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62000" y="2895600"/>
            <a:ext cx="3009900" cy="531387"/>
          </a:xfrm>
          <a:prstGeom prst="rect">
            <a:avLst/>
          </a:prstGeom>
        </p:spPr>
      </p:pic>
      <p:pic>
        <p:nvPicPr>
          <p:cNvPr id="6" name="Picture 5" descr="logomexico_alta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62000" y="1981200"/>
            <a:ext cx="1524000" cy="801770"/>
          </a:xfrm>
          <a:prstGeom prst="rect">
            <a:avLst/>
          </a:prstGeom>
        </p:spPr>
      </p:pic>
      <p:pic>
        <p:nvPicPr>
          <p:cNvPr id="3076" name="Picture 4" descr="http://hotline.ccsinsight.com/_images-article/ctia_logo.jpg"/>
          <p:cNvPicPr>
            <a:picLocks noChangeAspect="1" noChangeArrowheads="1"/>
          </p:cNvPicPr>
          <p:nvPr/>
        </p:nvPicPr>
        <p:blipFill>
          <a:blip r:embed="rId6" cstate="print"/>
          <a:srcRect l="23377" t="27706" r="24676" b="34199"/>
          <a:stretch>
            <a:fillRect/>
          </a:stretch>
        </p:blipFill>
        <p:spPr bwMode="auto">
          <a:xfrm>
            <a:off x="4191000" y="2057400"/>
            <a:ext cx="990600" cy="54483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pic>
        <p:nvPicPr>
          <p:cNvPr id="3084" name="Picture 12" descr="STC - Foro Latinoam�rica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581400" y="4876800"/>
            <a:ext cx="2028825" cy="847725"/>
          </a:xfrm>
          <a:prstGeom prst="rect">
            <a:avLst/>
          </a:prstGeom>
          <a:noFill/>
        </p:spPr>
      </p:pic>
      <p:sp>
        <p:nvSpPr>
          <p:cNvPr id="13" name="TextBox 12"/>
          <p:cNvSpPr txBox="1"/>
          <p:nvPr/>
        </p:nvSpPr>
        <p:spPr>
          <a:xfrm>
            <a:off x="685800" y="1371600"/>
            <a:ext cx="152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January</a:t>
            </a:r>
            <a:endParaRPr lang="en-US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609600" y="3657600"/>
            <a:ext cx="1676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February</a:t>
            </a:r>
            <a:endParaRPr lang="en-US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609600" y="5181600"/>
            <a:ext cx="1295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March</a:t>
            </a:r>
            <a:endParaRPr lang="en-US" b="1" dirty="0"/>
          </a:p>
        </p:txBody>
      </p:sp>
      <p:sp>
        <p:nvSpPr>
          <p:cNvPr id="18" name="TextBox 17"/>
          <p:cNvSpPr txBox="1"/>
          <p:nvPr/>
        </p:nvSpPr>
        <p:spPr>
          <a:xfrm>
            <a:off x="3962400" y="3429000"/>
            <a:ext cx="1219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May</a:t>
            </a:r>
            <a:endParaRPr lang="en-US" b="1" dirty="0"/>
          </a:p>
        </p:txBody>
      </p:sp>
      <p:pic>
        <p:nvPicPr>
          <p:cNvPr id="3090" name="Picture 18" descr="http://shop.informatm.com/pdf/Feb-2008/14/lte_80.gif"/>
          <p:cNvPicPr>
            <a:picLocks noChangeAspect="1" noChangeArrowheads="1"/>
          </p:cNvPicPr>
          <p:nvPr/>
        </p:nvPicPr>
        <p:blipFill>
          <a:blip r:embed="rId8" cstate="print"/>
          <a:srcRect b="61315"/>
          <a:stretch>
            <a:fillRect/>
          </a:stretch>
        </p:blipFill>
        <p:spPr bwMode="auto">
          <a:xfrm>
            <a:off x="4114800" y="6019800"/>
            <a:ext cx="838200" cy="458016"/>
          </a:xfrm>
          <a:prstGeom prst="rect">
            <a:avLst/>
          </a:prstGeom>
          <a:noFill/>
        </p:spPr>
      </p:pic>
      <p:sp>
        <p:nvSpPr>
          <p:cNvPr id="20" name="TextBox 19"/>
          <p:cNvSpPr txBox="1"/>
          <p:nvPr/>
        </p:nvSpPr>
        <p:spPr>
          <a:xfrm>
            <a:off x="3810000" y="1524000"/>
            <a:ext cx="1219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April</a:t>
            </a:r>
            <a:endParaRPr lang="en-US" b="1" dirty="0"/>
          </a:p>
        </p:txBody>
      </p:sp>
      <p:sp>
        <p:nvSpPr>
          <p:cNvPr id="21" name="TextBox 20"/>
          <p:cNvSpPr txBox="1"/>
          <p:nvPr/>
        </p:nvSpPr>
        <p:spPr>
          <a:xfrm>
            <a:off x="5943600" y="1524000"/>
            <a:ext cx="2819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June</a:t>
            </a:r>
            <a:endParaRPr lang="en-US" b="1" dirty="0"/>
          </a:p>
        </p:txBody>
      </p:sp>
      <p:pic>
        <p:nvPicPr>
          <p:cNvPr id="55298" name="Picture 2" descr="http://www.gizmorepublic.com/files/images/MobileWorldCongress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62000" y="4191000"/>
            <a:ext cx="927100" cy="71386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pic>
        <p:nvPicPr>
          <p:cNvPr id="55300" name="Picture 4" descr="http://www.telesemana.com/_media/747/AmericasCom_Logo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781800" y="1981200"/>
            <a:ext cx="1219200" cy="802511"/>
          </a:xfrm>
          <a:prstGeom prst="rect">
            <a:avLst/>
          </a:prstGeom>
          <a:noFill/>
          <a:ln>
            <a:solidFill>
              <a:srgbClr val="003399"/>
            </a:solidFill>
          </a:ln>
        </p:spPr>
      </p:pic>
      <p:pic>
        <p:nvPicPr>
          <p:cNvPr id="25602" name="Picture 2" descr="4G World">
            <a:hlinkClick r:id="rId11"/>
          </p:cNvPr>
          <p:cNvPicPr>
            <a:picLocks noChangeAspect="1" noChangeArrowheads="1"/>
          </p:cNvPicPr>
          <p:nvPr/>
        </p:nvPicPr>
        <p:blipFill>
          <a:blip r:embed="rId12" cstate="print"/>
          <a:srcRect t="-1650" r="60850"/>
          <a:stretch>
            <a:fillRect/>
          </a:stretch>
        </p:blipFill>
        <p:spPr bwMode="auto">
          <a:xfrm>
            <a:off x="6553200" y="3200400"/>
            <a:ext cx="1828800" cy="489375"/>
          </a:xfrm>
          <a:prstGeom prst="rect">
            <a:avLst/>
          </a:prstGeom>
          <a:noFill/>
        </p:spPr>
      </p:pic>
      <p:sp>
        <p:nvSpPr>
          <p:cNvPr id="25604" name="AutoShape 4" descr="http://www.frost.com/prod/servlet/%09%09%09%09%09%09%09%09%09%09%09cpo/146827524">
            <a:hlinkClick r:id="rId13"/>
          </p:cNvPr>
          <p:cNvSpPr>
            <a:spLocks noChangeAspect="1" noChangeArrowheads="1"/>
          </p:cNvSpPr>
          <p:nvPr/>
        </p:nvSpPr>
        <p:spPr bwMode="auto">
          <a:xfrm>
            <a:off x="155575" y="-411163"/>
            <a:ext cx="5305425" cy="85725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606" name="AutoShape 6" descr="http://www.frost.com/prod/servlet/%09%09%09%09%09%09%09%09%09%09%09cpo/146827524">
            <a:hlinkClick r:id="rId13"/>
          </p:cNvPr>
          <p:cNvSpPr>
            <a:spLocks noChangeAspect="1" noChangeArrowheads="1"/>
          </p:cNvSpPr>
          <p:nvPr/>
        </p:nvSpPr>
        <p:spPr bwMode="auto">
          <a:xfrm>
            <a:off x="155575" y="-411163"/>
            <a:ext cx="5305425" cy="85725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608" name="AutoShape 8" descr="http://www.frost.com/prod/servlet/%09%09%09%09%09%09%09%09%09%09%09cpo/146827524">
            <a:hlinkClick r:id="rId13"/>
          </p:cNvPr>
          <p:cNvSpPr>
            <a:spLocks noChangeAspect="1" noChangeArrowheads="1"/>
          </p:cNvSpPr>
          <p:nvPr/>
        </p:nvSpPr>
        <p:spPr bwMode="auto">
          <a:xfrm>
            <a:off x="155575" y="-411163"/>
            <a:ext cx="5305425" cy="85725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32" name="Picture 31" descr="GoMobile Logo.jpg"/>
          <p:cNvPicPr>
            <a:picLocks noChangeAspect="1"/>
          </p:cNvPicPr>
          <p:nvPr/>
        </p:nvPicPr>
        <p:blipFill>
          <a:blip r:embed="rId14" cstate="print"/>
          <a:srcRect r="27020"/>
          <a:stretch>
            <a:fillRect/>
          </a:stretch>
        </p:blipFill>
        <p:spPr>
          <a:xfrm>
            <a:off x="3429000" y="4038600"/>
            <a:ext cx="2195513" cy="486091"/>
          </a:xfrm>
          <a:prstGeom prst="rect">
            <a:avLst/>
          </a:prstGeom>
        </p:spPr>
      </p:pic>
      <p:pic>
        <p:nvPicPr>
          <p:cNvPr id="25610" name="Picture 10" descr="http://www.imswforum.com/__data/assets/image/0019/20890/trans.gif">
            <a:hlinkClick r:id="rId15"/>
          </p:cNvPr>
          <p:cNvPicPr>
            <a:picLocks noChangeAspect="1" noChangeArrowheads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63500" y="-136525"/>
            <a:ext cx="9525" cy="9525"/>
          </a:xfrm>
          <a:prstGeom prst="rect">
            <a:avLst/>
          </a:prstGeom>
          <a:noFill/>
        </p:spPr>
      </p:pic>
      <p:pic>
        <p:nvPicPr>
          <p:cNvPr id="34" name="Picture 33" descr="LTE Americas Logo.gif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4567237" y="3424237"/>
            <a:ext cx="9525" cy="9525"/>
          </a:xfrm>
          <a:prstGeom prst="rect">
            <a:avLst/>
          </a:prstGeom>
        </p:spPr>
      </p:pic>
      <p:pic>
        <p:nvPicPr>
          <p:cNvPr id="36" name="Picture 35" descr="LTE Americas Logo Cropped.jpg"/>
          <p:cNvPicPr>
            <a:picLocks noChangeAspect="1"/>
          </p:cNvPicPr>
          <p:nvPr/>
        </p:nvPicPr>
        <p:blipFill>
          <a:blip r:embed="rId17" cstate="print"/>
          <a:srcRect b="16418"/>
          <a:stretch>
            <a:fillRect/>
          </a:stretch>
        </p:blipFill>
        <p:spPr>
          <a:xfrm>
            <a:off x="6553200" y="5334000"/>
            <a:ext cx="1981200" cy="1066800"/>
          </a:xfrm>
          <a:prstGeom prst="rect">
            <a:avLst/>
          </a:prstGeom>
        </p:spPr>
      </p:pic>
      <p:sp>
        <p:nvSpPr>
          <p:cNvPr id="37" name="TextBox 36"/>
          <p:cNvSpPr txBox="1"/>
          <p:nvPr/>
        </p:nvSpPr>
        <p:spPr>
          <a:xfrm>
            <a:off x="6019800" y="2819400"/>
            <a:ext cx="2819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September</a:t>
            </a:r>
            <a:endParaRPr lang="en-US" b="1" dirty="0"/>
          </a:p>
        </p:txBody>
      </p:sp>
      <p:sp>
        <p:nvSpPr>
          <p:cNvPr id="38" name="TextBox 37"/>
          <p:cNvSpPr txBox="1"/>
          <p:nvPr/>
        </p:nvSpPr>
        <p:spPr>
          <a:xfrm>
            <a:off x="6096000" y="4876800"/>
            <a:ext cx="2819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November</a:t>
            </a:r>
            <a:endParaRPr lang="en-US" b="1" dirty="0"/>
          </a:p>
        </p:txBody>
      </p:sp>
      <p:sp>
        <p:nvSpPr>
          <p:cNvPr id="39" name="Rectangle 2"/>
          <p:cNvSpPr txBox="1">
            <a:spLocks noChangeArrowheads="1"/>
          </p:cNvSpPr>
          <p:nvPr/>
        </p:nvSpPr>
        <p:spPr bwMode="auto">
          <a:xfrm>
            <a:off x="7162800" y="0"/>
            <a:ext cx="19812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6" tIns="45718" rIns="91436" bIns="45718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3G Americas Activities</a:t>
            </a:r>
            <a:endParaRPr kumimoji="0" lang="en-US" sz="12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28" name="Picture 27" descr="supercomm09_logo.gif"/>
          <p:cNvPicPr>
            <a:picLocks noChangeAspect="1"/>
          </p:cNvPicPr>
          <p:nvPr/>
        </p:nvPicPr>
        <p:blipFill>
          <a:blip r:embed="rId18" cstate="print"/>
          <a:stretch>
            <a:fillRect/>
          </a:stretch>
        </p:blipFill>
        <p:spPr>
          <a:xfrm>
            <a:off x="6400800" y="4191000"/>
            <a:ext cx="2195513" cy="283058"/>
          </a:xfrm>
          <a:prstGeom prst="rect">
            <a:avLst/>
          </a:prstGeom>
        </p:spPr>
      </p:pic>
      <p:pic>
        <p:nvPicPr>
          <p:cNvPr id="29" name="Picture 28" descr="ATISTECHCONF-LOGO.jpg"/>
          <p:cNvPicPr>
            <a:picLocks noChangeAspect="1"/>
          </p:cNvPicPr>
          <p:nvPr/>
        </p:nvPicPr>
        <p:blipFill>
          <a:blip r:embed="rId19" cstate="print"/>
          <a:stretch>
            <a:fillRect/>
          </a:stretch>
        </p:blipFill>
        <p:spPr>
          <a:xfrm>
            <a:off x="6324600" y="4495800"/>
            <a:ext cx="2352675" cy="314101"/>
          </a:xfrm>
          <a:prstGeom prst="rect">
            <a:avLst/>
          </a:prstGeom>
        </p:spPr>
      </p:pic>
      <p:sp>
        <p:nvSpPr>
          <p:cNvPr id="30" name="TextBox 29"/>
          <p:cNvSpPr txBox="1"/>
          <p:nvPr/>
        </p:nvSpPr>
        <p:spPr>
          <a:xfrm>
            <a:off x="6096000" y="3810000"/>
            <a:ext cx="2819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October</a:t>
            </a:r>
            <a:endParaRPr lang="en-US" b="1" dirty="0"/>
          </a:p>
        </p:txBody>
      </p:sp>
      <p:sp>
        <p:nvSpPr>
          <p:cNvPr id="31" name="TextBox 30"/>
          <p:cNvSpPr txBox="1"/>
          <p:nvPr/>
        </p:nvSpPr>
        <p:spPr>
          <a:xfrm>
            <a:off x="6019800" y="6550223"/>
            <a:ext cx="3124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b="1" dirty="0" smtClean="0"/>
              <a:t>www.3gamericas.org</a:t>
            </a:r>
            <a:endParaRPr lang="en-US" sz="1400" b="1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3429000" cy="1109663"/>
          </a:xfrm>
        </p:spPr>
        <p:txBody>
          <a:bodyPr/>
          <a:lstStyle/>
          <a:p>
            <a:pPr algn="ctr"/>
            <a:r>
              <a:rPr lang="en-US" sz="3200" b="1" dirty="0" smtClean="0"/>
              <a:t>Webinars</a:t>
            </a:r>
            <a:endParaRPr lang="en-US" sz="3200" b="1" dirty="0"/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2" cstate="print"/>
          <a:srcRect l="23339" t="23395" r="24678"/>
          <a:stretch>
            <a:fillRect/>
          </a:stretch>
        </p:blipFill>
        <p:spPr bwMode="auto">
          <a:xfrm>
            <a:off x="762000" y="990600"/>
            <a:ext cx="3001356" cy="34347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3" cstate="print"/>
          <a:srcRect l="23577" t="47814" r="25766"/>
          <a:stretch>
            <a:fillRect/>
          </a:stretch>
        </p:blipFill>
        <p:spPr bwMode="auto">
          <a:xfrm>
            <a:off x="748992" y="3886200"/>
            <a:ext cx="2971800" cy="2377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TextBox 9"/>
          <p:cNvSpPr txBox="1"/>
          <p:nvPr/>
        </p:nvSpPr>
        <p:spPr>
          <a:xfrm>
            <a:off x="4419600" y="1066800"/>
            <a:ext cx="4191000" cy="1323439"/>
          </a:xfrm>
          <a:prstGeom prst="rect">
            <a:avLst/>
          </a:prstGeom>
          <a:solidFill>
            <a:srgbClr val="FFFFFF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chemeClr val="tx1"/>
                </a:solidFill>
              </a:rPr>
              <a:t>TeleSemana (</a:t>
            </a:r>
            <a:r>
              <a:rPr lang="en-US" sz="1600" b="1" dirty="0" err="1" smtClean="0">
                <a:solidFill>
                  <a:schemeClr val="tx1"/>
                </a:solidFill>
              </a:rPr>
              <a:t>TeleMedios</a:t>
            </a:r>
            <a:r>
              <a:rPr lang="en-US" sz="1600" b="1" dirty="0" smtClean="0">
                <a:solidFill>
                  <a:schemeClr val="tx1"/>
                </a:solidFill>
              </a:rPr>
              <a:t>) Webinar</a:t>
            </a:r>
          </a:p>
          <a:p>
            <a:pPr algn="ctr"/>
            <a:r>
              <a:rPr lang="en-US" sz="1600" dirty="0" smtClean="0">
                <a:solidFill>
                  <a:schemeClr val="tx1"/>
                </a:solidFill>
              </a:rPr>
              <a:t>Promotion of Rysavy Research white paper on HSPA/HSPA+, LTE and EPC/SAE</a:t>
            </a:r>
          </a:p>
          <a:p>
            <a:pPr algn="ctr"/>
            <a:r>
              <a:rPr lang="en-US" sz="1600" dirty="0" err="1" smtClean="0">
                <a:solidFill>
                  <a:schemeClr val="tx1"/>
                </a:solidFill>
              </a:rPr>
              <a:t>Q4</a:t>
            </a:r>
            <a:r>
              <a:rPr lang="en-US" sz="1600" dirty="0" smtClean="0">
                <a:solidFill>
                  <a:schemeClr val="tx1"/>
                </a:solidFill>
              </a:rPr>
              <a:t> 2009 / </a:t>
            </a:r>
            <a:r>
              <a:rPr lang="en-US" sz="1600" dirty="0" err="1" smtClean="0">
                <a:solidFill>
                  <a:schemeClr val="tx1"/>
                </a:solidFill>
              </a:rPr>
              <a:t>Q1</a:t>
            </a:r>
            <a:r>
              <a:rPr lang="en-US" sz="1600" dirty="0" smtClean="0">
                <a:solidFill>
                  <a:schemeClr val="tx1"/>
                </a:solidFill>
              </a:rPr>
              <a:t> 2010</a:t>
            </a:r>
          </a:p>
          <a:p>
            <a:pPr algn="ctr"/>
            <a:r>
              <a:rPr lang="en-US" sz="1600" dirty="0" smtClean="0">
                <a:solidFill>
                  <a:schemeClr val="tx1"/>
                </a:solidFill>
              </a:rPr>
              <a:t>Erasmo Rojas and Peter Rysavy</a:t>
            </a:r>
            <a:endParaRPr lang="en-US" sz="1600" dirty="0">
              <a:solidFill>
                <a:schemeClr val="tx1"/>
              </a:solidFill>
            </a:endParaRPr>
          </a:p>
        </p:txBody>
      </p:sp>
      <p:pic>
        <p:nvPicPr>
          <p:cNvPr id="47108" name="Picture 4" descr="http://www.rysavy.com/images/rysavy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0" y="2133600"/>
            <a:ext cx="857250" cy="111442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pic>
        <p:nvPicPr>
          <p:cNvPr id="9" name="Picture 8" descr="Erasmo Rojas_sml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8077200" y="2057400"/>
            <a:ext cx="762000" cy="101600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6386" name="Picture 2" descr="http://www.wirelessweek.com/uploadedImages/WW/Articles/051508-PatrickTraynor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543800" y="4267200"/>
            <a:ext cx="1047750" cy="134302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sp>
        <p:nvSpPr>
          <p:cNvPr id="14" name="TextBox 13"/>
          <p:cNvSpPr txBox="1"/>
          <p:nvPr/>
        </p:nvSpPr>
        <p:spPr>
          <a:xfrm>
            <a:off x="4191000" y="3886200"/>
            <a:ext cx="3276600" cy="2000548"/>
          </a:xfrm>
          <a:prstGeom prst="rect">
            <a:avLst/>
          </a:prstGeom>
          <a:solidFill>
            <a:srgbClr val="FFFFFF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chemeClr val="tx1"/>
                </a:solidFill>
              </a:rPr>
              <a:t>SMS and Emergency Notification Webinar</a:t>
            </a:r>
          </a:p>
          <a:p>
            <a:pPr algn="ctr"/>
            <a:r>
              <a:rPr lang="en-US" sz="1600" dirty="0" smtClean="0">
                <a:solidFill>
                  <a:schemeClr val="tx1"/>
                </a:solidFill>
              </a:rPr>
              <a:t>July 23, 2009</a:t>
            </a:r>
          </a:p>
          <a:p>
            <a:pPr algn="ctr"/>
            <a:r>
              <a:rPr lang="en-US" sz="1600" dirty="0" smtClean="0">
                <a:solidFill>
                  <a:schemeClr val="tx1"/>
                </a:solidFill>
              </a:rPr>
              <a:t>Featuring Patrick Traynor, Author of 3G Americas White Paper: </a:t>
            </a:r>
          </a:p>
          <a:p>
            <a:pPr algn="ctr"/>
            <a:r>
              <a:rPr lang="en-US" sz="1400" b="1" i="1" dirty="0" smtClean="0">
                <a:solidFill>
                  <a:schemeClr val="tx1"/>
                </a:solidFill>
              </a:rPr>
              <a:t>Characterizing the Limitations of 3</a:t>
            </a:r>
            <a:r>
              <a:rPr lang="en-US" sz="1400" b="1" i="1" baseline="30000" dirty="0" smtClean="0">
                <a:solidFill>
                  <a:schemeClr val="tx1"/>
                </a:solidFill>
              </a:rPr>
              <a:t>rd</a:t>
            </a:r>
            <a:r>
              <a:rPr lang="en-US" sz="1400" b="1" i="1" dirty="0" smtClean="0">
                <a:solidFill>
                  <a:schemeClr val="tx1"/>
                </a:solidFill>
              </a:rPr>
              <a:t> Party </a:t>
            </a:r>
            <a:r>
              <a:rPr lang="en-US" sz="1400" b="1" i="1" dirty="0" err="1" smtClean="0">
                <a:solidFill>
                  <a:schemeClr val="tx1"/>
                </a:solidFill>
              </a:rPr>
              <a:t>EAS</a:t>
            </a:r>
            <a:r>
              <a:rPr lang="en-US" sz="1400" b="1" i="1" dirty="0" smtClean="0">
                <a:solidFill>
                  <a:schemeClr val="tx1"/>
                </a:solidFill>
              </a:rPr>
              <a:t> </a:t>
            </a:r>
          </a:p>
          <a:p>
            <a:pPr algn="ctr"/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019800" y="6550223"/>
            <a:ext cx="3124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b="1" dirty="0" smtClean="0"/>
              <a:t>www.3gamericas.org</a:t>
            </a:r>
            <a:endParaRPr lang="en-US" sz="1400" b="1" dirty="0"/>
          </a:p>
        </p:txBody>
      </p:sp>
      <p:sp>
        <p:nvSpPr>
          <p:cNvPr id="12" name="Rectangle 2"/>
          <p:cNvSpPr txBox="1">
            <a:spLocks noChangeArrowheads="1"/>
          </p:cNvSpPr>
          <p:nvPr/>
        </p:nvSpPr>
        <p:spPr bwMode="auto">
          <a:xfrm>
            <a:off x="7162800" y="0"/>
            <a:ext cx="19812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6" tIns="45718" rIns="91436" bIns="45718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3G Americas Activities</a:t>
            </a:r>
            <a:endParaRPr kumimoji="0" lang="en-US" sz="12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1600200"/>
            <a:ext cx="7633824" cy="1295400"/>
          </a:xfrm>
        </p:spPr>
        <p:txBody>
          <a:bodyPr/>
          <a:lstStyle/>
          <a:p>
            <a:pPr algn="ctr"/>
            <a:r>
              <a:rPr lang="en-US" sz="2800" b="1" dirty="0" smtClean="0"/>
              <a:t>Impact of Spectrum Caps on Broadband Deployment in Latin America &amp; the Caribbean</a:t>
            </a:r>
            <a:endParaRPr lang="en-US" sz="28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609600" y="3429000"/>
            <a:ext cx="4114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2060"/>
                </a:solidFill>
              </a:rPr>
              <a:t>Seminar: </a:t>
            </a:r>
          </a:p>
          <a:p>
            <a:r>
              <a:rPr lang="en-US" sz="2400" b="1" dirty="0" smtClean="0">
                <a:solidFill>
                  <a:srgbClr val="002060"/>
                </a:solidFill>
              </a:rPr>
              <a:t>Monday, November 9, 2009 </a:t>
            </a:r>
          </a:p>
          <a:p>
            <a:r>
              <a:rPr lang="en-US" sz="2400" b="1" dirty="0" smtClean="0">
                <a:solidFill>
                  <a:srgbClr val="002060"/>
                </a:solidFill>
              </a:rPr>
              <a:t>Washington, D.C. </a:t>
            </a:r>
            <a:endParaRPr lang="en-US" sz="2400" b="1" dirty="0">
              <a:solidFill>
                <a:srgbClr val="002060"/>
              </a:solidFill>
            </a:endParaRPr>
          </a:p>
        </p:txBody>
      </p:sp>
      <p:pic>
        <p:nvPicPr>
          <p:cNvPr id="6" name="Picture 5" descr="citel_logo4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7200" y="3048000"/>
            <a:ext cx="1905000" cy="390525"/>
          </a:xfrm>
          <a:prstGeom prst="rect">
            <a:avLst/>
          </a:prstGeom>
        </p:spPr>
      </p:pic>
      <p:pic>
        <p:nvPicPr>
          <p:cNvPr id="7" name="Picture 6" descr="OAS_Seal_ESP_vertical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105400" y="3048000"/>
            <a:ext cx="2338245" cy="2376487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28600" y="304800"/>
            <a:ext cx="7620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/>
              <a:t>Regulatory Policy </a:t>
            </a:r>
            <a:r>
              <a:rPr lang="en-US" sz="3200" b="1" dirty="0" smtClean="0"/>
              <a:t>Event</a:t>
            </a:r>
            <a:endParaRPr lang="en-US" sz="32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6019800" y="6550223"/>
            <a:ext cx="3124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b="1" dirty="0" smtClean="0"/>
              <a:t>www.3gamericas.org</a:t>
            </a:r>
            <a:endParaRPr lang="en-US" sz="1400" b="1" dirty="0"/>
          </a:p>
        </p:txBody>
      </p:sp>
      <p:sp>
        <p:nvSpPr>
          <p:cNvPr id="10" name="Rectangle 2"/>
          <p:cNvSpPr txBox="1">
            <a:spLocks noChangeArrowheads="1"/>
          </p:cNvSpPr>
          <p:nvPr/>
        </p:nvSpPr>
        <p:spPr bwMode="auto">
          <a:xfrm>
            <a:off x="7162800" y="0"/>
            <a:ext cx="19812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6" tIns="45718" rIns="91436" bIns="45718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3G Americas Activities</a:t>
            </a:r>
            <a:endParaRPr kumimoji="0" lang="en-US" sz="12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pPr algn="ctr"/>
            <a:r>
              <a:rPr lang="en-US" sz="3200" b="1" dirty="0" smtClean="0"/>
              <a:t>Liaison with Global Organizations</a:t>
            </a:r>
            <a:endParaRPr lang="en-US" sz="3200" b="1" dirty="0"/>
          </a:p>
        </p:txBody>
      </p:sp>
      <p:pic>
        <p:nvPicPr>
          <p:cNvPr id="21507" name="Picture 3" descr="3GPP_logo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19800" y="2057400"/>
            <a:ext cx="1295400" cy="760557"/>
          </a:xfrm>
          <a:prstGeom prst="rect">
            <a:avLst/>
          </a:prstGeom>
          <a:noFill/>
          <a:ln>
            <a:solidFill>
              <a:schemeClr val="tx2">
                <a:lumMod val="50000"/>
                <a:lumOff val="50000"/>
              </a:schemeClr>
            </a:solidFill>
          </a:ln>
        </p:spPr>
      </p:pic>
      <p:pic>
        <p:nvPicPr>
          <p:cNvPr id="21508" name="Picture 4" descr="gsm_logo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76400" y="2133600"/>
            <a:ext cx="990600" cy="990600"/>
          </a:xfrm>
          <a:prstGeom prst="rect">
            <a:avLst/>
          </a:prstGeom>
          <a:noFill/>
        </p:spPr>
      </p:pic>
      <p:pic>
        <p:nvPicPr>
          <p:cNvPr id="21509" name="Picture 5" descr="umts_forum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676400" y="3810000"/>
            <a:ext cx="733053" cy="1171575"/>
          </a:xfrm>
          <a:prstGeom prst="rect">
            <a:avLst/>
          </a:prstGeom>
          <a:noFill/>
          <a:ln>
            <a:solidFill>
              <a:schemeClr val="tx2">
                <a:lumMod val="50000"/>
                <a:lumOff val="50000"/>
              </a:schemeClr>
            </a:solidFill>
          </a:ln>
        </p:spPr>
      </p:pic>
      <p:pic>
        <p:nvPicPr>
          <p:cNvPr id="21510" name="Picture 6" descr="etsi-large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19800" y="4114800"/>
            <a:ext cx="1676400" cy="503109"/>
          </a:xfrm>
          <a:prstGeom prst="rect">
            <a:avLst/>
          </a:prstGeom>
          <a:solidFill>
            <a:srgbClr val="FFFFFF"/>
          </a:solidFill>
          <a:ln>
            <a:solidFill>
              <a:schemeClr val="tx2">
                <a:lumMod val="50000"/>
                <a:lumOff val="50000"/>
              </a:schemeClr>
            </a:solidFill>
          </a:ln>
        </p:spPr>
      </p:pic>
      <p:pic>
        <p:nvPicPr>
          <p:cNvPr id="22530" name="Picture 2" descr="http://www.mimoon.de/files/images/NGMN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733800" y="5410200"/>
            <a:ext cx="1428750" cy="809625"/>
          </a:xfrm>
          <a:prstGeom prst="rect">
            <a:avLst/>
          </a:prstGeom>
          <a:noFill/>
          <a:ln>
            <a:solidFill>
              <a:schemeClr val="tx2">
                <a:lumMod val="50000"/>
                <a:lumOff val="50000"/>
              </a:schemeClr>
            </a:solidFill>
          </a:ln>
        </p:spPr>
      </p:pic>
      <p:pic>
        <p:nvPicPr>
          <p:cNvPr id="11" name="Picture 10" descr="PPP_CGENE_CLP_Worldunity_b.png"/>
          <p:cNvPicPr>
            <a:picLocks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048000" y="2590800"/>
            <a:ext cx="2571750" cy="2660650"/>
          </a:xfrm>
          <a:prstGeom prst="rect">
            <a:avLst/>
          </a:prstGeom>
        </p:spPr>
      </p:pic>
      <p:pic>
        <p:nvPicPr>
          <p:cNvPr id="9" name="Picture 8" descr="3G_sm jpg format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3581400" y="1600200"/>
            <a:ext cx="1524000" cy="762000"/>
          </a:xfrm>
          <a:prstGeom prst="rect">
            <a:avLst/>
          </a:prstGeom>
          <a:ln>
            <a:solidFill>
              <a:srgbClr val="0033CC"/>
            </a:solidFill>
          </a:ln>
        </p:spPr>
      </p:pic>
      <p:sp>
        <p:nvSpPr>
          <p:cNvPr id="13" name="Rectangle 2"/>
          <p:cNvSpPr txBox="1">
            <a:spLocks noChangeArrowheads="1"/>
          </p:cNvSpPr>
          <p:nvPr/>
        </p:nvSpPr>
        <p:spPr bwMode="auto">
          <a:xfrm>
            <a:off x="7162800" y="0"/>
            <a:ext cx="19812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6" tIns="45718" rIns="91436" bIns="45718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3G Americas Activities</a:t>
            </a:r>
            <a:endParaRPr kumimoji="0" lang="en-US" sz="12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019800" y="6550223"/>
            <a:ext cx="3124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b="1" dirty="0" smtClean="0"/>
              <a:t>www.3gamericas.org</a:t>
            </a:r>
            <a:endParaRPr lang="en-US" sz="1400" b="1" dirty="0"/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pPr algn="ctr"/>
            <a:r>
              <a:rPr lang="en-US" sz="3200" b="1" dirty="0" smtClean="0"/>
              <a:t>Liaison with Latin America Organizations</a:t>
            </a:r>
            <a:endParaRPr lang="en-US" sz="3200" b="1" dirty="0"/>
          </a:p>
        </p:txBody>
      </p:sp>
      <p:pic>
        <p:nvPicPr>
          <p:cNvPr id="11" name="Picture 10" descr="PPP_CGENE_CLP_Worldunity_b.png"/>
          <p:cNvPicPr>
            <a:picLocks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048000" y="2590800"/>
            <a:ext cx="2571750" cy="2660650"/>
          </a:xfrm>
          <a:prstGeom prst="rect">
            <a:avLst/>
          </a:prstGeom>
        </p:spPr>
      </p:pic>
      <p:pic>
        <p:nvPicPr>
          <p:cNvPr id="9" name="Picture 8" descr="3G_sm jpg format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581400" y="1600200"/>
            <a:ext cx="1524000" cy="762000"/>
          </a:xfrm>
          <a:prstGeom prst="rect">
            <a:avLst/>
          </a:prstGeom>
          <a:ln>
            <a:solidFill>
              <a:srgbClr val="0033CC"/>
            </a:solidFill>
          </a:ln>
        </p:spPr>
      </p:pic>
      <p:sp>
        <p:nvSpPr>
          <p:cNvPr id="13" name="Rectangle 2"/>
          <p:cNvSpPr txBox="1">
            <a:spLocks noChangeArrowheads="1"/>
          </p:cNvSpPr>
          <p:nvPr/>
        </p:nvSpPr>
        <p:spPr bwMode="auto">
          <a:xfrm>
            <a:off x="7162800" y="0"/>
            <a:ext cx="19812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6" tIns="45718" rIns="91436" bIns="45718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3G Americas Activities</a:t>
            </a:r>
            <a:endParaRPr kumimoji="0" lang="en-US" sz="12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6" name="Picture 5" descr="Casetel_Logo_WebsizeJPG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324600" y="2743200"/>
            <a:ext cx="1600200" cy="565987"/>
          </a:xfrm>
          <a:prstGeom prst="rect">
            <a:avLst/>
          </a:prstGeom>
        </p:spPr>
      </p:pic>
      <p:pic>
        <p:nvPicPr>
          <p:cNvPr id="7" name="Picture 6" descr="CINTEL Logo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019800" y="4419600"/>
            <a:ext cx="2514600" cy="603191"/>
          </a:xfrm>
          <a:prstGeom prst="rect">
            <a:avLst/>
          </a:prstGeom>
        </p:spPr>
      </p:pic>
      <p:pic>
        <p:nvPicPr>
          <p:cNvPr id="8" name="Picture 7" descr="ASETA_Logo.gif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66800" y="4343400"/>
            <a:ext cx="951112" cy="983685"/>
          </a:xfrm>
          <a:prstGeom prst="rect">
            <a:avLst/>
          </a:prstGeom>
        </p:spPr>
      </p:pic>
      <p:pic>
        <p:nvPicPr>
          <p:cNvPr id="10" name="Picture 9" descr="OAS_Seal_ESP_Principal.gif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762000" y="2590800"/>
            <a:ext cx="2471738" cy="716843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6019800" y="6550223"/>
            <a:ext cx="3124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b="1" dirty="0" smtClean="0"/>
              <a:t>www.3gamericas.org</a:t>
            </a:r>
            <a:endParaRPr lang="en-US" sz="1400" b="1" dirty="0"/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7" name="Text Box 5"/>
          <p:cNvSpPr txBox="1">
            <a:spLocks noChangeArrowheads="1"/>
          </p:cNvSpPr>
          <p:nvPr/>
        </p:nvSpPr>
        <p:spPr bwMode="auto">
          <a:xfrm>
            <a:off x="4572000" y="6019800"/>
            <a:ext cx="44196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200" b="1" dirty="0" smtClean="0">
                <a:hlinkClick r:id="rId2"/>
              </a:rPr>
              <a:t>www.3gamericas.org</a:t>
            </a:r>
            <a:endParaRPr lang="en-US" sz="3200" b="1" dirty="0"/>
          </a:p>
        </p:txBody>
      </p:sp>
      <p:sp>
        <p:nvSpPr>
          <p:cNvPr id="54279" name="Text Box 7"/>
          <p:cNvSpPr txBox="1">
            <a:spLocks noChangeArrowheads="1"/>
          </p:cNvSpPr>
          <p:nvPr/>
        </p:nvSpPr>
        <p:spPr bwMode="auto">
          <a:xfrm>
            <a:off x="4648200" y="228600"/>
            <a:ext cx="4191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4400" b="1" dirty="0"/>
              <a:t>Thank you!</a:t>
            </a:r>
            <a:r>
              <a:rPr lang="en-US" sz="4400" dirty="0"/>
              <a:t> </a:t>
            </a:r>
          </a:p>
        </p:txBody>
      </p:sp>
      <p:pic>
        <p:nvPicPr>
          <p:cNvPr id="7" name="Picture 6" descr="3G_sm jpg format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2400" y="5181600"/>
            <a:ext cx="2895600" cy="14478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057400" y="2895600"/>
            <a:ext cx="52578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i="1" dirty="0" smtClean="0"/>
              <a:t>Chris Pearson, President</a:t>
            </a:r>
          </a:p>
          <a:p>
            <a:pPr algn="ctr"/>
            <a:r>
              <a:rPr lang="en-US" dirty="0" err="1" smtClean="0">
                <a:hlinkClick r:id="rId4"/>
              </a:rPr>
              <a:t>Chris.Pearson@3gamericas.org</a:t>
            </a:r>
            <a:endParaRPr lang="en-US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8" name="Text Box 4"/>
          <p:cNvSpPr txBox="1">
            <a:spLocks noChangeArrowheads="1"/>
          </p:cNvSpPr>
          <p:nvPr/>
        </p:nvSpPr>
        <p:spPr bwMode="auto">
          <a:xfrm>
            <a:off x="1524000" y="2667000"/>
            <a:ext cx="64770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4800" b="1" dirty="0"/>
              <a:t>Market Update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/>
          <p:cNvGraphicFramePr/>
          <p:nvPr/>
        </p:nvGraphicFramePr>
        <p:xfrm>
          <a:off x="304800" y="1447800"/>
          <a:ext cx="8382000" cy="508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981200" y="3886200"/>
            <a:ext cx="1371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FFFFFF"/>
                </a:solidFill>
              </a:rPr>
              <a:t>80%</a:t>
            </a:r>
            <a:endParaRPr lang="en-US" sz="2800" b="1" dirty="0">
              <a:solidFill>
                <a:srgbClr val="FFFFFF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257800" y="4267200"/>
            <a:ext cx="762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9%</a:t>
            </a:r>
            <a:endParaRPr lang="en-US" sz="28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762000" y="1371600"/>
            <a:ext cx="7924800" cy="461665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tx2">
                    <a:lumMod val="50000"/>
                  </a:schemeClr>
                </a:solidFill>
              </a:rPr>
              <a:t>4.4 Billion Total Subscriptions Worldwide</a:t>
            </a:r>
            <a:endParaRPr lang="en-US" sz="24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0" y="6504057"/>
            <a:ext cx="6324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Source: </a:t>
            </a:r>
            <a:r>
              <a:rPr lang="en-US" sz="1400" dirty="0" err="1" smtClean="0"/>
              <a:t>Informa</a:t>
            </a:r>
            <a:r>
              <a:rPr lang="en-US" sz="1400" dirty="0" smtClean="0"/>
              <a:t> Telecoms &amp; Media, </a:t>
            </a:r>
            <a:r>
              <a:rPr lang="en-US" sz="1400" dirty="0" err="1" smtClean="0"/>
              <a:t>WCIS</a:t>
            </a:r>
            <a:r>
              <a:rPr lang="en-US" sz="1400" dirty="0" smtClean="0"/>
              <a:t>+, September 2009 Estimates  </a:t>
            </a:r>
            <a:endParaRPr lang="en-US" sz="1400" dirty="0"/>
          </a:p>
        </p:txBody>
      </p:sp>
      <p:sp>
        <p:nvSpPr>
          <p:cNvPr id="11" name="TextBox 10"/>
          <p:cNvSpPr txBox="1"/>
          <p:nvPr/>
        </p:nvSpPr>
        <p:spPr>
          <a:xfrm>
            <a:off x="1219200" y="3429000"/>
            <a:ext cx="1447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FFFFFF"/>
                </a:solidFill>
              </a:rPr>
              <a:t>GSM</a:t>
            </a:r>
            <a:endParaRPr lang="en-US" sz="2800" b="1" dirty="0">
              <a:solidFill>
                <a:srgbClr val="FFFFFF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 rot="1018849">
            <a:off x="4043992" y="3822308"/>
            <a:ext cx="2226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UMTS-HSPA</a:t>
            </a:r>
            <a:endParaRPr lang="en-US" b="1" dirty="0"/>
          </a:p>
        </p:txBody>
      </p:sp>
      <p:sp>
        <p:nvSpPr>
          <p:cNvPr id="13" name="TextBox 12"/>
          <p:cNvSpPr txBox="1"/>
          <p:nvPr/>
        </p:nvSpPr>
        <p:spPr>
          <a:xfrm rot="802916">
            <a:off x="4834370" y="3437873"/>
            <a:ext cx="1447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FFFFFF"/>
                </a:solidFill>
              </a:rPr>
              <a:t>CDMA</a:t>
            </a:r>
            <a:endParaRPr lang="en-US" sz="2400" b="1" dirty="0">
              <a:solidFill>
                <a:srgbClr val="FFFFFF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943600" y="3200400"/>
            <a:ext cx="1371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FFFFFF"/>
                </a:solidFill>
              </a:rPr>
              <a:t>10%</a:t>
            </a:r>
            <a:endParaRPr lang="en-US" sz="2800" b="1" dirty="0">
              <a:solidFill>
                <a:srgbClr val="FFFFFF"/>
              </a:solidFill>
            </a:endParaRPr>
          </a:p>
        </p:txBody>
      </p:sp>
      <p:sp>
        <p:nvSpPr>
          <p:cNvPr id="15" name="Oval 14"/>
          <p:cNvSpPr/>
          <p:nvPr/>
        </p:nvSpPr>
        <p:spPr>
          <a:xfrm>
            <a:off x="990600" y="1905000"/>
            <a:ext cx="3886200" cy="1371600"/>
          </a:xfrm>
          <a:prstGeom prst="ellipse">
            <a:avLst/>
          </a:prstGeom>
          <a:solidFill>
            <a:srgbClr val="CCEC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b="1" dirty="0" smtClean="0">
                <a:solidFill>
                  <a:schemeClr val="tx2">
                    <a:lumMod val="50000"/>
                  </a:schemeClr>
                </a:solidFill>
              </a:rPr>
              <a:t>GSM-UMTS-HSPA</a:t>
            </a:r>
          </a:p>
          <a:p>
            <a:pPr algn="ctr"/>
            <a:r>
              <a:rPr lang="en-US" sz="2400" b="1" dirty="0" smtClean="0">
                <a:solidFill>
                  <a:schemeClr val="tx2">
                    <a:lumMod val="50000"/>
                  </a:schemeClr>
                </a:solidFill>
              </a:rPr>
              <a:t>89% </a:t>
            </a:r>
            <a:endParaRPr lang="en-US" sz="24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600200" y="2743200"/>
            <a:ext cx="2819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dirty="0" smtClean="0">
                <a:solidFill>
                  <a:schemeClr val="tx2">
                    <a:lumMod val="50000"/>
                  </a:schemeClr>
                </a:solidFill>
              </a:rPr>
              <a:t>4 Billion Subscriptions </a:t>
            </a:r>
            <a:endParaRPr lang="en-US" sz="18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791200" y="3657600"/>
            <a:ext cx="1295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solidFill>
                  <a:srgbClr val="FFFFFF"/>
                </a:solidFill>
              </a:rPr>
              <a:t>439 Million </a:t>
            </a:r>
            <a:endParaRPr lang="en-US" sz="1400" b="1" dirty="0">
              <a:solidFill>
                <a:srgbClr val="FFFFFF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486400" y="4800600"/>
            <a:ext cx="762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solidFill>
                  <a:srgbClr val="FFFFFF"/>
                </a:solidFill>
              </a:rPr>
              <a:t>406 Million </a:t>
            </a:r>
            <a:endParaRPr lang="en-US" sz="1400" b="1" dirty="0">
              <a:solidFill>
                <a:srgbClr val="FFFFFF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638800" y="5334000"/>
            <a:ext cx="32766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*Other = </a:t>
            </a:r>
            <a:r>
              <a:rPr lang="en-US" sz="1200" dirty="0" err="1" smtClean="0"/>
              <a:t>iDEN</a:t>
            </a:r>
            <a:r>
              <a:rPr lang="en-US" sz="1200" dirty="0" smtClean="0"/>
              <a:t>, </a:t>
            </a:r>
            <a:r>
              <a:rPr lang="en-US" sz="1200" dirty="0" err="1" smtClean="0"/>
              <a:t>PDC</a:t>
            </a:r>
            <a:r>
              <a:rPr lang="en-US" sz="1200" dirty="0" smtClean="0"/>
              <a:t>, TD-</a:t>
            </a:r>
            <a:r>
              <a:rPr lang="en-US" sz="1200" dirty="0" err="1" smtClean="0"/>
              <a:t>SCDMA</a:t>
            </a:r>
            <a:r>
              <a:rPr lang="en-US" sz="1200" dirty="0" smtClean="0"/>
              <a:t> and </a:t>
            </a:r>
            <a:r>
              <a:rPr lang="en-US" sz="1200" dirty="0" err="1" smtClean="0"/>
              <a:t>TDMA</a:t>
            </a:r>
            <a:endParaRPr lang="en-US" sz="1200" dirty="0"/>
          </a:p>
        </p:txBody>
      </p:sp>
      <p:sp>
        <p:nvSpPr>
          <p:cNvPr id="20" name="TextBox 19"/>
          <p:cNvSpPr txBox="1"/>
          <p:nvPr/>
        </p:nvSpPr>
        <p:spPr>
          <a:xfrm>
            <a:off x="7696200" y="4800600"/>
            <a:ext cx="76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*</a:t>
            </a:r>
            <a:endParaRPr lang="en-US" dirty="0"/>
          </a:p>
        </p:txBody>
      </p:sp>
      <p:sp>
        <p:nvSpPr>
          <p:cNvPr id="21" name="TextBox 20"/>
          <p:cNvSpPr txBox="1"/>
          <p:nvPr/>
        </p:nvSpPr>
        <p:spPr>
          <a:xfrm>
            <a:off x="6629400" y="4572000"/>
            <a:ext cx="160020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1%</a:t>
            </a:r>
          </a:p>
          <a:p>
            <a:r>
              <a:rPr lang="en-US" sz="1800" b="1" dirty="0" smtClean="0"/>
              <a:t>29 Million</a:t>
            </a:r>
            <a:endParaRPr lang="en-US" sz="1800" b="1" dirty="0"/>
          </a:p>
        </p:txBody>
      </p:sp>
      <p:sp>
        <p:nvSpPr>
          <p:cNvPr id="23" name="TextBox 22"/>
          <p:cNvSpPr txBox="1"/>
          <p:nvPr/>
        </p:nvSpPr>
        <p:spPr>
          <a:xfrm>
            <a:off x="2667000" y="4419600"/>
            <a:ext cx="2286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FFFFFF"/>
                </a:solidFill>
              </a:rPr>
              <a:t>3.57 Billion</a:t>
            </a:r>
            <a:endParaRPr lang="en-US" sz="2400" b="1" dirty="0">
              <a:solidFill>
                <a:srgbClr val="FFFFFF"/>
              </a:solidFill>
            </a:endParaRPr>
          </a:p>
        </p:txBody>
      </p:sp>
      <p:pic>
        <p:nvPicPr>
          <p:cNvPr id="24" name="Picture 23" descr="3G_sm jpg format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8600" y="5867400"/>
            <a:ext cx="1295400" cy="64770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381000" y="0"/>
            <a:ext cx="8382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latin typeface="+mj-lt"/>
              </a:rPr>
              <a:t>Nearly 90% of Wireless Subscriptions Worldwide are GSM/UMTS/HSPA</a:t>
            </a:r>
            <a:endParaRPr lang="en-US" sz="3200" b="1" dirty="0">
              <a:latin typeface="+mj-lt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7543800" y="0"/>
            <a:ext cx="16002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000" b="1" dirty="0" smtClean="0"/>
              <a:t>Market Update</a:t>
            </a:r>
            <a:endParaRPr lang="en-US" sz="1000" b="1" dirty="0"/>
          </a:p>
        </p:txBody>
      </p:sp>
      <p:sp>
        <p:nvSpPr>
          <p:cNvPr id="26" name="TextBox 25"/>
          <p:cNvSpPr txBox="1"/>
          <p:nvPr/>
        </p:nvSpPr>
        <p:spPr>
          <a:xfrm>
            <a:off x="6019800" y="6550223"/>
            <a:ext cx="3124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b="1" dirty="0" smtClean="0"/>
              <a:t>www.3gamericas.org</a:t>
            </a:r>
            <a:endParaRPr lang="en-US" sz="1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5" descr="C:\Users\christy\AppData\Local\Microsoft\Windows\Temporary Internet Files\Content.IE5\M7NY1XNO\MCj04380590000[1]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981200"/>
            <a:ext cx="48768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4" name="Oval 283"/>
          <p:cNvSpPr/>
          <p:nvPr/>
        </p:nvSpPr>
        <p:spPr bwMode="auto">
          <a:xfrm>
            <a:off x="3200400" y="4800600"/>
            <a:ext cx="1143000" cy="914400"/>
          </a:xfrm>
          <a:prstGeom prst="ellipse">
            <a:avLst/>
          </a:prstGeom>
          <a:solidFill>
            <a:srgbClr val="FFC000"/>
          </a:solidFill>
          <a:ln w="25400" cap="flat" cmpd="sng" algn="ctr">
            <a:solidFill>
              <a:schemeClr val="tx2">
                <a:lumMod val="95000"/>
                <a:lumOff val="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glow rad="139700">
              <a:schemeClr val="accent4">
                <a:satMod val="175000"/>
                <a:alpha val="40000"/>
              </a:schemeClr>
            </a:glow>
          </a:effectLst>
        </p:spPr>
        <p:txBody>
          <a:bodyPr/>
          <a:lstStyle/>
          <a:p>
            <a:pPr eaLnBrk="0" hangingPunct="0">
              <a:defRPr/>
            </a:pPr>
            <a:endParaRPr lang="en-US" sz="2400">
              <a:latin typeface="Times New Roman" charset="0"/>
            </a:endParaRPr>
          </a:p>
        </p:txBody>
      </p:sp>
      <p:sp>
        <p:nvSpPr>
          <p:cNvPr id="283" name="Oval 282"/>
          <p:cNvSpPr/>
          <p:nvPr/>
        </p:nvSpPr>
        <p:spPr bwMode="auto">
          <a:xfrm>
            <a:off x="1752600" y="2743200"/>
            <a:ext cx="1143000" cy="914400"/>
          </a:xfrm>
          <a:prstGeom prst="ellipse">
            <a:avLst/>
          </a:prstGeom>
          <a:solidFill>
            <a:srgbClr val="FFC000"/>
          </a:solidFill>
          <a:ln w="25400" cap="flat" cmpd="sng" algn="ctr">
            <a:solidFill>
              <a:schemeClr val="tx2">
                <a:lumMod val="95000"/>
                <a:lumOff val="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txBody>
          <a:bodyPr/>
          <a:lstStyle/>
          <a:p>
            <a:pPr eaLnBrk="0" hangingPunct="0">
              <a:defRPr/>
            </a:pPr>
            <a:endParaRPr lang="en-US" sz="2400">
              <a:latin typeface="Times New Roman" charset="0"/>
            </a:endParaRPr>
          </a:p>
        </p:txBody>
      </p:sp>
      <p:sp>
        <p:nvSpPr>
          <p:cNvPr id="7177" name="Freeform 25"/>
          <p:cNvSpPr>
            <a:spLocks/>
          </p:cNvSpPr>
          <p:nvPr/>
        </p:nvSpPr>
        <p:spPr bwMode="auto">
          <a:xfrm>
            <a:off x="3365500" y="2403475"/>
            <a:ext cx="63500" cy="84138"/>
          </a:xfrm>
          <a:custGeom>
            <a:avLst/>
            <a:gdLst>
              <a:gd name="T0" fmla="*/ 2147483647 w 34"/>
              <a:gd name="T1" fmla="*/ 2147483647 h 49"/>
              <a:gd name="T2" fmla="*/ 2147483647 w 34"/>
              <a:gd name="T3" fmla="*/ 2147483647 h 49"/>
              <a:gd name="T4" fmla="*/ 2147483647 w 34"/>
              <a:gd name="T5" fmla="*/ 2147483647 h 49"/>
              <a:gd name="T6" fmla="*/ 0 w 34"/>
              <a:gd name="T7" fmla="*/ 0 h 49"/>
              <a:gd name="T8" fmla="*/ 2147483647 w 34"/>
              <a:gd name="T9" fmla="*/ 2147483647 h 49"/>
              <a:gd name="T10" fmla="*/ 2147483647 w 34"/>
              <a:gd name="T11" fmla="*/ 2147483647 h 49"/>
              <a:gd name="T12" fmla="*/ 2147483647 w 34"/>
              <a:gd name="T13" fmla="*/ 2147483647 h 49"/>
              <a:gd name="T14" fmla="*/ 2147483647 w 34"/>
              <a:gd name="T15" fmla="*/ 2147483647 h 49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34"/>
              <a:gd name="T25" fmla="*/ 0 h 49"/>
              <a:gd name="T26" fmla="*/ 34 w 34"/>
              <a:gd name="T27" fmla="*/ 49 h 49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34" h="49">
                <a:moveTo>
                  <a:pt x="33" y="48"/>
                </a:moveTo>
                <a:lnTo>
                  <a:pt x="20" y="19"/>
                </a:lnTo>
                <a:lnTo>
                  <a:pt x="11" y="9"/>
                </a:lnTo>
                <a:lnTo>
                  <a:pt x="0" y="0"/>
                </a:lnTo>
                <a:lnTo>
                  <a:pt x="2" y="10"/>
                </a:lnTo>
                <a:lnTo>
                  <a:pt x="14" y="31"/>
                </a:lnTo>
                <a:lnTo>
                  <a:pt x="25" y="46"/>
                </a:lnTo>
                <a:lnTo>
                  <a:pt x="33" y="48"/>
                </a:lnTo>
              </a:path>
            </a:pathLst>
          </a:custGeom>
          <a:gradFill rotWithShape="1">
            <a:gsLst>
              <a:gs pos="0">
                <a:srgbClr val="003399"/>
              </a:gs>
              <a:gs pos="50000">
                <a:srgbClr val="3961B0"/>
              </a:gs>
              <a:gs pos="100000">
                <a:srgbClr val="003399"/>
              </a:gs>
            </a:gsLst>
            <a:lin ang="18900000" scaled="1"/>
          </a:gradFill>
          <a:ln w="12700" cap="rnd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7178" name="Freeform 29"/>
          <p:cNvSpPr>
            <a:spLocks/>
          </p:cNvSpPr>
          <p:nvPr/>
        </p:nvSpPr>
        <p:spPr bwMode="auto">
          <a:xfrm>
            <a:off x="3040063" y="2036763"/>
            <a:ext cx="41275" cy="31750"/>
          </a:xfrm>
          <a:custGeom>
            <a:avLst/>
            <a:gdLst>
              <a:gd name="T0" fmla="*/ 0 w 22"/>
              <a:gd name="T1" fmla="*/ 0 h 18"/>
              <a:gd name="T2" fmla="*/ 0 w 22"/>
              <a:gd name="T3" fmla="*/ 2147483647 h 18"/>
              <a:gd name="T4" fmla="*/ 2147483647 w 22"/>
              <a:gd name="T5" fmla="*/ 2147483647 h 18"/>
              <a:gd name="T6" fmla="*/ 2147483647 w 22"/>
              <a:gd name="T7" fmla="*/ 2147483647 h 18"/>
              <a:gd name="T8" fmla="*/ 2147483647 w 22"/>
              <a:gd name="T9" fmla="*/ 2147483647 h 18"/>
              <a:gd name="T10" fmla="*/ 2147483647 w 22"/>
              <a:gd name="T11" fmla="*/ 0 h 18"/>
              <a:gd name="T12" fmla="*/ 0 w 22"/>
              <a:gd name="T13" fmla="*/ 0 h 1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2"/>
              <a:gd name="T22" fmla="*/ 0 h 18"/>
              <a:gd name="T23" fmla="*/ 22 w 22"/>
              <a:gd name="T24" fmla="*/ 18 h 1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2" h="18">
                <a:moveTo>
                  <a:pt x="0" y="0"/>
                </a:moveTo>
                <a:lnTo>
                  <a:pt x="0" y="11"/>
                </a:lnTo>
                <a:lnTo>
                  <a:pt x="3" y="17"/>
                </a:lnTo>
                <a:lnTo>
                  <a:pt x="11" y="16"/>
                </a:lnTo>
                <a:lnTo>
                  <a:pt x="21" y="7"/>
                </a:lnTo>
                <a:lnTo>
                  <a:pt x="9" y="0"/>
                </a:lnTo>
                <a:lnTo>
                  <a:pt x="0" y="0"/>
                </a:lnTo>
              </a:path>
            </a:pathLst>
          </a:custGeom>
          <a:gradFill rotWithShape="1">
            <a:gsLst>
              <a:gs pos="0">
                <a:srgbClr val="003399"/>
              </a:gs>
              <a:gs pos="50000">
                <a:srgbClr val="3961B0"/>
              </a:gs>
              <a:gs pos="100000">
                <a:srgbClr val="003399"/>
              </a:gs>
            </a:gsLst>
            <a:lin ang="18900000" scaled="1"/>
          </a:gradFill>
          <a:ln w="12700" cap="rnd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7179" name="Freeform 30"/>
          <p:cNvSpPr>
            <a:spLocks/>
          </p:cNvSpPr>
          <p:nvPr/>
        </p:nvSpPr>
        <p:spPr bwMode="auto">
          <a:xfrm>
            <a:off x="2871788" y="1965325"/>
            <a:ext cx="31750" cy="28575"/>
          </a:xfrm>
          <a:custGeom>
            <a:avLst/>
            <a:gdLst>
              <a:gd name="T0" fmla="*/ 2147483647 w 18"/>
              <a:gd name="T1" fmla="*/ 2147483647 h 17"/>
              <a:gd name="T2" fmla="*/ 2147483647 w 18"/>
              <a:gd name="T3" fmla="*/ 0 h 17"/>
              <a:gd name="T4" fmla="*/ 2147483647 w 18"/>
              <a:gd name="T5" fmla="*/ 0 h 17"/>
              <a:gd name="T6" fmla="*/ 2147483647 w 18"/>
              <a:gd name="T7" fmla="*/ 2147483647 h 17"/>
              <a:gd name="T8" fmla="*/ 2147483647 w 18"/>
              <a:gd name="T9" fmla="*/ 2147483647 h 17"/>
              <a:gd name="T10" fmla="*/ 2147483647 w 18"/>
              <a:gd name="T11" fmla="*/ 2147483647 h 17"/>
              <a:gd name="T12" fmla="*/ 2147483647 w 18"/>
              <a:gd name="T13" fmla="*/ 2147483647 h 17"/>
              <a:gd name="T14" fmla="*/ 2147483647 w 18"/>
              <a:gd name="T15" fmla="*/ 2147483647 h 17"/>
              <a:gd name="T16" fmla="*/ 2147483647 w 18"/>
              <a:gd name="T17" fmla="*/ 2147483647 h 17"/>
              <a:gd name="T18" fmla="*/ 0 w 18"/>
              <a:gd name="T19" fmla="*/ 2147483647 h 17"/>
              <a:gd name="T20" fmla="*/ 2147483647 w 18"/>
              <a:gd name="T21" fmla="*/ 2147483647 h 17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8"/>
              <a:gd name="T34" fmla="*/ 0 h 17"/>
              <a:gd name="T35" fmla="*/ 18 w 18"/>
              <a:gd name="T36" fmla="*/ 17 h 17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8" h="17">
                <a:moveTo>
                  <a:pt x="1" y="2"/>
                </a:moveTo>
                <a:lnTo>
                  <a:pt x="6" y="0"/>
                </a:lnTo>
                <a:lnTo>
                  <a:pt x="9" y="0"/>
                </a:lnTo>
                <a:lnTo>
                  <a:pt x="13" y="2"/>
                </a:lnTo>
                <a:lnTo>
                  <a:pt x="15" y="6"/>
                </a:lnTo>
                <a:lnTo>
                  <a:pt x="17" y="11"/>
                </a:lnTo>
                <a:lnTo>
                  <a:pt x="15" y="16"/>
                </a:lnTo>
                <a:lnTo>
                  <a:pt x="10" y="16"/>
                </a:lnTo>
                <a:lnTo>
                  <a:pt x="3" y="13"/>
                </a:lnTo>
                <a:lnTo>
                  <a:pt x="0" y="9"/>
                </a:lnTo>
                <a:lnTo>
                  <a:pt x="1" y="2"/>
                </a:lnTo>
              </a:path>
            </a:pathLst>
          </a:custGeom>
          <a:gradFill rotWithShape="1">
            <a:gsLst>
              <a:gs pos="0">
                <a:srgbClr val="003399"/>
              </a:gs>
              <a:gs pos="50000">
                <a:srgbClr val="3961B0"/>
              </a:gs>
              <a:gs pos="100000">
                <a:srgbClr val="003399"/>
              </a:gs>
            </a:gsLst>
            <a:lin ang="18900000" scaled="1"/>
          </a:gradFill>
          <a:ln w="12700" cap="rnd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7180" name="Freeform 31"/>
          <p:cNvSpPr>
            <a:spLocks/>
          </p:cNvSpPr>
          <p:nvPr/>
        </p:nvSpPr>
        <p:spPr bwMode="auto">
          <a:xfrm>
            <a:off x="2992438" y="1833563"/>
            <a:ext cx="30162" cy="30162"/>
          </a:xfrm>
          <a:custGeom>
            <a:avLst/>
            <a:gdLst>
              <a:gd name="T0" fmla="*/ 2147483647 w 17"/>
              <a:gd name="T1" fmla="*/ 2147483647 h 17"/>
              <a:gd name="T2" fmla="*/ 2147483647 w 17"/>
              <a:gd name="T3" fmla="*/ 2147483647 h 17"/>
              <a:gd name="T4" fmla="*/ 2147483647 w 17"/>
              <a:gd name="T5" fmla="*/ 2147483647 h 17"/>
              <a:gd name="T6" fmla="*/ 2147483647 w 17"/>
              <a:gd name="T7" fmla="*/ 0 h 17"/>
              <a:gd name="T8" fmla="*/ 0 w 17"/>
              <a:gd name="T9" fmla="*/ 0 h 17"/>
              <a:gd name="T10" fmla="*/ 0 w 17"/>
              <a:gd name="T11" fmla="*/ 2147483647 h 17"/>
              <a:gd name="T12" fmla="*/ 2147483647 w 17"/>
              <a:gd name="T13" fmla="*/ 2147483647 h 17"/>
              <a:gd name="T14" fmla="*/ 2147483647 w 17"/>
              <a:gd name="T15" fmla="*/ 2147483647 h 17"/>
              <a:gd name="T16" fmla="*/ 2147483647 w 17"/>
              <a:gd name="T17" fmla="*/ 2147483647 h 17"/>
              <a:gd name="T18" fmla="*/ 2147483647 w 17"/>
              <a:gd name="T19" fmla="*/ 2147483647 h 17"/>
              <a:gd name="T20" fmla="*/ 2147483647 w 17"/>
              <a:gd name="T21" fmla="*/ 2147483647 h 17"/>
              <a:gd name="T22" fmla="*/ 2147483647 w 17"/>
              <a:gd name="T23" fmla="*/ 2147483647 h 17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17"/>
              <a:gd name="T37" fmla="*/ 0 h 17"/>
              <a:gd name="T38" fmla="*/ 17 w 17"/>
              <a:gd name="T39" fmla="*/ 17 h 17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17" h="17">
                <a:moveTo>
                  <a:pt x="14" y="4"/>
                </a:moveTo>
                <a:lnTo>
                  <a:pt x="10" y="2"/>
                </a:lnTo>
                <a:lnTo>
                  <a:pt x="7" y="1"/>
                </a:lnTo>
                <a:lnTo>
                  <a:pt x="1" y="0"/>
                </a:lnTo>
                <a:lnTo>
                  <a:pt x="0" y="0"/>
                </a:lnTo>
                <a:lnTo>
                  <a:pt x="0" y="5"/>
                </a:lnTo>
                <a:lnTo>
                  <a:pt x="1" y="12"/>
                </a:lnTo>
                <a:lnTo>
                  <a:pt x="7" y="16"/>
                </a:lnTo>
                <a:lnTo>
                  <a:pt x="10" y="16"/>
                </a:lnTo>
                <a:lnTo>
                  <a:pt x="14" y="12"/>
                </a:lnTo>
                <a:lnTo>
                  <a:pt x="16" y="6"/>
                </a:lnTo>
                <a:lnTo>
                  <a:pt x="14" y="4"/>
                </a:lnTo>
              </a:path>
            </a:pathLst>
          </a:custGeom>
          <a:gradFill rotWithShape="1">
            <a:gsLst>
              <a:gs pos="0">
                <a:srgbClr val="003399"/>
              </a:gs>
              <a:gs pos="50000">
                <a:srgbClr val="3961B0"/>
              </a:gs>
              <a:gs pos="100000">
                <a:srgbClr val="003399"/>
              </a:gs>
            </a:gsLst>
            <a:lin ang="18900000" scaled="1"/>
          </a:gradFill>
          <a:ln w="12700" cap="rnd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7181" name="Freeform 32"/>
          <p:cNvSpPr>
            <a:spLocks/>
          </p:cNvSpPr>
          <p:nvPr/>
        </p:nvSpPr>
        <p:spPr bwMode="auto">
          <a:xfrm>
            <a:off x="3022600" y="1725613"/>
            <a:ext cx="36513" cy="36512"/>
          </a:xfrm>
          <a:custGeom>
            <a:avLst/>
            <a:gdLst>
              <a:gd name="T0" fmla="*/ 0 w 20"/>
              <a:gd name="T1" fmla="*/ 0 h 21"/>
              <a:gd name="T2" fmla="*/ 2147483647 w 20"/>
              <a:gd name="T3" fmla="*/ 2147483647 h 21"/>
              <a:gd name="T4" fmla="*/ 2147483647 w 20"/>
              <a:gd name="T5" fmla="*/ 2147483647 h 21"/>
              <a:gd name="T6" fmla="*/ 2147483647 w 20"/>
              <a:gd name="T7" fmla="*/ 2147483647 h 21"/>
              <a:gd name="T8" fmla="*/ 2147483647 w 20"/>
              <a:gd name="T9" fmla="*/ 2147483647 h 21"/>
              <a:gd name="T10" fmla="*/ 2147483647 w 20"/>
              <a:gd name="T11" fmla="*/ 2147483647 h 21"/>
              <a:gd name="T12" fmla="*/ 2147483647 w 20"/>
              <a:gd name="T13" fmla="*/ 2147483647 h 21"/>
              <a:gd name="T14" fmla="*/ 0 w 20"/>
              <a:gd name="T15" fmla="*/ 0 h 21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20"/>
              <a:gd name="T25" fmla="*/ 0 h 21"/>
              <a:gd name="T26" fmla="*/ 20 w 20"/>
              <a:gd name="T27" fmla="*/ 21 h 21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0" h="21">
                <a:moveTo>
                  <a:pt x="0" y="0"/>
                </a:moveTo>
                <a:lnTo>
                  <a:pt x="5" y="13"/>
                </a:lnTo>
                <a:lnTo>
                  <a:pt x="10" y="18"/>
                </a:lnTo>
                <a:lnTo>
                  <a:pt x="18" y="20"/>
                </a:lnTo>
                <a:lnTo>
                  <a:pt x="19" y="17"/>
                </a:lnTo>
                <a:lnTo>
                  <a:pt x="19" y="12"/>
                </a:lnTo>
                <a:lnTo>
                  <a:pt x="14" y="7"/>
                </a:lnTo>
                <a:lnTo>
                  <a:pt x="0" y="0"/>
                </a:lnTo>
              </a:path>
            </a:pathLst>
          </a:custGeom>
          <a:gradFill rotWithShape="1">
            <a:gsLst>
              <a:gs pos="0">
                <a:srgbClr val="003399"/>
              </a:gs>
              <a:gs pos="50000">
                <a:srgbClr val="3961B0"/>
              </a:gs>
              <a:gs pos="100000">
                <a:srgbClr val="003399"/>
              </a:gs>
            </a:gsLst>
            <a:lin ang="18900000" scaled="1"/>
          </a:gradFill>
          <a:ln w="12700" cap="rnd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7182" name="Text Box 275"/>
          <p:cNvSpPr txBox="1">
            <a:spLocks noChangeArrowheads="1"/>
          </p:cNvSpPr>
          <p:nvPr/>
        </p:nvSpPr>
        <p:spPr bwMode="auto">
          <a:xfrm>
            <a:off x="0" y="6550025"/>
            <a:ext cx="57912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 dirty="0"/>
              <a:t>Source: Informa Telecoms &amp; Media, WCIS, </a:t>
            </a:r>
            <a:r>
              <a:rPr lang="en-US" sz="1400" dirty="0" smtClean="0"/>
              <a:t>September 2009 Estimates</a:t>
            </a:r>
            <a:endParaRPr lang="en-US" sz="1400" dirty="0"/>
          </a:p>
        </p:txBody>
      </p:sp>
      <p:sp>
        <p:nvSpPr>
          <p:cNvPr id="7183" name="Rectangle 272"/>
          <p:cNvSpPr>
            <a:spLocks noChangeArrowheads="1"/>
          </p:cNvSpPr>
          <p:nvPr/>
        </p:nvSpPr>
        <p:spPr bwMode="auto">
          <a:xfrm>
            <a:off x="609600" y="304800"/>
            <a:ext cx="7772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2800" b="1" dirty="0"/>
              <a:t>Wireless Market in the Western Hemisphere</a:t>
            </a:r>
            <a:r>
              <a:rPr lang="en-US" sz="2800" dirty="0"/>
              <a:t> </a:t>
            </a:r>
          </a:p>
        </p:txBody>
      </p:sp>
      <p:sp>
        <p:nvSpPr>
          <p:cNvPr id="7184" name="Rectangle 273"/>
          <p:cNvSpPr>
            <a:spLocks noChangeArrowheads="1"/>
          </p:cNvSpPr>
          <p:nvPr/>
        </p:nvSpPr>
        <p:spPr bwMode="auto">
          <a:xfrm>
            <a:off x="1676400" y="3733800"/>
            <a:ext cx="19812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1200" b="1" dirty="0"/>
              <a:t>North America</a:t>
            </a:r>
          </a:p>
          <a:p>
            <a:pPr algn="ctr"/>
            <a:r>
              <a:rPr lang="en-US" sz="2400" b="1" dirty="0" smtClean="0">
                <a:solidFill>
                  <a:srgbClr val="C00000"/>
                </a:solidFill>
              </a:rPr>
              <a:t>306 </a:t>
            </a:r>
            <a:r>
              <a:rPr lang="en-US" sz="2400" b="1" dirty="0">
                <a:solidFill>
                  <a:srgbClr val="C00000"/>
                </a:solidFill>
              </a:rPr>
              <a:t>Million</a:t>
            </a:r>
          </a:p>
        </p:txBody>
      </p:sp>
      <p:sp>
        <p:nvSpPr>
          <p:cNvPr id="7185" name="Rectangle 274"/>
          <p:cNvSpPr>
            <a:spLocks noChangeArrowheads="1"/>
          </p:cNvSpPr>
          <p:nvPr/>
        </p:nvSpPr>
        <p:spPr bwMode="auto">
          <a:xfrm>
            <a:off x="1447800" y="5334000"/>
            <a:ext cx="16002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1400" b="1" dirty="0"/>
              <a:t>Latin America</a:t>
            </a:r>
          </a:p>
          <a:p>
            <a:pPr algn="ctr"/>
            <a:r>
              <a:rPr lang="en-US" sz="2400" b="1" dirty="0" smtClean="0">
                <a:solidFill>
                  <a:srgbClr val="C00000"/>
                </a:solidFill>
              </a:rPr>
              <a:t>497 </a:t>
            </a:r>
            <a:r>
              <a:rPr lang="en-US" sz="2400" b="1" dirty="0">
                <a:solidFill>
                  <a:srgbClr val="C00000"/>
                </a:solidFill>
              </a:rPr>
              <a:t>Million</a:t>
            </a:r>
          </a:p>
        </p:txBody>
      </p:sp>
      <p:sp>
        <p:nvSpPr>
          <p:cNvPr id="7186" name="TextBox 278"/>
          <p:cNvSpPr txBox="1">
            <a:spLocks noChangeArrowheads="1"/>
          </p:cNvSpPr>
          <p:nvPr/>
        </p:nvSpPr>
        <p:spPr bwMode="auto">
          <a:xfrm>
            <a:off x="4648200" y="3657600"/>
            <a:ext cx="41910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2000" b="1" i="1" dirty="0"/>
              <a:t>Latin America is a growth engine for </a:t>
            </a:r>
            <a:r>
              <a:rPr lang="en-US" sz="2000" b="1" i="1" dirty="0" smtClean="0"/>
              <a:t>wireless </a:t>
            </a:r>
            <a:r>
              <a:rPr lang="en-US" sz="2000" b="1" i="1" dirty="0"/>
              <a:t>in the Americas</a:t>
            </a:r>
          </a:p>
        </p:txBody>
      </p:sp>
      <p:sp>
        <p:nvSpPr>
          <p:cNvPr id="7187" name="TextBox 279"/>
          <p:cNvSpPr txBox="1">
            <a:spLocks noChangeArrowheads="1"/>
          </p:cNvSpPr>
          <p:nvPr/>
        </p:nvSpPr>
        <p:spPr bwMode="auto">
          <a:xfrm>
            <a:off x="1905000" y="2895600"/>
            <a:ext cx="1143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3200" b="1" dirty="0" smtClean="0"/>
              <a:t>38%</a:t>
            </a:r>
            <a:endParaRPr lang="en-US" sz="3200" b="1" dirty="0"/>
          </a:p>
        </p:txBody>
      </p:sp>
      <p:sp>
        <p:nvSpPr>
          <p:cNvPr id="7188" name="TextBox 280"/>
          <p:cNvSpPr txBox="1">
            <a:spLocks noChangeArrowheads="1"/>
          </p:cNvSpPr>
          <p:nvPr/>
        </p:nvSpPr>
        <p:spPr bwMode="auto">
          <a:xfrm>
            <a:off x="3276600" y="4953000"/>
            <a:ext cx="1143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3200" b="1" dirty="0" smtClean="0"/>
              <a:t>62%</a:t>
            </a:r>
            <a:endParaRPr lang="en-US" sz="3200" b="1" dirty="0"/>
          </a:p>
        </p:txBody>
      </p:sp>
      <p:sp>
        <p:nvSpPr>
          <p:cNvPr id="7189" name="TextBox 281"/>
          <p:cNvSpPr txBox="1">
            <a:spLocks noChangeArrowheads="1"/>
          </p:cNvSpPr>
          <p:nvPr/>
        </p:nvSpPr>
        <p:spPr bwMode="auto">
          <a:xfrm>
            <a:off x="152400" y="1371600"/>
            <a:ext cx="48006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1200" b="1" dirty="0" smtClean="0"/>
              <a:t>Total Subscriptions – North, Central and South America</a:t>
            </a:r>
            <a:endParaRPr lang="en-US" sz="1200" b="1" dirty="0"/>
          </a:p>
          <a:p>
            <a:pPr algn="ctr"/>
            <a:r>
              <a:rPr lang="en-US" b="1" dirty="0" smtClean="0">
                <a:solidFill>
                  <a:srgbClr val="C00000"/>
                </a:solidFill>
              </a:rPr>
              <a:t>803 million</a:t>
            </a:r>
            <a:endParaRPr lang="en-US" sz="2400" b="1" dirty="0">
              <a:solidFill>
                <a:srgbClr val="C00000"/>
              </a:solidFill>
            </a:endParaRPr>
          </a:p>
        </p:txBody>
      </p:sp>
      <p:sp>
        <p:nvSpPr>
          <p:cNvPr id="288" name="TextBox 287"/>
          <p:cNvSpPr txBox="1"/>
          <p:nvPr/>
        </p:nvSpPr>
        <p:spPr>
          <a:xfrm>
            <a:off x="4648200" y="1828800"/>
            <a:ext cx="3733800" cy="954107"/>
          </a:xfrm>
          <a:prstGeom prst="rect">
            <a:avLst/>
          </a:prstGeom>
          <a:solidFill>
            <a:srgbClr val="FFC000"/>
          </a:solidFill>
          <a:ln>
            <a:solidFill>
              <a:schemeClr val="tx2">
                <a:lumMod val="95000"/>
                <a:lumOff val="5000"/>
              </a:schemeClr>
            </a:solidFill>
          </a:ln>
          <a:effectLst>
            <a:glow rad="139700">
              <a:schemeClr val="accent4">
                <a:satMod val="175000"/>
                <a:alpha val="40000"/>
              </a:schemeClr>
            </a:glo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2800" b="1" i="1" dirty="0" smtClean="0"/>
              <a:t>18% </a:t>
            </a:r>
            <a:r>
              <a:rPr lang="en-US" sz="2800" b="1" i="1" dirty="0"/>
              <a:t>of Total Global Subscriptions</a:t>
            </a:r>
          </a:p>
        </p:txBody>
      </p:sp>
      <p:graphicFrame>
        <p:nvGraphicFramePr>
          <p:cNvPr id="20" name="Chart 19"/>
          <p:cNvGraphicFramePr/>
          <p:nvPr/>
        </p:nvGraphicFramePr>
        <p:xfrm>
          <a:off x="4724400" y="4648200"/>
          <a:ext cx="3733800" cy="1727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5257800" y="6172200"/>
            <a:ext cx="1143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err="1" smtClean="0"/>
              <a:t>GSM-HSPA</a:t>
            </a:r>
            <a:endParaRPr lang="en-US" sz="1400" b="1" dirty="0"/>
          </a:p>
        </p:txBody>
      </p:sp>
      <p:sp>
        <p:nvSpPr>
          <p:cNvPr id="22" name="TextBox 21"/>
          <p:cNvSpPr txBox="1"/>
          <p:nvPr/>
        </p:nvSpPr>
        <p:spPr>
          <a:xfrm>
            <a:off x="6259752" y="6324600"/>
            <a:ext cx="1371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smtClean="0"/>
              <a:t>CDMA-</a:t>
            </a:r>
            <a:r>
              <a:rPr lang="en-US" sz="1400" b="1" dirty="0" err="1" smtClean="0"/>
              <a:t>EV</a:t>
            </a:r>
            <a:r>
              <a:rPr lang="en-US" sz="1400" b="1" dirty="0" smtClean="0"/>
              <a:t>-DO</a:t>
            </a:r>
            <a:endParaRPr lang="en-US" sz="1400" b="1" dirty="0"/>
          </a:p>
        </p:txBody>
      </p:sp>
      <p:sp>
        <p:nvSpPr>
          <p:cNvPr id="23" name="TextBox 22"/>
          <p:cNvSpPr txBox="1"/>
          <p:nvPr/>
        </p:nvSpPr>
        <p:spPr>
          <a:xfrm>
            <a:off x="7543800" y="6400800"/>
            <a:ext cx="685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/>
              <a:t>Other</a:t>
            </a:r>
            <a:endParaRPr lang="en-US" sz="1400" b="1" dirty="0"/>
          </a:p>
        </p:txBody>
      </p:sp>
      <p:sp>
        <p:nvSpPr>
          <p:cNvPr id="24" name="TextBox 23"/>
          <p:cNvSpPr txBox="1"/>
          <p:nvPr/>
        </p:nvSpPr>
        <p:spPr>
          <a:xfrm>
            <a:off x="5638800" y="4724400"/>
            <a:ext cx="60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dirty="0" smtClean="0"/>
              <a:t>453</a:t>
            </a:r>
            <a:endParaRPr lang="en-US" sz="1800" b="1" dirty="0"/>
          </a:p>
        </p:txBody>
      </p:sp>
      <p:sp>
        <p:nvSpPr>
          <p:cNvPr id="25" name="TextBox 24"/>
          <p:cNvSpPr txBox="1"/>
          <p:nvPr/>
        </p:nvSpPr>
        <p:spPr>
          <a:xfrm>
            <a:off x="7678992" y="5820696"/>
            <a:ext cx="4101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dirty="0" smtClean="0"/>
              <a:t>9</a:t>
            </a:r>
            <a:endParaRPr lang="en-US" sz="1800" b="1" dirty="0"/>
          </a:p>
        </p:txBody>
      </p:sp>
      <p:sp>
        <p:nvSpPr>
          <p:cNvPr id="26" name="TextBox 25"/>
          <p:cNvSpPr txBox="1"/>
          <p:nvPr/>
        </p:nvSpPr>
        <p:spPr>
          <a:xfrm>
            <a:off x="6658584" y="5765264"/>
            <a:ext cx="60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dirty="0" smtClean="0"/>
              <a:t>35</a:t>
            </a:r>
            <a:endParaRPr lang="en-US" sz="1800" b="1" dirty="0"/>
          </a:p>
        </p:txBody>
      </p:sp>
      <p:sp>
        <p:nvSpPr>
          <p:cNvPr id="27" name="TextBox 26"/>
          <p:cNvSpPr txBox="1"/>
          <p:nvPr/>
        </p:nvSpPr>
        <p:spPr>
          <a:xfrm>
            <a:off x="4800600" y="4419600"/>
            <a:ext cx="32766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/>
              <a:t>Subscriptions in Latin America</a:t>
            </a:r>
            <a:endParaRPr lang="en-US" sz="1200" b="1" dirty="0"/>
          </a:p>
        </p:txBody>
      </p:sp>
      <p:sp>
        <p:nvSpPr>
          <p:cNvPr id="28" name="TextBox 27"/>
          <p:cNvSpPr txBox="1"/>
          <p:nvPr/>
        </p:nvSpPr>
        <p:spPr>
          <a:xfrm rot="16200000">
            <a:off x="4154389" y="5294411"/>
            <a:ext cx="990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smtClean="0"/>
              <a:t>Millions</a:t>
            </a:r>
            <a:endParaRPr lang="en-US" sz="1400" b="1" dirty="0"/>
          </a:p>
        </p:txBody>
      </p:sp>
      <p:sp>
        <p:nvSpPr>
          <p:cNvPr id="29" name="TextBox 28"/>
          <p:cNvSpPr txBox="1"/>
          <p:nvPr/>
        </p:nvSpPr>
        <p:spPr>
          <a:xfrm>
            <a:off x="7543800" y="0"/>
            <a:ext cx="16002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000" b="1" dirty="0" smtClean="0"/>
              <a:t>Market Update</a:t>
            </a:r>
            <a:endParaRPr lang="en-US" sz="1000" b="1" dirty="0"/>
          </a:p>
        </p:txBody>
      </p:sp>
      <p:sp>
        <p:nvSpPr>
          <p:cNvPr id="30" name="TextBox 29"/>
          <p:cNvSpPr txBox="1"/>
          <p:nvPr/>
        </p:nvSpPr>
        <p:spPr>
          <a:xfrm>
            <a:off x="6019800" y="6611779"/>
            <a:ext cx="31242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000" b="1" dirty="0" smtClean="0"/>
              <a:t>www.3gamericas.org</a:t>
            </a:r>
            <a:endParaRPr lang="en-US" sz="1000" b="1" dirty="0"/>
          </a:p>
        </p:txBody>
      </p:sp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" name="Chart 3"/>
          <p:cNvGraphicFramePr>
            <a:graphicFrameLocks/>
          </p:cNvGraphicFramePr>
          <p:nvPr/>
        </p:nvGraphicFramePr>
        <p:xfrm>
          <a:off x="228600" y="1295400"/>
          <a:ext cx="8229600" cy="48768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100" name="TextBox 4"/>
          <p:cNvSpPr txBox="1">
            <a:spLocks noChangeArrowheads="1"/>
          </p:cNvSpPr>
          <p:nvPr/>
        </p:nvSpPr>
        <p:spPr bwMode="auto">
          <a:xfrm>
            <a:off x="1828801" y="6019800"/>
            <a:ext cx="1752600" cy="534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9" tIns="45715" rIns="91429" bIns="45715">
            <a:spAutoFit/>
          </a:bodyPr>
          <a:lstStyle/>
          <a:p>
            <a:r>
              <a:rPr lang="en-US" sz="2900" b="1" dirty="0" smtClean="0">
                <a:latin typeface="Calibri" pitchFamily="34" charset="0"/>
              </a:rPr>
              <a:t>Sep 2008</a:t>
            </a:r>
            <a:endParaRPr lang="en-US" sz="2900" b="1" dirty="0">
              <a:latin typeface="Calibri" pitchFamily="34" charset="0"/>
            </a:endParaRPr>
          </a:p>
        </p:txBody>
      </p:sp>
      <p:sp>
        <p:nvSpPr>
          <p:cNvPr id="4101" name="TextBox 5"/>
          <p:cNvSpPr txBox="1">
            <a:spLocks noChangeArrowheads="1"/>
          </p:cNvSpPr>
          <p:nvPr/>
        </p:nvSpPr>
        <p:spPr bwMode="auto">
          <a:xfrm>
            <a:off x="5181601" y="6019800"/>
            <a:ext cx="1752600" cy="534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9" tIns="45715" rIns="91429" bIns="45715">
            <a:spAutoFit/>
          </a:bodyPr>
          <a:lstStyle/>
          <a:p>
            <a:r>
              <a:rPr lang="en-US" sz="2900" b="1" dirty="0" smtClean="0">
                <a:latin typeface="Calibri" pitchFamily="34" charset="0"/>
              </a:rPr>
              <a:t>Sep 2009</a:t>
            </a:r>
            <a:endParaRPr lang="en-US" sz="2900" b="1" dirty="0">
              <a:latin typeface="Calibri" pitchFamily="34" charset="0"/>
            </a:endParaRPr>
          </a:p>
        </p:txBody>
      </p:sp>
      <p:sp>
        <p:nvSpPr>
          <p:cNvPr id="4102" name="TextBox 6"/>
          <p:cNvSpPr txBox="1">
            <a:spLocks noChangeArrowheads="1"/>
          </p:cNvSpPr>
          <p:nvPr/>
        </p:nvSpPr>
        <p:spPr bwMode="auto">
          <a:xfrm>
            <a:off x="0" y="1143000"/>
            <a:ext cx="1371600" cy="5842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9" tIns="45715" rIns="91429" bIns="45715">
            <a:spAutoFit/>
          </a:bodyPr>
          <a:lstStyle/>
          <a:p>
            <a:r>
              <a:rPr lang="en-US" sz="1600" b="1" dirty="0">
                <a:latin typeface="Calibri" pitchFamily="34" charset="0"/>
              </a:rPr>
              <a:t>Subscriptions (Millions)</a:t>
            </a:r>
          </a:p>
        </p:txBody>
      </p:sp>
      <p:sp>
        <p:nvSpPr>
          <p:cNvPr id="4103" name="TextBox 7"/>
          <p:cNvSpPr txBox="1">
            <a:spLocks noChangeArrowheads="1"/>
          </p:cNvSpPr>
          <p:nvPr/>
        </p:nvSpPr>
        <p:spPr bwMode="auto">
          <a:xfrm>
            <a:off x="0" y="6544364"/>
            <a:ext cx="5105401" cy="313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9" tIns="45715" rIns="91429" bIns="45715">
            <a:spAutoFit/>
          </a:bodyPr>
          <a:lstStyle/>
          <a:p>
            <a:r>
              <a:rPr lang="en-US" sz="1400" b="1" dirty="0">
                <a:latin typeface="Calibri" pitchFamily="34" charset="0"/>
              </a:rPr>
              <a:t>Source: Informa Telecoms &amp; Media, </a:t>
            </a:r>
            <a:r>
              <a:rPr lang="en-US" sz="1400" b="1" dirty="0" err="1" smtClean="0">
                <a:latin typeface="Calibri" pitchFamily="34" charset="0"/>
              </a:rPr>
              <a:t>WCIS</a:t>
            </a:r>
            <a:r>
              <a:rPr lang="en-US" sz="1400" b="1" dirty="0" smtClean="0">
                <a:latin typeface="Calibri" pitchFamily="34" charset="0"/>
              </a:rPr>
              <a:t>+, Sep 2009 Estimates</a:t>
            </a:r>
            <a:endParaRPr lang="en-US" sz="1400" b="1" dirty="0">
              <a:latin typeface="Calibri" pitchFamily="34" charset="0"/>
            </a:endParaRPr>
          </a:p>
        </p:txBody>
      </p:sp>
      <p:sp>
        <p:nvSpPr>
          <p:cNvPr id="4104" name="TextBox 16"/>
          <p:cNvSpPr txBox="1">
            <a:spLocks noChangeArrowheads="1"/>
          </p:cNvSpPr>
          <p:nvPr/>
        </p:nvSpPr>
        <p:spPr bwMode="auto">
          <a:xfrm>
            <a:off x="4495800" y="1371600"/>
            <a:ext cx="1524000" cy="4118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9" tIns="45715" rIns="91429" bIns="45715">
            <a:spAutoFit/>
          </a:bodyPr>
          <a:lstStyle/>
          <a:p>
            <a:r>
              <a:rPr lang="en-US" sz="2100" b="1" dirty="0" err="1" smtClean="0">
                <a:latin typeface="Calibri" pitchFamily="34" charset="0"/>
              </a:rPr>
              <a:t>GSM-HSPA</a:t>
            </a:r>
            <a:endParaRPr lang="en-US" sz="2100" b="1" dirty="0">
              <a:latin typeface="Calibri" pitchFamily="34" charset="0"/>
            </a:endParaRPr>
          </a:p>
        </p:txBody>
      </p:sp>
      <p:sp>
        <p:nvSpPr>
          <p:cNvPr id="4105" name="TextBox 9"/>
          <p:cNvSpPr txBox="1">
            <a:spLocks noChangeArrowheads="1"/>
          </p:cNvSpPr>
          <p:nvPr/>
        </p:nvSpPr>
        <p:spPr bwMode="auto">
          <a:xfrm>
            <a:off x="2126224" y="4038600"/>
            <a:ext cx="1143000" cy="4616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29" tIns="45715" rIns="91429" bIns="45715">
            <a:spAutoFit/>
          </a:bodyPr>
          <a:lstStyle/>
          <a:p>
            <a:r>
              <a:rPr lang="en-US" b="1" dirty="0">
                <a:latin typeface="Calibri" pitchFamily="34" charset="0"/>
              </a:rPr>
              <a:t>CDMA</a:t>
            </a:r>
          </a:p>
        </p:txBody>
      </p:sp>
      <p:sp>
        <p:nvSpPr>
          <p:cNvPr id="4106" name="TextBox 10"/>
          <p:cNvSpPr txBox="1">
            <a:spLocks noChangeArrowheads="1"/>
          </p:cNvSpPr>
          <p:nvPr/>
        </p:nvSpPr>
        <p:spPr bwMode="auto">
          <a:xfrm>
            <a:off x="5638800" y="4038600"/>
            <a:ext cx="1143000" cy="4616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29" tIns="45715" rIns="91429" bIns="45715">
            <a:spAutoFit/>
          </a:bodyPr>
          <a:lstStyle/>
          <a:p>
            <a:r>
              <a:rPr lang="en-US" b="1" dirty="0">
                <a:latin typeface="Calibri" pitchFamily="34" charset="0"/>
              </a:rPr>
              <a:t>CDMA</a:t>
            </a:r>
          </a:p>
        </p:txBody>
      </p:sp>
      <p:sp>
        <p:nvSpPr>
          <p:cNvPr id="4107" name="TextBox 11"/>
          <p:cNvSpPr txBox="1">
            <a:spLocks noChangeArrowheads="1"/>
          </p:cNvSpPr>
          <p:nvPr/>
        </p:nvSpPr>
        <p:spPr bwMode="auto">
          <a:xfrm>
            <a:off x="2971800" y="5257800"/>
            <a:ext cx="914400" cy="40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29" tIns="45715" rIns="91429" bIns="45715">
            <a:spAutoFit/>
          </a:bodyPr>
          <a:lstStyle/>
          <a:p>
            <a:r>
              <a:rPr lang="en-US" sz="2000" b="1" dirty="0" err="1">
                <a:latin typeface="Calibri" pitchFamily="34" charset="0"/>
              </a:rPr>
              <a:t>iDEN</a:t>
            </a:r>
            <a:endParaRPr lang="en-US" sz="2000" b="1" dirty="0">
              <a:latin typeface="Calibri" pitchFamily="34" charset="0"/>
            </a:endParaRPr>
          </a:p>
        </p:txBody>
      </p:sp>
      <p:sp>
        <p:nvSpPr>
          <p:cNvPr id="4108" name="TextBox 12"/>
          <p:cNvSpPr txBox="1">
            <a:spLocks noChangeArrowheads="1"/>
          </p:cNvSpPr>
          <p:nvPr/>
        </p:nvSpPr>
        <p:spPr bwMode="auto">
          <a:xfrm>
            <a:off x="6477000" y="5257800"/>
            <a:ext cx="990600" cy="40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29" tIns="45715" rIns="91429" bIns="45715">
            <a:spAutoFit/>
          </a:bodyPr>
          <a:lstStyle/>
          <a:p>
            <a:r>
              <a:rPr lang="en-US" sz="2000" b="1" dirty="0" err="1">
                <a:latin typeface="Calibri" pitchFamily="34" charset="0"/>
              </a:rPr>
              <a:t>iDEN</a:t>
            </a:r>
            <a:endParaRPr lang="en-US" sz="2000" b="1" dirty="0">
              <a:latin typeface="Calibri" pitchFamily="34" charset="0"/>
            </a:endParaRPr>
          </a:p>
        </p:txBody>
      </p:sp>
      <p:sp>
        <p:nvSpPr>
          <p:cNvPr id="4109" name="TextBox 13"/>
          <p:cNvSpPr txBox="1">
            <a:spLocks noChangeArrowheads="1"/>
          </p:cNvSpPr>
          <p:nvPr/>
        </p:nvSpPr>
        <p:spPr bwMode="auto">
          <a:xfrm>
            <a:off x="3810000" y="5410200"/>
            <a:ext cx="914400" cy="369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29" tIns="45715" rIns="91429" bIns="45715">
            <a:spAutoFit/>
          </a:bodyPr>
          <a:lstStyle/>
          <a:p>
            <a:r>
              <a:rPr lang="en-US" sz="1800" b="1" dirty="0">
                <a:latin typeface="Calibri" pitchFamily="34" charset="0"/>
              </a:rPr>
              <a:t>TDMA</a:t>
            </a:r>
          </a:p>
        </p:txBody>
      </p:sp>
      <p:sp>
        <p:nvSpPr>
          <p:cNvPr id="4110" name="TextBox 14"/>
          <p:cNvSpPr txBox="1">
            <a:spLocks noChangeArrowheads="1"/>
          </p:cNvSpPr>
          <p:nvPr/>
        </p:nvSpPr>
        <p:spPr bwMode="auto">
          <a:xfrm>
            <a:off x="7391400" y="5486400"/>
            <a:ext cx="762000" cy="338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29" tIns="45715" rIns="91429" bIns="45715">
            <a:spAutoFit/>
          </a:bodyPr>
          <a:lstStyle/>
          <a:p>
            <a:r>
              <a:rPr lang="en-US" sz="1600" b="1" dirty="0">
                <a:latin typeface="Calibri" pitchFamily="34" charset="0"/>
              </a:rPr>
              <a:t>TDMA</a:t>
            </a:r>
          </a:p>
        </p:txBody>
      </p:sp>
      <p:sp>
        <p:nvSpPr>
          <p:cNvPr id="4111" name="TextBox 15"/>
          <p:cNvSpPr txBox="1">
            <a:spLocks noChangeArrowheads="1"/>
          </p:cNvSpPr>
          <p:nvPr/>
        </p:nvSpPr>
        <p:spPr bwMode="auto">
          <a:xfrm>
            <a:off x="1066800" y="2590800"/>
            <a:ext cx="685800" cy="830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29" tIns="45715" rIns="91429" bIns="45715">
            <a:spAutoFit/>
          </a:bodyPr>
          <a:lstStyle/>
          <a:p>
            <a:pPr algn="ctr"/>
            <a:r>
              <a:rPr lang="en-US" b="1" dirty="0" err="1" smtClean="0">
                <a:latin typeface="Calibri" pitchFamily="34" charset="0"/>
              </a:rPr>
              <a:t>496M</a:t>
            </a:r>
            <a:endParaRPr lang="en-US" b="1" dirty="0">
              <a:latin typeface="Calibri" pitchFamily="34" charset="0"/>
            </a:endParaRPr>
          </a:p>
        </p:txBody>
      </p:sp>
      <p:sp>
        <p:nvSpPr>
          <p:cNvPr id="4112" name="TextBox 16"/>
          <p:cNvSpPr txBox="1">
            <a:spLocks noChangeArrowheads="1"/>
          </p:cNvSpPr>
          <p:nvPr/>
        </p:nvSpPr>
        <p:spPr bwMode="auto">
          <a:xfrm>
            <a:off x="4572000" y="1981200"/>
            <a:ext cx="685800" cy="830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29" tIns="45715" rIns="91429" bIns="45715">
            <a:spAutoFit/>
          </a:bodyPr>
          <a:lstStyle/>
          <a:p>
            <a:pPr algn="ctr"/>
            <a:r>
              <a:rPr lang="en-US" b="1" dirty="0" err="1" smtClean="0">
                <a:latin typeface="Calibri" pitchFamily="34" charset="0"/>
              </a:rPr>
              <a:t>583M</a:t>
            </a:r>
            <a:endParaRPr lang="en-US" b="1" dirty="0">
              <a:latin typeface="Calibri" pitchFamily="34" charset="0"/>
            </a:endParaRPr>
          </a:p>
        </p:txBody>
      </p:sp>
      <p:sp>
        <p:nvSpPr>
          <p:cNvPr id="4113" name="TextBox 17"/>
          <p:cNvSpPr txBox="1">
            <a:spLocks noChangeArrowheads="1"/>
          </p:cNvSpPr>
          <p:nvPr/>
        </p:nvSpPr>
        <p:spPr bwMode="auto">
          <a:xfrm>
            <a:off x="1981200" y="4724400"/>
            <a:ext cx="685800" cy="830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29" tIns="45715" rIns="91429" bIns="45715">
            <a:spAutoFit/>
          </a:bodyPr>
          <a:lstStyle/>
          <a:p>
            <a:pPr algn="ctr"/>
            <a:r>
              <a:rPr lang="en-US" b="1" dirty="0" smtClean="0">
                <a:solidFill>
                  <a:srgbClr val="FFFFFF"/>
                </a:solidFill>
                <a:latin typeface="Calibri" pitchFamily="34" charset="0"/>
              </a:rPr>
              <a:t>197 M</a:t>
            </a:r>
            <a:endParaRPr lang="en-US" b="1" dirty="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4114" name="TextBox 18"/>
          <p:cNvSpPr txBox="1">
            <a:spLocks noChangeArrowheads="1"/>
          </p:cNvSpPr>
          <p:nvPr/>
        </p:nvSpPr>
        <p:spPr bwMode="auto">
          <a:xfrm>
            <a:off x="6304936" y="5678128"/>
            <a:ext cx="762000" cy="369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29" tIns="45715" rIns="91429" bIns="45715">
            <a:spAutoFit/>
          </a:bodyPr>
          <a:lstStyle/>
          <a:p>
            <a:pPr algn="ctr"/>
            <a:r>
              <a:rPr lang="en-US" sz="1800" b="1" dirty="0" smtClean="0">
                <a:latin typeface="Calibri" pitchFamily="34" charset="0"/>
              </a:rPr>
              <a:t>20 </a:t>
            </a:r>
            <a:r>
              <a:rPr lang="en-US" sz="1800" b="1" dirty="0">
                <a:latin typeface="Calibri" pitchFamily="34" charset="0"/>
              </a:rPr>
              <a:t>M</a:t>
            </a:r>
          </a:p>
        </p:txBody>
      </p:sp>
      <p:pic>
        <p:nvPicPr>
          <p:cNvPr id="4115" name="Picture 20" descr="PPP_CGLOB_CLP_GlobeView03_Red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48600" y="1600200"/>
            <a:ext cx="990600" cy="11571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17" name="TextBox 22"/>
          <p:cNvSpPr txBox="1">
            <a:spLocks noChangeArrowheads="1"/>
          </p:cNvSpPr>
          <p:nvPr/>
        </p:nvSpPr>
        <p:spPr bwMode="auto">
          <a:xfrm>
            <a:off x="2836608" y="5670752"/>
            <a:ext cx="685800" cy="369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9" tIns="45715" rIns="91429" bIns="45715">
            <a:spAutoFit/>
          </a:bodyPr>
          <a:lstStyle/>
          <a:p>
            <a:pPr algn="ctr"/>
            <a:r>
              <a:rPr lang="en-US" sz="1800" b="1" dirty="0" err="1" smtClean="0">
                <a:latin typeface="Calibri" pitchFamily="34" charset="0"/>
              </a:rPr>
              <a:t>20M</a:t>
            </a:r>
            <a:endParaRPr lang="en-US" sz="1800" b="1" dirty="0">
              <a:latin typeface="Calibri" pitchFamily="34" charset="0"/>
            </a:endParaRPr>
          </a:p>
        </p:txBody>
      </p:sp>
      <p:sp>
        <p:nvSpPr>
          <p:cNvPr id="4118" name="TextBox 23"/>
          <p:cNvSpPr txBox="1">
            <a:spLocks noChangeArrowheads="1"/>
          </p:cNvSpPr>
          <p:nvPr/>
        </p:nvSpPr>
        <p:spPr bwMode="auto">
          <a:xfrm>
            <a:off x="3810000" y="5715000"/>
            <a:ext cx="685800" cy="338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9" tIns="45715" rIns="91429" bIns="45715">
            <a:spAutoFit/>
          </a:bodyPr>
          <a:lstStyle/>
          <a:p>
            <a:pPr algn="ctr"/>
            <a:r>
              <a:rPr lang="en-US" sz="1600" b="1" dirty="0" smtClean="0">
                <a:solidFill>
                  <a:srgbClr val="FFFFFF"/>
                </a:solidFill>
                <a:latin typeface="Calibri" pitchFamily="34" charset="0"/>
              </a:rPr>
              <a:t>8 </a:t>
            </a:r>
            <a:r>
              <a:rPr lang="en-US" sz="1600" b="1" dirty="0">
                <a:solidFill>
                  <a:srgbClr val="FFFFFF"/>
                </a:solidFill>
                <a:latin typeface="Calibri" pitchFamily="34" charset="0"/>
              </a:rPr>
              <a:t>M</a:t>
            </a:r>
          </a:p>
        </p:txBody>
      </p:sp>
      <p:sp>
        <p:nvSpPr>
          <p:cNvPr id="4120" name="TextBox 25"/>
          <p:cNvSpPr txBox="1">
            <a:spLocks noChangeArrowheads="1"/>
          </p:cNvSpPr>
          <p:nvPr/>
        </p:nvSpPr>
        <p:spPr bwMode="auto">
          <a:xfrm>
            <a:off x="5410200" y="4724400"/>
            <a:ext cx="685800" cy="830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29" tIns="45715" rIns="91429" bIns="45715">
            <a:spAutoFit/>
          </a:bodyPr>
          <a:lstStyle/>
          <a:p>
            <a:pPr algn="ctr"/>
            <a:r>
              <a:rPr lang="en-US" b="1" dirty="0" smtClean="0">
                <a:solidFill>
                  <a:srgbClr val="FFFFFF"/>
                </a:solidFill>
                <a:latin typeface="Calibri" pitchFamily="34" charset="0"/>
              </a:rPr>
              <a:t>198 </a:t>
            </a:r>
            <a:r>
              <a:rPr lang="en-US" b="1" dirty="0">
                <a:solidFill>
                  <a:srgbClr val="FFFFFF"/>
                </a:solidFill>
                <a:latin typeface="Calibri" pitchFamily="34" charset="0"/>
              </a:rPr>
              <a:t>M</a:t>
            </a:r>
          </a:p>
        </p:txBody>
      </p:sp>
      <p:sp>
        <p:nvSpPr>
          <p:cNvPr id="27" name="Rounded Rectangular Callout 26"/>
          <p:cNvSpPr/>
          <p:nvPr/>
        </p:nvSpPr>
        <p:spPr>
          <a:xfrm>
            <a:off x="6019800" y="2514600"/>
            <a:ext cx="1752600" cy="1447800"/>
          </a:xfrm>
          <a:prstGeom prst="wedgeRoundRectCallout">
            <a:avLst>
              <a:gd name="adj1" fmla="val -65630"/>
              <a:gd name="adj2" fmla="val -77827"/>
              <a:gd name="adj3" fmla="val 16667"/>
            </a:avLst>
          </a:prstGeom>
          <a:solidFill>
            <a:srgbClr val="D5F1FF"/>
          </a:solidFill>
          <a:ln>
            <a:solidFill>
              <a:srgbClr val="3366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9" tIns="45715" rIns="91429" bIns="45715" anchor="ctr"/>
          <a:lstStyle/>
          <a:p>
            <a:pPr algn="ctr">
              <a:defRPr/>
            </a:pPr>
            <a:r>
              <a:rPr lang="en-US" sz="1600" b="1" dirty="0" smtClean="0">
                <a:solidFill>
                  <a:schemeClr val="tx1"/>
                </a:solidFill>
              </a:rPr>
              <a:t>87 million </a:t>
            </a:r>
            <a:r>
              <a:rPr lang="en-US" sz="1600" dirty="0">
                <a:solidFill>
                  <a:schemeClr val="tx1"/>
                </a:solidFill>
              </a:rPr>
              <a:t>new subscriptions </a:t>
            </a:r>
          </a:p>
          <a:p>
            <a:pPr algn="ctr">
              <a:defRPr/>
            </a:pPr>
            <a:r>
              <a:rPr lang="en-US" sz="1600" b="1" dirty="0" smtClean="0">
                <a:solidFill>
                  <a:schemeClr val="tx1"/>
                </a:solidFill>
              </a:rPr>
              <a:t>17.5%</a:t>
            </a:r>
            <a:r>
              <a:rPr lang="en-US" sz="1600" dirty="0" smtClean="0">
                <a:solidFill>
                  <a:schemeClr val="tx1"/>
                </a:solidFill>
              </a:rPr>
              <a:t> annual growth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28" name="TextBox 18"/>
          <p:cNvSpPr txBox="1">
            <a:spLocks noChangeArrowheads="1"/>
          </p:cNvSpPr>
          <p:nvPr/>
        </p:nvSpPr>
        <p:spPr bwMode="auto">
          <a:xfrm>
            <a:off x="7239000" y="5675672"/>
            <a:ext cx="762000" cy="338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29" tIns="45715" rIns="91429" bIns="45715">
            <a:spAutoFit/>
          </a:bodyPr>
          <a:lstStyle/>
          <a:p>
            <a:pPr algn="ctr"/>
            <a:r>
              <a:rPr lang="en-US" sz="1600" b="1" dirty="0" smtClean="0">
                <a:solidFill>
                  <a:srgbClr val="FFFFFF"/>
                </a:solidFill>
                <a:latin typeface="Calibri" pitchFamily="34" charset="0"/>
              </a:rPr>
              <a:t>0</a:t>
            </a:r>
            <a:r>
              <a:rPr lang="en-US" sz="1400" b="1" dirty="0" smtClean="0">
                <a:solidFill>
                  <a:srgbClr val="FFFFFF"/>
                </a:solidFill>
                <a:latin typeface="Calibri" pitchFamily="34" charset="0"/>
              </a:rPr>
              <a:t> </a:t>
            </a:r>
            <a:endParaRPr lang="en-US" sz="1400" b="1" dirty="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52400" y="228600"/>
            <a:ext cx="7924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Western Hemisphere Cellular Subscriptions</a:t>
            </a:r>
            <a:endParaRPr lang="en-US" sz="2800" b="1" dirty="0"/>
          </a:p>
        </p:txBody>
      </p:sp>
      <p:sp>
        <p:nvSpPr>
          <p:cNvPr id="32" name="TextBox 31"/>
          <p:cNvSpPr txBox="1"/>
          <p:nvPr/>
        </p:nvSpPr>
        <p:spPr>
          <a:xfrm>
            <a:off x="2209800" y="685800"/>
            <a:ext cx="5486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dirty="0" smtClean="0"/>
              <a:t>803 Million Subscriptions – Sept 2009</a:t>
            </a:r>
            <a:endParaRPr lang="en-US" sz="1800" b="1" dirty="0"/>
          </a:p>
        </p:txBody>
      </p:sp>
      <p:sp>
        <p:nvSpPr>
          <p:cNvPr id="29" name="TextBox 28"/>
          <p:cNvSpPr txBox="1"/>
          <p:nvPr/>
        </p:nvSpPr>
        <p:spPr>
          <a:xfrm>
            <a:off x="7543800" y="0"/>
            <a:ext cx="16002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000" b="1" dirty="0" smtClean="0"/>
              <a:t>Market Update</a:t>
            </a:r>
            <a:endParaRPr lang="en-US" sz="1000" b="1" dirty="0"/>
          </a:p>
        </p:txBody>
      </p:sp>
      <p:sp>
        <p:nvSpPr>
          <p:cNvPr id="30" name="TextBox 29"/>
          <p:cNvSpPr txBox="1"/>
          <p:nvPr/>
        </p:nvSpPr>
        <p:spPr>
          <a:xfrm>
            <a:off x="6019800" y="6550223"/>
            <a:ext cx="3124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b="1" dirty="0" smtClean="0"/>
              <a:t>www.3gamericas.org</a:t>
            </a:r>
            <a:endParaRPr lang="en-US" sz="1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http://www.automatictiming.com/belgas/images/MapCanada_US_Dist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47800" y="1295400"/>
            <a:ext cx="6172200" cy="4886325"/>
          </a:xfrm>
          <a:prstGeom prst="rect">
            <a:avLst/>
          </a:prstGeom>
          <a:noFill/>
          <a:ln w="9525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</p:pic>
      <p:sp>
        <p:nvSpPr>
          <p:cNvPr id="13315" name="TextBox 2"/>
          <p:cNvSpPr txBox="1">
            <a:spLocks noChangeArrowheads="1"/>
          </p:cNvSpPr>
          <p:nvPr/>
        </p:nvSpPr>
        <p:spPr bwMode="auto">
          <a:xfrm>
            <a:off x="304800" y="304800"/>
            <a:ext cx="77724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3200" b="1" dirty="0" smtClean="0"/>
              <a:t>HSPA </a:t>
            </a:r>
            <a:r>
              <a:rPr lang="en-US" sz="3200" b="1" dirty="0"/>
              <a:t>Growth in North America</a:t>
            </a:r>
          </a:p>
        </p:txBody>
      </p:sp>
      <p:pic>
        <p:nvPicPr>
          <p:cNvPr id="12292" name="Picture 4" descr="13_T-Mobile logo copy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53200" y="4724400"/>
            <a:ext cx="1908175" cy="314325"/>
          </a:xfrm>
          <a:prstGeom prst="rect">
            <a:avLst/>
          </a:prstGeom>
          <a:noFill/>
          <a:ln w="9525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</p:pic>
      <p:pic>
        <p:nvPicPr>
          <p:cNvPr id="13317" name="Picture 4" descr="http://www.stelera.com/Portals/_default/Skins/Stelera/images/logo_stelera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10000" y="4343400"/>
            <a:ext cx="1600200" cy="1090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Horizontal Scroll 7"/>
          <p:cNvSpPr/>
          <p:nvPr/>
        </p:nvSpPr>
        <p:spPr>
          <a:xfrm>
            <a:off x="4038600" y="2286000"/>
            <a:ext cx="2895600" cy="990600"/>
          </a:xfrm>
          <a:prstGeom prst="horizontalScroll">
            <a:avLst/>
          </a:prstGeom>
          <a:solidFill>
            <a:srgbClr val="FF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>
                <a:solidFill>
                  <a:srgbClr val="FF0000"/>
                </a:solidFill>
                <a:latin typeface="+mj-lt"/>
              </a:rPr>
              <a:t>25 </a:t>
            </a:r>
            <a:r>
              <a:rPr lang="en-US" sz="1600" dirty="0" smtClean="0">
                <a:solidFill>
                  <a:srgbClr val="FF0000"/>
                </a:solidFill>
                <a:latin typeface="+mj-lt"/>
              </a:rPr>
              <a:t>major markets </a:t>
            </a:r>
            <a:endParaRPr lang="en-US" sz="1600" dirty="0">
              <a:solidFill>
                <a:srgbClr val="FF0000"/>
              </a:solidFill>
              <a:latin typeface="+mj-lt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 smtClean="0">
                <a:solidFill>
                  <a:srgbClr val="FF0000"/>
                </a:solidFill>
                <a:latin typeface="+mj-lt"/>
              </a:rPr>
              <a:t>75% </a:t>
            </a:r>
            <a:r>
              <a:rPr lang="en-US" sz="1600" dirty="0">
                <a:solidFill>
                  <a:srgbClr val="FF0000"/>
                </a:solidFill>
                <a:latin typeface="+mj-lt"/>
              </a:rPr>
              <a:t>population </a:t>
            </a:r>
            <a:r>
              <a:rPr lang="en-US" sz="1600" dirty="0" smtClean="0">
                <a:solidFill>
                  <a:srgbClr val="FF0000"/>
                </a:solidFill>
                <a:latin typeface="+mj-lt"/>
              </a:rPr>
              <a:t>coverage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 smtClean="0">
                <a:solidFill>
                  <a:srgbClr val="FF0000"/>
                </a:solidFill>
                <a:latin typeface="+mj-lt"/>
              </a:rPr>
              <a:t>nationwide </a:t>
            </a:r>
            <a:endParaRPr lang="en-US" sz="1600" dirty="0">
              <a:solidFill>
                <a:srgbClr val="FF0000"/>
              </a:solidFill>
              <a:latin typeface="+mj-lt"/>
            </a:endParaRPr>
          </a:p>
        </p:txBody>
      </p:sp>
      <p:pic>
        <p:nvPicPr>
          <p:cNvPr id="12295" name="Picture 5" descr="12_ Rogers logo.jp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572000" y="1981200"/>
            <a:ext cx="1841500" cy="428625"/>
          </a:xfrm>
          <a:prstGeom prst="rect">
            <a:avLst/>
          </a:prstGeom>
          <a:noFill/>
          <a:ln w="9525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</p:pic>
      <p:sp>
        <p:nvSpPr>
          <p:cNvPr id="9" name="Vertical Scroll 8"/>
          <p:cNvSpPr/>
          <p:nvPr/>
        </p:nvSpPr>
        <p:spPr>
          <a:xfrm>
            <a:off x="228600" y="2819400"/>
            <a:ext cx="1981200" cy="2514600"/>
          </a:xfrm>
          <a:prstGeom prst="verticalScroll">
            <a:avLst/>
          </a:prstGeom>
          <a:solidFill>
            <a:srgbClr val="FF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rgbClr val="00A9FE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rgbClr val="00A9FE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rgbClr val="00A9FE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rgbClr val="00A9FE"/>
                </a:solidFill>
                <a:latin typeface="+mj-lt"/>
              </a:rPr>
              <a:t>350 </a:t>
            </a:r>
            <a:r>
              <a:rPr lang="en-US" sz="1800" dirty="0">
                <a:solidFill>
                  <a:srgbClr val="00A9FE"/>
                </a:solidFill>
                <a:latin typeface="+mj-lt"/>
              </a:rPr>
              <a:t>markets covered nationwide</a:t>
            </a:r>
          </a:p>
        </p:txBody>
      </p:sp>
      <p:pic>
        <p:nvPicPr>
          <p:cNvPr id="13321" name="Picture 3" descr="02_ATT_SG_Hrz_4c copy.jpg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09600" y="3276600"/>
            <a:ext cx="1295400" cy="747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Horizontal Scroll 11"/>
          <p:cNvSpPr/>
          <p:nvPr/>
        </p:nvSpPr>
        <p:spPr>
          <a:xfrm>
            <a:off x="5638800" y="4953000"/>
            <a:ext cx="3352800" cy="1143000"/>
          </a:xfrm>
          <a:prstGeom prst="horizontalScroll">
            <a:avLst/>
          </a:prstGeom>
          <a:solidFill>
            <a:srgbClr val="FFFFFF"/>
          </a:solidFill>
          <a:ln>
            <a:solidFill>
              <a:srgbClr val="9501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 smtClean="0">
                <a:solidFill>
                  <a:schemeClr val="tx1"/>
                </a:solidFill>
              </a:rPr>
              <a:t>Available in over 230 US cities covering more than 165 million people nationwide. </a:t>
            </a:r>
            <a:endParaRPr lang="en-US" sz="1600" b="1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162800" y="0"/>
            <a:ext cx="19812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100" b="1" dirty="0" smtClean="0"/>
              <a:t>Market Update</a:t>
            </a:r>
            <a:endParaRPr lang="en-US" sz="11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7162800" y="6581001"/>
            <a:ext cx="1981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b="1" dirty="0" smtClean="0"/>
              <a:t>www.3gamericas.org</a:t>
            </a:r>
            <a:endParaRPr lang="en-US" sz="1200" b="1" dirty="0"/>
          </a:p>
        </p:txBody>
      </p:sp>
    </p:spTree>
  </p:cSld>
  <p:clrMapOvr>
    <a:masterClrMapping/>
  </p:clrMapOvr>
  <p:transition>
    <p:strips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ext Box 63"/>
          <p:cNvSpPr txBox="1">
            <a:spLocks noChangeArrowheads="1"/>
          </p:cNvSpPr>
          <p:nvPr/>
        </p:nvSpPr>
        <p:spPr bwMode="auto">
          <a:xfrm>
            <a:off x="990600" y="1981200"/>
            <a:ext cx="1143000" cy="600075"/>
          </a:xfrm>
          <a:prstGeom prst="rect">
            <a:avLst/>
          </a:prstGeom>
          <a:solidFill>
            <a:schemeClr val="bg1">
              <a:lumMod val="20000"/>
              <a:lumOff val="80000"/>
            </a:schemeClr>
          </a:solidFill>
          <a:ln w="635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sz="1100" b="1" dirty="0">
                <a:solidFill>
                  <a:schemeClr val="accent2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Mexico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Char char="•"/>
              <a:defRPr/>
            </a:pPr>
            <a:r>
              <a:rPr lang="en-US" sz="1100" b="1" dirty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  Telcel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Char char="•"/>
              <a:defRPr/>
            </a:pPr>
            <a:r>
              <a:rPr lang="en-US" sz="1100" b="1" dirty="0">
                <a:solidFill>
                  <a:srgbClr val="339933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  </a:t>
            </a:r>
            <a:r>
              <a:rPr lang="en-US" sz="1100" b="1" dirty="0" err="1">
                <a:solidFill>
                  <a:srgbClr val="339933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Movistar</a:t>
            </a:r>
            <a:endParaRPr lang="en-US" sz="1100" b="1" dirty="0">
              <a:solidFill>
                <a:srgbClr val="339933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3555" name="Text Box 66"/>
          <p:cNvSpPr txBox="1">
            <a:spLocks noChangeArrowheads="1"/>
          </p:cNvSpPr>
          <p:nvPr/>
        </p:nvSpPr>
        <p:spPr bwMode="auto">
          <a:xfrm>
            <a:off x="1447800" y="2667000"/>
            <a:ext cx="1143000" cy="600075"/>
          </a:xfrm>
          <a:prstGeom prst="rect">
            <a:avLst/>
          </a:prstGeom>
          <a:solidFill>
            <a:schemeClr val="bg1">
              <a:lumMod val="20000"/>
              <a:lumOff val="80000"/>
            </a:schemeClr>
          </a:solidFill>
          <a:ln w="635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sz="1100" b="1" dirty="0">
                <a:solidFill>
                  <a:schemeClr val="accent2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Guatemala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Char char="•"/>
              <a:defRPr/>
            </a:pPr>
            <a:r>
              <a:rPr lang="en-US" sz="1100" b="1" dirty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   Claro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Char char="•"/>
              <a:defRPr/>
            </a:pPr>
            <a:r>
              <a:rPr lang="en-US" sz="1100" b="1" dirty="0">
                <a:solidFill>
                  <a:srgbClr val="0033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   </a:t>
            </a:r>
            <a:r>
              <a:rPr lang="en-US" sz="1100" b="1" dirty="0" err="1">
                <a:solidFill>
                  <a:srgbClr val="0033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Tigo</a:t>
            </a:r>
            <a:endParaRPr lang="en-US" sz="1100" b="1" dirty="0">
              <a:solidFill>
                <a:srgbClr val="003399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052" name="Line 56"/>
          <p:cNvSpPr>
            <a:spLocks noChangeShapeType="1"/>
          </p:cNvSpPr>
          <p:nvPr/>
        </p:nvSpPr>
        <p:spPr bwMode="auto">
          <a:xfrm flipH="1" flipV="1">
            <a:off x="5257800" y="5105400"/>
            <a:ext cx="2133600" cy="68580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0245" name="Freeform 3"/>
          <p:cNvSpPr>
            <a:spLocks/>
          </p:cNvSpPr>
          <p:nvPr/>
        </p:nvSpPr>
        <p:spPr bwMode="auto">
          <a:xfrm>
            <a:off x="3448050" y="2508250"/>
            <a:ext cx="347663" cy="315913"/>
          </a:xfrm>
          <a:custGeom>
            <a:avLst/>
            <a:gdLst>
              <a:gd name="T0" fmla="*/ 2147483647 w 216"/>
              <a:gd name="T1" fmla="*/ 2147483647 h 191"/>
              <a:gd name="T2" fmla="*/ 2147483647 w 216"/>
              <a:gd name="T3" fmla="*/ 0 h 191"/>
              <a:gd name="T4" fmla="*/ 2147483647 w 216"/>
              <a:gd name="T5" fmla="*/ 2147483647 h 191"/>
              <a:gd name="T6" fmla="*/ 2147483647 w 216"/>
              <a:gd name="T7" fmla="*/ 2147483647 h 191"/>
              <a:gd name="T8" fmla="*/ 2147483647 w 216"/>
              <a:gd name="T9" fmla="*/ 2147483647 h 191"/>
              <a:gd name="T10" fmla="*/ 2147483647 w 216"/>
              <a:gd name="T11" fmla="*/ 2147483647 h 191"/>
              <a:gd name="T12" fmla="*/ 2147483647 w 216"/>
              <a:gd name="T13" fmla="*/ 2147483647 h 191"/>
              <a:gd name="T14" fmla="*/ 2147483647 w 216"/>
              <a:gd name="T15" fmla="*/ 2147483647 h 191"/>
              <a:gd name="T16" fmla="*/ 2147483647 w 216"/>
              <a:gd name="T17" fmla="*/ 2147483647 h 191"/>
              <a:gd name="T18" fmla="*/ 2147483647 w 216"/>
              <a:gd name="T19" fmla="*/ 2147483647 h 191"/>
              <a:gd name="T20" fmla="*/ 2147483647 w 216"/>
              <a:gd name="T21" fmla="*/ 2147483647 h 191"/>
              <a:gd name="T22" fmla="*/ 0 w 216"/>
              <a:gd name="T23" fmla="*/ 2147483647 h 191"/>
              <a:gd name="T24" fmla="*/ 2147483647 w 216"/>
              <a:gd name="T25" fmla="*/ 2147483647 h 191"/>
              <a:gd name="T26" fmla="*/ 2147483647 w 216"/>
              <a:gd name="T27" fmla="*/ 2147483647 h 191"/>
              <a:gd name="T28" fmla="*/ 2147483647 w 216"/>
              <a:gd name="T29" fmla="*/ 2147483647 h 191"/>
              <a:gd name="T30" fmla="*/ 2147483647 w 216"/>
              <a:gd name="T31" fmla="*/ 2147483647 h 191"/>
              <a:gd name="T32" fmla="*/ 2147483647 w 216"/>
              <a:gd name="T33" fmla="*/ 2147483647 h 191"/>
              <a:gd name="T34" fmla="*/ 2147483647 w 216"/>
              <a:gd name="T35" fmla="*/ 2147483647 h 191"/>
              <a:gd name="T36" fmla="*/ 2147483647 w 216"/>
              <a:gd name="T37" fmla="*/ 2147483647 h 191"/>
              <a:gd name="T38" fmla="*/ 2147483647 w 216"/>
              <a:gd name="T39" fmla="*/ 2147483647 h 191"/>
              <a:gd name="T40" fmla="*/ 2147483647 w 216"/>
              <a:gd name="T41" fmla="*/ 2147483647 h 191"/>
              <a:gd name="T42" fmla="*/ 2147483647 w 216"/>
              <a:gd name="T43" fmla="*/ 2147483647 h 191"/>
              <a:gd name="T44" fmla="*/ 2147483647 w 216"/>
              <a:gd name="T45" fmla="*/ 2147483647 h 191"/>
              <a:gd name="T46" fmla="*/ 2147483647 w 216"/>
              <a:gd name="T47" fmla="*/ 2147483647 h 191"/>
              <a:gd name="T48" fmla="*/ 2147483647 w 216"/>
              <a:gd name="T49" fmla="*/ 2147483647 h 191"/>
              <a:gd name="T50" fmla="*/ 2147483647 w 216"/>
              <a:gd name="T51" fmla="*/ 2147483647 h 191"/>
              <a:gd name="T52" fmla="*/ 2147483647 w 216"/>
              <a:gd name="T53" fmla="*/ 2147483647 h 191"/>
              <a:gd name="T54" fmla="*/ 2147483647 w 216"/>
              <a:gd name="T55" fmla="*/ 2147483647 h 191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w 216"/>
              <a:gd name="T85" fmla="*/ 0 h 191"/>
              <a:gd name="T86" fmla="*/ 216 w 216"/>
              <a:gd name="T87" fmla="*/ 191 h 191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T84" t="T85" r="T86" b="T87"/>
            <a:pathLst>
              <a:path w="216" h="191">
                <a:moveTo>
                  <a:pt x="173" y="3"/>
                </a:moveTo>
                <a:lnTo>
                  <a:pt x="142" y="0"/>
                </a:lnTo>
                <a:lnTo>
                  <a:pt x="121" y="14"/>
                </a:lnTo>
                <a:lnTo>
                  <a:pt x="89" y="8"/>
                </a:lnTo>
                <a:lnTo>
                  <a:pt x="84" y="27"/>
                </a:lnTo>
                <a:lnTo>
                  <a:pt x="62" y="40"/>
                </a:lnTo>
                <a:lnTo>
                  <a:pt x="73" y="67"/>
                </a:lnTo>
                <a:lnTo>
                  <a:pt x="73" y="88"/>
                </a:lnTo>
                <a:lnTo>
                  <a:pt x="41" y="95"/>
                </a:lnTo>
                <a:lnTo>
                  <a:pt x="16" y="104"/>
                </a:lnTo>
                <a:lnTo>
                  <a:pt x="3" y="132"/>
                </a:lnTo>
                <a:lnTo>
                  <a:pt x="0" y="148"/>
                </a:lnTo>
                <a:lnTo>
                  <a:pt x="21" y="159"/>
                </a:lnTo>
                <a:lnTo>
                  <a:pt x="64" y="181"/>
                </a:lnTo>
                <a:lnTo>
                  <a:pt x="93" y="181"/>
                </a:lnTo>
                <a:lnTo>
                  <a:pt x="114" y="170"/>
                </a:lnTo>
                <a:lnTo>
                  <a:pt x="127" y="191"/>
                </a:lnTo>
                <a:lnTo>
                  <a:pt x="149" y="168"/>
                </a:lnTo>
                <a:lnTo>
                  <a:pt x="151" y="162"/>
                </a:lnTo>
                <a:lnTo>
                  <a:pt x="216" y="92"/>
                </a:lnTo>
                <a:lnTo>
                  <a:pt x="180" y="100"/>
                </a:lnTo>
                <a:lnTo>
                  <a:pt x="178" y="89"/>
                </a:lnTo>
                <a:lnTo>
                  <a:pt x="160" y="102"/>
                </a:lnTo>
                <a:lnTo>
                  <a:pt x="155" y="98"/>
                </a:lnTo>
                <a:lnTo>
                  <a:pt x="148" y="92"/>
                </a:lnTo>
                <a:lnTo>
                  <a:pt x="154" y="23"/>
                </a:lnTo>
                <a:lnTo>
                  <a:pt x="167" y="17"/>
                </a:lnTo>
                <a:lnTo>
                  <a:pt x="173" y="3"/>
                </a:lnTo>
                <a:close/>
              </a:path>
            </a:pathLst>
          </a:custGeom>
          <a:gradFill>
            <a:gsLst>
              <a:gs pos="16000">
                <a:srgbClr val="FFFFFF"/>
              </a:gs>
              <a:gs pos="35000">
                <a:srgbClr val="E6E6E6"/>
              </a:gs>
              <a:gs pos="66000">
                <a:srgbClr val="7D8496"/>
              </a:gs>
              <a:gs pos="68000">
                <a:schemeClr val="bg2">
                  <a:lumMod val="20000"/>
                  <a:lumOff val="80000"/>
                </a:schemeClr>
              </a:gs>
              <a:gs pos="85001">
                <a:srgbClr val="7D8496"/>
              </a:gs>
              <a:gs pos="100000">
                <a:srgbClr val="E6E6E6"/>
              </a:gs>
            </a:gsLst>
            <a:lin ang="16200000" scaled="0"/>
          </a:gradFill>
          <a:ln w="63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100" b="1">
              <a:solidFill>
                <a:srgbClr val="1A5296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0246" name="Freeform 4"/>
          <p:cNvSpPr>
            <a:spLocks/>
          </p:cNvSpPr>
          <p:nvPr/>
        </p:nvSpPr>
        <p:spPr bwMode="auto">
          <a:xfrm>
            <a:off x="3700463" y="2517775"/>
            <a:ext cx="61912" cy="152400"/>
          </a:xfrm>
          <a:custGeom>
            <a:avLst/>
            <a:gdLst>
              <a:gd name="T0" fmla="*/ 2147483647 w 37"/>
              <a:gd name="T1" fmla="*/ 2147483647 h 95"/>
              <a:gd name="T2" fmla="*/ 0 w 37"/>
              <a:gd name="T3" fmla="*/ 2147483647 h 95"/>
              <a:gd name="T4" fmla="*/ 2147483647 w 37"/>
              <a:gd name="T5" fmla="*/ 2147483647 h 95"/>
              <a:gd name="T6" fmla="*/ 2147483647 w 37"/>
              <a:gd name="T7" fmla="*/ 2147483647 h 95"/>
              <a:gd name="T8" fmla="*/ 2147483647 w 37"/>
              <a:gd name="T9" fmla="*/ 2147483647 h 95"/>
              <a:gd name="T10" fmla="*/ 2147483647 w 37"/>
              <a:gd name="T11" fmla="*/ 2147483647 h 95"/>
              <a:gd name="T12" fmla="*/ 2147483647 w 37"/>
              <a:gd name="T13" fmla="*/ 2147483647 h 95"/>
              <a:gd name="T14" fmla="*/ 2147483647 w 37"/>
              <a:gd name="T15" fmla="*/ 0 h 95"/>
              <a:gd name="T16" fmla="*/ 2147483647 w 37"/>
              <a:gd name="T17" fmla="*/ 2147483647 h 95"/>
              <a:gd name="T18" fmla="*/ 2147483647 w 37"/>
              <a:gd name="T19" fmla="*/ 2147483647 h 95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37"/>
              <a:gd name="T31" fmla="*/ 0 h 95"/>
              <a:gd name="T32" fmla="*/ 37 w 37"/>
              <a:gd name="T33" fmla="*/ 95 h 95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37" h="95">
                <a:moveTo>
                  <a:pt x="4" y="21"/>
                </a:moveTo>
                <a:lnTo>
                  <a:pt x="0" y="89"/>
                </a:lnTo>
                <a:lnTo>
                  <a:pt x="7" y="95"/>
                </a:lnTo>
                <a:lnTo>
                  <a:pt x="16" y="76"/>
                </a:lnTo>
                <a:lnTo>
                  <a:pt x="34" y="64"/>
                </a:lnTo>
                <a:lnTo>
                  <a:pt x="37" y="12"/>
                </a:lnTo>
                <a:lnTo>
                  <a:pt x="31" y="11"/>
                </a:lnTo>
                <a:lnTo>
                  <a:pt x="25" y="0"/>
                </a:lnTo>
                <a:lnTo>
                  <a:pt x="18" y="12"/>
                </a:lnTo>
                <a:lnTo>
                  <a:pt x="4" y="21"/>
                </a:lnTo>
                <a:close/>
              </a:path>
            </a:pathLst>
          </a:custGeom>
          <a:solidFill>
            <a:schemeClr val="bg1">
              <a:lumMod val="20000"/>
              <a:lumOff val="80000"/>
            </a:schemeClr>
          </a:solidFill>
          <a:ln w="63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100" b="1">
              <a:solidFill>
                <a:srgbClr val="1A5296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0247" name="Freeform 5"/>
          <p:cNvSpPr>
            <a:spLocks/>
          </p:cNvSpPr>
          <p:nvPr/>
        </p:nvSpPr>
        <p:spPr bwMode="auto">
          <a:xfrm>
            <a:off x="3694113" y="2617788"/>
            <a:ext cx="423862" cy="222250"/>
          </a:xfrm>
          <a:custGeom>
            <a:avLst/>
            <a:gdLst>
              <a:gd name="T0" fmla="*/ 2147483647 w 260"/>
              <a:gd name="T1" fmla="*/ 2147483647 h 137"/>
              <a:gd name="T2" fmla="*/ 2147483647 w 260"/>
              <a:gd name="T3" fmla="*/ 2147483647 h 137"/>
              <a:gd name="T4" fmla="*/ 2147483647 w 260"/>
              <a:gd name="T5" fmla="*/ 2147483647 h 137"/>
              <a:gd name="T6" fmla="*/ 2147483647 w 260"/>
              <a:gd name="T7" fmla="*/ 2147483647 h 137"/>
              <a:gd name="T8" fmla="*/ 2147483647 w 260"/>
              <a:gd name="T9" fmla="*/ 2147483647 h 137"/>
              <a:gd name="T10" fmla="*/ 2147483647 w 260"/>
              <a:gd name="T11" fmla="*/ 0 h 137"/>
              <a:gd name="T12" fmla="*/ 2147483647 w 260"/>
              <a:gd name="T13" fmla="*/ 2147483647 h 137"/>
              <a:gd name="T14" fmla="*/ 2147483647 w 260"/>
              <a:gd name="T15" fmla="*/ 2147483647 h 137"/>
              <a:gd name="T16" fmla="*/ 2147483647 w 260"/>
              <a:gd name="T17" fmla="*/ 2147483647 h 137"/>
              <a:gd name="T18" fmla="*/ 2147483647 w 260"/>
              <a:gd name="T19" fmla="*/ 2147483647 h 137"/>
              <a:gd name="T20" fmla="*/ 2147483647 w 260"/>
              <a:gd name="T21" fmla="*/ 2147483647 h 137"/>
              <a:gd name="T22" fmla="*/ 2147483647 w 260"/>
              <a:gd name="T23" fmla="*/ 2147483647 h 137"/>
              <a:gd name="T24" fmla="*/ 2147483647 w 260"/>
              <a:gd name="T25" fmla="*/ 2147483647 h 137"/>
              <a:gd name="T26" fmla="*/ 2147483647 w 260"/>
              <a:gd name="T27" fmla="*/ 2147483647 h 137"/>
              <a:gd name="T28" fmla="*/ 2147483647 w 260"/>
              <a:gd name="T29" fmla="*/ 2147483647 h 137"/>
              <a:gd name="T30" fmla="*/ 2147483647 w 260"/>
              <a:gd name="T31" fmla="*/ 2147483647 h 137"/>
              <a:gd name="T32" fmla="*/ 2147483647 w 260"/>
              <a:gd name="T33" fmla="*/ 2147483647 h 137"/>
              <a:gd name="T34" fmla="*/ 2147483647 w 260"/>
              <a:gd name="T35" fmla="*/ 2147483647 h 137"/>
              <a:gd name="T36" fmla="*/ 2147483647 w 260"/>
              <a:gd name="T37" fmla="*/ 2147483647 h 137"/>
              <a:gd name="T38" fmla="*/ 2147483647 w 260"/>
              <a:gd name="T39" fmla="*/ 2147483647 h 137"/>
              <a:gd name="T40" fmla="*/ 2147483647 w 260"/>
              <a:gd name="T41" fmla="*/ 2147483647 h 137"/>
              <a:gd name="T42" fmla="*/ 2147483647 w 260"/>
              <a:gd name="T43" fmla="*/ 2147483647 h 137"/>
              <a:gd name="T44" fmla="*/ 2147483647 w 260"/>
              <a:gd name="T45" fmla="*/ 2147483647 h 137"/>
              <a:gd name="T46" fmla="*/ 2147483647 w 260"/>
              <a:gd name="T47" fmla="*/ 2147483647 h 137"/>
              <a:gd name="T48" fmla="*/ 2147483647 w 260"/>
              <a:gd name="T49" fmla="*/ 2147483647 h 137"/>
              <a:gd name="T50" fmla="*/ 2147483647 w 260"/>
              <a:gd name="T51" fmla="*/ 2147483647 h 137"/>
              <a:gd name="T52" fmla="*/ 2147483647 w 260"/>
              <a:gd name="T53" fmla="*/ 2147483647 h 137"/>
              <a:gd name="T54" fmla="*/ 0 w 260"/>
              <a:gd name="T55" fmla="*/ 2147483647 h 137"/>
              <a:gd name="T56" fmla="*/ 2147483647 w 260"/>
              <a:gd name="T57" fmla="*/ 2147483647 h 137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w 260"/>
              <a:gd name="T88" fmla="*/ 0 h 137"/>
              <a:gd name="T89" fmla="*/ 260 w 260"/>
              <a:gd name="T90" fmla="*/ 137 h 137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T87" t="T88" r="T89" b="T90"/>
            <a:pathLst>
              <a:path w="260" h="137">
                <a:moveTo>
                  <a:pt x="71" y="23"/>
                </a:moveTo>
                <a:lnTo>
                  <a:pt x="99" y="10"/>
                </a:lnTo>
                <a:lnTo>
                  <a:pt x="133" y="10"/>
                </a:lnTo>
                <a:lnTo>
                  <a:pt x="169" y="5"/>
                </a:lnTo>
                <a:lnTo>
                  <a:pt x="179" y="10"/>
                </a:lnTo>
                <a:lnTo>
                  <a:pt x="186" y="0"/>
                </a:lnTo>
                <a:lnTo>
                  <a:pt x="210" y="1"/>
                </a:lnTo>
                <a:lnTo>
                  <a:pt x="213" y="14"/>
                </a:lnTo>
                <a:lnTo>
                  <a:pt x="223" y="13"/>
                </a:lnTo>
                <a:lnTo>
                  <a:pt x="231" y="1"/>
                </a:lnTo>
                <a:lnTo>
                  <a:pt x="247" y="8"/>
                </a:lnTo>
                <a:lnTo>
                  <a:pt x="260" y="25"/>
                </a:lnTo>
                <a:lnTo>
                  <a:pt x="253" y="48"/>
                </a:lnTo>
                <a:lnTo>
                  <a:pt x="250" y="73"/>
                </a:lnTo>
                <a:lnTo>
                  <a:pt x="238" y="78"/>
                </a:lnTo>
                <a:lnTo>
                  <a:pt x="214" y="85"/>
                </a:lnTo>
                <a:lnTo>
                  <a:pt x="189" y="78"/>
                </a:lnTo>
                <a:lnTo>
                  <a:pt x="176" y="88"/>
                </a:lnTo>
                <a:lnTo>
                  <a:pt x="169" y="106"/>
                </a:lnTo>
                <a:lnTo>
                  <a:pt x="146" y="103"/>
                </a:lnTo>
                <a:lnTo>
                  <a:pt x="115" y="113"/>
                </a:lnTo>
                <a:lnTo>
                  <a:pt x="108" y="134"/>
                </a:lnTo>
                <a:lnTo>
                  <a:pt x="81" y="137"/>
                </a:lnTo>
                <a:lnTo>
                  <a:pt x="77" y="113"/>
                </a:lnTo>
                <a:lnTo>
                  <a:pt x="53" y="94"/>
                </a:lnTo>
                <a:lnTo>
                  <a:pt x="24" y="94"/>
                </a:lnTo>
                <a:lnTo>
                  <a:pt x="7" y="97"/>
                </a:lnTo>
                <a:lnTo>
                  <a:pt x="0" y="99"/>
                </a:lnTo>
                <a:lnTo>
                  <a:pt x="71" y="23"/>
                </a:lnTo>
                <a:close/>
              </a:path>
            </a:pathLst>
          </a:custGeom>
          <a:gradFill>
            <a:gsLst>
              <a:gs pos="16000">
                <a:srgbClr val="FFFFFF"/>
              </a:gs>
              <a:gs pos="35000">
                <a:srgbClr val="E6E6E6"/>
              </a:gs>
              <a:gs pos="66000">
                <a:srgbClr val="7D8496"/>
              </a:gs>
              <a:gs pos="68000">
                <a:schemeClr val="bg2">
                  <a:lumMod val="20000"/>
                  <a:lumOff val="80000"/>
                </a:schemeClr>
              </a:gs>
              <a:gs pos="85001">
                <a:srgbClr val="7D8496"/>
              </a:gs>
              <a:gs pos="100000">
                <a:srgbClr val="E6E6E6"/>
              </a:gs>
            </a:gsLst>
            <a:lin ang="16200000" scaled="0"/>
          </a:gradFill>
          <a:ln w="63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100" b="1">
              <a:solidFill>
                <a:srgbClr val="1A5296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0248" name="Freeform 6"/>
          <p:cNvSpPr>
            <a:spLocks/>
          </p:cNvSpPr>
          <p:nvPr/>
        </p:nvSpPr>
        <p:spPr bwMode="auto">
          <a:xfrm>
            <a:off x="3829050" y="2667000"/>
            <a:ext cx="277813" cy="276225"/>
          </a:xfrm>
          <a:custGeom>
            <a:avLst/>
            <a:gdLst>
              <a:gd name="T0" fmla="*/ 2147483647 w 170"/>
              <a:gd name="T1" fmla="*/ 2147483647 h 128"/>
              <a:gd name="T2" fmla="*/ 2147483647 w 170"/>
              <a:gd name="T3" fmla="*/ 2147483647 h 128"/>
              <a:gd name="T4" fmla="*/ 2147483647 w 170"/>
              <a:gd name="T5" fmla="*/ 2147483647 h 128"/>
              <a:gd name="T6" fmla="*/ 2147483647 w 170"/>
              <a:gd name="T7" fmla="*/ 2147483647 h 128"/>
              <a:gd name="T8" fmla="*/ 2147483647 w 170"/>
              <a:gd name="T9" fmla="*/ 2147483647 h 128"/>
              <a:gd name="T10" fmla="*/ 2147483647 w 170"/>
              <a:gd name="T11" fmla="*/ 2147483647 h 128"/>
              <a:gd name="T12" fmla="*/ 2147483647 w 170"/>
              <a:gd name="T13" fmla="*/ 2147483647 h 128"/>
              <a:gd name="T14" fmla="*/ 2147483647 w 170"/>
              <a:gd name="T15" fmla="*/ 2147483647 h 128"/>
              <a:gd name="T16" fmla="*/ 2147483647 w 170"/>
              <a:gd name="T17" fmla="*/ 0 h 128"/>
              <a:gd name="T18" fmla="*/ 2147483647 w 170"/>
              <a:gd name="T19" fmla="*/ 2147483647 h 128"/>
              <a:gd name="T20" fmla="*/ 2147483647 w 170"/>
              <a:gd name="T21" fmla="*/ 2147483647 h 128"/>
              <a:gd name="T22" fmla="*/ 2147483647 w 170"/>
              <a:gd name="T23" fmla="*/ 2147483647 h 128"/>
              <a:gd name="T24" fmla="*/ 2147483647 w 170"/>
              <a:gd name="T25" fmla="*/ 2147483647 h 128"/>
              <a:gd name="T26" fmla="*/ 2147483647 w 170"/>
              <a:gd name="T27" fmla="*/ 2147483647 h 128"/>
              <a:gd name="T28" fmla="*/ 2147483647 w 170"/>
              <a:gd name="T29" fmla="*/ 2147483647 h 128"/>
              <a:gd name="T30" fmla="*/ 2147483647 w 170"/>
              <a:gd name="T31" fmla="*/ 2147483647 h 128"/>
              <a:gd name="T32" fmla="*/ 2147483647 w 170"/>
              <a:gd name="T33" fmla="*/ 2147483647 h 128"/>
              <a:gd name="T34" fmla="*/ 2147483647 w 170"/>
              <a:gd name="T35" fmla="*/ 2147483647 h 128"/>
              <a:gd name="T36" fmla="*/ 2147483647 w 170"/>
              <a:gd name="T37" fmla="*/ 2147483647 h 128"/>
              <a:gd name="T38" fmla="*/ 2147483647 w 170"/>
              <a:gd name="T39" fmla="*/ 2147483647 h 128"/>
              <a:gd name="T40" fmla="*/ 2147483647 w 170"/>
              <a:gd name="T41" fmla="*/ 2147483647 h 128"/>
              <a:gd name="T42" fmla="*/ 2147483647 w 170"/>
              <a:gd name="T43" fmla="*/ 2147483647 h 128"/>
              <a:gd name="T44" fmla="*/ 2147483647 w 170"/>
              <a:gd name="T45" fmla="*/ 2147483647 h 128"/>
              <a:gd name="T46" fmla="*/ 2147483647 w 170"/>
              <a:gd name="T47" fmla="*/ 2147483647 h 128"/>
              <a:gd name="T48" fmla="*/ 2147483647 w 170"/>
              <a:gd name="T49" fmla="*/ 2147483647 h 128"/>
              <a:gd name="T50" fmla="*/ 2147483647 w 170"/>
              <a:gd name="T51" fmla="*/ 2147483647 h 128"/>
              <a:gd name="T52" fmla="*/ 0 w 170"/>
              <a:gd name="T53" fmla="*/ 2147483647 h 128"/>
              <a:gd name="T54" fmla="*/ 2147483647 w 170"/>
              <a:gd name="T55" fmla="*/ 2147483647 h 128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w 170"/>
              <a:gd name="T85" fmla="*/ 0 h 128"/>
              <a:gd name="T86" fmla="*/ 170 w 170"/>
              <a:gd name="T87" fmla="*/ 128 h 128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T84" t="T85" r="T86" b="T87"/>
            <a:pathLst>
              <a:path w="170" h="128">
                <a:moveTo>
                  <a:pt x="2" y="64"/>
                </a:moveTo>
                <a:lnTo>
                  <a:pt x="27" y="61"/>
                </a:lnTo>
                <a:lnTo>
                  <a:pt x="36" y="42"/>
                </a:lnTo>
                <a:lnTo>
                  <a:pt x="67" y="31"/>
                </a:lnTo>
                <a:lnTo>
                  <a:pt x="89" y="34"/>
                </a:lnTo>
                <a:lnTo>
                  <a:pt x="95" y="17"/>
                </a:lnTo>
                <a:lnTo>
                  <a:pt x="110" y="6"/>
                </a:lnTo>
                <a:lnTo>
                  <a:pt x="135" y="15"/>
                </a:lnTo>
                <a:lnTo>
                  <a:pt x="170" y="0"/>
                </a:lnTo>
                <a:lnTo>
                  <a:pt x="170" y="20"/>
                </a:lnTo>
                <a:lnTo>
                  <a:pt x="153" y="20"/>
                </a:lnTo>
                <a:lnTo>
                  <a:pt x="160" y="42"/>
                </a:lnTo>
                <a:lnTo>
                  <a:pt x="156" y="73"/>
                </a:lnTo>
                <a:lnTo>
                  <a:pt x="157" y="88"/>
                </a:lnTo>
                <a:lnTo>
                  <a:pt x="145" y="95"/>
                </a:lnTo>
                <a:lnTo>
                  <a:pt x="157" y="119"/>
                </a:lnTo>
                <a:lnTo>
                  <a:pt x="144" y="125"/>
                </a:lnTo>
                <a:lnTo>
                  <a:pt x="133" y="125"/>
                </a:lnTo>
                <a:lnTo>
                  <a:pt x="120" y="125"/>
                </a:lnTo>
                <a:lnTo>
                  <a:pt x="102" y="128"/>
                </a:lnTo>
                <a:lnTo>
                  <a:pt x="83" y="123"/>
                </a:lnTo>
                <a:lnTo>
                  <a:pt x="70" y="116"/>
                </a:lnTo>
                <a:lnTo>
                  <a:pt x="57" y="120"/>
                </a:lnTo>
                <a:lnTo>
                  <a:pt x="36" y="107"/>
                </a:lnTo>
                <a:lnTo>
                  <a:pt x="18" y="94"/>
                </a:lnTo>
                <a:lnTo>
                  <a:pt x="8" y="77"/>
                </a:lnTo>
                <a:lnTo>
                  <a:pt x="0" y="73"/>
                </a:lnTo>
                <a:lnTo>
                  <a:pt x="2" y="64"/>
                </a:lnTo>
                <a:close/>
              </a:path>
            </a:pathLst>
          </a:custGeom>
          <a:solidFill>
            <a:schemeClr val="bg1">
              <a:lumMod val="20000"/>
              <a:lumOff val="80000"/>
            </a:schemeClr>
          </a:solidFill>
          <a:ln w="63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100" b="1">
              <a:solidFill>
                <a:srgbClr val="1A5296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0249" name="Freeform 7"/>
          <p:cNvSpPr>
            <a:spLocks/>
          </p:cNvSpPr>
          <p:nvPr/>
        </p:nvSpPr>
        <p:spPr bwMode="auto">
          <a:xfrm>
            <a:off x="3663950" y="2770188"/>
            <a:ext cx="166688" cy="88900"/>
          </a:xfrm>
          <a:custGeom>
            <a:avLst/>
            <a:gdLst>
              <a:gd name="T0" fmla="*/ 0 w 102"/>
              <a:gd name="T1" fmla="*/ 2147483647 h 55"/>
              <a:gd name="T2" fmla="*/ 2147483647 w 102"/>
              <a:gd name="T3" fmla="*/ 2147483647 h 55"/>
              <a:gd name="T4" fmla="*/ 2147483647 w 102"/>
              <a:gd name="T5" fmla="*/ 0 h 55"/>
              <a:gd name="T6" fmla="*/ 2147483647 w 102"/>
              <a:gd name="T7" fmla="*/ 2147483647 h 55"/>
              <a:gd name="T8" fmla="*/ 2147483647 w 102"/>
              <a:gd name="T9" fmla="*/ 2147483647 h 55"/>
              <a:gd name="T10" fmla="*/ 2147483647 w 102"/>
              <a:gd name="T11" fmla="*/ 2147483647 h 55"/>
              <a:gd name="T12" fmla="*/ 2147483647 w 102"/>
              <a:gd name="T13" fmla="*/ 2147483647 h 55"/>
              <a:gd name="T14" fmla="*/ 0 w 102"/>
              <a:gd name="T15" fmla="*/ 2147483647 h 55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02"/>
              <a:gd name="T25" fmla="*/ 0 h 55"/>
              <a:gd name="T26" fmla="*/ 102 w 102"/>
              <a:gd name="T27" fmla="*/ 55 h 55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02" h="55">
                <a:moveTo>
                  <a:pt x="0" y="30"/>
                </a:moveTo>
                <a:lnTo>
                  <a:pt x="25" y="3"/>
                </a:lnTo>
                <a:lnTo>
                  <a:pt x="42" y="0"/>
                </a:lnTo>
                <a:lnTo>
                  <a:pt x="73" y="2"/>
                </a:lnTo>
                <a:lnTo>
                  <a:pt x="96" y="21"/>
                </a:lnTo>
                <a:lnTo>
                  <a:pt x="102" y="44"/>
                </a:lnTo>
                <a:lnTo>
                  <a:pt x="67" y="55"/>
                </a:lnTo>
                <a:lnTo>
                  <a:pt x="0" y="30"/>
                </a:lnTo>
                <a:close/>
              </a:path>
            </a:pathLst>
          </a:custGeom>
          <a:solidFill>
            <a:schemeClr val="bg1">
              <a:lumMod val="20000"/>
              <a:lumOff val="80000"/>
            </a:schemeClr>
          </a:solidFill>
          <a:ln w="63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100" b="1">
              <a:solidFill>
                <a:srgbClr val="1A5296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0250" name="Freeform 8"/>
          <p:cNvSpPr>
            <a:spLocks/>
          </p:cNvSpPr>
          <p:nvPr/>
        </p:nvSpPr>
        <p:spPr bwMode="auto">
          <a:xfrm>
            <a:off x="3916363" y="2925763"/>
            <a:ext cx="244475" cy="177800"/>
          </a:xfrm>
          <a:custGeom>
            <a:avLst/>
            <a:gdLst>
              <a:gd name="T0" fmla="*/ 2147483647 w 151"/>
              <a:gd name="T1" fmla="*/ 2147483647 h 111"/>
              <a:gd name="T2" fmla="*/ 2147483647 w 151"/>
              <a:gd name="T3" fmla="*/ 2147483647 h 111"/>
              <a:gd name="T4" fmla="*/ 2147483647 w 151"/>
              <a:gd name="T5" fmla="*/ 2147483647 h 111"/>
              <a:gd name="T6" fmla="*/ 2147483647 w 151"/>
              <a:gd name="T7" fmla="*/ 2147483647 h 111"/>
              <a:gd name="T8" fmla="*/ 2147483647 w 151"/>
              <a:gd name="T9" fmla="*/ 2147483647 h 111"/>
              <a:gd name="T10" fmla="*/ 2147483647 w 151"/>
              <a:gd name="T11" fmla="*/ 2147483647 h 111"/>
              <a:gd name="T12" fmla="*/ 2147483647 w 151"/>
              <a:gd name="T13" fmla="*/ 2147483647 h 111"/>
              <a:gd name="T14" fmla="*/ 2147483647 w 151"/>
              <a:gd name="T15" fmla="*/ 2147483647 h 111"/>
              <a:gd name="T16" fmla="*/ 2147483647 w 151"/>
              <a:gd name="T17" fmla="*/ 2147483647 h 111"/>
              <a:gd name="T18" fmla="*/ 2147483647 w 151"/>
              <a:gd name="T19" fmla="*/ 2147483647 h 111"/>
              <a:gd name="T20" fmla="*/ 2147483647 w 151"/>
              <a:gd name="T21" fmla="*/ 2147483647 h 111"/>
              <a:gd name="T22" fmla="*/ 2147483647 w 151"/>
              <a:gd name="T23" fmla="*/ 2147483647 h 111"/>
              <a:gd name="T24" fmla="*/ 2147483647 w 151"/>
              <a:gd name="T25" fmla="*/ 2147483647 h 111"/>
              <a:gd name="T26" fmla="*/ 2147483647 w 151"/>
              <a:gd name="T27" fmla="*/ 2147483647 h 111"/>
              <a:gd name="T28" fmla="*/ 2147483647 w 151"/>
              <a:gd name="T29" fmla="*/ 2147483647 h 111"/>
              <a:gd name="T30" fmla="*/ 2147483647 w 151"/>
              <a:gd name="T31" fmla="*/ 2147483647 h 111"/>
              <a:gd name="T32" fmla="*/ 2147483647 w 151"/>
              <a:gd name="T33" fmla="*/ 2147483647 h 111"/>
              <a:gd name="T34" fmla="*/ 2147483647 w 151"/>
              <a:gd name="T35" fmla="*/ 2147483647 h 111"/>
              <a:gd name="T36" fmla="*/ 2147483647 w 151"/>
              <a:gd name="T37" fmla="*/ 2147483647 h 111"/>
              <a:gd name="T38" fmla="*/ 0 w 151"/>
              <a:gd name="T39" fmla="*/ 2147483647 h 111"/>
              <a:gd name="T40" fmla="*/ 2147483647 w 151"/>
              <a:gd name="T41" fmla="*/ 0 h 111"/>
              <a:gd name="T42" fmla="*/ 2147483647 w 151"/>
              <a:gd name="T43" fmla="*/ 2147483647 h 111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w 151"/>
              <a:gd name="T67" fmla="*/ 0 h 111"/>
              <a:gd name="T68" fmla="*/ 151 w 151"/>
              <a:gd name="T69" fmla="*/ 111 h 111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T66" t="T67" r="T68" b="T69"/>
            <a:pathLst>
              <a:path w="151" h="111">
                <a:moveTo>
                  <a:pt x="28" y="8"/>
                </a:moveTo>
                <a:lnTo>
                  <a:pt x="47" y="14"/>
                </a:lnTo>
                <a:lnTo>
                  <a:pt x="65" y="9"/>
                </a:lnTo>
                <a:lnTo>
                  <a:pt x="87" y="11"/>
                </a:lnTo>
                <a:lnTo>
                  <a:pt x="102" y="5"/>
                </a:lnTo>
                <a:lnTo>
                  <a:pt x="123" y="33"/>
                </a:lnTo>
                <a:lnTo>
                  <a:pt x="148" y="50"/>
                </a:lnTo>
                <a:lnTo>
                  <a:pt x="151" y="90"/>
                </a:lnTo>
                <a:lnTo>
                  <a:pt x="136" y="111"/>
                </a:lnTo>
                <a:lnTo>
                  <a:pt x="123" y="83"/>
                </a:lnTo>
                <a:lnTo>
                  <a:pt x="118" y="98"/>
                </a:lnTo>
                <a:lnTo>
                  <a:pt x="108" y="101"/>
                </a:lnTo>
                <a:lnTo>
                  <a:pt x="95" y="73"/>
                </a:lnTo>
                <a:lnTo>
                  <a:pt x="67" y="58"/>
                </a:lnTo>
                <a:lnTo>
                  <a:pt x="41" y="37"/>
                </a:lnTo>
                <a:lnTo>
                  <a:pt x="37" y="50"/>
                </a:lnTo>
                <a:lnTo>
                  <a:pt x="52" y="62"/>
                </a:lnTo>
                <a:lnTo>
                  <a:pt x="44" y="73"/>
                </a:lnTo>
                <a:lnTo>
                  <a:pt x="6" y="48"/>
                </a:lnTo>
                <a:lnTo>
                  <a:pt x="0" y="5"/>
                </a:lnTo>
                <a:lnTo>
                  <a:pt x="15" y="0"/>
                </a:lnTo>
                <a:lnTo>
                  <a:pt x="28" y="8"/>
                </a:lnTo>
                <a:close/>
              </a:path>
            </a:pathLst>
          </a:custGeom>
          <a:solidFill>
            <a:schemeClr val="bg1">
              <a:lumMod val="20000"/>
              <a:lumOff val="80000"/>
            </a:schemeClr>
          </a:solidFill>
          <a:ln w="63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100" b="1">
              <a:solidFill>
                <a:srgbClr val="1A5296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0251" name="Freeform 9"/>
          <p:cNvSpPr>
            <a:spLocks/>
          </p:cNvSpPr>
          <p:nvPr/>
        </p:nvSpPr>
        <p:spPr bwMode="auto">
          <a:xfrm>
            <a:off x="4154488" y="2974975"/>
            <a:ext cx="341312" cy="155575"/>
          </a:xfrm>
          <a:custGeom>
            <a:avLst/>
            <a:gdLst>
              <a:gd name="T0" fmla="*/ 0 w 210"/>
              <a:gd name="T1" fmla="*/ 2147483647 h 96"/>
              <a:gd name="T2" fmla="*/ 2147483647 w 210"/>
              <a:gd name="T3" fmla="*/ 2147483647 h 96"/>
              <a:gd name="T4" fmla="*/ 2147483647 w 210"/>
              <a:gd name="T5" fmla="*/ 2147483647 h 96"/>
              <a:gd name="T6" fmla="*/ 2147483647 w 210"/>
              <a:gd name="T7" fmla="*/ 2147483647 h 96"/>
              <a:gd name="T8" fmla="*/ 2147483647 w 210"/>
              <a:gd name="T9" fmla="*/ 2147483647 h 96"/>
              <a:gd name="T10" fmla="*/ 2147483647 w 210"/>
              <a:gd name="T11" fmla="*/ 2147483647 h 96"/>
              <a:gd name="T12" fmla="*/ 2147483647 w 210"/>
              <a:gd name="T13" fmla="*/ 0 h 96"/>
              <a:gd name="T14" fmla="*/ 2147483647 w 210"/>
              <a:gd name="T15" fmla="*/ 2147483647 h 96"/>
              <a:gd name="T16" fmla="*/ 2147483647 w 210"/>
              <a:gd name="T17" fmla="*/ 2147483647 h 96"/>
              <a:gd name="T18" fmla="*/ 2147483647 w 210"/>
              <a:gd name="T19" fmla="*/ 2147483647 h 96"/>
              <a:gd name="T20" fmla="*/ 2147483647 w 210"/>
              <a:gd name="T21" fmla="*/ 2147483647 h 96"/>
              <a:gd name="T22" fmla="*/ 2147483647 w 210"/>
              <a:gd name="T23" fmla="*/ 2147483647 h 96"/>
              <a:gd name="T24" fmla="*/ 2147483647 w 210"/>
              <a:gd name="T25" fmla="*/ 2147483647 h 96"/>
              <a:gd name="T26" fmla="*/ 2147483647 w 210"/>
              <a:gd name="T27" fmla="*/ 2147483647 h 96"/>
              <a:gd name="T28" fmla="*/ 2147483647 w 210"/>
              <a:gd name="T29" fmla="*/ 2147483647 h 96"/>
              <a:gd name="T30" fmla="*/ 2147483647 w 210"/>
              <a:gd name="T31" fmla="*/ 2147483647 h 96"/>
              <a:gd name="T32" fmla="*/ 2147483647 w 210"/>
              <a:gd name="T33" fmla="*/ 2147483647 h 96"/>
              <a:gd name="T34" fmla="*/ 2147483647 w 210"/>
              <a:gd name="T35" fmla="*/ 2147483647 h 96"/>
              <a:gd name="T36" fmla="*/ 2147483647 w 210"/>
              <a:gd name="T37" fmla="*/ 2147483647 h 96"/>
              <a:gd name="T38" fmla="*/ 2147483647 w 210"/>
              <a:gd name="T39" fmla="*/ 2147483647 h 96"/>
              <a:gd name="T40" fmla="*/ 2147483647 w 210"/>
              <a:gd name="T41" fmla="*/ 2147483647 h 96"/>
              <a:gd name="T42" fmla="*/ 2147483647 w 210"/>
              <a:gd name="T43" fmla="*/ 2147483647 h 96"/>
              <a:gd name="T44" fmla="*/ 2147483647 w 210"/>
              <a:gd name="T45" fmla="*/ 2147483647 h 96"/>
              <a:gd name="T46" fmla="*/ 2147483647 w 210"/>
              <a:gd name="T47" fmla="*/ 2147483647 h 96"/>
              <a:gd name="T48" fmla="*/ 2147483647 w 210"/>
              <a:gd name="T49" fmla="*/ 2147483647 h 96"/>
              <a:gd name="T50" fmla="*/ 2147483647 w 210"/>
              <a:gd name="T51" fmla="*/ 2147483647 h 96"/>
              <a:gd name="T52" fmla="*/ 2147483647 w 210"/>
              <a:gd name="T53" fmla="*/ 2147483647 h 96"/>
              <a:gd name="T54" fmla="*/ 2147483647 w 210"/>
              <a:gd name="T55" fmla="*/ 2147483647 h 96"/>
              <a:gd name="T56" fmla="*/ 2147483647 w 210"/>
              <a:gd name="T57" fmla="*/ 2147483647 h 96"/>
              <a:gd name="T58" fmla="*/ 0 w 210"/>
              <a:gd name="T59" fmla="*/ 2147483647 h 96"/>
              <a:gd name="T60" fmla="*/ 2147483647 w 210"/>
              <a:gd name="T61" fmla="*/ 2147483647 h 96"/>
              <a:gd name="T62" fmla="*/ 0 w 210"/>
              <a:gd name="T63" fmla="*/ 2147483647 h 9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210"/>
              <a:gd name="T97" fmla="*/ 0 h 96"/>
              <a:gd name="T98" fmla="*/ 210 w 210"/>
              <a:gd name="T99" fmla="*/ 96 h 9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210" h="96">
                <a:moveTo>
                  <a:pt x="0" y="16"/>
                </a:moveTo>
                <a:lnTo>
                  <a:pt x="29" y="47"/>
                </a:lnTo>
                <a:lnTo>
                  <a:pt x="34" y="22"/>
                </a:lnTo>
                <a:lnTo>
                  <a:pt x="55" y="43"/>
                </a:lnTo>
                <a:lnTo>
                  <a:pt x="77" y="40"/>
                </a:lnTo>
                <a:lnTo>
                  <a:pt x="117" y="4"/>
                </a:lnTo>
                <a:lnTo>
                  <a:pt x="147" y="0"/>
                </a:lnTo>
                <a:lnTo>
                  <a:pt x="175" y="3"/>
                </a:lnTo>
                <a:lnTo>
                  <a:pt x="197" y="15"/>
                </a:lnTo>
                <a:lnTo>
                  <a:pt x="210" y="35"/>
                </a:lnTo>
                <a:lnTo>
                  <a:pt x="204" y="40"/>
                </a:lnTo>
                <a:lnTo>
                  <a:pt x="202" y="57"/>
                </a:lnTo>
                <a:lnTo>
                  <a:pt x="175" y="69"/>
                </a:lnTo>
                <a:lnTo>
                  <a:pt x="169" y="57"/>
                </a:lnTo>
                <a:lnTo>
                  <a:pt x="170" y="44"/>
                </a:lnTo>
                <a:lnTo>
                  <a:pt x="166" y="26"/>
                </a:lnTo>
                <a:lnTo>
                  <a:pt x="145" y="19"/>
                </a:lnTo>
                <a:lnTo>
                  <a:pt x="129" y="26"/>
                </a:lnTo>
                <a:lnTo>
                  <a:pt x="120" y="43"/>
                </a:lnTo>
                <a:lnTo>
                  <a:pt x="98" y="51"/>
                </a:lnTo>
                <a:lnTo>
                  <a:pt x="92" y="57"/>
                </a:lnTo>
                <a:lnTo>
                  <a:pt x="113" y="85"/>
                </a:lnTo>
                <a:lnTo>
                  <a:pt x="95" y="96"/>
                </a:lnTo>
                <a:lnTo>
                  <a:pt x="88" y="83"/>
                </a:lnTo>
                <a:lnTo>
                  <a:pt x="79" y="85"/>
                </a:lnTo>
                <a:lnTo>
                  <a:pt x="73" y="71"/>
                </a:lnTo>
                <a:lnTo>
                  <a:pt x="57" y="74"/>
                </a:lnTo>
                <a:lnTo>
                  <a:pt x="43" y="65"/>
                </a:lnTo>
                <a:lnTo>
                  <a:pt x="18" y="60"/>
                </a:lnTo>
                <a:lnTo>
                  <a:pt x="0" y="65"/>
                </a:lnTo>
                <a:lnTo>
                  <a:pt x="2" y="56"/>
                </a:lnTo>
                <a:lnTo>
                  <a:pt x="0" y="16"/>
                </a:lnTo>
                <a:close/>
              </a:path>
            </a:pathLst>
          </a:custGeom>
          <a:solidFill>
            <a:schemeClr val="bg1">
              <a:lumMod val="20000"/>
              <a:lumOff val="80000"/>
            </a:schemeClr>
          </a:solidFill>
          <a:ln w="63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100" b="1">
              <a:solidFill>
                <a:srgbClr val="1A5296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0252" name="Freeform 10"/>
          <p:cNvSpPr>
            <a:spLocks/>
          </p:cNvSpPr>
          <p:nvPr/>
        </p:nvSpPr>
        <p:spPr bwMode="auto">
          <a:xfrm>
            <a:off x="4398084" y="3309768"/>
            <a:ext cx="1779588" cy="1714500"/>
          </a:xfrm>
          <a:custGeom>
            <a:avLst/>
            <a:gdLst>
              <a:gd name="T0" fmla="*/ 2147483647 w 1095"/>
              <a:gd name="T1" fmla="*/ 2147483647 h 1054"/>
              <a:gd name="T2" fmla="*/ 2147483647 w 1095"/>
              <a:gd name="T3" fmla="*/ 2147483647 h 1054"/>
              <a:gd name="T4" fmla="*/ 0 w 1095"/>
              <a:gd name="T5" fmla="*/ 2147483647 h 1054"/>
              <a:gd name="T6" fmla="*/ 2147483647 w 1095"/>
              <a:gd name="T7" fmla="*/ 2147483647 h 1054"/>
              <a:gd name="T8" fmla="*/ 2147483647 w 1095"/>
              <a:gd name="T9" fmla="*/ 2147483647 h 1054"/>
              <a:gd name="T10" fmla="*/ 2147483647 w 1095"/>
              <a:gd name="T11" fmla="*/ 2147483647 h 1054"/>
              <a:gd name="T12" fmla="*/ 2147483647 w 1095"/>
              <a:gd name="T13" fmla="*/ 2147483647 h 1054"/>
              <a:gd name="T14" fmla="*/ 2147483647 w 1095"/>
              <a:gd name="T15" fmla="*/ 2147483647 h 1054"/>
              <a:gd name="T16" fmla="*/ 2147483647 w 1095"/>
              <a:gd name="T17" fmla="*/ 2147483647 h 1054"/>
              <a:gd name="T18" fmla="*/ 2147483647 w 1095"/>
              <a:gd name="T19" fmla="*/ 2147483647 h 1054"/>
              <a:gd name="T20" fmla="*/ 2147483647 w 1095"/>
              <a:gd name="T21" fmla="*/ 2147483647 h 1054"/>
              <a:gd name="T22" fmla="*/ 2147483647 w 1095"/>
              <a:gd name="T23" fmla="*/ 2147483647 h 1054"/>
              <a:gd name="T24" fmla="*/ 2147483647 w 1095"/>
              <a:gd name="T25" fmla="*/ 2147483647 h 1054"/>
              <a:gd name="T26" fmla="*/ 2147483647 w 1095"/>
              <a:gd name="T27" fmla="*/ 2147483647 h 1054"/>
              <a:gd name="T28" fmla="*/ 2147483647 w 1095"/>
              <a:gd name="T29" fmla="*/ 2147483647 h 1054"/>
              <a:gd name="T30" fmla="*/ 2147483647 w 1095"/>
              <a:gd name="T31" fmla="*/ 2147483647 h 1054"/>
              <a:gd name="T32" fmla="*/ 2147483647 w 1095"/>
              <a:gd name="T33" fmla="*/ 2147483647 h 1054"/>
              <a:gd name="T34" fmla="*/ 2147483647 w 1095"/>
              <a:gd name="T35" fmla="*/ 2147483647 h 1054"/>
              <a:gd name="T36" fmla="*/ 2147483647 w 1095"/>
              <a:gd name="T37" fmla="*/ 2147483647 h 1054"/>
              <a:gd name="T38" fmla="*/ 2147483647 w 1095"/>
              <a:gd name="T39" fmla="*/ 2147483647 h 1054"/>
              <a:gd name="T40" fmla="*/ 2147483647 w 1095"/>
              <a:gd name="T41" fmla="*/ 2147483647 h 1054"/>
              <a:gd name="T42" fmla="*/ 2147483647 w 1095"/>
              <a:gd name="T43" fmla="*/ 2147483647 h 1054"/>
              <a:gd name="T44" fmla="*/ 2147483647 w 1095"/>
              <a:gd name="T45" fmla="*/ 2147483647 h 1054"/>
              <a:gd name="T46" fmla="*/ 2147483647 w 1095"/>
              <a:gd name="T47" fmla="*/ 2147483647 h 1054"/>
              <a:gd name="T48" fmla="*/ 2147483647 w 1095"/>
              <a:gd name="T49" fmla="*/ 2147483647 h 1054"/>
              <a:gd name="T50" fmla="*/ 2147483647 w 1095"/>
              <a:gd name="T51" fmla="*/ 2147483647 h 1054"/>
              <a:gd name="T52" fmla="*/ 2147483647 w 1095"/>
              <a:gd name="T53" fmla="*/ 2147483647 h 1054"/>
              <a:gd name="T54" fmla="*/ 2147483647 w 1095"/>
              <a:gd name="T55" fmla="*/ 2147483647 h 1054"/>
              <a:gd name="T56" fmla="*/ 2147483647 w 1095"/>
              <a:gd name="T57" fmla="*/ 2147483647 h 1054"/>
              <a:gd name="T58" fmla="*/ 2147483647 w 1095"/>
              <a:gd name="T59" fmla="*/ 2147483647 h 1054"/>
              <a:gd name="T60" fmla="*/ 2147483647 w 1095"/>
              <a:gd name="T61" fmla="*/ 2147483647 h 1054"/>
              <a:gd name="T62" fmla="*/ 2147483647 w 1095"/>
              <a:gd name="T63" fmla="*/ 2147483647 h 1054"/>
              <a:gd name="T64" fmla="*/ 2147483647 w 1095"/>
              <a:gd name="T65" fmla="*/ 2147483647 h 1054"/>
              <a:gd name="T66" fmla="*/ 2147483647 w 1095"/>
              <a:gd name="T67" fmla="*/ 2147483647 h 1054"/>
              <a:gd name="T68" fmla="*/ 2147483647 w 1095"/>
              <a:gd name="T69" fmla="*/ 2147483647 h 1054"/>
              <a:gd name="T70" fmla="*/ 2147483647 w 1095"/>
              <a:gd name="T71" fmla="*/ 2147483647 h 1054"/>
              <a:gd name="T72" fmla="*/ 2147483647 w 1095"/>
              <a:gd name="T73" fmla="*/ 2147483647 h 1054"/>
              <a:gd name="T74" fmla="*/ 2147483647 w 1095"/>
              <a:gd name="T75" fmla="*/ 2147483647 h 1054"/>
              <a:gd name="T76" fmla="*/ 2147483647 w 1095"/>
              <a:gd name="T77" fmla="*/ 2147483647 h 1054"/>
              <a:gd name="T78" fmla="*/ 2147483647 w 1095"/>
              <a:gd name="T79" fmla="*/ 2147483647 h 1054"/>
              <a:gd name="T80" fmla="*/ 2147483647 w 1095"/>
              <a:gd name="T81" fmla="*/ 2147483647 h 1054"/>
              <a:gd name="T82" fmla="*/ 2147483647 w 1095"/>
              <a:gd name="T83" fmla="*/ 2147483647 h 1054"/>
              <a:gd name="T84" fmla="*/ 2147483647 w 1095"/>
              <a:gd name="T85" fmla="*/ 2147483647 h 1054"/>
              <a:gd name="T86" fmla="*/ 2147483647 w 1095"/>
              <a:gd name="T87" fmla="*/ 2147483647 h 1054"/>
              <a:gd name="T88" fmla="*/ 2147483647 w 1095"/>
              <a:gd name="T89" fmla="*/ 2147483647 h 1054"/>
              <a:gd name="T90" fmla="*/ 2147483647 w 1095"/>
              <a:gd name="T91" fmla="*/ 2147483647 h 1054"/>
              <a:gd name="T92" fmla="*/ 2147483647 w 1095"/>
              <a:gd name="T93" fmla="*/ 2147483647 h 1054"/>
              <a:gd name="T94" fmla="*/ 2147483647 w 1095"/>
              <a:gd name="T95" fmla="*/ 2147483647 h 1054"/>
              <a:gd name="T96" fmla="*/ 2147483647 w 1095"/>
              <a:gd name="T97" fmla="*/ 2147483647 h 1054"/>
              <a:gd name="T98" fmla="*/ 2147483647 w 1095"/>
              <a:gd name="T99" fmla="*/ 2147483647 h 1054"/>
              <a:gd name="T100" fmla="*/ 2147483647 w 1095"/>
              <a:gd name="T101" fmla="*/ 2147483647 h 1054"/>
              <a:gd name="T102" fmla="*/ 2147483647 w 1095"/>
              <a:gd name="T103" fmla="*/ 2147483647 h 1054"/>
              <a:gd name="T104" fmla="*/ 2147483647 w 1095"/>
              <a:gd name="T105" fmla="*/ 2147483647 h 1054"/>
              <a:gd name="T106" fmla="*/ 2147483647 w 1095"/>
              <a:gd name="T107" fmla="*/ 2147483647 h 1054"/>
              <a:gd name="T108" fmla="*/ 2147483647 w 1095"/>
              <a:gd name="T109" fmla="*/ 2147483647 h 1054"/>
              <a:gd name="T110" fmla="*/ 2147483647 w 1095"/>
              <a:gd name="T111" fmla="*/ 2147483647 h 1054"/>
              <a:gd name="T112" fmla="*/ 2147483647 w 1095"/>
              <a:gd name="T113" fmla="*/ 2147483647 h 1054"/>
              <a:gd name="T114" fmla="*/ 2147483647 w 1095"/>
              <a:gd name="T115" fmla="*/ 2147483647 h 1054"/>
              <a:gd name="T116" fmla="*/ 2147483647 w 1095"/>
              <a:gd name="T117" fmla="*/ 2147483647 h 1054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1095"/>
              <a:gd name="T178" fmla="*/ 0 h 1054"/>
              <a:gd name="T179" fmla="*/ 1095 w 1095"/>
              <a:gd name="T180" fmla="*/ 1054 h 1054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1095" h="1054">
                <a:moveTo>
                  <a:pt x="104" y="158"/>
                </a:moveTo>
                <a:lnTo>
                  <a:pt x="101" y="238"/>
                </a:lnTo>
                <a:lnTo>
                  <a:pt x="98" y="246"/>
                </a:lnTo>
                <a:lnTo>
                  <a:pt x="93" y="253"/>
                </a:lnTo>
                <a:lnTo>
                  <a:pt x="54" y="265"/>
                </a:lnTo>
                <a:lnTo>
                  <a:pt x="27" y="278"/>
                </a:lnTo>
                <a:lnTo>
                  <a:pt x="14" y="306"/>
                </a:lnTo>
                <a:lnTo>
                  <a:pt x="15" y="322"/>
                </a:lnTo>
                <a:lnTo>
                  <a:pt x="0" y="340"/>
                </a:lnTo>
                <a:lnTo>
                  <a:pt x="0" y="361"/>
                </a:lnTo>
                <a:lnTo>
                  <a:pt x="14" y="371"/>
                </a:lnTo>
                <a:lnTo>
                  <a:pt x="20" y="389"/>
                </a:lnTo>
                <a:lnTo>
                  <a:pt x="20" y="405"/>
                </a:lnTo>
                <a:lnTo>
                  <a:pt x="39" y="398"/>
                </a:lnTo>
                <a:lnTo>
                  <a:pt x="49" y="413"/>
                </a:lnTo>
                <a:lnTo>
                  <a:pt x="68" y="413"/>
                </a:lnTo>
                <a:lnTo>
                  <a:pt x="86" y="398"/>
                </a:lnTo>
                <a:lnTo>
                  <a:pt x="99" y="447"/>
                </a:lnTo>
                <a:lnTo>
                  <a:pt x="120" y="451"/>
                </a:lnTo>
                <a:lnTo>
                  <a:pt x="163" y="439"/>
                </a:lnTo>
                <a:lnTo>
                  <a:pt x="198" y="421"/>
                </a:lnTo>
                <a:lnTo>
                  <a:pt x="225" y="398"/>
                </a:lnTo>
                <a:lnTo>
                  <a:pt x="247" y="424"/>
                </a:lnTo>
                <a:lnTo>
                  <a:pt x="252" y="447"/>
                </a:lnTo>
                <a:lnTo>
                  <a:pt x="252" y="464"/>
                </a:lnTo>
                <a:lnTo>
                  <a:pt x="284" y="481"/>
                </a:lnTo>
                <a:lnTo>
                  <a:pt x="308" y="479"/>
                </a:lnTo>
                <a:lnTo>
                  <a:pt x="337" y="498"/>
                </a:lnTo>
                <a:lnTo>
                  <a:pt x="370" y="510"/>
                </a:lnTo>
                <a:lnTo>
                  <a:pt x="391" y="531"/>
                </a:lnTo>
                <a:lnTo>
                  <a:pt x="388" y="584"/>
                </a:lnTo>
                <a:lnTo>
                  <a:pt x="441" y="584"/>
                </a:lnTo>
                <a:lnTo>
                  <a:pt x="445" y="612"/>
                </a:lnTo>
                <a:lnTo>
                  <a:pt x="456" y="627"/>
                </a:lnTo>
                <a:lnTo>
                  <a:pt x="456" y="656"/>
                </a:lnTo>
                <a:lnTo>
                  <a:pt x="444" y="682"/>
                </a:lnTo>
                <a:lnTo>
                  <a:pt x="456" y="705"/>
                </a:lnTo>
                <a:lnTo>
                  <a:pt x="456" y="730"/>
                </a:lnTo>
                <a:lnTo>
                  <a:pt x="453" y="757"/>
                </a:lnTo>
                <a:lnTo>
                  <a:pt x="475" y="757"/>
                </a:lnTo>
                <a:lnTo>
                  <a:pt x="503" y="757"/>
                </a:lnTo>
                <a:lnTo>
                  <a:pt x="512" y="761"/>
                </a:lnTo>
                <a:lnTo>
                  <a:pt x="524" y="773"/>
                </a:lnTo>
                <a:lnTo>
                  <a:pt x="533" y="801"/>
                </a:lnTo>
                <a:lnTo>
                  <a:pt x="543" y="797"/>
                </a:lnTo>
                <a:lnTo>
                  <a:pt x="550" y="850"/>
                </a:lnTo>
                <a:lnTo>
                  <a:pt x="555" y="856"/>
                </a:lnTo>
                <a:lnTo>
                  <a:pt x="556" y="856"/>
                </a:lnTo>
                <a:lnTo>
                  <a:pt x="567" y="875"/>
                </a:lnTo>
                <a:lnTo>
                  <a:pt x="559" y="896"/>
                </a:lnTo>
                <a:lnTo>
                  <a:pt x="528" y="911"/>
                </a:lnTo>
                <a:lnTo>
                  <a:pt x="496" y="939"/>
                </a:lnTo>
                <a:lnTo>
                  <a:pt x="481" y="953"/>
                </a:lnTo>
                <a:lnTo>
                  <a:pt x="481" y="982"/>
                </a:lnTo>
                <a:lnTo>
                  <a:pt x="494" y="992"/>
                </a:lnTo>
                <a:lnTo>
                  <a:pt x="497" y="1011"/>
                </a:lnTo>
                <a:lnTo>
                  <a:pt x="521" y="1008"/>
                </a:lnTo>
                <a:lnTo>
                  <a:pt x="550" y="1026"/>
                </a:lnTo>
                <a:lnTo>
                  <a:pt x="577" y="1054"/>
                </a:lnTo>
                <a:lnTo>
                  <a:pt x="592" y="1045"/>
                </a:lnTo>
                <a:lnTo>
                  <a:pt x="611" y="1027"/>
                </a:lnTo>
                <a:lnTo>
                  <a:pt x="615" y="1001"/>
                </a:lnTo>
                <a:lnTo>
                  <a:pt x="627" y="992"/>
                </a:lnTo>
                <a:lnTo>
                  <a:pt x="633" y="987"/>
                </a:lnTo>
                <a:lnTo>
                  <a:pt x="642" y="976"/>
                </a:lnTo>
                <a:lnTo>
                  <a:pt x="655" y="965"/>
                </a:lnTo>
                <a:lnTo>
                  <a:pt x="682" y="933"/>
                </a:lnTo>
                <a:lnTo>
                  <a:pt x="682" y="877"/>
                </a:lnTo>
                <a:lnTo>
                  <a:pt x="689" y="863"/>
                </a:lnTo>
                <a:lnTo>
                  <a:pt x="703" y="850"/>
                </a:lnTo>
                <a:lnTo>
                  <a:pt x="722" y="850"/>
                </a:lnTo>
                <a:lnTo>
                  <a:pt x="731" y="838"/>
                </a:lnTo>
                <a:lnTo>
                  <a:pt x="749" y="838"/>
                </a:lnTo>
                <a:lnTo>
                  <a:pt x="774" y="822"/>
                </a:lnTo>
                <a:lnTo>
                  <a:pt x="775" y="818"/>
                </a:lnTo>
                <a:lnTo>
                  <a:pt x="806" y="809"/>
                </a:lnTo>
                <a:lnTo>
                  <a:pt x="822" y="804"/>
                </a:lnTo>
                <a:lnTo>
                  <a:pt x="843" y="818"/>
                </a:lnTo>
                <a:lnTo>
                  <a:pt x="865" y="801"/>
                </a:lnTo>
                <a:lnTo>
                  <a:pt x="868" y="789"/>
                </a:lnTo>
                <a:lnTo>
                  <a:pt x="902" y="757"/>
                </a:lnTo>
                <a:lnTo>
                  <a:pt x="910" y="741"/>
                </a:lnTo>
                <a:lnTo>
                  <a:pt x="923" y="730"/>
                </a:lnTo>
                <a:lnTo>
                  <a:pt x="938" y="721"/>
                </a:lnTo>
                <a:lnTo>
                  <a:pt x="938" y="704"/>
                </a:lnTo>
                <a:lnTo>
                  <a:pt x="942" y="677"/>
                </a:lnTo>
                <a:lnTo>
                  <a:pt x="950" y="670"/>
                </a:lnTo>
                <a:lnTo>
                  <a:pt x="950" y="655"/>
                </a:lnTo>
                <a:lnTo>
                  <a:pt x="957" y="634"/>
                </a:lnTo>
                <a:lnTo>
                  <a:pt x="964" y="603"/>
                </a:lnTo>
                <a:lnTo>
                  <a:pt x="966" y="582"/>
                </a:lnTo>
                <a:lnTo>
                  <a:pt x="969" y="560"/>
                </a:lnTo>
                <a:lnTo>
                  <a:pt x="970" y="540"/>
                </a:lnTo>
                <a:lnTo>
                  <a:pt x="978" y="531"/>
                </a:lnTo>
                <a:lnTo>
                  <a:pt x="984" y="531"/>
                </a:lnTo>
                <a:lnTo>
                  <a:pt x="988" y="538"/>
                </a:lnTo>
                <a:lnTo>
                  <a:pt x="1009" y="498"/>
                </a:lnTo>
                <a:lnTo>
                  <a:pt x="1031" y="481"/>
                </a:lnTo>
                <a:lnTo>
                  <a:pt x="1052" y="463"/>
                </a:lnTo>
                <a:lnTo>
                  <a:pt x="1059" y="449"/>
                </a:lnTo>
                <a:lnTo>
                  <a:pt x="1074" y="433"/>
                </a:lnTo>
                <a:lnTo>
                  <a:pt x="1095" y="413"/>
                </a:lnTo>
                <a:lnTo>
                  <a:pt x="1095" y="370"/>
                </a:lnTo>
                <a:lnTo>
                  <a:pt x="1090" y="356"/>
                </a:lnTo>
                <a:lnTo>
                  <a:pt x="1087" y="339"/>
                </a:lnTo>
                <a:lnTo>
                  <a:pt x="1087" y="333"/>
                </a:lnTo>
                <a:lnTo>
                  <a:pt x="1075" y="322"/>
                </a:lnTo>
                <a:lnTo>
                  <a:pt x="1035" y="305"/>
                </a:lnTo>
                <a:lnTo>
                  <a:pt x="1022" y="299"/>
                </a:lnTo>
                <a:lnTo>
                  <a:pt x="1007" y="285"/>
                </a:lnTo>
                <a:lnTo>
                  <a:pt x="972" y="238"/>
                </a:lnTo>
                <a:lnTo>
                  <a:pt x="942" y="238"/>
                </a:lnTo>
                <a:lnTo>
                  <a:pt x="858" y="213"/>
                </a:lnTo>
                <a:lnTo>
                  <a:pt x="849" y="220"/>
                </a:lnTo>
                <a:lnTo>
                  <a:pt x="836" y="226"/>
                </a:lnTo>
                <a:lnTo>
                  <a:pt x="822" y="222"/>
                </a:lnTo>
                <a:lnTo>
                  <a:pt x="824" y="203"/>
                </a:lnTo>
                <a:lnTo>
                  <a:pt x="831" y="191"/>
                </a:lnTo>
                <a:lnTo>
                  <a:pt x="815" y="191"/>
                </a:lnTo>
                <a:lnTo>
                  <a:pt x="811" y="179"/>
                </a:lnTo>
                <a:lnTo>
                  <a:pt x="788" y="170"/>
                </a:lnTo>
                <a:lnTo>
                  <a:pt x="766" y="163"/>
                </a:lnTo>
                <a:lnTo>
                  <a:pt x="750" y="160"/>
                </a:lnTo>
                <a:lnTo>
                  <a:pt x="731" y="173"/>
                </a:lnTo>
                <a:lnTo>
                  <a:pt x="723" y="167"/>
                </a:lnTo>
                <a:lnTo>
                  <a:pt x="731" y="146"/>
                </a:lnTo>
                <a:lnTo>
                  <a:pt x="678" y="139"/>
                </a:lnTo>
                <a:lnTo>
                  <a:pt x="670" y="146"/>
                </a:lnTo>
                <a:lnTo>
                  <a:pt x="655" y="141"/>
                </a:lnTo>
                <a:lnTo>
                  <a:pt x="623" y="154"/>
                </a:lnTo>
                <a:lnTo>
                  <a:pt x="684" y="95"/>
                </a:lnTo>
                <a:lnTo>
                  <a:pt x="655" y="68"/>
                </a:lnTo>
                <a:lnTo>
                  <a:pt x="655" y="64"/>
                </a:lnTo>
                <a:lnTo>
                  <a:pt x="651" y="40"/>
                </a:lnTo>
                <a:lnTo>
                  <a:pt x="632" y="25"/>
                </a:lnTo>
                <a:lnTo>
                  <a:pt x="611" y="40"/>
                </a:lnTo>
                <a:lnTo>
                  <a:pt x="584" y="80"/>
                </a:lnTo>
                <a:lnTo>
                  <a:pt x="567" y="84"/>
                </a:lnTo>
                <a:lnTo>
                  <a:pt x="547" y="74"/>
                </a:lnTo>
                <a:lnTo>
                  <a:pt x="522" y="74"/>
                </a:lnTo>
                <a:lnTo>
                  <a:pt x="508" y="87"/>
                </a:lnTo>
                <a:lnTo>
                  <a:pt x="485" y="87"/>
                </a:lnTo>
                <a:lnTo>
                  <a:pt x="475" y="93"/>
                </a:lnTo>
                <a:lnTo>
                  <a:pt x="447" y="95"/>
                </a:lnTo>
                <a:lnTo>
                  <a:pt x="420" y="99"/>
                </a:lnTo>
                <a:lnTo>
                  <a:pt x="411" y="110"/>
                </a:lnTo>
                <a:lnTo>
                  <a:pt x="401" y="87"/>
                </a:lnTo>
                <a:lnTo>
                  <a:pt x="401" y="31"/>
                </a:lnTo>
                <a:lnTo>
                  <a:pt x="392" y="24"/>
                </a:lnTo>
                <a:lnTo>
                  <a:pt x="379" y="10"/>
                </a:lnTo>
                <a:lnTo>
                  <a:pt x="366" y="0"/>
                </a:lnTo>
                <a:lnTo>
                  <a:pt x="357" y="12"/>
                </a:lnTo>
                <a:lnTo>
                  <a:pt x="340" y="12"/>
                </a:lnTo>
                <a:lnTo>
                  <a:pt x="320" y="21"/>
                </a:lnTo>
                <a:lnTo>
                  <a:pt x="269" y="19"/>
                </a:lnTo>
                <a:lnTo>
                  <a:pt x="258" y="16"/>
                </a:lnTo>
                <a:lnTo>
                  <a:pt x="238" y="8"/>
                </a:lnTo>
                <a:lnTo>
                  <a:pt x="243" y="21"/>
                </a:lnTo>
                <a:lnTo>
                  <a:pt x="249" y="37"/>
                </a:lnTo>
                <a:lnTo>
                  <a:pt x="261" y="58"/>
                </a:lnTo>
                <a:lnTo>
                  <a:pt x="272" y="73"/>
                </a:lnTo>
                <a:lnTo>
                  <a:pt x="256" y="87"/>
                </a:lnTo>
                <a:lnTo>
                  <a:pt x="244" y="96"/>
                </a:lnTo>
                <a:lnTo>
                  <a:pt x="241" y="104"/>
                </a:lnTo>
                <a:lnTo>
                  <a:pt x="232" y="111"/>
                </a:lnTo>
                <a:lnTo>
                  <a:pt x="222" y="112"/>
                </a:lnTo>
                <a:lnTo>
                  <a:pt x="190" y="102"/>
                </a:lnTo>
                <a:lnTo>
                  <a:pt x="164" y="83"/>
                </a:lnTo>
                <a:lnTo>
                  <a:pt x="159" y="71"/>
                </a:lnTo>
                <a:lnTo>
                  <a:pt x="151" y="81"/>
                </a:lnTo>
                <a:lnTo>
                  <a:pt x="145" y="74"/>
                </a:lnTo>
                <a:lnTo>
                  <a:pt x="102" y="96"/>
                </a:lnTo>
                <a:lnTo>
                  <a:pt x="105" y="105"/>
                </a:lnTo>
                <a:lnTo>
                  <a:pt x="130" y="121"/>
                </a:lnTo>
                <a:lnTo>
                  <a:pt x="96" y="121"/>
                </a:lnTo>
                <a:lnTo>
                  <a:pt x="91" y="151"/>
                </a:lnTo>
                <a:lnTo>
                  <a:pt x="104" y="158"/>
                </a:lnTo>
                <a:close/>
              </a:path>
            </a:pathLst>
          </a:custGeom>
          <a:gradFill>
            <a:gsLst>
              <a:gs pos="16000">
                <a:srgbClr val="FFFFFF"/>
              </a:gs>
              <a:gs pos="35000">
                <a:srgbClr val="E6E6E6"/>
              </a:gs>
              <a:gs pos="66000">
                <a:srgbClr val="7D8496"/>
              </a:gs>
              <a:gs pos="68000">
                <a:schemeClr val="bg2">
                  <a:lumMod val="20000"/>
                  <a:lumOff val="80000"/>
                </a:schemeClr>
              </a:gs>
              <a:gs pos="85001">
                <a:srgbClr val="7D8496"/>
              </a:gs>
              <a:gs pos="100000">
                <a:srgbClr val="E6E6E6"/>
              </a:gs>
            </a:gsLst>
            <a:lin ang="16200000" scaled="0"/>
          </a:gradFill>
          <a:ln w="63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100" b="1">
              <a:solidFill>
                <a:srgbClr val="1A5296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0253" name="Freeform 11"/>
          <p:cNvSpPr>
            <a:spLocks/>
          </p:cNvSpPr>
          <p:nvPr/>
        </p:nvSpPr>
        <p:spPr bwMode="auto">
          <a:xfrm>
            <a:off x="4121150" y="3001963"/>
            <a:ext cx="582613" cy="723900"/>
          </a:xfrm>
          <a:custGeom>
            <a:avLst/>
            <a:gdLst>
              <a:gd name="T0" fmla="*/ 2147483647 w 356"/>
              <a:gd name="T1" fmla="*/ 2147483647 h 446"/>
              <a:gd name="T2" fmla="*/ 2147483647 w 356"/>
              <a:gd name="T3" fmla="*/ 2147483647 h 446"/>
              <a:gd name="T4" fmla="*/ 2147483647 w 356"/>
              <a:gd name="T5" fmla="*/ 2147483647 h 446"/>
              <a:gd name="T6" fmla="*/ 2147483647 w 356"/>
              <a:gd name="T7" fmla="*/ 2147483647 h 446"/>
              <a:gd name="T8" fmla="*/ 2147483647 w 356"/>
              <a:gd name="T9" fmla="*/ 2147483647 h 446"/>
              <a:gd name="T10" fmla="*/ 2147483647 w 356"/>
              <a:gd name="T11" fmla="*/ 2147483647 h 446"/>
              <a:gd name="T12" fmla="*/ 2147483647 w 356"/>
              <a:gd name="T13" fmla="*/ 2147483647 h 446"/>
              <a:gd name="T14" fmla="*/ 2147483647 w 356"/>
              <a:gd name="T15" fmla="*/ 2147483647 h 446"/>
              <a:gd name="T16" fmla="*/ 2147483647 w 356"/>
              <a:gd name="T17" fmla="*/ 2147483647 h 446"/>
              <a:gd name="T18" fmla="*/ 2147483647 w 356"/>
              <a:gd name="T19" fmla="*/ 2147483647 h 446"/>
              <a:gd name="T20" fmla="*/ 2147483647 w 356"/>
              <a:gd name="T21" fmla="*/ 2147483647 h 446"/>
              <a:gd name="T22" fmla="*/ 2147483647 w 356"/>
              <a:gd name="T23" fmla="*/ 2147483647 h 446"/>
              <a:gd name="T24" fmla="*/ 2147483647 w 356"/>
              <a:gd name="T25" fmla="*/ 2147483647 h 446"/>
              <a:gd name="T26" fmla="*/ 2147483647 w 356"/>
              <a:gd name="T27" fmla="*/ 2147483647 h 446"/>
              <a:gd name="T28" fmla="*/ 2147483647 w 356"/>
              <a:gd name="T29" fmla="*/ 2147483647 h 446"/>
              <a:gd name="T30" fmla="*/ 2147483647 w 356"/>
              <a:gd name="T31" fmla="*/ 2147483647 h 446"/>
              <a:gd name="T32" fmla="*/ 2147483647 w 356"/>
              <a:gd name="T33" fmla="*/ 2147483647 h 446"/>
              <a:gd name="T34" fmla="*/ 2147483647 w 356"/>
              <a:gd name="T35" fmla="*/ 2147483647 h 446"/>
              <a:gd name="T36" fmla="*/ 2147483647 w 356"/>
              <a:gd name="T37" fmla="*/ 2147483647 h 446"/>
              <a:gd name="T38" fmla="*/ 2147483647 w 356"/>
              <a:gd name="T39" fmla="*/ 2147483647 h 446"/>
              <a:gd name="T40" fmla="*/ 2147483647 w 356"/>
              <a:gd name="T41" fmla="*/ 2147483647 h 446"/>
              <a:gd name="T42" fmla="*/ 2147483647 w 356"/>
              <a:gd name="T43" fmla="*/ 2147483647 h 446"/>
              <a:gd name="T44" fmla="*/ 2147483647 w 356"/>
              <a:gd name="T45" fmla="*/ 2147483647 h 446"/>
              <a:gd name="T46" fmla="*/ 2147483647 w 356"/>
              <a:gd name="T47" fmla="*/ 2147483647 h 446"/>
              <a:gd name="T48" fmla="*/ 2147483647 w 356"/>
              <a:gd name="T49" fmla="*/ 2147483647 h 446"/>
              <a:gd name="T50" fmla="*/ 2147483647 w 356"/>
              <a:gd name="T51" fmla="*/ 2147483647 h 446"/>
              <a:gd name="T52" fmla="*/ 2147483647 w 356"/>
              <a:gd name="T53" fmla="*/ 2147483647 h 446"/>
              <a:gd name="T54" fmla="*/ 2147483647 w 356"/>
              <a:gd name="T55" fmla="*/ 2147483647 h 446"/>
              <a:gd name="T56" fmla="*/ 2147483647 w 356"/>
              <a:gd name="T57" fmla="*/ 2147483647 h 446"/>
              <a:gd name="T58" fmla="*/ 2147483647 w 356"/>
              <a:gd name="T59" fmla="*/ 2147483647 h 446"/>
              <a:gd name="T60" fmla="*/ 2147483647 w 356"/>
              <a:gd name="T61" fmla="*/ 2147483647 h 446"/>
              <a:gd name="T62" fmla="*/ 2147483647 w 356"/>
              <a:gd name="T63" fmla="*/ 2147483647 h 446"/>
              <a:gd name="T64" fmla="*/ 2147483647 w 356"/>
              <a:gd name="T65" fmla="*/ 2147483647 h 446"/>
              <a:gd name="T66" fmla="*/ 2147483647 w 356"/>
              <a:gd name="T67" fmla="*/ 2147483647 h 446"/>
              <a:gd name="T68" fmla="*/ 2147483647 w 356"/>
              <a:gd name="T69" fmla="*/ 2147483647 h 446"/>
              <a:gd name="T70" fmla="*/ 2147483647 w 356"/>
              <a:gd name="T71" fmla="*/ 2147483647 h 446"/>
              <a:gd name="T72" fmla="*/ 2147483647 w 356"/>
              <a:gd name="T73" fmla="*/ 2147483647 h 446"/>
              <a:gd name="T74" fmla="*/ 2147483647 w 356"/>
              <a:gd name="T75" fmla="*/ 2147483647 h 446"/>
              <a:gd name="T76" fmla="*/ 2147483647 w 356"/>
              <a:gd name="T77" fmla="*/ 2147483647 h 446"/>
              <a:gd name="T78" fmla="*/ 2147483647 w 356"/>
              <a:gd name="T79" fmla="*/ 2147483647 h 446"/>
              <a:gd name="T80" fmla="*/ 2147483647 w 356"/>
              <a:gd name="T81" fmla="*/ 2147483647 h 446"/>
              <a:gd name="T82" fmla="*/ 2147483647 w 356"/>
              <a:gd name="T83" fmla="*/ 2147483647 h 446"/>
              <a:gd name="T84" fmla="*/ 0 w 356"/>
              <a:gd name="T85" fmla="*/ 2147483647 h 446"/>
              <a:gd name="T86" fmla="*/ 2147483647 w 356"/>
              <a:gd name="T87" fmla="*/ 2147483647 h 446"/>
              <a:gd name="T88" fmla="*/ 2147483647 w 356"/>
              <a:gd name="T89" fmla="*/ 2147483647 h 446"/>
              <a:gd name="T90" fmla="*/ 2147483647 w 356"/>
              <a:gd name="T91" fmla="*/ 2147483647 h 446"/>
              <a:gd name="T92" fmla="*/ 2147483647 w 356"/>
              <a:gd name="T93" fmla="*/ 2147483647 h 446"/>
              <a:gd name="T94" fmla="*/ 2147483647 w 356"/>
              <a:gd name="T95" fmla="*/ 2147483647 h 446"/>
              <a:gd name="T96" fmla="*/ 2147483647 w 356"/>
              <a:gd name="T97" fmla="*/ 2147483647 h 446"/>
              <a:gd name="T98" fmla="*/ 2147483647 w 356"/>
              <a:gd name="T99" fmla="*/ 2147483647 h 446"/>
              <a:gd name="T100" fmla="*/ 2147483647 w 356"/>
              <a:gd name="T101" fmla="*/ 2147483647 h 446"/>
              <a:gd name="T102" fmla="*/ 2147483647 w 356"/>
              <a:gd name="T103" fmla="*/ 0 h 446"/>
              <a:gd name="T104" fmla="*/ 2147483647 w 356"/>
              <a:gd name="T105" fmla="*/ 2147483647 h 44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356"/>
              <a:gd name="T160" fmla="*/ 0 h 446"/>
              <a:gd name="T161" fmla="*/ 356 w 356"/>
              <a:gd name="T162" fmla="*/ 446 h 446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356" h="446">
                <a:moveTo>
                  <a:pt x="216" y="9"/>
                </a:moveTo>
                <a:lnTo>
                  <a:pt x="192" y="31"/>
                </a:lnTo>
                <a:lnTo>
                  <a:pt x="182" y="46"/>
                </a:lnTo>
                <a:lnTo>
                  <a:pt x="173" y="74"/>
                </a:lnTo>
                <a:lnTo>
                  <a:pt x="179" y="96"/>
                </a:lnTo>
                <a:lnTo>
                  <a:pt x="202" y="132"/>
                </a:lnTo>
                <a:lnTo>
                  <a:pt x="267" y="146"/>
                </a:lnTo>
                <a:lnTo>
                  <a:pt x="291" y="160"/>
                </a:lnTo>
                <a:lnTo>
                  <a:pt x="309" y="155"/>
                </a:lnTo>
                <a:lnTo>
                  <a:pt x="324" y="161"/>
                </a:lnTo>
                <a:lnTo>
                  <a:pt x="322" y="176"/>
                </a:lnTo>
                <a:lnTo>
                  <a:pt x="312" y="183"/>
                </a:lnTo>
                <a:lnTo>
                  <a:pt x="310" y="198"/>
                </a:lnTo>
                <a:lnTo>
                  <a:pt x="324" y="223"/>
                </a:lnTo>
                <a:lnTo>
                  <a:pt x="350" y="253"/>
                </a:lnTo>
                <a:lnTo>
                  <a:pt x="356" y="294"/>
                </a:lnTo>
                <a:lnTo>
                  <a:pt x="331" y="275"/>
                </a:lnTo>
                <a:lnTo>
                  <a:pt x="324" y="263"/>
                </a:lnTo>
                <a:lnTo>
                  <a:pt x="316" y="272"/>
                </a:lnTo>
                <a:lnTo>
                  <a:pt x="312" y="266"/>
                </a:lnTo>
                <a:lnTo>
                  <a:pt x="267" y="288"/>
                </a:lnTo>
                <a:lnTo>
                  <a:pt x="272" y="299"/>
                </a:lnTo>
                <a:lnTo>
                  <a:pt x="284" y="306"/>
                </a:lnTo>
                <a:lnTo>
                  <a:pt x="297" y="313"/>
                </a:lnTo>
                <a:lnTo>
                  <a:pt x="263" y="313"/>
                </a:lnTo>
                <a:lnTo>
                  <a:pt x="257" y="343"/>
                </a:lnTo>
                <a:lnTo>
                  <a:pt x="270" y="350"/>
                </a:lnTo>
                <a:lnTo>
                  <a:pt x="266" y="439"/>
                </a:lnTo>
                <a:lnTo>
                  <a:pt x="260" y="446"/>
                </a:lnTo>
                <a:lnTo>
                  <a:pt x="244" y="438"/>
                </a:lnTo>
                <a:lnTo>
                  <a:pt x="242" y="398"/>
                </a:lnTo>
                <a:lnTo>
                  <a:pt x="248" y="393"/>
                </a:lnTo>
                <a:lnTo>
                  <a:pt x="244" y="383"/>
                </a:lnTo>
                <a:lnTo>
                  <a:pt x="235" y="378"/>
                </a:lnTo>
                <a:lnTo>
                  <a:pt x="204" y="378"/>
                </a:lnTo>
                <a:lnTo>
                  <a:pt x="190" y="386"/>
                </a:lnTo>
                <a:lnTo>
                  <a:pt x="176" y="375"/>
                </a:lnTo>
                <a:lnTo>
                  <a:pt x="156" y="367"/>
                </a:lnTo>
                <a:lnTo>
                  <a:pt x="134" y="359"/>
                </a:lnTo>
                <a:lnTo>
                  <a:pt x="134" y="338"/>
                </a:lnTo>
                <a:lnTo>
                  <a:pt x="114" y="338"/>
                </a:lnTo>
                <a:lnTo>
                  <a:pt x="50" y="310"/>
                </a:lnTo>
                <a:lnTo>
                  <a:pt x="0" y="313"/>
                </a:lnTo>
                <a:lnTo>
                  <a:pt x="46" y="239"/>
                </a:lnTo>
                <a:lnTo>
                  <a:pt x="46" y="152"/>
                </a:lnTo>
                <a:lnTo>
                  <a:pt x="69" y="111"/>
                </a:lnTo>
                <a:lnTo>
                  <a:pt x="85" y="86"/>
                </a:lnTo>
                <a:lnTo>
                  <a:pt x="100" y="80"/>
                </a:lnTo>
                <a:lnTo>
                  <a:pt x="119" y="34"/>
                </a:lnTo>
                <a:lnTo>
                  <a:pt x="133" y="40"/>
                </a:lnTo>
                <a:lnTo>
                  <a:pt x="143" y="24"/>
                </a:lnTo>
                <a:lnTo>
                  <a:pt x="204" y="0"/>
                </a:lnTo>
                <a:lnTo>
                  <a:pt x="216" y="9"/>
                </a:lnTo>
                <a:close/>
              </a:path>
            </a:pathLst>
          </a:custGeom>
          <a:gradFill>
            <a:gsLst>
              <a:gs pos="16000">
                <a:srgbClr val="FFFFFF"/>
              </a:gs>
              <a:gs pos="35000">
                <a:srgbClr val="E6E6E6"/>
              </a:gs>
              <a:gs pos="66000">
                <a:srgbClr val="7D8496"/>
              </a:gs>
              <a:gs pos="68000">
                <a:schemeClr val="bg2">
                  <a:lumMod val="20000"/>
                  <a:lumOff val="80000"/>
                </a:schemeClr>
              </a:gs>
              <a:gs pos="85001">
                <a:srgbClr val="7D8496"/>
              </a:gs>
              <a:gs pos="100000">
                <a:srgbClr val="E6E6E6"/>
              </a:gs>
            </a:gsLst>
            <a:lin ang="16200000" scaled="0"/>
          </a:gradFill>
          <a:ln w="63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100" b="1">
              <a:solidFill>
                <a:srgbClr val="1A5296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062" name="Freeform 12"/>
          <p:cNvSpPr>
            <a:spLocks/>
          </p:cNvSpPr>
          <p:nvPr/>
        </p:nvSpPr>
        <p:spPr bwMode="auto">
          <a:xfrm>
            <a:off x="4403725" y="3035300"/>
            <a:ext cx="638175" cy="460375"/>
          </a:xfrm>
          <a:custGeom>
            <a:avLst/>
            <a:gdLst>
              <a:gd name="T0" fmla="*/ 2147483647 w 392"/>
              <a:gd name="T1" fmla="*/ 2147483647 h 285"/>
              <a:gd name="T2" fmla="*/ 2147483647 w 392"/>
              <a:gd name="T3" fmla="*/ 2147483647 h 285"/>
              <a:gd name="T4" fmla="*/ 2147483647 w 392"/>
              <a:gd name="T5" fmla="*/ 2147483647 h 285"/>
              <a:gd name="T6" fmla="*/ 2147483647 w 392"/>
              <a:gd name="T7" fmla="*/ 2147483647 h 285"/>
              <a:gd name="T8" fmla="*/ 2147483647 w 392"/>
              <a:gd name="T9" fmla="*/ 2147483647 h 285"/>
              <a:gd name="T10" fmla="*/ 2147483647 w 392"/>
              <a:gd name="T11" fmla="*/ 2147483647 h 285"/>
              <a:gd name="T12" fmla="*/ 2147483647 w 392"/>
              <a:gd name="T13" fmla="*/ 0 h 285"/>
              <a:gd name="T14" fmla="*/ 2147483647 w 392"/>
              <a:gd name="T15" fmla="*/ 2147483647 h 285"/>
              <a:gd name="T16" fmla="*/ 2147483647 w 392"/>
              <a:gd name="T17" fmla="*/ 2147483647 h 285"/>
              <a:gd name="T18" fmla="*/ 2147483647 w 392"/>
              <a:gd name="T19" fmla="*/ 2147483647 h 285"/>
              <a:gd name="T20" fmla="*/ 2147483647 w 392"/>
              <a:gd name="T21" fmla="*/ 2147483647 h 285"/>
              <a:gd name="T22" fmla="*/ 2147483647 w 392"/>
              <a:gd name="T23" fmla="*/ 2147483647 h 285"/>
              <a:gd name="T24" fmla="*/ 2147483647 w 392"/>
              <a:gd name="T25" fmla="*/ 2147483647 h 285"/>
              <a:gd name="T26" fmla="*/ 2147483647 w 392"/>
              <a:gd name="T27" fmla="*/ 2147483647 h 285"/>
              <a:gd name="T28" fmla="*/ 2147483647 w 392"/>
              <a:gd name="T29" fmla="*/ 2147483647 h 285"/>
              <a:gd name="T30" fmla="*/ 2147483647 w 392"/>
              <a:gd name="T31" fmla="*/ 2147483647 h 285"/>
              <a:gd name="T32" fmla="*/ 2147483647 w 392"/>
              <a:gd name="T33" fmla="*/ 2147483647 h 285"/>
              <a:gd name="T34" fmla="*/ 2147483647 w 392"/>
              <a:gd name="T35" fmla="*/ 2147483647 h 285"/>
              <a:gd name="T36" fmla="*/ 2147483647 w 392"/>
              <a:gd name="T37" fmla="*/ 2147483647 h 285"/>
              <a:gd name="T38" fmla="*/ 2147483647 w 392"/>
              <a:gd name="T39" fmla="*/ 2147483647 h 285"/>
              <a:gd name="T40" fmla="*/ 2147483647 w 392"/>
              <a:gd name="T41" fmla="*/ 2147483647 h 285"/>
              <a:gd name="T42" fmla="*/ 2147483647 w 392"/>
              <a:gd name="T43" fmla="*/ 2147483647 h 285"/>
              <a:gd name="T44" fmla="*/ 2147483647 w 392"/>
              <a:gd name="T45" fmla="*/ 2147483647 h 285"/>
              <a:gd name="T46" fmla="*/ 2147483647 w 392"/>
              <a:gd name="T47" fmla="*/ 2147483647 h 285"/>
              <a:gd name="T48" fmla="*/ 2147483647 w 392"/>
              <a:gd name="T49" fmla="*/ 2147483647 h 285"/>
              <a:gd name="T50" fmla="*/ 2147483647 w 392"/>
              <a:gd name="T51" fmla="*/ 2147483647 h 285"/>
              <a:gd name="T52" fmla="*/ 2147483647 w 392"/>
              <a:gd name="T53" fmla="*/ 2147483647 h 285"/>
              <a:gd name="T54" fmla="*/ 2147483647 w 392"/>
              <a:gd name="T55" fmla="*/ 2147483647 h 285"/>
              <a:gd name="T56" fmla="*/ 2147483647 w 392"/>
              <a:gd name="T57" fmla="*/ 2147483647 h 285"/>
              <a:gd name="T58" fmla="*/ 2147483647 w 392"/>
              <a:gd name="T59" fmla="*/ 2147483647 h 285"/>
              <a:gd name="T60" fmla="*/ 2147483647 w 392"/>
              <a:gd name="T61" fmla="*/ 2147483647 h 285"/>
              <a:gd name="T62" fmla="*/ 2147483647 w 392"/>
              <a:gd name="T63" fmla="*/ 2147483647 h 285"/>
              <a:gd name="T64" fmla="*/ 2147483647 w 392"/>
              <a:gd name="T65" fmla="*/ 2147483647 h 285"/>
              <a:gd name="T66" fmla="*/ 2147483647 w 392"/>
              <a:gd name="T67" fmla="*/ 2147483647 h 285"/>
              <a:gd name="T68" fmla="*/ 2147483647 w 392"/>
              <a:gd name="T69" fmla="*/ 2147483647 h 285"/>
              <a:gd name="T70" fmla="*/ 2147483647 w 392"/>
              <a:gd name="T71" fmla="*/ 2147483647 h 285"/>
              <a:gd name="T72" fmla="*/ 2147483647 w 392"/>
              <a:gd name="T73" fmla="*/ 2147483647 h 285"/>
              <a:gd name="T74" fmla="*/ 2147483647 w 392"/>
              <a:gd name="T75" fmla="*/ 2147483647 h 285"/>
              <a:gd name="T76" fmla="*/ 2147483647 w 392"/>
              <a:gd name="T77" fmla="*/ 2147483647 h 285"/>
              <a:gd name="T78" fmla="*/ 2147483647 w 392"/>
              <a:gd name="T79" fmla="*/ 2147483647 h 285"/>
              <a:gd name="T80" fmla="*/ 2147483647 w 392"/>
              <a:gd name="T81" fmla="*/ 2147483647 h 285"/>
              <a:gd name="T82" fmla="*/ 2147483647 w 392"/>
              <a:gd name="T83" fmla="*/ 2147483647 h 285"/>
              <a:gd name="T84" fmla="*/ 2147483647 w 392"/>
              <a:gd name="T85" fmla="*/ 2147483647 h 285"/>
              <a:gd name="T86" fmla="*/ 2147483647 w 392"/>
              <a:gd name="T87" fmla="*/ 2147483647 h 285"/>
              <a:gd name="T88" fmla="*/ 2147483647 w 392"/>
              <a:gd name="T89" fmla="*/ 2147483647 h 285"/>
              <a:gd name="T90" fmla="*/ 2147483647 w 392"/>
              <a:gd name="T91" fmla="*/ 2147483647 h 285"/>
              <a:gd name="T92" fmla="*/ 2147483647 w 392"/>
              <a:gd name="T93" fmla="*/ 2147483647 h 285"/>
              <a:gd name="T94" fmla="*/ 2147483647 w 392"/>
              <a:gd name="T95" fmla="*/ 2147483647 h 285"/>
              <a:gd name="T96" fmla="*/ 2147483647 w 392"/>
              <a:gd name="T97" fmla="*/ 2147483647 h 285"/>
              <a:gd name="T98" fmla="*/ 2147483647 w 392"/>
              <a:gd name="T99" fmla="*/ 2147483647 h 285"/>
              <a:gd name="T100" fmla="*/ 2147483647 w 392"/>
              <a:gd name="T101" fmla="*/ 2147483647 h 285"/>
              <a:gd name="T102" fmla="*/ 2147483647 w 392"/>
              <a:gd name="T103" fmla="*/ 2147483647 h 285"/>
              <a:gd name="T104" fmla="*/ 2147483647 w 392"/>
              <a:gd name="T105" fmla="*/ 2147483647 h 285"/>
              <a:gd name="T106" fmla="*/ 2147483647 w 392"/>
              <a:gd name="T107" fmla="*/ 2147483647 h 285"/>
              <a:gd name="T108" fmla="*/ 2147483647 w 392"/>
              <a:gd name="T109" fmla="*/ 2147483647 h 285"/>
              <a:gd name="T110" fmla="*/ 2147483647 w 392"/>
              <a:gd name="T111" fmla="*/ 2147483647 h 285"/>
              <a:gd name="T112" fmla="*/ 0 w 392"/>
              <a:gd name="T113" fmla="*/ 2147483647 h 285"/>
              <a:gd name="T114" fmla="*/ 2147483647 w 392"/>
              <a:gd name="T115" fmla="*/ 2147483647 h 285"/>
              <a:gd name="T116" fmla="*/ 2147483647 w 392"/>
              <a:gd name="T117" fmla="*/ 2147483647 h 285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392"/>
              <a:gd name="T178" fmla="*/ 0 h 285"/>
              <a:gd name="T179" fmla="*/ 392 w 392"/>
              <a:gd name="T180" fmla="*/ 285 h 285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392" h="285">
                <a:moveTo>
                  <a:pt x="19" y="12"/>
                </a:moveTo>
                <a:lnTo>
                  <a:pt x="31" y="30"/>
                </a:lnTo>
                <a:lnTo>
                  <a:pt x="31" y="53"/>
                </a:lnTo>
                <a:lnTo>
                  <a:pt x="41" y="62"/>
                </a:lnTo>
                <a:lnTo>
                  <a:pt x="60" y="61"/>
                </a:lnTo>
                <a:lnTo>
                  <a:pt x="60" y="15"/>
                </a:lnTo>
                <a:lnTo>
                  <a:pt x="93" y="0"/>
                </a:lnTo>
                <a:lnTo>
                  <a:pt x="131" y="2"/>
                </a:lnTo>
                <a:lnTo>
                  <a:pt x="149" y="14"/>
                </a:lnTo>
                <a:lnTo>
                  <a:pt x="188" y="15"/>
                </a:lnTo>
                <a:lnTo>
                  <a:pt x="210" y="19"/>
                </a:lnTo>
                <a:lnTo>
                  <a:pt x="319" y="8"/>
                </a:lnTo>
                <a:lnTo>
                  <a:pt x="303" y="22"/>
                </a:lnTo>
                <a:lnTo>
                  <a:pt x="319" y="30"/>
                </a:lnTo>
                <a:lnTo>
                  <a:pt x="334" y="42"/>
                </a:lnTo>
                <a:lnTo>
                  <a:pt x="352" y="46"/>
                </a:lnTo>
                <a:lnTo>
                  <a:pt x="352" y="67"/>
                </a:lnTo>
                <a:lnTo>
                  <a:pt x="392" y="76"/>
                </a:lnTo>
                <a:lnTo>
                  <a:pt x="363" y="95"/>
                </a:lnTo>
                <a:lnTo>
                  <a:pt x="363" y="98"/>
                </a:lnTo>
                <a:lnTo>
                  <a:pt x="372" y="111"/>
                </a:lnTo>
                <a:lnTo>
                  <a:pt x="363" y="117"/>
                </a:lnTo>
                <a:lnTo>
                  <a:pt x="352" y="114"/>
                </a:lnTo>
                <a:lnTo>
                  <a:pt x="344" y="129"/>
                </a:lnTo>
                <a:lnTo>
                  <a:pt x="344" y="144"/>
                </a:lnTo>
                <a:lnTo>
                  <a:pt x="356" y="161"/>
                </a:lnTo>
                <a:lnTo>
                  <a:pt x="365" y="161"/>
                </a:lnTo>
                <a:lnTo>
                  <a:pt x="361" y="173"/>
                </a:lnTo>
                <a:lnTo>
                  <a:pt x="356" y="175"/>
                </a:lnTo>
                <a:lnTo>
                  <a:pt x="349" y="185"/>
                </a:lnTo>
                <a:lnTo>
                  <a:pt x="329" y="185"/>
                </a:lnTo>
                <a:lnTo>
                  <a:pt x="309" y="194"/>
                </a:lnTo>
                <a:lnTo>
                  <a:pt x="261" y="192"/>
                </a:lnTo>
                <a:lnTo>
                  <a:pt x="250" y="189"/>
                </a:lnTo>
                <a:lnTo>
                  <a:pt x="232" y="181"/>
                </a:lnTo>
                <a:lnTo>
                  <a:pt x="232" y="188"/>
                </a:lnTo>
                <a:lnTo>
                  <a:pt x="242" y="212"/>
                </a:lnTo>
                <a:lnTo>
                  <a:pt x="256" y="232"/>
                </a:lnTo>
                <a:lnTo>
                  <a:pt x="264" y="246"/>
                </a:lnTo>
                <a:lnTo>
                  <a:pt x="247" y="262"/>
                </a:lnTo>
                <a:lnTo>
                  <a:pt x="236" y="269"/>
                </a:lnTo>
                <a:lnTo>
                  <a:pt x="235" y="275"/>
                </a:lnTo>
                <a:lnTo>
                  <a:pt x="224" y="284"/>
                </a:lnTo>
                <a:lnTo>
                  <a:pt x="214" y="285"/>
                </a:lnTo>
                <a:lnTo>
                  <a:pt x="182" y="275"/>
                </a:lnTo>
                <a:lnTo>
                  <a:pt x="176" y="235"/>
                </a:lnTo>
                <a:lnTo>
                  <a:pt x="151" y="204"/>
                </a:lnTo>
                <a:lnTo>
                  <a:pt x="136" y="178"/>
                </a:lnTo>
                <a:lnTo>
                  <a:pt x="137" y="166"/>
                </a:lnTo>
                <a:lnTo>
                  <a:pt x="148" y="157"/>
                </a:lnTo>
                <a:lnTo>
                  <a:pt x="149" y="142"/>
                </a:lnTo>
                <a:lnTo>
                  <a:pt x="136" y="136"/>
                </a:lnTo>
                <a:lnTo>
                  <a:pt x="117" y="141"/>
                </a:lnTo>
                <a:lnTo>
                  <a:pt x="94" y="127"/>
                </a:lnTo>
                <a:lnTo>
                  <a:pt x="28" y="113"/>
                </a:lnTo>
                <a:lnTo>
                  <a:pt x="4" y="74"/>
                </a:lnTo>
                <a:lnTo>
                  <a:pt x="0" y="55"/>
                </a:lnTo>
                <a:lnTo>
                  <a:pt x="10" y="25"/>
                </a:lnTo>
                <a:lnTo>
                  <a:pt x="19" y="12"/>
                </a:lnTo>
                <a:close/>
              </a:path>
            </a:pathLst>
          </a:custGeom>
          <a:gradFill rotWithShape="0">
            <a:gsLst>
              <a:gs pos="0">
                <a:srgbClr val="FFFFFF"/>
              </a:gs>
              <a:gs pos="7001">
                <a:srgbClr val="E6E6E6"/>
              </a:gs>
              <a:gs pos="32001">
                <a:srgbClr val="7D8496"/>
              </a:gs>
              <a:gs pos="47000">
                <a:srgbClr val="E6E6E6"/>
              </a:gs>
              <a:gs pos="85001">
                <a:srgbClr val="7D8496"/>
              </a:gs>
              <a:gs pos="100000">
                <a:srgbClr val="E6E6E6"/>
              </a:gs>
            </a:gsLst>
            <a:lin ang="5400000"/>
          </a:gradFill>
          <a:ln w="63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 sz="1100" b="1">
              <a:solidFill>
                <a:srgbClr val="1A5296"/>
              </a:solidFill>
              <a:latin typeface="Verdana" pitchFamily="34" charset="0"/>
            </a:endParaRPr>
          </a:p>
        </p:txBody>
      </p:sp>
      <p:sp>
        <p:nvSpPr>
          <p:cNvPr id="10255" name="Freeform 13"/>
          <p:cNvSpPr>
            <a:spLocks/>
          </p:cNvSpPr>
          <p:nvPr/>
        </p:nvSpPr>
        <p:spPr bwMode="auto">
          <a:xfrm>
            <a:off x="4967288" y="3160713"/>
            <a:ext cx="239712" cy="331787"/>
          </a:xfrm>
          <a:custGeom>
            <a:avLst/>
            <a:gdLst>
              <a:gd name="T0" fmla="*/ 2147483647 w 148"/>
              <a:gd name="T1" fmla="*/ 0 h 206"/>
              <a:gd name="T2" fmla="*/ 2147483647 w 148"/>
              <a:gd name="T3" fmla="*/ 2147483647 h 206"/>
              <a:gd name="T4" fmla="*/ 2147483647 w 148"/>
              <a:gd name="T5" fmla="*/ 2147483647 h 206"/>
              <a:gd name="T6" fmla="*/ 2147483647 w 148"/>
              <a:gd name="T7" fmla="*/ 2147483647 h 206"/>
              <a:gd name="T8" fmla="*/ 2147483647 w 148"/>
              <a:gd name="T9" fmla="*/ 2147483647 h 206"/>
              <a:gd name="T10" fmla="*/ 2147483647 w 148"/>
              <a:gd name="T11" fmla="*/ 2147483647 h 206"/>
              <a:gd name="T12" fmla="*/ 0 w 148"/>
              <a:gd name="T13" fmla="*/ 2147483647 h 206"/>
              <a:gd name="T14" fmla="*/ 0 w 148"/>
              <a:gd name="T15" fmla="*/ 2147483647 h 206"/>
              <a:gd name="T16" fmla="*/ 2147483647 w 148"/>
              <a:gd name="T17" fmla="*/ 2147483647 h 206"/>
              <a:gd name="T18" fmla="*/ 2147483647 w 148"/>
              <a:gd name="T19" fmla="*/ 2147483647 h 206"/>
              <a:gd name="T20" fmla="*/ 2147483647 w 148"/>
              <a:gd name="T21" fmla="*/ 2147483647 h 206"/>
              <a:gd name="T22" fmla="*/ 2147483647 w 148"/>
              <a:gd name="T23" fmla="*/ 2147483647 h 206"/>
              <a:gd name="T24" fmla="*/ 2147483647 w 148"/>
              <a:gd name="T25" fmla="*/ 2147483647 h 206"/>
              <a:gd name="T26" fmla="*/ 2147483647 w 148"/>
              <a:gd name="T27" fmla="*/ 2147483647 h 206"/>
              <a:gd name="T28" fmla="*/ 2147483647 w 148"/>
              <a:gd name="T29" fmla="*/ 2147483647 h 206"/>
              <a:gd name="T30" fmla="*/ 2147483647 w 148"/>
              <a:gd name="T31" fmla="*/ 2147483647 h 206"/>
              <a:gd name="T32" fmla="*/ 2147483647 w 148"/>
              <a:gd name="T33" fmla="*/ 2147483647 h 206"/>
              <a:gd name="T34" fmla="*/ 2147483647 w 148"/>
              <a:gd name="T35" fmla="*/ 2147483647 h 206"/>
              <a:gd name="T36" fmla="*/ 2147483647 w 148"/>
              <a:gd name="T37" fmla="*/ 2147483647 h 206"/>
              <a:gd name="T38" fmla="*/ 2147483647 w 148"/>
              <a:gd name="T39" fmla="*/ 2147483647 h 206"/>
              <a:gd name="T40" fmla="*/ 2147483647 w 148"/>
              <a:gd name="T41" fmla="*/ 2147483647 h 206"/>
              <a:gd name="T42" fmla="*/ 2147483647 w 148"/>
              <a:gd name="T43" fmla="*/ 2147483647 h 206"/>
              <a:gd name="T44" fmla="*/ 2147483647 w 148"/>
              <a:gd name="T45" fmla="*/ 2147483647 h 206"/>
              <a:gd name="T46" fmla="*/ 2147483647 w 148"/>
              <a:gd name="T47" fmla="*/ 2147483647 h 206"/>
              <a:gd name="T48" fmla="*/ 2147483647 w 148"/>
              <a:gd name="T49" fmla="*/ 2147483647 h 206"/>
              <a:gd name="T50" fmla="*/ 2147483647 w 148"/>
              <a:gd name="T51" fmla="*/ 2147483647 h 206"/>
              <a:gd name="T52" fmla="*/ 2147483647 w 148"/>
              <a:gd name="T53" fmla="*/ 2147483647 h 206"/>
              <a:gd name="T54" fmla="*/ 2147483647 w 148"/>
              <a:gd name="T55" fmla="*/ 0 h 20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w 148"/>
              <a:gd name="T85" fmla="*/ 0 h 206"/>
              <a:gd name="T86" fmla="*/ 148 w 148"/>
              <a:gd name="T87" fmla="*/ 206 h 20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T84" t="T85" r="T86" b="T87"/>
            <a:pathLst>
              <a:path w="148" h="206">
                <a:moveTo>
                  <a:pt x="46" y="0"/>
                </a:moveTo>
                <a:lnTo>
                  <a:pt x="18" y="18"/>
                </a:lnTo>
                <a:lnTo>
                  <a:pt x="19" y="21"/>
                </a:lnTo>
                <a:lnTo>
                  <a:pt x="28" y="33"/>
                </a:lnTo>
                <a:lnTo>
                  <a:pt x="19" y="40"/>
                </a:lnTo>
                <a:lnTo>
                  <a:pt x="8" y="37"/>
                </a:lnTo>
                <a:lnTo>
                  <a:pt x="0" y="52"/>
                </a:lnTo>
                <a:lnTo>
                  <a:pt x="0" y="67"/>
                </a:lnTo>
                <a:lnTo>
                  <a:pt x="12" y="84"/>
                </a:lnTo>
                <a:lnTo>
                  <a:pt x="21" y="84"/>
                </a:lnTo>
                <a:lnTo>
                  <a:pt x="15" y="96"/>
                </a:lnTo>
                <a:lnTo>
                  <a:pt x="39" y="117"/>
                </a:lnTo>
                <a:lnTo>
                  <a:pt x="49" y="127"/>
                </a:lnTo>
                <a:lnTo>
                  <a:pt x="48" y="183"/>
                </a:lnTo>
                <a:lnTo>
                  <a:pt x="59" y="206"/>
                </a:lnTo>
                <a:lnTo>
                  <a:pt x="67" y="195"/>
                </a:lnTo>
                <a:lnTo>
                  <a:pt x="96" y="191"/>
                </a:lnTo>
                <a:lnTo>
                  <a:pt x="120" y="191"/>
                </a:lnTo>
                <a:lnTo>
                  <a:pt x="133" y="183"/>
                </a:lnTo>
                <a:lnTo>
                  <a:pt x="148" y="183"/>
                </a:lnTo>
                <a:lnTo>
                  <a:pt x="135" y="132"/>
                </a:lnTo>
                <a:lnTo>
                  <a:pt x="107" y="111"/>
                </a:lnTo>
                <a:lnTo>
                  <a:pt x="101" y="96"/>
                </a:lnTo>
                <a:lnTo>
                  <a:pt x="127" y="64"/>
                </a:lnTo>
                <a:lnTo>
                  <a:pt x="85" y="40"/>
                </a:lnTo>
                <a:lnTo>
                  <a:pt x="80" y="44"/>
                </a:lnTo>
                <a:lnTo>
                  <a:pt x="71" y="24"/>
                </a:lnTo>
                <a:lnTo>
                  <a:pt x="46" y="0"/>
                </a:lnTo>
                <a:close/>
              </a:path>
            </a:pathLst>
          </a:custGeom>
          <a:solidFill>
            <a:schemeClr val="bg1">
              <a:lumMod val="20000"/>
              <a:lumOff val="80000"/>
            </a:schemeClr>
          </a:solidFill>
          <a:ln w="63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100" b="1">
              <a:solidFill>
                <a:srgbClr val="1A5296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0256" name="Freeform 14"/>
          <p:cNvSpPr>
            <a:spLocks/>
          </p:cNvSpPr>
          <p:nvPr/>
        </p:nvSpPr>
        <p:spPr bwMode="auto">
          <a:xfrm>
            <a:off x="4048125" y="3506788"/>
            <a:ext cx="261938" cy="280987"/>
          </a:xfrm>
          <a:custGeom>
            <a:avLst/>
            <a:gdLst>
              <a:gd name="T0" fmla="*/ 2147483647 w 158"/>
              <a:gd name="T1" fmla="*/ 2147483647 h 175"/>
              <a:gd name="T2" fmla="*/ 2147483647 w 158"/>
              <a:gd name="T3" fmla="*/ 2147483647 h 175"/>
              <a:gd name="T4" fmla="*/ 2147483647 w 158"/>
              <a:gd name="T5" fmla="*/ 2147483647 h 175"/>
              <a:gd name="T6" fmla="*/ 0 w 158"/>
              <a:gd name="T7" fmla="*/ 2147483647 h 175"/>
              <a:gd name="T8" fmla="*/ 2147483647 w 158"/>
              <a:gd name="T9" fmla="*/ 2147483647 h 175"/>
              <a:gd name="T10" fmla="*/ 2147483647 w 158"/>
              <a:gd name="T11" fmla="*/ 2147483647 h 175"/>
              <a:gd name="T12" fmla="*/ 2147483647 w 158"/>
              <a:gd name="T13" fmla="*/ 2147483647 h 175"/>
              <a:gd name="T14" fmla="*/ 2147483647 w 158"/>
              <a:gd name="T15" fmla="*/ 2147483647 h 175"/>
              <a:gd name="T16" fmla="*/ 2147483647 w 158"/>
              <a:gd name="T17" fmla="*/ 2147483647 h 175"/>
              <a:gd name="T18" fmla="*/ 2147483647 w 158"/>
              <a:gd name="T19" fmla="*/ 2147483647 h 175"/>
              <a:gd name="T20" fmla="*/ 2147483647 w 158"/>
              <a:gd name="T21" fmla="*/ 2147483647 h 175"/>
              <a:gd name="T22" fmla="*/ 2147483647 w 158"/>
              <a:gd name="T23" fmla="*/ 2147483647 h 175"/>
              <a:gd name="T24" fmla="*/ 2147483647 w 158"/>
              <a:gd name="T25" fmla="*/ 2147483647 h 175"/>
              <a:gd name="T26" fmla="*/ 2147483647 w 158"/>
              <a:gd name="T27" fmla="*/ 2147483647 h 175"/>
              <a:gd name="T28" fmla="*/ 2147483647 w 158"/>
              <a:gd name="T29" fmla="*/ 2147483647 h 175"/>
              <a:gd name="T30" fmla="*/ 2147483647 w 158"/>
              <a:gd name="T31" fmla="*/ 2147483647 h 175"/>
              <a:gd name="T32" fmla="*/ 2147483647 w 158"/>
              <a:gd name="T33" fmla="*/ 0 h 175"/>
              <a:gd name="T34" fmla="*/ 2147483647 w 158"/>
              <a:gd name="T35" fmla="*/ 2147483647 h 175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158"/>
              <a:gd name="T55" fmla="*/ 0 h 175"/>
              <a:gd name="T56" fmla="*/ 158 w 158"/>
              <a:gd name="T57" fmla="*/ 175 h 175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158" h="175">
                <a:moveTo>
                  <a:pt x="46" y="2"/>
                </a:moveTo>
                <a:lnTo>
                  <a:pt x="19" y="6"/>
                </a:lnTo>
                <a:lnTo>
                  <a:pt x="21" y="34"/>
                </a:lnTo>
                <a:lnTo>
                  <a:pt x="0" y="76"/>
                </a:lnTo>
                <a:lnTo>
                  <a:pt x="7" y="107"/>
                </a:lnTo>
                <a:lnTo>
                  <a:pt x="26" y="107"/>
                </a:lnTo>
                <a:lnTo>
                  <a:pt x="29" y="139"/>
                </a:lnTo>
                <a:lnTo>
                  <a:pt x="31" y="150"/>
                </a:lnTo>
                <a:lnTo>
                  <a:pt x="43" y="175"/>
                </a:lnTo>
                <a:lnTo>
                  <a:pt x="59" y="166"/>
                </a:lnTo>
                <a:lnTo>
                  <a:pt x="81" y="145"/>
                </a:lnTo>
                <a:lnTo>
                  <a:pt x="93" y="110"/>
                </a:lnTo>
                <a:lnTo>
                  <a:pt x="123" y="101"/>
                </a:lnTo>
                <a:lnTo>
                  <a:pt x="130" y="73"/>
                </a:lnTo>
                <a:lnTo>
                  <a:pt x="158" y="46"/>
                </a:lnTo>
                <a:lnTo>
                  <a:pt x="158" y="27"/>
                </a:lnTo>
                <a:lnTo>
                  <a:pt x="96" y="0"/>
                </a:lnTo>
                <a:lnTo>
                  <a:pt x="46" y="2"/>
                </a:lnTo>
                <a:close/>
              </a:path>
            </a:pathLst>
          </a:custGeom>
          <a:gradFill>
            <a:gsLst>
              <a:gs pos="16000">
                <a:srgbClr val="FFFFFF"/>
              </a:gs>
              <a:gs pos="35000">
                <a:srgbClr val="E6E6E6"/>
              </a:gs>
              <a:gs pos="66000">
                <a:srgbClr val="7D8496"/>
              </a:gs>
              <a:gs pos="68000">
                <a:schemeClr val="bg2">
                  <a:lumMod val="20000"/>
                  <a:lumOff val="80000"/>
                </a:schemeClr>
              </a:gs>
              <a:gs pos="85001">
                <a:srgbClr val="7D8496"/>
              </a:gs>
              <a:gs pos="100000">
                <a:srgbClr val="E6E6E6"/>
              </a:gs>
            </a:gsLst>
            <a:lin ang="16200000" scaled="0"/>
          </a:gradFill>
          <a:ln w="63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100" b="1">
              <a:solidFill>
                <a:srgbClr val="1A5296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0257" name="Freeform 15"/>
          <p:cNvSpPr>
            <a:spLocks/>
          </p:cNvSpPr>
          <p:nvPr/>
        </p:nvSpPr>
        <p:spPr bwMode="auto">
          <a:xfrm>
            <a:off x="4059238" y="3552825"/>
            <a:ext cx="592137" cy="819150"/>
          </a:xfrm>
          <a:custGeom>
            <a:avLst/>
            <a:gdLst>
              <a:gd name="T0" fmla="*/ 2147483647 w 363"/>
              <a:gd name="T1" fmla="*/ 2147483647 h 504"/>
              <a:gd name="T2" fmla="*/ 2147483647 w 363"/>
              <a:gd name="T3" fmla="*/ 2147483647 h 504"/>
              <a:gd name="T4" fmla="*/ 2147483647 w 363"/>
              <a:gd name="T5" fmla="*/ 2147483647 h 504"/>
              <a:gd name="T6" fmla="*/ 2147483647 w 363"/>
              <a:gd name="T7" fmla="*/ 2147483647 h 504"/>
              <a:gd name="T8" fmla="*/ 0 w 363"/>
              <a:gd name="T9" fmla="*/ 2147483647 h 504"/>
              <a:gd name="T10" fmla="*/ 2147483647 w 363"/>
              <a:gd name="T11" fmla="*/ 2147483647 h 504"/>
              <a:gd name="T12" fmla="*/ 2147483647 w 363"/>
              <a:gd name="T13" fmla="*/ 2147483647 h 504"/>
              <a:gd name="T14" fmla="*/ 2147483647 w 363"/>
              <a:gd name="T15" fmla="*/ 2147483647 h 504"/>
              <a:gd name="T16" fmla="*/ 2147483647 w 363"/>
              <a:gd name="T17" fmla="*/ 2147483647 h 504"/>
              <a:gd name="T18" fmla="*/ 2147483647 w 363"/>
              <a:gd name="T19" fmla="*/ 2147483647 h 504"/>
              <a:gd name="T20" fmla="*/ 2147483647 w 363"/>
              <a:gd name="T21" fmla="*/ 2147483647 h 504"/>
              <a:gd name="T22" fmla="*/ 2147483647 w 363"/>
              <a:gd name="T23" fmla="*/ 2147483647 h 504"/>
              <a:gd name="T24" fmla="*/ 2147483647 w 363"/>
              <a:gd name="T25" fmla="*/ 2147483647 h 504"/>
              <a:gd name="T26" fmla="*/ 2147483647 w 363"/>
              <a:gd name="T27" fmla="*/ 2147483647 h 504"/>
              <a:gd name="T28" fmla="*/ 2147483647 w 363"/>
              <a:gd name="T29" fmla="*/ 2147483647 h 504"/>
              <a:gd name="T30" fmla="*/ 2147483647 w 363"/>
              <a:gd name="T31" fmla="*/ 2147483647 h 504"/>
              <a:gd name="T32" fmla="*/ 2147483647 w 363"/>
              <a:gd name="T33" fmla="*/ 2147483647 h 504"/>
              <a:gd name="T34" fmla="*/ 2147483647 w 363"/>
              <a:gd name="T35" fmla="*/ 2147483647 h 504"/>
              <a:gd name="T36" fmla="*/ 2147483647 w 363"/>
              <a:gd name="T37" fmla="*/ 2147483647 h 504"/>
              <a:gd name="T38" fmla="*/ 2147483647 w 363"/>
              <a:gd name="T39" fmla="*/ 2147483647 h 504"/>
              <a:gd name="T40" fmla="*/ 2147483647 w 363"/>
              <a:gd name="T41" fmla="*/ 2147483647 h 504"/>
              <a:gd name="T42" fmla="*/ 2147483647 w 363"/>
              <a:gd name="T43" fmla="*/ 2147483647 h 504"/>
              <a:gd name="T44" fmla="*/ 2147483647 w 363"/>
              <a:gd name="T45" fmla="*/ 2147483647 h 504"/>
              <a:gd name="T46" fmla="*/ 2147483647 w 363"/>
              <a:gd name="T47" fmla="*/ 2147483647 h 504"/>
              <a:gd name="T48" fmla="*/ 2147483647 w 363"/>
              <a:gd name="T49" fmla="*/ 2147483647 h 504"/>
              <a:gd name="T50" fmla="*/ 2147483647 w 363"/>
              <a:gd name="T51" fmla="*/ 2147483647 h 504"/>
              <a:gd name="T52" fmla="*/ 2147483647 w 363"/>
              <a:gd name="T53" fmla="*/ 2147483647 h 504"/>
              <a:gd name="T54" fmla="*/ 2147483647 w 363"/>
              <a:gd name="T55" fmla="*/ 2147483647 h 504"/>
              <a:gd name="T56" fmla="*/ 2147483647 w 363"/>
              <a:gd name="T57" fmla="*/ 2147483647 h 504"/>
              <a:gd name="T58" fmla="*/ 2147483647 w 363"/>
              <a:gd name="T59" fmla="*/ 2147483647 h 504"/>
              <a:gd name="T60" fmla="*/ 2147483647 w 363"/>
              <a:gd name="T61" fmla="*/ 2147483647 h 504"/>
              <a:gd name="T62" fmla="*/ 2147483647 w 363"/>
              <a:gd name="T63" fmla="*/ 0 h 504"/>
              <a:gd name="T64" fmla="*/ 2147483647 w 363"/>
              <a:gd name="T65" fmla="*/ 2147483647 h 504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363"/>
              <a:gd name="T100" fmla="*/ 0 h 504"/>
              <a:gd name="T101" fmla="*/ 363 w 363"/>
              <a:gd name="T102" fmla="*/ 504 h 504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363" h="504">
                <a:moveTo>
                  <a:pt x="117" y="74"/>
                </a:moveTo>
                <a:lnTo>
                  <a:pt x="86" y="85"/>
                </a:lnTo>
                <a:lnTo>
                  <a:pt x="74" y="119"/>
                </a:lnTo>
                <a:lnTo>
                  <a:pt x="51" y="142"/>
                </a:lnTo>
                <a:lnTo>
                  <a:pt x="36" y="145"/>
                </a:lnTo>
                <a:lnTo>
                  <a:pt x="25" y="123"/>
                </a:lnTo>
                <a:lnTo>
                  <a:pt x="22" y="113"/>
                </a:lnTo>
                <a:lnTo>
                  <a:pt x="12" y="108"/>
                </a:lnTo>
                <a:lnTo>
                  <a:pt x="0" y="128"/>
                </a:lnTo>
                <a:lnTo>
                  <a:pt x="0" y="175"/>
                </a:lnTo>
                <a:lnTo>
                  <a:pt x="6" y="188"/>
                </a:lnTo>
                <a:lnTo>
                  <a:pt x="21" y="197"/>
                </a:lnTo>
                <a:lnTo>
                  <a:pt x="67" y="252"/>
                </a:lnTo>
                <a:lnTo>
                  <a:pt x="73" y="261"/>
                </a:lnTo>
                <a:lnTo>
                  <a:pt x="92" y="302"/>
                </a:lnTo>
                <a:lnTo>
                  <a:pt x="114" y="323"/>
                </a:lnTo>
                <a:lnTo>
                  <a:pt x="127" y="342"/>
                </a:lnTo>
                <a:lnTo>
                  <a:pt x="132" y="346"/>
                </a:lnTo>
                <a:lnTo>
                  <a:pt x="139" y="374"/>
                </a:lnTo>
                <a:lnTo>
                  <a:pt x="158" y="405"/>
                </a:lnTo>
                <a:lnTo>
                  <a:pt x="185" y="422"/>
                </a:lnTo>
                <a:lnTo>
                  <a:pt x="229" y="453"/>
                </a:lnTo>
                <a:lnTo>
                  <a:pt x="284" y="478"/>
                </a:lnTo>
                <a:lnTo>
                  <a:pt x="317" y="504"/>
                </a:lnTo>
                <a:lnTo>
                  <a:pt x="340" y="472"/>
                </a:lnTo>
                <a:lnTo>
                  <a:pt x="345" y="482"/>
                </a:lnTo>
                <a:lnTo>
                  <a:pt x="351" y="481"/>
                </a:lnTo>
                <a:lnTo>
                  <a:pt x="363" y="453"/>
                </a:lnTo>
                <a:lnTo>
                  <a:pt x="360" y="439"/>
                </a:lnTo>
                <a:lnTo>
                  <a:pt x="354" y="434"/>
                </a:lnTo>
                <a:lnTo>
                  <a:pt x="354" y="417"/>
                </a:lnTo>
                <a:lnTo>
                  <a:pt x="358" y="397"/>
                </a:lnTo>
                <a:lnTo>
                  <a:pt x="358" y="361"/>
                </a:lnTo>
                <a:lnTo>
                  <a:pt x="354" y="342"/>
                </a:lnTo>
                <a:lnTo>
                  <a:pt x="351" y="324"/>
                </a:lnTo>
                <a:lnTo>
                  <a:pt x="324" y="306"/>
                </a:lnTo>
                <a:lnTo>
                  <a:pt x="302" y="302"/>
                </a:lnTo>
                <a:lnTo>
                  <a:pt x="290" y="253"/>
                </a:lnTo>
                <a:lnTo>
                  <a:pt x="272" y="267"/>
                </a:lnTo>
                <a:lnTo>
                  <a:pt x="255" y="267"/>
                </a:lnTo>
                <a:lnTo>
                  <a:pt x="243" y="253"/>
                </a:lnTo>
                <a:lnTo>
                  <a:pt x="224" y="259"/>
                </a:lnTo>
                <a:lnTo>
                  <a:pt x="224" y="243"/>
                </a:lnTo>
                <a:lnTo>
                  <a:pt x="218" y="228"/>
                </a:lnTo>
                <a:lnTo>
                  <a:pt x="204" y="215"/>
                </a:lnTo>
                <a:lnTo>
                  <a:pt x="204" y="194"/>
                </a:lnTo>
                <a:lnTo>
                  <a:pt x="219" y="176"/>
                </a:lnTo>
                <a:lnTo>
                  <a:pt x="216" y="160"/>
                </a:lnTo>
                <a:lnTo>
                  <a:pt x="225" y="144"/>
                </a:lnTo>
                <a:lnTo>
                  <a:pt x="231" y="135"/>
                </a:lnTo>
                <a:lnTo>
                  <a:pt x="255" y="120"/>
                </a:lnTo>
                <a:lnTo>
                  <a:pt x="296" y="107"/>
                </a:lnTo>
                <a:lnTo>
                  <a:pt x="283" y="101"/>
                </a:lnTo>
                <a:lnTo>
                  <a:pt x="281" y="60"/>
                </a:lnTo>
                <a:lnTo>
                  <a:pt x="286" y="57"/>
                </a:lnTo>
                <a:lnTo>
                  <a:pt x="284" y="46"/>
                </a:lnTo>
                <a:lnTo>
                  <a:pt x="274" y="42"/>
                </a:lnTo>
                <a:lnTo>
                  <a:pt x="241" y="42"/>
                </a:lnTo>
                <a:lnTo>
                  <a:pt x="228" y="49"/>
                </a:lnTo>
                <a:lnTo>
                  <a:pt x="215" y="37"/>
                </a:lnTo>
                <a:lnTo>
                  <a:pt x="193" y="30"/>
                </a:lnTo>
                <a:lnTo>
                  <a:pt x="170" y="20"/>
                </a:lnTo>
                <a:lnTo>
                  <a:pt x="170" y="0"/>
                </a:lnTo>
                <a:lnTo>
                  <a:pt x="151" y="0"/>
                </a:lnTo>
                <a:lnTo>
                  <a:pt x="153" y="20"/>
                </a:lnTo>
                <a:lnTo>
                  <a:pt x="122" y="49"/>
                </a:lnTo>
                <a:lnTo>
                  <a:pt x="117" y="74"/>
                </a:lnTo>
                <a:close/>
              </a:path>
            </a:pathLst>
          </a:custGeom>
          <a:gradFill>
            <a:gsLst>
              <a:gs pos="16000">
                <a:srgbClr val="FFFFFF"/>
              </a:gs>
              <a:gs pos="35000">
                <a:srgbClr val="E6E6E6"/>
              </a:gs>
              <a:gs pos="66000">
                <a:srgbClr val="7D8496"/>
              </a:gs>
              <a:gs pos="68000">
                <a:schemeClr val="bg2">
                  <a:lumMod val="20000"/>
                  <a:lumOff val="80000"/>
                </a:schemeClr>
              </a:gs>
              <a:gs pos="85001">
                <a:srgbClr val="7D8496"/>
              </a:gs>
              <a:gs pos="100000">
                <a:srgbClr val="E6E6E6"/>
              </a:gs>
            </a:gsLst>
            <a:lin ang="16200000" scaled="0"/>
          </a:gradFill>
          <a:ln w="63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100" b="1">
              <a:solidFill>
                <a:srgbClr val="1A5296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0258" name="Freeform 16"/>
          <p:cNvSpPr>
            <a:spLocks/>
          </p:cNvSpPr>
          <p:nvPr/>
        </p:nvSpPr>
        <p:spPr bwMode="auto">
          <a:xfrm>
            <a:off x="4584700" y="3963988"/>
            <a:ext cx="549275" cy="598487"/>
          </a:xfrm>
          <a:custGeom>
            <a:avLst/>
            <a:gdLst>
              <a:gd name="T0" fmla="*/ 0 w 339"/>
              <a:gd name="T1" fmla="*/ 2147483647 h 370"/>
              <a:gd name="T2" fmla="*/ 2147483647 w 339"/>
              <a:gd name="T3" fmla="*/ 2147483647 h 370"/>
              <a:gd name="T4" fmla="*/ 2147483647 w 339"/>
              <a:gd name="T5" fmla="*/ 2147483647 h 370"/>
              <a:gd name="T6" fmla="*/ 2147483647 w 339"/>
              <a:gd name="T7" fmla="*/ 0 h 370"/>
              <a:gd name="T8" fmla="*/ 2147483647 w 339"/>
              <a:gd name="T9" fmla="*/ 2147483647 h 370"/>
              <a:gd name="T10" fmla="*/ 2147483647 w 339"/>
              <a:gd name="T11" fmla="*/ 2147483647 h 370"/>
              <a:gd name="T12" fmla="*/ 2147483647 w 339"/>
              <a:gd name="T13" fmla="*/ 2147483647 h 370"/>
              <a:gd name="T14" fmla="*/ 2147483647 w 339"/>
              <a:gd name="T15" fmla="*/ 2147483647 h 370"/>
              <a:gd name="T16" fmla="*/ 2147483647 w 339"/>
              <a:gd name="T17" fmla="*/ 2147483647 h 370"/>
              <a:gd name="T18" fmla="*/ 2147483647 w 339"/>
              <a:gd name="T19" fmla="*/ 2147483647 h 370"/>
              <a:gd name="T20" fmla="*/ 2147483647 w 339"/>
              <a:gd name="T21" fmla="*/ 2147483647 h 370"/>
              <a:gd name="T22" fmla="*/ 2147483647 w 339"/>
              <a:gd name="T23" fmla="*/ 2147483647 h 370"/>
              <a:gd name="T24" fmla="*/ 2147483647 w 339"/>
              <a:gd name="T25" fmla="*/ 2147483647 h 370"/>
              <a:gd name="T26" fmla="*/ 2147483647 w 339"/>
              <a:gd name="T27" fmla="*/ 2147483647 h 370"/>
              <a:gd name="T28" fmla="*/ 2147483647 w 339"/>
              <a:gd name="T29" fmla="*/ 2147483647 h 370"/>
              <a:gd name="T30" fmla="*/ 2147483647 w 339"/>
              <a:gd name="T31" fmla="*/ 2147483647 h 370"/>
              <a:gd name="T32" fmla="*/ 2147483647 w 339"/>
              <a:gd name="T33" fmla="*/ 2147483647 h 370"/>
              <a:gd name="T34" fmla="*/ 2147483647 w 339"/>
              <a:gd name="T35" fmla="*/ 2147483647 h 370"/>
              <a:gd name="T36" fmla="*/ 2147483647 w 339"/>
              <a:gd name="T37" fmla="*/ 2147483647 h 370"/>
              <a:gd name="T38" fmla="*/ 2147483647 w 339"/>
              <a:gd name="T39" fmla="*/ 2147483647 h 370"/>
              <a:gd name="T40" fmla="*/ 2147483647 w 339"/>
              <a:gd name="T41" fmla="*/ 2147483647 h 370"/>
              <a:gd name="T42" fmla="*/ 2147483647 w 339"/>
              <a:gd name="T43" fmla="*/ 2147483647 h 370"/>
              <a:gd name="T44" fmla="*/ 2147483647 w 339"/>
              <a:gd name="T45" fmla="*/ 2147483647 h 370"/>
              <a:gd name="T46" fmla="*/ 2147483647 w 339"/>
              <a:gd name="T47" fmla="*/ 2147483647 h 370"/>
              <a:gd name="T48" fmla="*/ 2147483647 w 339"/>
              <a:gd name="T49" fmla="*/ 2147483647 h 370"/>
              <a:gd name="T50" fmla="*/ 2147483647 w 339"/>
              <a:gd name="T51" fmla="*/ 2147483647 h 370"/>
              <a:gd name="T52" fmla="*/ 2147483647 w 339"/>
              <a:gd name="T53" fmla="*/ 2147483647 h 370"/>
              <a:gd name="T54" fmla="*/ 2147483647 w 339"/>
              <a:gd name="T55" fmla="*/ 2147483647 h 370"/>
              <a:gd name="T56" fmla="*/ 2147483647 w 339"/>
              <a:gd name="T57" fmla="*/ 2147483647 h 370"/>
              <a:gd name="T58" fmla="*/ 2147483647 w 339"/>
              <a:gd name="T59" fmla="*/ 2147483647 h 370"/>
              <a:gd name="T60" fmla="*/ 2147483647 w 339"/>
              <a:gd name="T61" fmla="*/ 2147483647 h 370"/>
              <a:gd name="T62" fmla="*/ 2147483647 w 339"/>
              <a:gd name="T63" fmla="*/ 2147483647 h 370"/>
              <a:gd name="T64" fmla="*/ 2147483647 w 339"/>
              <a:gd name="T65" fmla="*/ 2147483647 h 370"/>
              <a:gd name="T66" fmla="*/ 2147483647 w 339"/>
              <a:gd name="T67" fmla="*/ 2147483647 h 370"/>
              <a:gd name="T68" fmla="*/ 2147483647 w 339"/>
              <a:gd name="T69" fmla="*/ 2147483647 h 370"/>
              <a:gd name="T70" fmla="*/ 2147483647 w 339"/>
              <a:gd name="T71" fmla="*/ 2147483647 h 370"/>
              <a:gd name="T72" fmla="*/ 2147483647 w 339"/>
              <a:gd name="T73" fmla="*/ 2147483647 h 370"/>
              <a:gd name="T74" fmla="*/ 2147483647 w 339"/>
              <a:gd name="T75" fmla="*/ 2147483647 h 370"/>
              <a:gd name="T76" fmla="*/ 2147483647 w 339"/>
              <a:gd name="T77" fmla="*/ 2147483647 h 370"/>
              <a:gd name="T78" fmla="*/ 2147483647 w 339"/>
              <a:gd name="T79" fmla="*/ 2147483647 h 370"/>
              <a:gd name="T80" fmla="*/ 2147483647 w 339"/>
              <a:gd name="T81" fmla="*/ 2147483647 h 370"/>
              <a:gd name="T82" fmla="*/ 2147483647 w 339"/>
              <a:gd name="T83" fmla="*/ 2147483647 h 370"/>
              <a:gd name="T84" fmla="*/ 2147483647 w 339"/>
              <a:gd name="T85" fmla="*/ 2147483647 h 370"/>
              <a:gd name="T86" fmla="*/ 2147483647 w 339"/>
              <a:gd name="T87" fmla="*/ 2147483647 h 370"/>
              <a:gd name="T88" fmla="*/ 2147483647 w 339"/>
              <a:gd name="T89" fmla="*/ 2147483647 h 370"/>
              <a:gd name="T90" fmla="*/ 2147483647 w 339"/>
              <a:gd name="T91" fmla="*/ 2147483647 h 370"/>
              <a:gd name="T92" fmla="*/ 2147483647 w 339"/>
              <a:gd name="T93" fmla="*/ 2147483647 h 370"/>
              <a:gd name="T94" fmla="*/ 2147483647 w 339"/>
              <a:gd name="T95" fmla="*/ 2147483647 h 370"/>
              <a:gd name="T96" fmla="*/ 2147483647 w 339"/>
              <a:gd name="T97" fmla="*/ 2147483647 h 370"/>
              <a:gd name="T98" fmla="*/ 0 w 339"/>
              <a:gd name="T99" fmla="*/ 2147483647 h 370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339"/>
              <a:gd name="T151" fmla="*/ 0 h 370"/>
              <a:gd name="T152" fmla="*/ 339 w 339"/>
              <a:gd name="T153" fmla="*/ 370 h 370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339" h="370">
                <a:moveTo>
                  <a:pt x="0" y="50"/>
                </a:moveTo>
                <a:lnTo>
                  <a:pt x="50" y="34"/>
                </a:lnTo>
                <a:lnTo>
                  <a:pt x="79" y="21"/>
                </a:lnTo>
                <a:lnTo>
                  <a:pt x="108" y="0"/>
                </a:lnTo>
                <a:lnTo>
                  <a:pt x="130" y="25"/>
                </a:lnTo>
                <a:lnTo>
                  <a:pt x="133" y="50"/>
                </a:lnTo>
                <a:lnTo>
                  <a:pt x="133" y="65"/>
                </a:lnTo>
                <a:lnTo>
                  <a:pt x="167" y="82"/>
                </a:lnTo>
                <a:lnTo>
                  <a:pt x="189" y="82"/>
                </a:lnTo>
                <a:lnTo>
                  <a:pt x="220" y="102"/>
                </a:lnTo>
                <a:lnTo>
                  <a:pt x="243" y="108"/>
                </a:lnTo>
                <a:lnTo>
                  <a:pt x="254" y="108"/>
                </a:lnTo>
                <a:lnTo>
                  <a:pt x="274" y="133"/>
                </a:lnTo>
                <a:lnTo>
                  <a:pt x="269" y="185"/>
                </a:lnTo>
                <a:lnTo>
                  <a:pt x="321" y="185"/>
                </a:lnTo>
                <a:lnTo>
                  <a:pt x="328" y="204"/>
                </a:lnTo>
                <a:lnTo>
                  <a:pt x="334" y="213"/>
                </a:lnTo>
                <a:lnTo>
                  <a:pt x="339" y="228"/>
                </a:lnTo>
                <a:lnTo>
                  <a:pt x="339" y="259"/>
                </a:lnTo>
                <a:lnTo>
                  <a:pt x="325" y="284"/>
                </a:lnTo>
                <a:lnTo>
                  <a:pt x="311" y="280"/>
                </a:lnTo>
                <a:lnTo>
                  <a:pt x="290" y="272"/>
                </a:lnTo>
                <a:lnTo>
                  <a:pt x="256" y="274"/>
                </a:lnTo>
                <a:lnTo>
                  <a:pt x="229" y="300"/>
                </a:lnTo>
                <a:lnTo>
                  <a:pt x="226" y="315"/>
                </a:lnTo>
                <a:lnTo>
                  <a:pt x="218" y="327"/>
                </a:lnTo>
                <a:lnTo>
                  <a:pt x="215" y="352"/>
                </a:lnTo>
                <a:lnTo>
                  <a:pt x="197" y="352"/>
                </a:lnTo>
                <a:lnTo>
                  <a:pt x="181" y="343"/>
                </a:lnTo>
                <a:lnTo>
                  <a:pt x="175" y="370"/>
                </a:lnTo>
                <a:lnTo>
                  <a:pt x="142" y="351"/>
                </a:lnTo>
                <a:lnTo>
                  <a:pt x="132" y="351"/>
                </a:lnTo>
                <a:lnTo>
                  <a:pt x="115" y="345"/>
                </a:lnTo>
                <a:lnTo>
                  <a:pt x="95" y="355"/>
                </a:lnTo>
                <a:lnTo>
                  <a:pt x="39" y="322"/>
                </a:lnTo>
                <a:lnTo>
                  <a:pt x="52" y="284"/>
                </a:lnTo>
                <a:lnTo>
                  <a:pt x="36" y="244"/>
                </a:lnTo>
                <a:lnTo>
                  <a:pt x="27" y="232"/>
                </a:lnTo>
                <a:lnTo>
                  <a:pt x="24" y="229"/>
                </a:lnTo>
                <a:lnTo>
                  <a:pt x="28" y="225"/>
                </a:lnTo>
                <a:lnTo>
                  <a:pt x="40" y="200"/>
                </a:lnTo>
                <a:lnTo>
                  <a:pt x="39" y="188"/>
                </a:lnTo>
                <a:lnTo>
                  <a:pt x="31" y="181"/>
                </a:lnTo>
                <a:lnTo>
                  <a:pt x="31" y="164"/>
                </a:lnTo>
                <a:lnTo>
                  <a:pt x="37" y="145"/>
                </a:lnTo>
                <a:lnTo>
                  <a:pt x="37" y="105"/>
                </a:lnTo>
                <a:lnTo>
                  <a:pt x="31" y="89"/>
                </a:lnTo>
                <a:lnTo>
                  <a:pt x="28" y="71"/>
                </a:lnTo>
                <a:lnTo>
                  <a:pt x="19" y="64"/>
                </a:lnTo>
                <a:lnTo>
                  <a:pt x="0" y="50"/>
                </a:lnTo>
                <a:close/>
              </a:path>
            </a:pathLst>
          </a:custGeom>
          <a:gradFill>
            <a:gsLst>
              <a:gs pos="16000">
                <a:srgbClr val="FFFFFF"/>
              </a:gs>
              <a:gs pos="35000">
                <a:srgbClr val="E6E6E6"/>
              </a:gs>
              <a:gs pos="66000">
                <a:srgbClr val="7D8496"/>
              </a:gs>
              <a:gs pos="68000">
                <a:schemeClr val="bg2">
                  <a:lumMod val="20000"/>
                  <a:lumOff val="80000"/>
                </a:schemeClr>
              </a:gs>
              <a:gs pos="85001">
                <a:srgbClr val="7D8496"/>
              </a:gs>
              <a:gs pos="100000">
                <a:srgbClr val="E6E6E6"/>
              </a:gs>
            </a:gsLst>
            <a:lin ang="16200000" scaled="0"/>
          </a:gradFill>
          <a:ln w="63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100" b="1">
              <a:solidFill>
                <a:srgbClr val="1A5296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0259" name="Freeform 17"/>
          <p:cNvSpPr>
            <a:spLocks/>
          </p:cNvSpPr>
          <p:nvPr/>
        </p:nvSpPr>
        <p:spPr bwMode="auto">
          <a:xfrm>
            <a:off x="4929188" y="4408488"/>
            <a:ext cx="368300" cy="377825"/>
          </a:xfrm>
          <a:custGeom>
            <a:avLst/>
            <a:gdLst>
              <a:gd name="T0" fmla="*/ 2147483647 w 226"/>
              <a:gd name="T1" fmla="*/ 0 h 234"/>
              <a:gd name="T2" fmla="*/ 2147483647 w 226"/>
              <a:gd name="T3" fmla="*/ 2147483647 h 234"/>
              <a:gd name="T4" fmla="*/ 2147483647 w 226"/>
              <a:gd name="T5" fmla="*/ 2147483647 h 234"/>
              <a:gd name="T6" fmla="*/ 2147483647 w 226"/>
              <a:gd name="T7" fmla="*/ 2147483647 h 234"/>
              <a:gd name="T8" fmla="*/ 0 w 226"/>
              <a:gd name="T9" fmla="*/ 2147483647 h 234"/>
              <a:gd name="T10" fmla="*/ 2147483647 w 226"/>
              <a:gd name="T11" fmla="*/ 2147483647 h 234"/>
              <a:gd name="T12" fmla="*/ 2147483647 w 226"/>
              <a:gd name="T13" fmla="*/ 2147483647 h 234"/>
              <a:gd name="T14" fmla="*/ 2147483647 w 226"/>
              <a:gd name="T15" fmla="*/ 2147483647 h 234"/>
              <a:gd name="T16" fmla="*/ 2147483647 w 226"/>
              <a:gd name="T17" fmla="*/ 2147483647 h 234"/>
              <a:gd name="T18" fmla="*/ 2147483647 w 226"/>
              <a:gd name="T19" fmla="*/ 2147483647 h 234"/>
              <a:gd name="T20" fmla="*/ 2147483647 w 226"/>
              <a:gd name="T21" fmla="*/ 2147483647 h 234"/>
              <a:gd name="T22" fmla="*/ 2147483647 w 226"/>
              <a:gd name="T23" fmla="*/ 2147483647 h 234"/>
              <a:gd name="T24" fmla="*/ 2147483647 w 226"/>
              <a:gd name="T25" fmla="*/ 2147483647 h 234"/>
              <a:gd name="T26" fmla="*/ 2147483647 w 226"/>
              <a:gd name="T27" fmla="*/ 2147483647 h 234"/>
              <a:gd name="T28" fmla="*/ 2147483647 w 226"/>
              <a:gd name="T29" fmla="*/ 2147483647 h 234"/>
              <a:gd name="T30" fmla="*/ 2147483647 w 226"/>
              <a:gd name="T31" fmla="*/ 2147483647 h 234"/>
              <a:gd name="T32" fmla="*/ 2147483647 w 226"/>
              <a:gd name="T33" fmla="*/ 2147483647 h 234"/>
              <a:gd name="T34" fmla="*/ 2147483647 w 226"/>
              <a:gd name="T35" fmla="*/ 2147483647 h 234"/>
              <a:gd name="T36" fmla="*/ 2147483647 w 226"/>
              <a:gd name="T37" fmla="*/ 2147483647 h 234"/>
              <a:gd name="T38" fmla="*/ 2147483647 w 226"/>
              <a:gd name="T39" fmla="*/ 2147483647 h 234"/>
              <a:gd name="T40" fmla="*/ 2147483647 w 226"/>
              <a:gd name="T41" fmla="*/ 2147483647 h 234"/>
              <a:gd name="T42" fmla="*/ 2147483647 w 226"/>
              <a:gd name="T43" fmla="*/ 2147483647 h 234"/>
              <a:gd name="T44" fmla="*/ 2147483647 w 226"/>
              <a:gd name="T45" fmla="*/ 2147483647 h 234"/>
              <a:gd name="T46" fmla="*/ 2147483647 w 226"/>
              <a:gd name="T47" fmla="*/ 2147483647 h 234"/>
              <a:gd name="T48" fmla="*/ 2147483647 w 226"/>
              <a:gd name="T49" fmla="*/ 2147483647 h 234"/>
              <a:gd name="T50" fmla="*/ 2147483647 w 226"/>
              <a:gd name="T51" fmla="*/ 2147483647 h 234"/>
              <a:gd name="T52" fmla="*/ 2147483647 w 226"/>
              <a:gd name="T53" fmla="*/ 2147483647 h 234"/>
              <a:gd name="T54" fmla="*/ 2147483647 w 226"/>
              <a:gd name="T55" fmla="*/ 2147483647 h 234"/>
              <a:gd name="T56" fmla="*/ 2147483647 w 226"/>
              <a:gd name="T57" fmla="*/ 2147483647 h 234"/>
              <a:gd name="T58" fmla="*/ 2147483647 w 226"/>
              <a:gd name="T59" fmla="*/ 2147483647 h 234"/>
              <a:gd name="T60" fmla="*/ 2147483647 w 226"/>
              <a:gd name="T61" fmla="*/ 2147483647 h 234"/>
              <a:gd name="T62" fmla="*/ 2147483647 w 226"/>
              <a:gd name="T63" fmla="*/ 0 h 234"/>
              <a:gd name="T64" fmla="*/ 2147483647 w 226"/>
              <a:gd name="T65" fmla="*/ 0 h 234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226"/>
              <a:gd name="T100" fmla="*/ 0 h 234"/>
              <a:gd name="T101" fmla="*/ 226 w 226"/>
              <a:gd name="T102" fmla="*/ 234 h 234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226" h="234">
                <a:moveTo>
                  <a:pt x="44" y="0"/>
                </a:moveTo>
                <a:lnTo>
                  <a:pt x="16" y="27"/>
                </a:lnTo>
                <a:lnTo>
                  <a:pt x="13" y="42"/>
                </a:lnTo>
                <a:lnTo>
                  <a:pt x="6" y="53"/>
                </a:lnTo>
                <a:lnTo>
                  <a:pt x="0" y="79"/>
                </a:lnTo>
                <a:lnTo>
                  <a:pt x="5" y="93"/>
                </a:lnTo>
                <a:lnTo>
                  <a:pt x="30" y="110"/>
                </a:lnTo>
                <a:lnTo>
                  <a:pt x="49" y="114"/>
                </a:lnTo>
                <a:lnTo>
                  <a:pt x="84" y="135"/>
                </a:lnTo>
                <a:lnTo>
                  <a:pt x="101" y="138"/>
                </a:lnTo>
                <a:lnTo>
                  <a:pt x="115" y="147"/>
                </a:lnTo>
                <a:lnTo>
                  <a:pt x="127" y="167"/>
                </a:lnTo>
                <a:lnTo>
                  <a:pt x="129" y="195"/>
                </a:lnTo>
                <a:lnTo>
                  <a:pt x="121" y="206"/>
                </a:lnTo>
                <a:lnTo>
                  <a:pt x="123" y="217"/>
                </a:lnTo>
                <a:lnTo>
                  <a:pt x="142" y="232"/>
                </a:lnTo>
                <a:lnTo>
                  <a:pt x="170" y="234"/>
                </a:lnTo>
                <a:lnTo>
                  <a:pt x="194" y="197"/>
                </a:lnTo>
                <a:lnTo>
                  <a:pt x="210" y="185"/>
                </a:lnTo>
                <a:lnTo>
                  <a:pt x="226" y="186"/>
                </a:lnTo>
                <a:lnTo>
                  <a:pt x="220" y="178"/>
                </a:lnTo>
                <a:lnTo>
                  <a:pt x="215" y="123"/>
                </a:lnTo>
                <a:lnTo>
                  <a:pt x="201" y="129"/>
                </a:lnTo>
                <a:lnTo>
                  <a:pt x="197" y="102"/>
                </a:lnTo>
                <a:lnTo>
                  <a:pt x="182" y="90"/>
                </a:lnTo>
                <a:lnTo>
                  <a:pt x="169" y="86"/>
                </a:lnTo>
                <a:lnTo>
                  <a:pt x="126" y="84"/>
                </a:lnTo>
                <a:lnTo>
                  <a:pt x="127" y="70"/>
                </a:lnTo>
                <a:lnTo>
                  <a:pt x="126" y="36"/>
                </a:lnTo>
                <a:lnTo>
                  <a:pt x="115" y="13"/>
                </a:lnTo>
                <a:lnTo>
                  <a:pt x="93" y="6"/>
                </a:lnTo>
                <a:lnTo>
                  <a:pt x="77" y="0"/>
                </a:lnTo>
                <a:lnTo>
                  <a:pt x="44" y="0"/>
                </a:lnTo>
                <a:close/>
              </a:path>
            </a:pathLst>
          </a:custGeom>
          <a:gradFill>
            <a:gsLst>
              <a:gs pos="16000">
                <a:srgbClr val="FFFFFF"/>
              </a:gs>
              <a:gs pos="35000">
                <a:srgbClr val="E6E6E6"/>
              </a:gs>
              <a:gs pos="66000">
                <a:srgbClr val="7D8496"/>
              </a:gs>
              <a:gs pos="68000">
                <a:schemeClr val="bg2">
                  <a:lumMod val="20000"/>
                  <a:lumOff val="80000"/>
                </a:schemeClr>
              </a:gs>
              <a:gs pos="85001">
                <a:srgbClr val="7D8496"/>
              </a:gs>
              <a:gs pos="100000">
                <a:srgbClr val="E6E6E6"/>
              </a:gs>
            </a:gsLst>
            <a:lin ang="16200000" scaled="0"/>
          </a:gradFill>
          <a:ln w="63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100" b="1">
              <a:solidFill>
                <a:srgbClr val="1A5296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0260" name="Freeform 18"/>
          <p:cNvSpPr>
            <a:spLocks/>
          </p:cNvSpPr>
          <p:nvPr/>
        </p:nvSpPr>
        <p:spPr bwMode="auto">
          <a:xfrm>
            <a:off x="4629150" y="4521200"/>
            <a:ext cx="682625" cy="1516063"/>
          </a:xfrm>
          <a:custGeom>
            <a:avLst/>
            <a:gdLst>
              <a:gd name="T0" fmla="*/ 2147483647 w 420"/>
              <a:gd name="T1" fmla="*/ 2147483647 h 930"/>
              <a:gd name="T2" fmla="*/ 2147483647 w 420"/>
              <a:gd name="T3" fmla="*/ 0 h 930"/>
              <a:gd name="T4" fmla="*/ 2147483647 w 420"/>
              <a:gd name="T5" fmla="*/ 2147483647 h 930"/>
              <a:gd name="T6" fmla="*/ 2147483647 w 420"/>
              <a:gd name="T7" fmla="*/ 2147483647 h 930"/>
              <a:gd name="T8" fmla="*/ 2147483647 w 420"/>
              <a:gd name="T9" fmla="*/ 2147483647 h 930"/>
              <a:gd name="T10" fmla="*/ 2147483647 w 420"/>
              <a:gd name="T11" fmla="*/ 2147483647 h 930"/>
              <a:gd name="T12" fmla="*/ 0 w 420"/>
              <a:gd name="T13" fmla="*/ 2147483647 h 930"/>
              <a:gd name="T14" fmla="*/ 2147483647 w 420"/>
              <a:gd name="T15" fmla="*/ 2147483647 h 930"/>
              <a:gd name="T16" fmla="*/ 2147483647 w 420"/>
              <a:gd name="T17" fmla="*/ 2147483647 h 930"/>
              <a:gd name="T18" fmla="*/ 2147483647 w 420"/>
              <a:gd name="T19" fmla="*/ 2147483647 h 930"/>
              <a:gd name="T20" fmla="*/ 2147483647 w 420"/>
              <a:gd name="T21" fmla="*/ 2147483647 h 930"/>
              <a:gd name="T22" fmla="*/ 2147483647 w 420"/>
              <a:gd name="T23" fmla="*/ 2147483647 h 930"/>
              <a:gd name="T24" fmla="*/ 2147483647 w 420"/>
              <a:gd name="T25" fmla="*/ 2147483647 h 930"/>
              <a:gd name="T26" fmla="*/ 2147483647 w 420"/>
              <a:gd name="T27" fmla="*/ 2147483647 h 930"/>
              <a:gd name="T28" fmla="*/ 2147483647 w 420"/>
              <a:gd name="T29" fmla="*/ 2147483647 h 930"/>
              <a:gd name="T30" fmla="*/ 2147483647 w 420"/>
              <a:gd name="T31" fmla="*/ 2147483647 h 930"/>
              <a:gd name="T32" fmla="*/ 2147483647 w 420"/>
              <a:gd name="T33" fmla="*/ 2147483647 h 930"/>
              <a:gd name="T34" fmla="*/ 2147483647 w 420"/>
              <a:gd name="T35" fmla="*/ 2147483647 h 930"/>
              <a:gd name="T36" fmla="*/ 2147483647 w 420"/>
              <a:gd name="T37" fmla="*/ 2147483647 h 930"/>
              <a:gd name="T38" fmla="*/ 2147483647 w 420"/>
              <a:gd name="T39" fmla="*/ 2147483647 h 930"/>
              <a:gd name="T40" fmla="*/ 2147483647 w 420"/>
              <a:gd name="T41" fmla="*/ 2147483647 h 930"/>
              <a:gd name="T42" fmla="*/ 2147483647 w 420"/>
              <a:gd name="T43" fmla="*/ 2147483647 h 930"/>
              <a:gd name="T44" fmla="*/ 2147483647 w 420"/>
              <a:gd name="T45" fmla="*/ 2147483647 h 930"/>
              <a:gd name="T46" fmla="*/ 2147483647 w 420"/>
              <a:gd name="T47" fmla="*/ 2147483647 h 930"/>
              <a:gd name="T48" fmla="*/ 2147483647 w 420"/>
              <a:gd name="T49" fmla="*/ 2147483647 h 930"/>
              <a:gd name="T50" fmla="*/ 2147483647 w 420"/>
              <a:gd name="T51" fmla="*/ 2147483647 h 930"/>
              <a:gd name="T52" fmla="*/ 2147483647 w 420"/>
              <a:gd name="T53" fmla="*/ 2147483647 h 930"/>
              <a:gd name="T54" fmla="*/ 2147483647 w 420"/>
              <a:gd name="T55" fmla="*/ 2147483647 h 930"/>
              <a:gd name="T56" fmla="*/ 2147483647 w 420"/>
              <a:gd name="T57" fmla="*/ 2147483647 h 930"/>
              <a:gd name="T58" fmla="*/ 2147483647 w 420"/>
              <a:gd name="T59" fmla="*/ 2147483647 h 930"/>
              <a:gd name="T60" fmla="*/ 2147483647 w 420"/>
              <a:gd name="T61" fmla="*/ 2147483647 h 930"/>
              <a:gd name="T62" fmla="*/ 2147483647 w 420"/>
              <a:gd name="T63" fmla="*/ 2147483647 h 930"/>
              <a:gd name="T64" fmla="*/ 2147483647 w 420"/>
              <a:gd name="T65" fmla="*/ 2147483647 h 930"/>
              <a:gd name="T66" fmla="*/ 2147483647 w 420"/>
              <a:gd name="T67" fmla="*/ 2147483647 h 930"/>
              <a:gd name="T68" fmla="*/ 2147483647 w 420"/>
              <a:gd name="T69" fmla="*/ 2147483647 h 930"/>
              <a:gd name="T70" fmla="*/ 2147483647 w 420"/>
              <a:gd name="T71" fmla="*/ 2147483647 h 930"/>
              <a:gd name="T72" fmla="*/ 2147483647 w 420"/>
              <a:gd name="T73" fmla="*/ 2147483647 h 930"/>
              <a:gd name="T74" fmla="*/ 2147483647 w 420"/>
              <a:gd name="T75" fmla="*/ 2147483647 h 930"/>
              <a:gd name="T76" fmla="*/ 2147483647 w 420"/>
              <a:gd name="T77" fmla="*/ 2147483647 h 930"/>
              <a:gd name="T78" fmla="*/ 2147483647 w 420"/>
              <a:gd name="T79" fmla="*/ 2147483647 h 930"/>
              <a:gd name="T80" fmla="*/ 2147483647 w 420"/>
              <a:gd name="T81" fmla="*/ 2147483647 h 930"/>
              <a:gd name="T82" fmla="*/ 2147483647 w 420"/>
              <a:gd name="T83" fmla="*/ 2147483647 h 930"/>
              <a:gd name="T84" fmla="*/ 2147483647 w 420"/>
              <a:gd name="T85" fmla="*/ 2147483647 h 930"/>
              <a:gd name="T86" fmla="*/ 2147483647 w 420"/>
              <a:gd name="T87" fmla="*/ 2147483647 h 930"/>
              <a:gd name="T88" fmla="*/ 2147483647 w 420"/>
              <a:gd name="T89" fmla="*/ 2147483647 h 930"/>
              <a:gd name="T90" fmla="*/ 2147483647 w 420"/>
              <a:gd name="T91" fmla="*/ 2147483647 h 930"/>
              <a:gd name="T92" fmla="*/ 2147483647 w 420"/>
              <a:gd name="T93" fmla="*/ 2147483647 h 930"/>
              <a:gd name="T94" fmla="*/ 2147483647 w 420"/>
              <a:gd name="T95" fmla="*/ 2147483647 h 930"/>
              <a:gd name="T96" fmla="*/ 2147483647 w 420"/>
              <a:gd name="T97" fmla="*/ 2147483647 h 930"/>
              <a:gd name="T98" fmla="*/ 2147483647 w 420"/>
              <a:gd name="T99" fmla="*/ 2147483647 h 930"/>
              <a:gd name="T100" fmla="*/ 2147483647 w 420"/>
              <a:gd name="T101" fmla="*/ 2147483647 h 930"/>
              <a:gd name="T102" fmla="*/ 2147483647 w 420"/>
              <a:gd name="T103" fmla="*/ 2147483647 h 930"/>
              <a:gd name="T104" fmla="*/ 2147483647 w 420"/>
              <a:gd name="T105" fmla="*/ 2147483647 h 930"/>
              <a:gd name="T106" fmla="*/ 2147483647 w 420"/>
              <a:gd name="T107" fmla="*/ 2147483647 h 930"/>
              <a:gd name="T108" fmla="*/ 2147483647 w 420"/>
              <a:gd name="T109" fmla="*/ 2147483647 h 930"/>
              <a:gd name="T110" fmla="*/ 2147483647 w 420"/>
              <a:gd name="T111" fmla="*/ 2147483647 h 930"/>
              <a:gd name="T112" fmla="*/ 2147483647 w 420"/>
              <a:gd name="T113" fmla="*/ 2147483647 h 930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420"/>
              <a:gd name="T172" fmla="*/ 0 h 930"/>
              <a:gd name="T173" fmla="*/ 420 w 420"/>
              <a:gd name="T174" fmla="*/ 930 h 930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420" h="930">
                <a:moveTo>
                  <a:pt x="145" y="22"/>
                </a:moveTo>
                <a:lnTo>
                  <a:pt x="112" y="8"/>
                </a:lnTo>
                <a:lnTo>
                  <a:pt x="105" y="8"/>
                </a:lnTo>
                <a:lnTo>
                  <a:pt x="85" y="0"/>
                </a:lnTo>
                <a:lnTo>
                  <a:pt x="65" y="10"/>
                </a:lnTo>
                <a:lnTo>
                  <a:pt x="74" y="40"/>
                </a:lnTo>
                <a:lnTo>
                  <a:pt x="66" y="61"/>
                </a:lnTo>
                <a:lnTo>
                  <a:pt x="43" y="73"/>
                </a:lnTo>
                <a:lnTo>
                  <a:pt x="31" y="104"/>
                </a:lnTo>
                <a:lnTo>
                  <a:pt x="38" y="114"/>
                </a:lnTo>
                <a:lnTo>
                  <a:pt x="35" y="143"/>
                </a:lnTo>
                <a:lnTo>
                  <a:pt x="31" y="157"/>
                </a:lnTo>
                <a:lnTo>
                  <a:pt x="22" y="180"/>
                </a:lnTo>
                <a:lnTo>
                  <a:pt x="0" y="213"/>
                </a:lnTo>
                <a:lnTo>
                  <a:pt x="10" y="259"/>
                </a:lnTo>
                <a:lnTo>
                  <a:pt x="16" y="373"/>
                </a:lnTo>
                <a:lnTo>
                  <a:pt x="22" y="404"/>
                </a:lnTo>
                <a:lnTo>
                  <a:pt x="13" y="426"/>
                </a:lnTo>
                <a:lnTo>
                  <a:pt x="13" y="614"/>
                </a:lnTo>
                <a:lnTo>
                  <a:pt x="35" y="640"/>
                </a:lnTo>
                <a:lnTo>
                  <a:pt x="31" y="656"/>
                </a:lnTo>
                <a:lnTo>
                  <a:pt x="40" y="665"/>
                </a:lnTo>
                <a:lnTo>
                  <a:pt x="32" y="686"/>
                </a:lnTo>
                <a:lnTo>
                  <a:pt x="47" y="698"/>
                </a:lnTo>
                <a:lnTo>
                  <a:pt x="47" y="727"/>
                </a:lnTo>
                <a:lnTo>
                  <a:pt x="40" y="718"/>
                </a:lnTo>
                <a:lnTo>
                  <a:pt x="40" y="729"/>
                </a:lnTo>
                <a:lnTo>
                  <a:pt x="46" y="749"/>
                </a:lnTo>
                <a:lnTo>
                  <a:pt x="46" y="781"/>
                </a:lnTo>
                <a:lnTo>
                  <a:pt x="38" y="800"/>
                </a:lnTo>
                <a:lnTo>
                  <a:pt x="38" y="820"/>
                </a:lnTo>
                <a:lnTo>
                  <a:pt x="34" y="831"/>
                </a:lnTo>
                <a:lnTo>
                  <a:pt x="34" y="859"/>
                </a:lnTo>
                <a:lnTo>
                  <a:pt x="46" y="871"/>
                </a:lnTo>
                <a:lnTo>
                  <a:pt x="51" y="869"/>
                </a:lnTo>
                <a:lnTo>
                  <a:pt x="54" y="891"/>
                </a:lnTo>
                <a:lnTo>
                  <a:pt x="59" y="911"/>
                </a:lnTo>
                <a:lnTo>
                  <a:pt x="78" y="922"/>
                </a:lnTo>
                <a:lnTo>
                  <a:pt x="94" y="924"/>
                </a:lnTo>
                <a:lnTo>
                  <a:pt x="105" y="930"/>
                </a:lnTo>
                <a:lnTo>
                  <a:pt x="118" y="927"/>
                </a:lnTo>
                <a:lnTo>
                  <a:pt x="140" y="922"/>
                </a:lnTo>
                <a:lnTo>
                  <a:pt x="124" y="896"/>
                </a:lnTo>
                <a:lnTo>
                  <a:pt x="118" y="885"/>
                </a:lnTo>
                <a:lnTo>
                  <a:pt x="125" y="856"/>
                </a:lnTo>
                <a:lnTo>
                  <a:pt x="139" y="851"/>
                </a:lnTo>
                <a:lnTo>
                  <a:pt x="146" y="837"/>
                </a:lnTo>
                <a:lnTo>
                  <a:pt x="142" y="831"/>
                </a:lnTo>
                <a:lnTo>
                  <a:pt x="139" y="825"/>
                </a:lnTo>
                <a:lnTo>
                  <a:pt x="145" y="812"/>
                </a:lnTo>
                <a:lnTo>
                  <a:pt x="165" y="797"/>
                </a:lnTo>
                <a:lnTo>
                  <a:pt x="185" y="779"/>
                </a:lnTo>
                <a:lnTo>
                  <a:pt x="185" y="749"/>
                </a:lnTo>
                <a:lnTo>
                  <a:pt x="173" y="744"/>
                </a:lnTo>
                <a:lnTo>
                  <a:pt x="146" y="726"/>
                </a:lnTo>
                <a:lnTo>
                  <a:pt x="139" y="710"/>
                </a:lnTo>
                <a:lnTo>
                  <a:pt x="146" y="698"/>
                </a:lnTo>
                <a:lnTo>
                  <a:pt x="170" y="673"/>
                </a:lnTo>
                <a:lnTo>
                  <a:pt x="185" y="659"/>
                </a:lnTo>
                <a:lnTo>
                  <a:pt x="185" y="627"/>
                </a:lnTo>
                <a:lnTo>
                  <a:pt x="193" y="593"/>
                </a:lnTo>
                <a:lnTo>
                  <a:pt x="219" y="606"/>
                </a:lnTo>
                <a:lnTo>
                  <a:pt x="230" y="599"/>
                </a:lnTo>
                <a:lnTo>
                  <a:pt x="222" y="585"/>
                </a:lnTo>
                <a:lnTo>
                  <a:pt x="192" y="585"/>
                </a:lnTo>
                <a:lnTo>
                  <a:pt x="186" y="559"/>
                </a:lnTo>
                <a:lnTo>
                  <a:pt x="179" y="540"/>
                </a:lnTo>
                <a:lnTo>
                  <a:pt x="195" y="540"/>
                </a:lnTo>
                <a:lnTo>
                  <a:pt x="213" y="544"/>
                </a:lnTo>
                <a:lnTo>
                  <a:pt x="235" y="546"/>
                </a:lnTo>
                <a:lnTo>
                  <a:pt x="244" y="541"/>
                </a:lnTo>
                <a:lnTo>
                  <a:pt x="253" y="514"/>
                </a:lnTo>
                <a:lnTo>
                  <a:pt x="253" y="500"/>
                </a:lnTo>
                <a:lnTo>
                  <a:pt x="257" y="485"/>
                </a:lnTo>
                <a:lnTo>
                  <a:pt x="264" y="470"/>
                </a:lnTo>
                <a:lnTo>
                  <a:pt x="310" y="470"/>
                </a:lnTo>
                <a:lnTo>
                  <a:pt x="310" y="458"/>
                </a:lnTo>
                <a:lnTo>
                  <a:pt x="325" y="446"/>
                </a:lnTo>
                <a:lnTo>
                  <a:pt x="332" y="427"/>
                </a:lnTo>
                <a:lnTo>
                  <a:pt x="319" y="408"/>
                </a:lnTo>
                <a:lnTo>
                  <a:pt x="319" y="395"/>
                </a:lnTo>
                <a:lnTo>
                  <a:pt x="312" y="365"/>
                </a:lnTo>
                <a:lnTo>
                  <a:pt x="300" y="359"/>
                </a:lnTo>
                <a:lnTo>
                  <a:pt x="288" y="356"/>
                </a:lnTo>
                <a:lnTo>
                  <a:pt x="288" y="340"/>
                </a:lnTo>
                <a:lnTo>
                  <a:pt x="306" y="324"/>
                </a:lnTo>
                <a:lnTo>
                  <a:pt x="306" y="309"/>
                </a:lnTo>
                <a:lnTo>
                  <a:pt x="312" y="288"/>
                </a:lnTo>
                <a:lnTo>
                  <a:pt x="312" y="259"/>
                </a:lnTo>
                <a:lnTo>
                  <a:pt x="334" y="240"/>
                </a:lnTo>
                <a:lnTo>
                  <a:pt x="334" y="213"/>
                </a:lnTo>
                <a:lnTo>
                  <a:pt x="349" y="197"/>
                </a:lnTo>
                <a:lnTo>
                  <a:pt x="383" y="169"/>
                </a:lnTo>
                <a:lnTo>
                  <a:pt x="412" y="154"/>
                </a:lnTo>
                <a:lnTo>
                  <a:pt x="420" y="135"/>
                </a:lnTo>
                <a:lnTo>
                  <a:pt x="412" y="114"/>
                </a:lnTo>
                <a:lnTo>
                  <a:pt x="392" y="114"/>
                </a:lnTo>
                <a:lnTo>
                  <a:pt x="374" y="132"/>
                </a:lnTo>
                <a:lnTo>
                  <a:pt x="353" y="161"/>
                </a:lnTo>
                <a:lnTo>
                  <a:pt x="328" y="160"/>
                </a:lnTo>
                <a:lnTo>
                  <a:pt x="306" y="146"/>
                </a:lnTo>
                <a:lnTo>
                  <a:pt x="304" y="135"/>
                </a:lnTo>
                <a:lnTo>
                  <a:pt x="312" y="121"/>
                </a:lnTo>
                <a:lnTo>
                  <a:pt x="310" y="96"/>
                </a:lnTo>
                <a:lnTo>
                  <a:pt x="298" y="76"/>
                </a:lnTo>
                <a:lnTo>
                  <a:pt x="282" y="67"/>
                </a:lnTo>
                <a:lnTo>
                  <a:pt x="266" y="64"/>
                </a:lnTo>
                <a:lnTo>
                  <a:pt x="232" y="43"/>
                </a:lnTo>
                <a:lnTo>
                  <a:pt x="211" y="37"/>
                </a:lnTo>
                <a:lnTo>
                  <a:pt x="189" y="19"/>
                </a:lnTo>
                <a:lnTo>
                  <a:pt x="186" y="6"/>
                </a:lnTo>
                <a:lnTo>
                  <a:pt x="167" y="9"/>
                </a:lnTo>
                <a:lnTo>
                  <a:pt x="151" y="0"/>
                </a:lnTo>
                <a:lnTo>
                  <a:pt x="145" y="22"/>
                </a:lnTo>
                <a:close/>
              </a:path>
            </a:pathLst>
          </a:custGeom>
          <a:gradFill>
            <a:gsLst>
              <a:gs pos="16000">
                <a:srgbClr val="FFFFFF"/>
              </a:gs>
              <a:gs pos="35000">
                <a:srgbClr val="E6E6E6"/>
              </a:gs>
              <a:gs pos="66000">
                <a:srgbClr val="7D8496"/>
              </a:gs>
              <a:gs pos="68000">
                <a:schemeClr val="bg2">
                  <a:lumMod val="20000"/>
                  <a:lumOff val="80000"/>
                </a:schemeClr>
              </a:gs>
              <a:gs pos="85001">
                <a:srgbClr val="7D8496"/>
              </a:gs>
              <a:gs pos="100000">
                <a:srgbClr val="E6E6E6"/>
              </a:gs>
            </a:gsLst>
            <a:lin ang="16200000" scaled="0"/>
          </a:gradFill>
          <a:ln w="63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100" b="1">
              <a:solidFill>
                <a:srgbClr val="1A5296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0261" name="Freeform 19"/>
          <p:cNvSpPr>
            <a:spLocks/>
          </p:cNvSpPr>
          <p:nvPr/>
        </p:nvSpPr>
        <p:spPr bwMode="auto">
          <a:xfrm>
            <a:off x="5100638" y="4910138"/>
            <a:ext cx="233362" cy="230187"/>
          </a:xfrm>
          <a:custGeom>
            <a:avLst/>
            <a:gdLst>
              <a:gd name="T0" fmla="*/ 2147483647 w 140"/>
              <a:gd name="T1" fmla="*/ 0 h 142"/>
              <a:gd name="T2" fmla="*/ 2147483647 w 140"/>
              <a:gd name="T3" fmla="*/ 2147483647 h 142"/>
              <a:gd name="T4" fmla="*/ 2147483647 w 140"/>
              <a:gd name="T5" fmla="*/ 2147483647 h 142"/>
              <a:gd name="T6" fmla="*/ 2147483647 w 140"/>
              <a:gd name="T7" fmla="*/ 2147483647 h 142"/>
              <a:gd name="T8" fmla="*/ 2147483647 w 140"/>
              <a:gd name="T9" fmla="*/ 2147483647 h 142"/>
              <a:gd name="T10" fmla="*/ 0 w 140"/>
              <a:gd name="T11" fmla="*/ 2147483647 h 142"/>
              <a:gd name="T12" fmla="*/ 0 w 140"/>
              <a:gd name="T13" fmla="*/ 2147483647 h 142"/>
              <a:gd name="T14" fmla="*/ 2147483647 w 140"/>
              <a:gd name="T15" fmla="*/ 2147483647 h 142"/>
              <a:gd name="T16" fmla="*/ 2147483647 w 140"/>
              <a:gd name="T17" fmla="*/ 2147483647 h 142"/>
              <a:gd name="T18" fmla="*/ 2147483647 w 140"/>
              <a:gd name="T19" fmla="*/ 2147483647 h 142"/>
              <a:gd name="T20" fmla="*/ 2147483647 w 140"/>
              <a:gd name="T21" fmla="*/ 2147483647 h 142"/>
              <a:gd name="T22" fmla="*/ 2147483647 w 140"/>
              <a:gd name="T23" fmla="*/ 2147483647 h 142"/>
              <a:gd name="T24" fmla="*/ 2147483647 w 140"/>
              <a:gd name="T25" fmla="*/ 2147483647 h 142"/>
              <a:gd name="T26" fmla="*/ 2147483647 w 140"/>
              <a:gd name="T27" fmla="*/ 2147483647 h 142"/>
              <a:gd name="T28" fmla="*/ 2147483647 w 140"/>
              <a:gd name="T29" fmla="*/ 2147483647 h 142"/>
              <a:gd name="T30" fmla="*/ 2147483647 w 140"/>
              <a:gd name="T31" fmla="*/ 2147483647 h 142"/>
              <a:gd name="T32" fmla="*/ 2147483647 w 140"/>
              <a:gd name="T33" fmla="*/ 2147483647 h 142"/>
              <a:gd name="T34" fmla="*/ 2147483647 w 140"/>
              <a:gd name="T35" fmla="*/ 2147483647 h 142"/>
              <a:gd name="T36" fmla="*/ 2147483647 w 140"/>
              <a:gd name="T37" fmla="*/ 2147483647 h 142"/>
              <a:gd name="T38" fmla="*/ 2147483647 w 140"/>
              <a:gd name="T39" fmla="*/ 2147483647 h 142"/>
              <a:gd name="T40" fmla="*/ 2147483647 w 140"/>
              <a:gd name="T41" fmla="*/ 2147483647 h 142"/>
              <a:gd name="T42" fmla="*/ 2147483647 w 140"/>
              <a:gd name="T43" fmla="*/ 0 h 142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w 140"/>
              <a:gd name="T67" fmla="*/ 0 h 142"/>
              <a:gd name="T68" fmla="*/ 140 w 140"/>
              <a:gd name="T69" fmla="*/ 142 h 142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T66" t="T67" r="T68" b="T69"/>
            <a:pathLst>
              <a:path w="140" h="142">
                <a:moveTo>
                  <a:pt x="44" y="0"/>
                </a:moveTo>
                <a:lnTo>
                  <a:pt x="22" y="21"/>
                </a:lnTo>
                <a:lnTo>
                  <a:pt x="22" y="47"/>
                </a:lnTo>
                <a:lnTo>
                  <a:pt x="17" y="67"/>
                </a:lnTo>
                <a:lnTo>
                  <a:pt x="16" y="86"/>
                </a:lnTo>
                <a:lnTo>
                  <a:pt x="0" y="102"/>
                </a:lnTo>
                <a:lnTo>
                  <a:pt x="0" y="118"/>
                </a:lnTo>
                <a:lnTo>
                  <a:pt x="11" y="121"/>
                </a:lnTo>
                <a:lnTo>
                  <a:pt x="20" y="127"/>
                </a:lnTo>
                <a:lnTo>
                  <a:pt x="22" y="129"/>
                </a:lnTo>
                <a:lnTo>
                  <a:pt x="48" y="142"/>
                </a:lnTo>
                <a:lnTo>
                  <a:pt x="60" y="135"/>
                </a:lnTo>
                <a:lnTo>
                  <a:pt x="97" y="135"/>
                </a:lnTo>
                <a:lnTo>
                  <a:pt x="108" y="121"/>
                </a:lnTo>
                <a:lnTo>
                  <a:pt x="121" y="109"/>
                </a:lnTo>
                <a:lnTo>
                  <a:pt x="128" y="83"/>
                </a:lnTo>
                <a:lnTo>
                  <a:pt x="140" y="74"/>
                </a:lnTo>
                <a:lnTo>
                  <a:pt x="113" y="46"/>
                </a:lnTo>
                <a:lnTo>
                  <a:pt x="82" y="28"/>
                </a:lnTo>
                <a:lnTo>
                  <a:pt x="60" y="30"/>
                </a:lnTo>
                <a:lnTo>
                  <a:pt x="59" y="12"/>
                </a:lnTo>
                <a:lnTo>
                  <a:pt x="44" y="0"/>
                </a:lnTo>
                <a:close/>
              </a:path>
            </a:pathLst>
          </a:custGeom>
          <a:gradFill>
            <a:gsLst>
              <a:gs pos="16000">
                <a:srgbClr val="FFFFFF"/>
              </a:gs>
              <a:gs pos="35000">
                <a:srgbClr val="E6E6E6"/>
              </a:gs>
              <a:gs pos="66000">
                <a:srgbClr val="7D8496"/>
              </a:gs>
              <a:gs pos="68000">
                <a:schemeClr val="bg2">
                  <a:lumMod val="20000"/>
                  <a:lumOff val="80000"/>
                </a:schemeClr>
              </a:gs>
              <a:gs pos="85001">
                <a:srgbClr val="7D8496"/>
              </a:gs>
              <a:gs pos="100000">
                <a:srgbClr val="E6E6E6"/>
              </a:gs>
            </a:gsLst>
            <a:lin ang="16200000" scaled="0"/>
          </a:gradFill>
          <a:ln w="63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100" b="1">
              <a:solidFill>
                <a:srgbClr val="1A5296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0262" name="Freeform 20"/>
          <p:cNvSpPr>
            <a:spLocks/>
          </p:cNvSpPr>
          <p:nvPr/>
        </p:nvSpPr>
        <p:spPr bwMode="auto">
          <a:xfrm>
            <a:off x="4538663" y="4319588"/>
            <a:ext cx="322262" cy="1776412"/>
          </a:xfrm>
          <a:custGeom>
            <a:avLst/>
            <a:gdLst>
              <a:gd name="T0" fmla="*/ 2147483647 w 196"/>
              <a:gd name="T1" fmla="*/ 0 h 1092"/>
              <a:gd name="T2" fmla="*/ 2147483647 w 196"/>
              <a:gd name="T3" fmla="*/ 2147483647 h 1092"/>
              <a:gd name="T4" fmla="*/ 2147483647 w 196"/>
              <a:gd name="T5" fmla="*/ 2147483647 h 1092"/>
              <a:gd name="T6" fmla="*/ 2147483647 w 196"/>
              <a:gd name="T7" fmla="*/ 2147483647 h 1092"/>
              <a:gd name="T8" fmla="*/ 2147483647 w 196"/>
              <a:gd name="T9" fmla="*/ 2147483647 h 1092"/>
              <a:gd name="T10" fmla="*/ 2147483647 w 196"/>
              <a:gd name="T11" fmla="*/ 2147483647 h 1092"/>
              <a:gd name="T12" fmla="*/ 2147483647 w 196"/>
              <a:gd name="T13" fmla="*/ 2147483647 h 1092"/>
              <a:gd name="T14" fmla="*/ 2147483647 w 196"/>
              <a:gd name="T15" fmla="*/ 2147483647 h 1092"/>
              <a:gd name="T16" fmla="*/ 2147483647 w 196"/>
              <a:gd name="T17" fmla="*/ 2147483647 h 1092"/>
              <a:gd name="T18" fmla="*/ 2147483647 w 196"/>
              <a:gd name="T19" fmla="*/ 2147483647 h 1092"/>
              <a:gd name="T20" fmla="*/ 2147483647 w 196"/>
              <a:gd name="T21" fmla="*/ 2147483647 h 1092"/>
              <a:gd name="T22" fmla="*/ 2147483647 w 196"/>
              <a:gd name="T23" fmla="*/ 2147483647 h 1092"/>
              <a:gd name="T24" fmla="*/ 2147483647 w 196"/>
              <a:gd name="T25" fmla="*/ 2147483647 h 1092"/>
              <a:gd name="T26" fmla="*/ 2147483647 w 196"/>
              <a:gd name="T27" fmla="*/ 2147483647 h 1092"/>
              <a:gd name="T28" fmla="*/ 2147483647 w 196"/>
              <a:gd name="T29" fmla="*/ 2147483647 h 1092"/>
              <a:gd name="T30" fmla="*/ 2147483647 w 196"/>
              <a:gd name="T31" fmla="*/ 2147483647 h 1092"/>
              <a:gd name="T32" fmla="*/ 2147483647 w 196"/>
              <a:gd name="T33" fmla="*/ 2147483647 h 1092"/>
              <a:gd name="T34" fmla="*/ 2147483647 w 196"/>
              <a:gd name="T35" fmla="*/ 2147483647 h 1092"/>
              <a:gd name="T36" fmla="*/ 2147483647 w 196"/>
              <a:gd name="T37" fmla="*/ 2147483647 h 1092"/>
              <a:gd name="T38" fmla="*/ 2147483647 w 196"/>
              <a:gd name="T39" fmla="*/ 2147483647 h 1092"/>
              <a:gd name="T40" fmla="*/ 2147483647 w 196"/>
              <a:gd name="T41" fmla="*/ 2147483647 h 1092"/>
              <a:gd name="T42" fmla="*/ 2147483647 w 196"/>
              <a:gd name="T43" fmla="*/ 2147483647 h 1092"/>
              <a:gd name="T44" fmla="*/ 2147483647 w 196"/>
              <a:gd name="T45" fmla="*/ 2147483647 h 1092"/>
              <a:gd name="T46" fmla="*/ 2147483647 w 196"/>
              <a:gd name="T47" fmla="*/ 2147483647 h 1092"/>
              <a:gd name="T48" fmla="*/ 2147483647 w 196"/>
              <a:gd name="T49" fmla="*/ 2147483647 h 1092"/>
              <a:gd name="T50" fmla="*/ 2147483647 w 196"/>
              <a:gd name="T51" fmla="*/ 2147483647 h 1092"/>
              <a:gd name="T52" fmla="*/ 2147483647 w 196"/>
              <a:gd name="T53" fmla="*/ 2147483647 h 1092"/>
              <a:gd name="T54" fmla="*/ 2147483647 w 196"/>
              <a:gd name="T55" fmla="*/ 2147483647 h 1092"/>
              <a:gd name="T56" fmla="*/ 2147483647 w 196"/>
              <a:gd name="T57" fmla="*/ 2147483647 h 1092"/>
              <a:gd name="T58" fmla="*/ 2147483647 w 196"/>
              <a:gd name="T59" fmla="*/ 2147483647 h 1092"/>
              <a:gd name="T60" fmla="*/ 2147483647 w 196"/>
              <a:gd name="T61" fmla="*/ 2147483647 h 1092"/>
              <a:gd name="T62" fmla="*/ 2147483647 w 196"/>
              <a:gd name="T63" fmla="*/ 2147483647 h 1092"/>
              <a:gd name="T64" fmla="*/ 0 w 196"/>
              <a:gd name="T65" fmla="*/ 2147483647 h 1092"/>
              <a:gd name="T66" fmla="*/ 2147483647 w 196"/>
              <a:gd name="T67" fmla="*/ 2147483647 h 1092"/>
              <a:gd name="T68" fmla="*/ 2147483647 w 196"/>
              <a:gd name="T69" fmla="*/ 2147483647 h 1092"/>
              <a:gd name="T70" fmla="*/ 2147483647 w 196"/>
              <a:gd name="T71" fmla="*/ 2147483647 h 1092"/>
              <a:gd name="T72" fmla="*/ 2147483647 w 196"/>
              <a:gd name="T73" fmla="*/ 2147483647 h 1092"/>
              <a:gd name="T74" fmla="*/ 2147483647 w 196"/>
              <a:gd name="T75" fmla="*/ 2147483647 h 1092"/>
              <a:gd name="T76" fmla="*/ 2147483647 w 196"/>
              <a:gd name="T77" fmla="*/ 2147483647 h 1092"/>
              <a:gd name="T78" fmla="*/ 2147483647 w 196"/>
              <a:gd name="T79" fmla="*/ 2147483647 h 1092"/>
              <a:gd name="T80" fmla="*/ 2147483647 w 196"/>
              <a:gd name="T81" fmla="*/ 2147483647 h 1092"/>
              <a:gd name="T82" fmla="*/ 2147483647 w 196"/>
              <a:gd name="T83" fmla="*/ 2147483647 h 1092"/>
              <a:gd name="T84" fmla="*/ 2147483647 w 196"/>
              <a:gd name="T85" fmla="*/ 2147483647 h 1092"/>
              <a:gd name="T86" fmla="*/ 2147483647 w 196"/>
              <a:gd name="T87" fmla="*/ 2147483647 h 1092"/>
              <a:gd name="T88" fmla="*/ 2147483647 w 196"/>
              <a:gd name="T89" fmla="*/ 2147483647 h 1092"/>
              <a:gd name="T90" fmla="*/ 2147483647 w 196"/>
              <a:gd name="T91" fmla="*/ 2147483647 h 1092"/>
              <a:gd name="T92" fmla="*/ 2147483647 w 196"/>
              <a:gd name="T93" fmla="*/ 2147483647 h 1092"/>
              <a:gd name="T94" fmla="*/ 2147483647 w 196"/>
              <a:gd name="T95" fmla="*/ 2147483647 h 1092"/>
              <a:gd name="T96" fmla="*/ 2147483647 w 196"/>
              <a:gd name="T97" fmla="*/ 2147483647 h 1092"/>
              <a:gd name="T98" fmla="*/ 2147483647 w 196"/>
              <a:gd name="T99" fmla="*/ 2147483647 h 1092"/>
              <a:gd name="T100" fmla="*/ 2147483647 w 196"/>
              <a:gd name="T101" fmla="*/ 2147483647 h 1092"/>
              <a:gd name="T102" fmla="*/ 2147483647 w 196"/>
              <a:gd name="T103" fmla="*/ 2147483647 h 1092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196"/>
              <a:gd name="T157" fmla="*/ 0 h 1092"/>
              <a:gd name="T158" fmla="*/ 196 w 196"/>
              <a:gd name="T159" fmla="*/ 1092 h 1092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196" h="1092">
                <a:moveTo>
                  <a:pt x="22" y="32"/>
                </a:moveTo>
                <a:lnTo>
                  <a:pt x="44" y="0"/>
                </a:lnTo>
                <a:lnTo>
                  <a:pt x="62" y="25"/>
                </a:lnTo>
                <a:lnTo>
                  <a:pt x="78" y="65"/>
                </a:lnTo>
                <a:lnTo>
                  <a:pt x="66" y="103"/>
                </a:lnTo>
                <a:lnTo>
                  <a:pt x="124" y="136"/>
                </a:lnTo>
                <a:lnTo>
                  <a:pt x="131" y="167"/>
                </a:lnTo>
                <a:lnTo>
                  <a:pt x="124" y="185"/>
                </a:lnTo>
                <a:lnTo>
                  <a:pt x="102" y="200"/>
                </a:lnTo>
                <a:lnTo>
                  <a:pt x="88" y="228"/>
                </a:lnTo>
                <a:lnTo>
                  <a:pt x="94" y="239"/>
                </a:lnTo>
                <a:lnTo>
                  <a:pt x="88" y="282"/>
                </a:lnTo>
                <a:lnTo>
                  <a:pt x="82" y="304"/>
                </a:lnTo>
                <a:lnTo>
                  <a:pt x="56" y="337"/>
                </a:lnTo>
                <a:lnTo>
                  <a:pt x="65" y="375"/>
                </a:lnTo>
                <a:lnTo>
                  <a:pt x="68" y="420"/>
                </a:lnTo>
                <a:lnTo>
                  <a:pt x="73" y="505"/>
                </a:lnTo>
                <a:lnTo>
                  <a:pt x="78" y="528"/>
                </a:lnTo>
                <a:lnTo>
                  <a:pt x="69" y="551"/>
                </a:lnTo>
                <a:lnTo>
                  <a:pt x="69" y="684"/>
                </a:lnTo>
                <a:lnTo>
                  <a:pt x="69" y="738"/>
                </a:lnTo>
                <a:lnTo>
                  <a:pt x="91" y="766"/>
                </a:lnTo>
                <a:lnTo>
                  <a:pt x="88" y="782"/>
                </a:lnTo>
                <a:lnTo>
                  <a:pt x="96" y="789"/>
                </a:lnTo>
                <a:lnTo>
                  <a:pt x="88" y="811"/>
                </a:lnTo>
                <a:lnTo>
                  <a:pt x="103" y="822"/>
                </a:lnTo>
                <a:lnTo>
                  <a:pt x="103" y="851"/>
                </a:lnTo>
                <a:lnTo>
                  <a:pt x="96" y="845"/>
                </a:lnTo>
                <a:lnTo>
                  <a:pt x="96" y="854"/>
                </a:lnTo>
                <a:lnTo>
                  <a:pt x="102" y="876"/>
                </a:lnTo>
                <a:lnTo>
                  <a:pt x="102" y="906"/>
                </a:lnTo>
                <a:lnTo>
                  <a:pt x="94" y="927"/>
                </a:lnTo>
                <a:lnTo>
                  <a:pt x="94" y="944"/>
                </a:lnTo>
                <a:lnTo>
                  <a:pt x="90" y="955"/>
                </a:lnTo>
                <a:lnTo>
                  <a:pt x="90" y="983"/>
                </a:lnTo>
                <a:lnTo>
                  <a:pt x="102" y="996"/>
                </a:lnTo>
                <a:lnTo>
                  <a:pt x="107" y="996"/>
                </a:lnTo>
                <a:lnTo>
                  <a:pt x="115" y="1036"/>
                </a:lnTo>
                <a:lnTo>
                  <a:pt x="134" y="1046"/>
                </a:lnTo>
                <a:lnTo>
                  <a:pt x="149" y="1048"/>
                </a:lnTo>
                <a:lnTo>
                  <a:pt x="162" y="1054"/>
                </a:lnTo>
                <a:lnTo>
                  <a:pt x="177" y="1049"/>
                </a:lnTo>
                <a:lnTo>
                  <a:pt x="196" y="1048"/>
                </a:lnTo>
                <a:lnTo>
                  <a:pt x="170" y="1064"/>
                </a:lnTo>
                <a:lnTo>
                  <a:pt x="158" y="1067"/>
                </a:lnTo>
                <a:lnTo>
                  <a:pt x="149" y="1079"/>
                </a:lnTo>
                <a:lnTo>
                  <a:pt x="147" y="1092"/>
                </a:lnTo>
                <a:lnTo>
                  <a:pt x="116" y="1067"/>
                </a:lnTo>
                <a:lnTo>
                  <a:pt x="125" y="1060"/>
                </a:lnTo>
                <a:lnTo>
                  <a:pt x="121" y="1052"/>
                </a:lnTo>
                <a:lnTo>
                  <a:pt x="115" y="1054"/>
                </a:lnTo>
                <a:lnTo>
                  <a:pt x="109" y="1041"/>
                </a:lnTo>
                <a:lnTo>
                  <a:pt x="91" y="1041"/>
                </a:lnTo>
                <a:lnTo>
                  <a:pt x="79" y="1035"/>
                </a:lnTo>
                <a:lnTo>
                  <a:pt x="79" y="1020"/>
                </a:lnTo>
                <a:lnTo>
                  <a:pt x="66" y="999"/>
                </a:lnTo>
                <a:lnTo>
                  <a:pt x="57" y="958"/>
                </a:lnTo>
                <a:lnTo>
                  <a:pt x="56" y="940"/>
                </a:lnTo>
                <a:lnTo>
                  <a:pt x="42" y="915"/>
                </a:lnTo>
                <a:lnTo>
                  <a:pt x="50" y="909"/>
                </a:lnTo>
                <a:lnTo>
                  <a:pt x="62" y="906"/>
                </a:lnTo>
                <a:lnTo>
                  <a:pt x="39" y="884"/>
                </a:lnTo>
                <a:lnTo>
                  <a:pt x="38" y="873"/>
                </a:lnTo>
                <a:lnTo>
                  <a:pt x="29" y="878"/>
                </a:lnTo>
                <a:lnTo>
                  <a:pt x="17" y="871"/>
                </a:lnTo>
                <a:lnTo>
                  <a:pt x="0" y="857"/>
                </a:lnTo>
                <a:lnTo>
                  <a:pt x="11" y="845"/>
                </a:lnTo>
                <a:lnTo>
                  <a:pt x="23" y="832"/>
                </a:lnTo>
                <a:lnTo>
                  <a:pt x="26" y="841"/>
                </a:lnTo>
                <a:lnTo>
                  <a:pt x="44" y="857"/>
                </a:lnTo>
                <a:lnTo>
                  <a:pt x="59" y="854"/>
                </a:lnTo>
                <a:lnTo>
                  <a:pt x="50" y="842"/>
                </a:lnTo>
                <a:lnTo>
                  <a:pt x="56" y="828"/>
                </a:lnTo>
                <a:lnTo>
                  <a:pt x="59" y="808"/>
                </a:lnTo>
                <a:lnTo>
                  <a:pt x="50" y="803"/>
                </a:lnTo>
                <a:lnTo>
                  <a:pt x="63" y="797"/>
                </a:lnTo>
                <a:lnTo>
                  <a:pt x="42" y="769"/>
                </a:lnTo>
                <a:lnTo>
                  <a:pt x="42" y="687"/>
                </a:lnTo>
                <a:lnTo>
                  <a:pt x="23" y="689"/>
                </a:lnTo>
                <a:lnTo>
                  <a:pt x="8" y="674"/>
                </a:lnTo>
                <a:lnTo>
                  <a:pt x="7" y="640"/>
                </a:lnTo>
                <a:lnTo>
                  <a:pt x="16" y="625"/>
                </a:lnTo>
                <a:lnTo>
                  <a:pt x="16" y="603"/>
                </a:lnTo>
                <a:lnTo>
                  <a:pt x="10" y="596"/>
                </a:lnTo>
                <a:lnTo>
                  <a:pt x="14" y="566"/>
                </a:lnTo>
                <a:lnTo>
                  <a:pt x="23" y="532"/>
                </a:lnTo>
                <a:lnTo>
                  <a:pt x="23" y="504"/>
                </a:lnTo>
                <a:lnTo>
                  <a:pt x="37" y="491"/>
                </a:lnTo>
                <a:lnTo>
                  <a:pt x="37" y="454"/>
                </a:lnTo>
                <a:lnTo>
                  <a:pt x="37" y="383"/>
                </a:lnTo>
                <a:lnTo>
                  <a:pt x="50" y="365"/>
                </a:lnTo>
                <a:lnTo>
                  <a:pt x="47" y="358"/>
                </a:lnTo>
                <a:lnTo>
                  <a:pt x="38" y="343"/>
                </a:lnTo>
                <a:lnTo>
                  <a:pt x="37" y="307"/>
                </a:lnTo>
                <a:lnTo>
                  <a:pt x="39" y="300"/>
                </a:lnTo>
                <a:lnTo>
                  <a:pt x="44" y="276"/>
                </a:lnTo>
                <a:lnTo>
                  <a:pt x="45" y="192"/>
                </a:lnTo>
                <a:lnTo>
                  <a:pt x="31" y="183"/>
                </a:lnTo>
                <a:lnTo>
                  <a:pt x="42" y="166"/>
                </a:lnTo>
                <a:lnTo>
                  <a:pt x="42" y="140"/>
                </a:lnTo>
                <a:lnTo>
                  <a:pt x="42" y="105"/>
                </a:lnTo>
                <a:lnTo>
                  <a:pt x="42" y="71"/>
                </a:lnTo>
                <a:lnTo>
                  <a:pt x="35" y="43"/>
                </a:lnTo>
                <a:lnTo>
                  <a:pt x="22" y="32"/>
                </a:lnTo>
                <a:close/>
              </a:path>
            </a:pathLst>
          </a:custGeom>
          <a:gradFill>
            <a:gsLst>
              <a:gs pos="16000">
                <a:srgbClr val="FFFFFF"/>
              </a:gs>
              <a:gs pos="35000">
                <a:srgbClr val="E6E6E6"/>
              </a:gs>
              <a:gs pos="66000">
                <a:srgbClr val="7D8496"/>
              </a:gs>
              <a:gs pos="68000">
                <a:schemeClr val="bg2">
                  <a:lumMod val="20000"/>
                  <a:lumOff val="80000"/>
                </a:schemeClr>
              </a:gs>
              <a:gs pos="85001">
                <a:srgbClr val="7D8496"/>
              </a:gs>
              <a:gs pos="100000">
                <a:srgbClr val="E6E6E6"/>
              </a:gs>
            </a:gsLst>
            <a:lin ang="16200000" scaled="0"/>
          </a:gradFill>
          <a:ln w="63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100" b="1">
              <a:solidFill>
                <a:srgbClr val="1A5296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0263" name="Freeform 21"/>
          <p:cNvSpPr>
            <a:spLocks/>
          </p:cNvSpPr>
          <p:nvPr/>
        </p:nvSpPr>
        <p:spPr bwMode="auto">
          <a:xfrm>
            <a:off x="5126038" y="3263900"/>
            <a:ext cx="190500" cy="193675"/>
          </a:xfrm>
          <a:custGeom>
            <a:avLst/>
            <a:gdLst>
              <a:gd name="T0" fmla="*/ 2147483647 w 115"/>
              <a:gd name="T1" fmla="*/ 0 h 120"/>
              <a:gd name="T2" fmla="*/ 2147483647 w 115"/>
              <a:gd name="T3" fmla="*/ 2147483647 h 120"/>
              <a:gd name="T4" fmla="*/ 2147483647 w 115"/>
              <a:gd name="T5" fmla="*/ 2147483647 h 120"/>
              <a:gd name="T6" fmla="*/ 2147483647 w 115"/>
              <a:gd name="T7" fmla="*/ 2147483647 h 120"/>
              <a:gd name="T8" fmla="*/ 2147483647 w 115"/>
              <a:gd name="T9" fmla="*/ 2147483647 h 120"/>
              <a:gd name="T10" fmla="*/ 2147483647 w 115"/>
              <a:gd name="T11" fmla="*/ 2147483647 h 120"/>
              <a:gd name="T12" fmla="*/ 2147483647 w 115"/>
              <a:gd name="T13" fmla="*/ 2147483647 h 120"/>
              <a:gd name="T14" fmla="*/ 2147483647 w 115"/>
              <a:gd name="T15" fmla="*/ 2147483647 h 120"/>
              <a:gd name="T16" fmla="*/ 2147483647 w 115"/>
              <a:gd name="T17" fmla="*/ 2147483647 h 120"/>
              <a:gd name="T18" fmla="*/ 2147483647 w 115"/>
              <a:gd name="T19" fmla="*/ 2147483647 h 120"/>
              <a:gd name="T20" fmla="*/ 2147483647 w 115"/>
              <a:gd name="T21" fmla="*/ 2147483647 h 120"/>
              <a:gd name="T22" fmla="*/ 2147483647 w 115"/>
              <a:gd name="T23" fmla="*/ 2147483647 h 120"/>
              <a:gd name="T24" fmla="*/ 2147483647 w 115"/>
              <a:gd name="T25" fmla="*/ 2147483647 h 120"/>
              <a:gd name="T26" fmla="*/ 2147483647 w 115"/>
              <a:gd name="T27" fmla="*/ 2147483647 h 120"/>
              <a:gd name="T28" fmla="*/ 2147483647 w 115"/>
              <a:gd name="T29" fmla="*/ 2147483647 h 120"/>
              <a:gd name="T30" fmla="*/ 0 w 115"/>
              <a:gd name="T31" fmla="*/ 2147483647 h 120"/>
              <a:gd name="T32" fmla="*/ 2147483647 w 115"/>
              <a:gd name="T33" fmla="*/ 0 h 120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115"/>
              <a:gd name="T52" fmla="*/ 0 h 120"/>
              <a:gd name="T53" fmla="*/ 115 w 115"/>
              <a:gd name="T54" fmla="*/ 120 h 120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115" h="120">
                <a:moveTo>
                  <a:pt x="26" y="0"/>
                </a:moveTo>
                <a:lnTo>
                  <a:pt x="44" y="6"/>
                </a:lnTo>
                <a:lnTo>
                  <a:pt x="108" y="6"/>
                </a:lnTo>
                <a:lnTo>
                  <a:pt x="112" y="25"/>
                </a:lnTo>
                <a:lnTo>
                  <a:pt x="99" y="46"/>
                </a:lnTo>
                <a:lnTo>
                  <a:pt x="105" y="53"/>
                </a:lnTo>
                <a:lnTo>
                  <a:pt x="105" y="68"/>
                </a:lnTo>
                <a:lnTo>
                  <a:pt x="115" y="81"/>
                </a:lnTo>
                <a:lnTo>
                  <a:pt x="115" y="99"/>
                </a:lnTo>
                <a:lnTo>
                  <a:pt x="94" y="107"/>
                </a:lnTo>
                <a:lnTo>
                  <a:pt x="71" y="104"/>
                </a:lnTo>
                <a:lnTo>
                  <a:pt x="56" y="120"/>
                </a:lnTo>
                <a:lnTo>
                  <a:pt x="47" y="118"/>
                </a:lnTo>
                <a:lnTo>
                  <a:pt x="34" y="68"/>
                </a:lnTo>
                <a:lnTo>
                  <a:pt x="9" y="49"/>
                </a:lnTo>
                <a:lnTo>
                  <a:pt x="0" y="33"/>
                </a:lnTo>
                <a:lnTo>
                  <a:pt x="26" y="0"/>
                </a:lnTo>
                <a:close/>
              </a:path>
            </a:pathLst>
          </a:custGeom>
          <a:solidFill>
            <a:schemeClr val="bg1">
              <a:lumMod val="20000"/>
              <a:lumOff val="80000"/>
            </a:schemeClr>
          </a:solidFill>
          <a:ln w="63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100" b="1">
              <a:solidFill>
                <a:srgbClr val="1A5296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0264" name="Freeform 22"/>
          <p:cNvSpPr>
            <a:spLocks/>
          </p:cNvSpPr>
          <p:nvPr/>
        </p:nvSpPr>
        <p:spPr bwMode="auto">
          <a:xfrm>
            <a:off x="5284788" y="3263900"/>
            <a:ext cx="133350" cy="188913"/>
          </a:xfrm>
          <a:custGeom>
            <a:avLst/>
            <a:gdLst>
              <a:gd name="T0" fmla="*/ 2147483647 w 85"/>
              <a:gd name="T1" fmla="*/ 2147483647 h 115"/>
              <a:gd name="T2" fmla="*/ 2147483647 w 85"/>
              <a:gd name="T3" fmla="*/ 0 h 115"/>
              <a:gd name="T4" fmla="*/ 2147483647 w 85"/>
              <a:gd name="T5" fmla="*/ 2147483647 h 115"/>
              <a:gd name="T6" fmla="*/ 2147483647 w 85"/>
              <a:gd name="T7" fmla="*/ 2147483647 h 115"/>
              <a:gd name="T8" fmla="*/ 2147483647 w 85"/>
              <a:gd name="T9" fmla="*/ 2147483647 h 115"/>
              <a:gd name="T10" fmla="*/ 2147483647 w 85"/>
              <a:gd name="T11" fmla="*/ 2147483647 h 115"/>
              <a:gd name="T12" fmla="*/ 2147483647 w 85"/>
              <a:gd name="T13" fmla="*/ 2147483647 h 115"/>
              <a:gd name="T14" fmla="*/ 2147483647 w 85"/>
              <a:gd name="T15" fmla="*/ 2147483647 h 115"/>
              <a:gd name="T16" fmla="*/ 2147483647 w 85"/>
              <a:gd name="T17" fmla="*/ 2147483647 h 115"/>
              <a:gd name="T18" fmla="*/ 2147483647 w 85"/>
              <a:gd name="T19" fmla="*/ 2147483647 h 115"/>
              <a:gd name="T20" fmla="*/ 0 w 85"/>
              <a:gd name="T21" fmla="*/ 2147483647 h 115"/>
              <a:gd name="T22" fmla="*/ 2147483647 w 85"/>
              <a:gd name="T23" fmla="*/ 2147483647 h 115"/>
              <a:gd name="T24" fmla="*/ 2147483647 w 85"/>
              <a:gd name="T25" fmla="*/ 2147483647 h 115"/>
              <a:gd name="T26" fmla="*/ 2147483647 w 85"/>
              <a:gd name="T27" fmla="*/ 2147483647 h 115"/>
              <a:gd name="T28" fmla="*/ 2147483647 w 85"/>
              <a:gd name="T29" fmla="*/ 2147483647 h 115"/>
              <a:gd name="T30" fmla="*/ 2147483647 w 85"/>
              <a:gd name="T31" fmla="*/ 2147483647 h 115"/>
              <a:gd name="T32" fmla="*/ 2147483647 w 85"/>
              <a:gd name="T33" fmla="*/ 2147483647 h 115"/>
              <a:gd name="T34" fmla="*/ 2147483647 w 85"/>
              <a:gd name="T35" fmla="*/ 2147483647 h 115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85"/>
              <a:gd name="T55" fmla="*/ 0 h 115"/>
              <a:gd name="T56" fmla="*/ 85 w 85"/>
              <a:gd name="T57" fmla="*/ 115 h 115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85" h="115">
                <a:moveTo>
                  <a:pt x="12" y="7"/>
                </a:moveTo>
                <a:lnTo>
                  <a:pt x="23" y="0"/>
                </a:lnTo>
                <a:lnTo>
                  <a:pt x="45" y="27"/>
                </a:lnTo>
                <a:lnTo>
                  <a:pt x="71" y="40"/>
                </a:lnTo>
                <a:lnTo>
                  <a:pt x="85" y="55"/>
                </a:lnTo>
                <a:lnTo>
                  <a:pt x="73" y="65"/>
                </a:lnTo>
                <a:lnTo>
                  <a:pt x="64" y="71"/>
                </a:lnTo>
                <a:lnTo>
                  <a:pt x="37" y="111"/>
                </a:lnTo>
                <a:lnTo>
                  <a:pt x="20" y="115"/>
                </a:lnTo>
                <a:lnTo>
                  <a:pt x="8" y="109"/>
                </a:lnTo>
                <a:lnTo>
                  <a:pt x="0" y="104"/>
                </a:lnTo>
                <a:lnTo>
                  <a:pt x="20" y="98"/>
                </a:lnTo>
                <a:lnTo>
                  <a:pt x="20" y="81"/>
                </a:lnTo>
                <a:lnTo>
                  <a:pt x="9" y="68"/>
                </a:lnTo>
                <a:lnTo>
                  <a:pt x="9" y="53"/>
                </a:lnTo>
                <a:lnTo>
                  <a:pt x="3" y="46"/>
                </a:lnTo>
                <a:lnTo>
                  <a:pt x="17" y="24"/>
                </a:lnTo>
                <a:lnTo>
                  <a:pt x="12" y="7"/>
                </a:lnTo>
                <a:close/>
              </a:path>
            </a:pathLst>
          </a:custGeom>
          <a:solidFill>
            <a:schemeClr val="bg1">
              <a:lumMod val="20000"/>
              <a:lumOff val="80000"/>
            </a:schemeClr>
          </a:solidFill>
          <a:ln w="63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100" b="1">
              <a:solidFill>
                <a:srgbClr val="1A5296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0265" name="Freeform 23"/>
          <p:cNvSpPr>
            <a:spLocks/>
          </p:cNvSpPr>
          <p:nvPr/>
        </p:nvSpPr>
        <p:spPr bwMode="auto">
          <a:xfrm>
            <a:off x="2362200" y="1828800"/>
            <a:ext cx="1381125" cy="906463"/>
          </a:xfrm>
          <a:custGeom>
            <a:avLst/>
            <a:gdLst>
              <a:gd name="T0" fmla="*/ 2147483647 w 848"/>
              <a:gd name="T1" fmla="*/ 2147483647 h 557"/>
              <a:gd name="T2" fmla="*/ 2147483647 w 848"/>
              <a:gd name="T3" fmla="*/ 2147483647 h 557"/>
              <a:gd name="T4" fmla="*/ 2147483647 w 848"/>
              <a:gd name="T5" fmla="*/ 2147483647 h 557"/>
              <a:gd name="T6" fmla="*/ 2147483647 w 848"/>
              <a:gd name="T7" fmla="*/ 2147483647 h 557"/>
              <a:gd name="T8" fmla="*/ 2147483647 w 848"/>
              <a:gd name="T9" fmla="*/ 2147483647 h 557"/>
              <a:gd name="T10" fmla="*/ 2147483647 w 848"/>
              <a:gd name="T11" fmla="*/ 2147483647 h 557"/>
              <a:gd name="T12" fmla="*/ 2147483647 w 848"/>
              <a:gd name="T13" fmla="*/ 2147483647 h 557"/>
              <a:gd name="T14" fmla="*/ 2147483647 w 848"/>
              <a:gd name="T15" fmla="*/ 2147483647 h 557"/>
              <a:gd name="T16" fmla="*/ 2147483647 w 848"/>
              <a:gd name="T17" fmla="*/ 2147483647 h 557"/>
              <a:gd name="T18" fmla="*/ 2147483647 w 848"/>
              <a:gd name="T19" fmla="*/ 2147483647 h 557"/>
              <a:gd name="T20" fmla="*/ 2147483647 w 848"/>
              <a:gd name="T21" fmla="*/ 2147483647 h 557"/>
              <a:gd name="T22" fmla="*/ 2147483647 w 848"/>
              <a:gd name="T23" fmla="*/ 2147483647 h 557"/>
              <a:gd name="T24" fmla="*/ 2147483647 w 848"/>
              <a:gd name="T25" fmla="*/ 2147483647 h 557"/>
              <a:gd name="T26" fmla="*/ 2147483647 w 848"/>
              <a:gd name="T27" fmla="*/ 2147483647 h 557"/>
              <a:gd name="T28" fmla="*/ 2147483647 w 848"/>
              <a:gd name="T29" fmla="*/ 2147483647 h 557"/>
              <a:gd name="T30" fmla="*/ 2147483647 w 848"/>
              <a:gd name="T31" fmla="*/ 2147483647 h 557"/>
              <a:gd name="T32" fmla="*/ 2147483647 w 848"/>
              <a:gd name="T33" fmla="*/ 2147483647 h 557"/>
              <a:gd name="T34" fmla="*/ 2147483647 w 848"/>
              <a:gd name="T35" fmla="*/ 2147483647 h 557"/>
              <a:gd name="T36" fmla="*/ 2147483647 w 848"/>
              <a:gd name="T37" fmla="*/ 2147483647 h 557"/>
              <a:gd name="T38" fmla="*/ 2147483647 w 848"/>
              <a:gd name="T39" fmla="*/ 2147483647 h 557"/>
              <a:gd name="T40" fmla="*/ 2147483647 w 848"/>
              <a:gd name="T41" fmla="*/ 2147483647 h 557"/>
              <a:gd name="T42" fmla="*/ 2147483647 w 848"/>
              <a:gd name="T43" fmla="*/ 2147483647 h 557"/>
              <a:gd name="T44" fmla="*/ 2147483647 w 848"/>
              <a:gd name="T45" fmla="*/ 2147483647 h 557"/>
              <a:gd name="T46" fmla="*/ 2147483647 w 848"/>
              <a:gd name="T47" fmla="*/ 2147483647 h 557"/>
              <a:gd name="T48" fmla="*/ 2147483647 w 848"/>
              <a:gd name="T49" fmla="*/ 2147483647 h 557"/>
              <a:gd name="T50" fmla="*/ 2147483647 w 848"/>
              <a:gd name="T51" fmla="*/ 2147483647 h 557"/>
              <a:gd name="T52" fmla="*/ 2147483647 w 848"/>
              <a:gd name="T53" fmla="*/ 2147483647 h 557"/>
              <a:gd name="T54" fmla="*/ 2147483647 w 848"/>
              <a:gd name="T55" fmla="*/ 2147483647 h 557"/>
              <a:gd name="T56" fmla="*/ 2147483647 w 848"/>
              <a:gd name="T57" fmla="*/ 2147483647 h 557"/>
              <a:gd name="T58" fmla="*/ 2147483647 w 848"/>
              <a:gd name="T59" fmla="*/ 2147483647 h 557"/>
              <a:gd name="T60" fmla="*/ 2147483647 w 848"/>
              <a:gd name="T61" fmla="*/ 2147483647 h 557"/>
              <a:gd name="T62" fmla="*/ 2147483647 w 848"/>
              <a:gd name="T63" fmla="*/ 2147483647 h 557"/>
              <a:gd name="T64" fmla="*/ 2147483647 w 848"/>
              <a:gd name="T65" fmla="*/ 2147483647 h 557"/>
              <a:gd name="T66" fmla="*/ 2147483647 w 848"/>
              <a:gd name="T67" fmla="*/ 2147483647 h 557"/>
              <a:gd name="T68" fmla="*/ 2147483647 w 848"/>
              <a:gd name="T69" fmla="*/ 2147483647 h 557"/>
              <a:gd name="T70" fmla="*/ 2147483647 w 848"/>
              <a:gd name="T71" fmla="*/ 2147483647 h 557"/>
              <a:gd name="T72" fmla="*/ 2147483647 w 848"/>
              <a:gd name="T73" fmla="*/ 2147483647 h 557"/>
              <a:gd name="T74" fmla="*/ 2147483647 w 848"/>
              <a:gd name="T75" fmla="*/ 2147483647 h 557"/>
              <a:gd name="T76" fmla="*/ 2147483647 w 848"/>
              <a:gd name="T77" fmla="*/ 2147483647 h 557"/>
              <a:gd name="T78" fmla="*/ 2147483647 w 848"/>
              <a:gd name="T79" fmla="*/ 2147483647 h 557"/>
              <a:gd name="T80" fmla="*/ 0 w 848"/>
              <a:gd name="T81" fmla="*/ 0 h 557"/>
              <a:gd name="T82" fmla="*/ 2147483647 w 848"/>
              <a:gd name="T83" fmla="*/ 2147483647 h 557"/>
              <a:gd name="T84" fmla="*/ 2147483647 w 848"/>
              <a:gd name="T85" fmla="*/ 2147483647 h 557"/>
              <a:gd name="T86" fmla="*/ 2147483647 w 848"/>
              <a:gd name="T87" fmla="*/ 2147483647 h 557"/>
              <a:gd name="T88" fmla="*/ 2147483647 w 848"/>
              <a:gd name="T89" fmla="*/ 2147483647 h 557"/>
              <a:gd name="T90" fmla="*/ 2147483647 w 848"/>
              <a:gd name="T91" fmla="*/ 2147483647 h 557"/>
              <a:gd name="T92" fmla="*/ 2147483647 w 848"/>
              <a:gd name="T93" fmla="*/ 2147483647 h 557"/>
              <a:gd name="T94" fmla="*/ 2147483647 w 848"/>
              <a:gd name="T95" fmla="*/ 2147483647 h 557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848"/>
              <a:gd name="T145" fmla="*/ 0 h 557"/>
              <a:gd name="T146" fmla="*/ 848 w 848"/>
              <a:gd name="T147" fmla="*/ 557 h 557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848" h="557">
                <a:moveTo>
                  <a:pt x="534" y="233"/>
                </a:moveTo>
                <a:lnTo>
                  <a:pt x="540" y="244"/>
                </a:lnTo>
                <a:lnTo>
                  <a:pt x="543" y="258"/>
                </a:lnTo>
                <a:lnTo>
                  <a:pt x="527" y="281"/>
                </a:lnTo>
                <a:lnTo>
                  <a:pt x="516" y="320"/>
                </a:lnTo>
                <a:lnTo>
                  <a:pt x="525" y="343"/>
                </a:lnTo>
                <a:lnTo>
                  <a:pt x="522" y="371"/>
                </a:lnTo>
                <a:lnTo>
                  <a:pt x="537" y="394"/>
                </a:lnTo>
                <a:lnTo>
                  <a:pt x="550" y="422"/>
                </a:lnTo>
                <a:lnTo>
                  <a:pt x="578" y="430"/>
                </a:lnTo>
                <a:lnTo>
                  <a:pt x="604" y="456"/>
                </a:lnTo>
                <a:lnTo>
                  <a:pt x="632" y="461"/>
                </a:lnTo>
                <a:lnTo>
                  <a:pt x="649" y="443"/>
                </a:lnTo>
                <a:lnTo>
                  <a:pt x="678" y="437"/>
                </a:lnTo>
                <a:lnTo>
                  <a:pt x="701" y="445"/>
                </a:lnTo>
                <a:lnTo>
                  <a:pt x="728" y="434"/>
                </a:lnTo>
                <a:lnTo>
                  <a:pt x="741" y="417"/>
                </a:lnTo>
                <a:lnTo>
                  <a:pt x="753" y="391"/>
                </a:lnTo>
                <a:lnTo>
                  <a:pt x="747" y="360"/>
                </a:lnTo>
                <a:lnTo>
                  <a:pt x="797" y="354"/>
                </a:lnTo>
                <a:lnTo>
                  <a:pt x="824" y="343"/>
                </a:lnTo>
                <a:lnTo>
                  <a:pt x="842" y="343"/>
                </a:lnTo>
                <a:lnTo>
                  <a:pt x="848" y="366"/>
                </a:lnTo>
                <a:lnTo>
                  <a:pt x="809" y="405"/>
                </a:lnTo>
                <a:lnTo>
                  <a:pt x="812" y="436"/>
                </a:lnTo>
                <a:lnTo>
                  <a:pt x="800" y="455"/>
                </a:lnTo>
                <a:lnTo>
                  <a:pt x="763" y="451"/>
                </a:lnTo>
                <a:lnTo>
                  <a:pt x="731" y="451"/>
                </a:lnTo>
                <a:lnTo>
                  <a:pt x="719" y="467"/>
                </a:lnTo>
                <a:lnTo>
                  <a:pt x="719" y="489"/>
                </a:lnTo>
                <a:lnTo>
                  <a:pt x="740" y="501"/>
                </a:lnTo>
                <a:lnTo>
                  <a:pt x="737" y="516"/>
                </a:lnTo>
                <a:lnTo>
                  <a:pt x="712" y="511"/>
                </a:lnTo>
                <a:lnTo>
                  <a:pt x="698" y="514"/>
                </a:lnTo>
                <a:lnTo>
                  <a:pt x="691" y="523"/>
                </a:lnTo>
                <a:lnTo>
                  <a:pt x="691" y="542"/>
                </a:lnTo>
                <a:lnTo>
                  <a:pt x="695" y="557"/>
                </a:lnTo>
                <a:lnTo>
                  <a:pt x="663" y="548"/>
                </a:lnTo>
                <a:lnTo>
                  <a:pt x="655" y="536"/>
                </a:lnTo>
                <a:lnTo>
                  <a:pt x="645" y="520"/>
                </a:lnTo>
                <a:lnTo>
                  <a:pt x="629" y="511"/>
                </a:lnTo>
                <a:lnTo>
                  <a:pt x="609" y="511"/>
                </a:lnTo>
                <a:lnTo>
                  <a:pt x="595" y="529"/>
                </a:lnTo>
                <a:lnTo>
                  <a:pt x="573" y="539"/>
                </a:lnTo>
                <a:lnTo>
                  <a:pt x="540" y="532"/>
                </a:lnTo>
                <a:lnTo>
                  <a:pt x="505" y="529"/>
                </a:lnTo>
                <a:lnTo>
                  <a:pt x="468" y="496"/>
                </a:lnTo>
                <a:lnTo>
                  <a:pt x="426" y="479"/>
                </a:lnTo>
                <a:lnTo>
                  <a:pt x="392" y="468"/>
                </a:lnTo>
                <a:lnTo>
                  <a:pt x="370" y="467"/>
                </a:lnTo>
                <a:lnTo>
                  <a:pt x="314" y="451"/>
                </a:lnTo>
                <a:lnTo>
                  <a:pt x="286" y="411"/>
                </a:lnTo>
                <a:lnTo>
                  <a:pt x="275" y="343"/>
                </a:lnTo>
                <a:lnTo>
                  <a:pt x="252" y="304"/>
                </a:lnTo>
                <a:lnTo>
                  <a:pt x="231" y="279"/>
                </a:lnTo>
                <a:lnTo>
                  <a:pt x="201" y="258"/>
                </a:lnTo>
                <a:lnTo>
                  <a:pt x="185" y="205"/>
                </a:lnTo>
                <a:lnTo>
                  <a:pt x="157" y="170"/>
                </a:lnTo>
                <a:lnTo>
                  <a:pt x="129" y="136"/>
                </a:lnTo>
                <a:lnTo>
                  <a:pt x="108" y="82"/>
                </a:lnTo>
                <a:lnTo>
                  <a:pt x="92" y="65"/>
                </a:lnTo>
                <a:lnTo>
                  <a:pt x="62" y="51"/>
                </a:lnTo>
                <a:lnTo>
                  <a:pt x="73" y="108"/>
                </a:lnTo>
                <a:lnTo>
                  <a:pt x="86" y="152"/>
                </a:lnTo>
                <a:lnTo>
                  <a:pt x="107" y="186"/>
                </a:lnTo>
                <a:lnTo>
                  <a:pt x="126" y="227"/>
                </a:lnTo>
                <a:lnTo>
                  <a:pt x="151" y="275"/>
                </a:lnTo>
                <a:lnTo>
                  <a:pt x="175" y="323"/>
                </a:lnTo>
                <a:lnTo>
                  <a:pt x="161" y="329"/>
                </a:lnTo>
                <a:lnTo>
                  <a:pt x="129" y="282"/>
                </a:lnTo>
                <a:lnTo>
                  <a:pt x="107" y="269"/>
                </a:lnTo>
                <a:lnTo>
                  <a:pt x="99" y="232"/>
                </a:lnTo>
                <a:lnTo>
                  <a:pt x="85" y="213"/>
                </a:lnTo>
                <a:lnTo>
                  <a:pt x="82" y="183"/>
                </a:lnTo>
                <a:lnTo>
                  <a:pt x="67" y="164"/>
                </a:lnTo>
                <a:lnTo>
                  <a:pt x="51" y="158"/>
                </a:lnTo>
                <a:lnTo>
                  <a:pt x="42" y="139"/>
                </a:lnTo>
                <a:lnTo>
                  <a:pt x="51" y="118"/>
                </a:lnTo>
                <a:lnTo>
                  <a:pt x="31" y="82"/>
                </a:lnTo>
                <a:lnTo>
                  <a:pt x="14" y="62"/>
                </a:lnTo>
                <a:lnTo>
                  <a:pt x="6" y="37"/>
                </a:lnTo>
                <a:lnTo>
                  <a:pt x="0" y="0"/>
                </a:lnTo>
                <a:lnTo>
                  <a:pt x="79" y="16"/>
                </a:lnTo>
                <a:lnTo>
                  <a:pt x="135" y="51"/>
                </a:lnTo>
                <a:lnTo>
                  <a:pt x="160" y="71"/>
                </a:lnTo>
                <a:lnTo>
                  <a:pt x="227" y="65"/>
                </a:lnTo>
                <a:lnTo>
                  <a:pt x="243" y="77"/>
                </a:lnTo>
                <a:lnTo>
                  <a:pt x="318" y="74"/>
                </a:lnTo>
                <a:lnTo>
                  <a:pt x="331" y="94"/>
                </a:lnTo>
                <a:lnTo>
                  <a:pt x="346" y="142"/>
                </a:lnTo>
                <a:lnTo>
                  <a:pt x="380" y="142"/>
                </a:lnTo>
                <a:lnTo>
                  <a:pt x="391" y="114"/>
                </a:lnTo>
                <a:lnTo>
                  <a:pt x="429" y="114"/>
                </a:lnTo>
                <a:lnTo>
                  <a:pt x="460" y="159"/>
                </a:lnTo>
                <a:lnTo>
                  <a:pt x="484" y="221"/>
                </a:lnTo>
                <a:lnTo>
                  <a:pt x="509" y="236"/>
                </a:lnTo>
                <a:lnTo>
                  <a:pt x="534" y="233"/>
                </a:lnTo>
                <a:close/>
              </a:path>
            </a:pathLst>
          </a:custGeom>
          <a:gradFill>
            <a:gsLst>
              <a:gs pos="16000">
                <a:srgbClr val="FFFFFF"/>
              </a:gs>
              <a:gs pos="35000">
                <a:srgbClr val="E6E6E6"/>
              </a:gs>
              <a:gs pos="66000">
                <a:srgbClr val="7D8496"/>
              </a:gs>
              <a:gs pos="68000">
                <a:schemeClr val="bg2">
                  <a:lumMod val="20000"/>
                  <a:lumOff val="80000"/>
                </a:schemeClr>
              </a:gs>
              <a:gs pos="85001">
                <a:srgbClr val="7D8496"/>
              </a:gs>
              <a:gs pos="100000">
                <a:srgbClr val="E6E6E6"/>
              </a:gs>
            </a:gsLst>
            <a:lin ang="16200000" scaled="0"/>
          </a:gradFill>
          <a:ln w="63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100" b="1">
              <a:solidFill>
                <a:srgbClr val="1A5296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3580" name="Text Box 43"/>
          <p:cNvSpPr txBox="1">
            <a:spLocks noChangeArrowheads="1"/>
          </p:cNvSpPr>
          <p:nvPr/>
        </p:nvSpPr>
        <p:spPr bwMode="auto">
          <a:xfrm>
            <a:off x="4953000" y="5410200"/>
            <a:ext cx="2057400" cy="769938"/>
          </a:xfrm>
          <a:prstGeom prst="rect">
            <a:avLst/>
          </a:prstGeom>
          <a:solidFill>
            <a:schemeClr val="bg1">
              <a:lumMod val="20000"/>
              <a:lumOff val="80000"/>
            </a:schemeClr>
          </a:solidFill>
          <a:ln w="635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marL="285750" indent="-2857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100" b="1" dirty="0">
                <a:solidFill>
                  <a:schemeClr val="accent2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Argentina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Tx/>
              <a:buChar char="•"/>
              <a:defRPr/>
            </a:pPr>
            <a:r>
              <a:rPr lang="en-US" sz="1100" b="1" dirty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Claro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Tx/>
              <a:buChar char="•"/>
              <a:defRPr/>
            </a:pPr>
            <a:r>
              <a:rPr lang="en-US" sz="1100" b="1" dirty="0">
                <a:solidFill>
                  <a:srgbClr val="FF9933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Telecom Personal 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Tx/>
              <a:buChar char="•"/>
              <a:defRPr/>
            </a:pPr>
            <a:r>
              <a:rPr lang="en-US" sz="1100" b="1" dirty="0" err="1">
                <a:solidFill>
                  <a:srgbClr val="008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Movistar</a:t>
            </a:r>
            <a:endParaRPr lang="en-US" sz="1100" b="1" dirty="0">
              <a:solidFill>
                <a:srgbClr val="008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3581" name="Text Box 44"/>
          <p:cNvSpPr txBox="1">
            <a:spLocks noChangeArrowheads="1"/>
          </p:cNvSpPr>
          <p:nvPr/>
        </p:nvSpPr>
        <p:spPr bwMode="auto">
          <a:xfrm>
            <a:off x="6705600" y="2819400"/>
            <a:ext cx="1752600" cy="1446213"/>
          </a:xfrm>
          <a:prstGeom prst="rect">
            <a:avLst/>
          </a:prstGeom>
          <a:solidFill>
            <a:schemeClr val="bg1">
              <a:lumMod val="20000"/>
              <a:lumOff val="80000"/>
            </a:schemeClr>
          </a:solidFill>
          <a:ln w="635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marL="285750" indent="-2857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100" b="1" dirty="0">
                <a:solidFill>
                  <a:schemeClr val="accent2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Brazil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Tx/>
              <a:buChar char="•"/>
              <a:defRPr/>
            </a:pPr>
            <a:r>
              <a:rPr lang="en-US" sz="11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Brasil Telecom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Tx/>
              <a:buChar char="•"/>
              <a:defRPr/>
            </a:pPr>
            <a:r>
              <a:rPr lang="en-US" sz="1100" b="1" dirty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Claro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Tx/>
              <a:buChar char="•"/>
              <a:defRPr/>
            </a:pPr>
            <a:r>
              <a:rPr lang="en-US" sz="11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CTBC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Tx/>
              <a:buChar char="•"/>
              <a:defRPr/>
            </a:pPr>
            <a:r>
              <a:rPr lang="en-US" sz="11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Oi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Tx/>
              <a:buChar char="•"/>
              <a:defRPr/>
            </a:pPr>
            <a:r>
              <a:rPr lang="en-US" sz="1100" b="1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Sercomtel</a:t>
            </a:r>
            <a:endParaRPr lang="en-US" sz="1100" b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Tx/>
              <a:buChar char="•"/>
              <a:defRPr/>
            </a:pPr>
            <a:r>
              <a:rPr lang="en-US" sz="11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TIM Brasil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Tx/>
              <a:buChar char="•"/>
              <a:defRPr/>
            </a:pPr>
            <a:r>
              <a:rPr lang="en-US" sz="1100" b="1" dirty="0">
                <a:solidFill>
                  <a:srgbClr val="339933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VIVO</a:t>
            </a:r>
          </a:p>
        </p:txBody>
      </p:sp>
      <p:sp>
        <p:nvSpPr>
          <p:cNvPr id="23582" name="Text Box 45"/>
          <p:cNvSpPr txBox="1">
            <a:spLocks noChangeArrowheads="1"/>
          </p:cNvSpPr>
          <p:nvPr/>
        </p:nvSpPr>
        <p:spPr bwMode="auto">
          <a:xfrm>
            <a:off x="3657600" y="4572000"/>
            <a:ext cx="762000" cy="430213"/>
          </a:xfrm>
          <a:prstGeom prst="rect">
            <a:avLst/>
          </a:prstGeom>
          <a:solidFill>
            <a:schemeClr val="bg1">
              <a:lumMod val="20000"/>
              <a:lumOff val="80000"/>
            </a:schemeClr>
          </a:solidFill>
          <a:ln w="635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sz="1100" b="1" dirty="0">
                <a:solidFill>
                  <a:schemeClr val="accent2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Bolivia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Char char="•"/>
              <a:defRPr/>
            </a:pPr>
            <a:r>
              <a:rPr lang="en-US" sz="1100" b="1" dirty="0">
                <a:solidFill>
                  <a:srgbClr val="0033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  </a:t>
            </a:r>
            <a:r>
              <a:rPr lang="en-US" sz="1100" b="1" dirty="0" err="1">
                <a:solidFill>
                  <a:srgbClr val="0033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Tigo</a:t>
            </a:r>
            <a:endParaRPr lang="en-US" sz="1100" b="1" dirty="0">
              <a:solidFill>
                <a:srgbClr val="003399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077" name="Line 46"/>
          <p:cNvSpPr>
            <a:spLocks noChangeShapeType="1"/>
          </p:cNvSpPr>
          <p:nvPr/>
        </p:nvSpPr>
        <p:spPr bwMode="auto">
          <a:xfrm flipV="1">
            <a:off x="4114800" y="4419600"/>
            <a:ext cx="685800" cy="22860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0270" name="Freeform 47"/>
          <p:cNvSpPr>
            <a:spLocks/>
          </p:cNvSpPr>
          <p:nvPr/>
        </p:nvSpPr>
        <p:spPr bwMode="auto">
          <a:xfrm>
            <a:off x="4367213" y="2092325"/>
            <a:ext cx="523875" cy="119063"/>
          </a:xfrm>
          <a:custGeom>
            <a:avLst/>
            <a:gdLst>
              <a:gd name="T0" fmla="*/ 2147483647 w 324"/>
              <a:gd name="T1" fmla="*/ 2147483647 h 74"/>
              <a:gd name="T2" fmla="*/ 2147483647 w 324"/>
              <a:gd name="T3" fmla="*/ 2147483647 h 74"/>
              <a:gd name="T4" fmla="*/ 2147483647 w 324"/>
              <a:gd name="T5" fmla="*/ 2147483647 h 74"/>
              <a:gd name="T6" fmla="*/ 2147483647 w 324"/>
              <a:gd name="T7" fmla="*/ 2147483647 h 74"/>
              <a:gd name="T8" fmla="*/ 2147483647 w 324"/>
              <a:gd name="T9" fmla="*/ 2147483647 h 74"/>
              <a:gd name="T10" fmla="*/ 2147483647 w 324"/>
              <a:gd name="T11" fmla="*/ 0 h 74"/>
              <a:gd name="T12" fmla="*/ 2147483647 w 324"/>
              <a:gd name="T13" fmla="*/ 2147483647 h 74"/>
              <a:gd name="T14" fmla="*/ 2147483647 w 324"/>
              <a:gd name="T15" fmla="*/ 2147483647 h 74"/>
              <a:gd name="T16" fmla="*/ 2147483647 w 324"/>
              <a:gd name="T17" fmla="*/ 2147483647 h 74"/>
              <a:gd name="T18" fmla="*/ 2147483647 w 324"/>
              <a:gd name="T19" fmla="*/ 2147483647 h 74"/>
              <a:gd name="T20" fmla="*/ 2147483647 w 324"/>
              <a:gd name="T21" fmla="*/ 2147483647 h 74"/>
              <a:gd name="T22" fmla="*/ 0 w 324"/>
              <a:gd name="T23" fmla="*/ 2147483647 h 74"/>
              <a:gd name="T24" fmla="*/ 2147483647 w 324"/>
              <a:gd name="T25" fmla="*/ 2147483647 h 74"/>
              <a:gd name="T26" fmla="*/ 2147483647 w 324"/>
              <a:gd name="T27" fmla="*/ 2147483647 h 74"/>
              <a:gd name="T28" fmla="*/ 2147483647 w 324"/>
              <a:gd name="T29" fmla="*/ 2147483647 h 74"/>
              <a:gd name="T30" fmla="*/ 2147483647 w 324"/>
              <a:gd name="T31" fmla="*/ 2147483647 h 74"/>
              <a:gd name="T32" fmla="*/ 2147483647 w 324"/>
              <a:gd name="T33" fmla="*/ 2147483647 h 74"/>
              <a:gd name="T34" fmla="*/ 2147483647 w 324"/>
              <a:gd name="T35" fmla="*/ 2147483647 h 74"/>
              <a:gd name="T36" fmla="*/ 2147483647 w 324"/>
              <a:gd name="T37" fmla="*/ 2147483647 h 74"/>
              <a:gd name="T38" fmla="*/ 2147483647 w 324"/>
              <a:gd name="T39" fmla="*/ 2147483647 h 74"/>
              <a:gd name="T40" fmla="*/ 2147483647 w 324"/>
              <a:gd name="T41" fmla="*/ 2147483647 h 74"/>
              <a:gd name="T42" fmla="*/ 2147483647 w 324"/>
              <a:gd name="T43" fmla="*/ 2147483647 h 74"/>
              <a:gd name="T44" fmla="*/ 2147483647 w 324"/>
              <a:gd name="T45" fmla="*/ 2147483647 h 74"/>
              <a:gd name="T46" fmla="*/ 2147483647 w 324"/>
              <a:gd name="T47" fmla="*/ 2147483647 h 74"/>
              <a:gd name="T48" fmla="*/ 2147483647 w 324"/>
              <a:gd name="T49" fmla="*/ 2147483647 h 74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w 324"/>
              <a:gd name="T76" fmla="*/ 0 h 74"/>
              <a:gd name="T77" fmla="*/ 324 w 324"/>
              <a:gd name="T78" fmla="*/ 74 h 74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T75" t="T76" r="T77" b="T78"/>
            <a:pathLst>
              <a:path w="324" h="74">
                <a:moveTo>
                  <a:pt x="324" y="22"/>
                </a:moveTo>
                <a:lnTo>
                  <a:pt x="288" y="25"/>
                </a:lnTo>
                <a:lnTo>
                  <a:pt x="259" y="17"/>
                </a:lnTo>
                <a:lnTo>
                  <a:pt x="235" y="13"/>
                </a:lnTo>
                <a:lnTo>
                  <a:pt x="222" y="6"/>
                </a:lnTo>
                <a:lnTo>
                  <a:pt x="185" y="0"/>
                </a:lnTo>
                <a:lnTo>
                  <a:pt x="154" y="3"/>
                </a:lnTo>
                <a:lnTo>
                  <a:pt x="109" y="4"/>
                </a:lnTo>
                <a:lnTo>
                  <a:pt x="69" y="16"/>
                </a:lnTo>
                <a:lnTo>
                  <a:pt x="43" y="26"/>
                </a:lnTo>
                <a:lnTo>
                  <a:pt x="3" y="40"/>
                </a:lnTo>
                <a:lnTo>
                  <a:pt x="0" y="50"/>
                </a:lnTo>
                <a:lnTo>
                  <a:pt x="31" y="41"/>
                </a:lnTo>
                <a:lnTo>
                  <a:pt x="60" y="48"/>
                </a:lnTo>
                <a:lnTo>
                  <a:pt x="88" y="35"/>
                </a:lnTo>
                <a:lnTo>
                  <a:pt x="112" y="42"/>
                </a:lnTo>
                <a:lnTo>
                  <a:pt x="142" y="34"/>
                </a:lnTo>
                <a:lnTo>
                  <a:pt x="168" y="48"/>
                </a:lnTo>
                <a:lnTo>
                  <a:pt x="188" y="44"/>
                </a:lnTo>
                <a:lnTo>
                  <a:pt x="201" y="53"/>
                </a:lnTo>
                <a:lnTo>
                  <a:pt x="210" y="74"/>
                </a:lnTo>
                <a:lnTo>
                  <a:pt x="242" y="71"/>
                </a:lnTo>
                <a:lnTo>
                  <a:pt x="291" y="56"/>
                </a:lnTo>
                <a:lnTo>
                  <a:pt x="321" y="34"/>
                </a:lnTo>
                <a:lnTo>
                  <a:pt x="324" y="22"/>
                </a:lnTo>
                <a:close/>
              </a:path>
            </a:pathLst>
          </a:custGeom>
          <a:solidFill>
            <a:schemeClr val="bg1">
              <a:lumMod val="20000"/>
              <a:lumOff val="80000"/>
            </a:schemeClr>
          </a:solidFill>
          <a:ln w="63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100" b="1">
              <a:solidFill>
                <a:srgbClr val="1A5296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0271" name="Freeform 48"/>
          <p:cNvSpPr>
            <a:spLocks/>
          </p:cNvSpPr>
          <p:nvPr/>
        </p:nvSpPr>
        <p:spPr bwMode="auto">
          <a:xfrm>
            <a:off x="4953000" y="2152650"/>
            <a:ext cx="120650" cy="114300"/>
          </a:xfrm>
          <a:custGeom>
            <a:avLst/>
            <a:gdLst>
              <a:gd name="T0" fmla="*/ 2147483647 w 72"/>
              <a:gd name="T1" fmla="*/ 0 h 71"/>
              <a:gd name="T2" fmla="*/ 2147483647 w 72"/>
              <a:gd name="T3" fmla="*/ 2147483647 h 71"/>
              <a:gd name="T4" fmla="*/ 0 w 72"/>
              <a:gd name="T5" fmla="*/ 2147483647 h 71"/>
              <a:gd name="T6" fmla="*/ 2147483647 w 72"/>
              <a:gd name="T7" fmla="*/ 2147483647 h 71"/>
              <a:gd name="T8" fmla="*/ 2147483647 w 72"/>
              <a:gd name="T9" fmla="*/ 2147483647 h 71"/>
              <a:gd name="T10" fmla="*/ 2147483647 w 72"/>
              <a:gd name="T11" fmla="*/ 2147483647 h 71"/>
              <a:gd name="T12" fmla="*/ 2147483647 w 72"/>
              <a:gd name="T13" fmla="*/ 2147483647 h 71"/>
              <a:gd name="T14" fmla="*/ 2147483647 w 72"/>
              <a:gd name="T15" fmla="*/ 2147483647 h 71"/>
              <a:gd name="T16" fmla="*/ 2147483647 w 72"/>
              <a:gd name="T17" fmla="*/ 2147483647 h 71"/>
              <a:gd name="T18" fmla="*/ 2147483647 w 72"/>
              <a:gd name="T19" fmla="*/ 2147483647 h 71"/>
              <a:gd name="T20" fmla="*/ 2147483647 w 72"/>
              <a:gd name="T21" fmla="*/ 2147483647 h 71"/>
              <a:gd name="T22" fmla="*/ 2147483647 w 72"/>
              <a:gd name="T23" fmla="*/ 2147483647 h 71"/>
              <a:gd name="T24" fmla="*/ 2147483647 w 72"/>
              <a:gd name="T25" fmla="*/ 2147483647 h 71"/>
              <a:gd name="T26" fmla="*/ 2147483647 w 72"/>
              <a:gd name="T27" fmla="*/ 2147483647 h 71"/>
              <a:gd name="T28" fmla="*/ 2147483647 w 72"/>
              <a:gd name="T29" fmla="*/ 2147483647 h 71"/>
              <a:gd name="T30" fmla="*/ 2147483647 w 72"/>
              <a:gd name="T31" fmla="*/ 2147483647 h 71"/>
              <a:gd name="T32" fmla="*/ 2147483647 w 72"/>
              <a:gd name="T33" fmla="*/ 2147483647 h 71"/>
              <a:gd name="T34" fmla="*/ 2147483647 w 72"/>
              <a:gd name="T35" fmla="*/ 2147483647 h 71"/>
              <a:gd name="T36" fmla="*/ 2147483647 w 72"/>
              <a:gd name="T37" fmla="*/ 0 h 71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72"/>
              <a:gd name="T58" fmla="*/ 0 h 71"/>
              <a:gd name="T59" fmla="*/ 72 w 72"/>
              <a:gd name="T60" fmla="*/ 71 h 71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72" h="71">
                <a:moveTo>
                  <a:pt x="13" y="0"/>
                </a:moveTo>
                <a:lnTo>
                  <a:pt x="3" y="9"/>
                </a:lnTo>
                <a:lnTo>
                  <a:pt x="0" y="21"/>
                </a:lnTo>
                <a:lnTo>
                  <a:pt x="3" y="30"/>
                </a:lnTo>
                <a:lnTo>
                  <a:pt x="8" y="39"/>
                </a:lnTo>
                <a:lnTo>
                  <a:pt x="20" y="46"/>
                </a:lnTo>
                <a:lnTo>
                  <a:pt x="25" y="53"/>
                </a:lnTo>
                <a:lnTo>
                  <a:pt x="11" y="71"/>
                </a:lnTo>
                <a:lnTo>
                  <a:pt x="25" y="64"/>
                </a:lnTo>
                <a:lnTo>
                  <a:pt x="35" y="62"/>
                </a:lnTo>
                <a:lnTo>
                  <a:pt x="45" y="59"/>
                </a:lnTo>
                <a:lnTo>
                  <a:pt x="66" y="71"/>
                </a:lnTo>
                <a:lnTo>
                  <a:pt x="72" y="67"/>
                </a:lnTo>
                <a:lnTo>
                  <a:pt x="53" y="53"/>
                </a:lnTo>
                <a:lnTo>
                  <a:pt x="42" y="40"/>
                </a:lnTo>
                <a:lnTo>
                  <a:pt x="34" y="31"/>
                </a:lnTo>
                <a:lnTo>
                  <a:pt x="39" y="15"/>
                </a:lnTo>
                <a:lnTo>
                  <a:pt x="28" y="5"/>
                </a:lnTo>
                <a:lnTo>
                  <a:pt x="13" y="0"/>
                </a:lnTo>
                <a:close/>
              </a:path>
            </a:pathLst>
          </a:custGeom>
          <a:solidFill>
            <a:schemeClr val="bg1">
              <a:lumMod val="20000"/>
              <a:lumOff val="80000"/>
            </a:schemeClr>
          </a:solidFill>
          <a:ln w="63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100" b="1">
              <a:solidFill>
                <a:srgbClr val="1A5296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0272" name="Freeform 49"/>
          <p:cNvSpPr>
            <a:spLocks/>
          </p:cNvSpPr>
          <p:nvPr/>
        </p:nvSpPr>
        <p:spPr bwMode="auto">
          <a:xfrm>
            <a:off x="5029200" y="2133600"/>
            <a:ext cx="263525" cy="131763"/>
          </a:xfrm>
          <a:custGeom>
            <a:avLst/>
            <a:gdLst>
              <a:gd name="T0" fmla="*/ 2147483647 w 161"/>
              <a:gd name="T1" fmla="*/ 2147483647 h 80"/>
              <a:gd name="T2" fmla="*/ 2147483647 w 161"/>
              <a:gd name="T3" fmla="*/ 2147483647 h 80"/>
              <a:gd name="T4" fmla="*/ 2147483647 w 161"/>
              <a:gd name="T5" fmla="*/ 2147483647 h 80"/>
              <a:gd name="T6" fmla="*/ 2147483647 w 161"/>
              <a:gd name="T7" fmla="*/ 2147483647 h 80"/>
              <a:gd name="T8" fmla="*/ 2147483647 w 161"/>
              <a:gd name="T9" fmla="*/ 0 h 80"/>
              <a:gd name="T10" fmla="*/ 2147483647 w 161"/>
              <a:gd name="T11" fmla="*/ 2147483647 h 80"/>
              <a:gd name="T12" fmla="*/ 2147483647 w 161"/>
              <a:gd name="T13" fmla="*/ 0 h 80"/>
              <a:gd name="T14" fmla="*/ 2147483647 w 161"/>
              <a:gd name="T15" fmla="*/ 2147483647 h 80"/>
              <a:gd name="T16" fmla="*/ 2147483647 w 161"/>
              <a:gd name="T17" fmla="*/ 2147483647 h 80"/>
              <a:gd name="T18" fmla="*/ 0 w 161"/>
              <a:gd name="T19" fmla="*/ 2147483647 h 80"/>
              <a:gd name="T20" fmla="*/ 2147483647 w 161"/>
              <a:gd name="T21" fmla="*/ 2147483647 h 80"/>
              <a:gd name="T22" fmla="*/ 2147483647 w 161"/>
              <a:gd name="T23" fmla="*/ 2147483647 h 80"/>
              <a:gd name="T24" fmla="*/ 2147483647 w 161"/>
              <a:gd name="T25" fmla="*/ 2147483647 h 80"/>
              <a:gd name="T26" fmla="*/ 2147483647 w 161"/>
              <a:gd name="T27" fmla="*/ 2147483647 h 80"/>
              <a:gd name="T28" fmla="*/ 2147483647 w 161"/>
              <a:gd name="T29" fmla="*/ 2147483647 h 80"/>
              <a:gd name="T30" fmla="*/ 2147483647 w 161"/>
              <a:gd name="T31" fmla="*/ 2147483647 h 80"/>
              <a:gd name="T32" fmla="*/ 2147483647 w 161"/>
              <a:gd name="T33" fmla="*/ 2147483647 h 80"/>
              <a:gd name="T34" fmla="*/ 2147483647 w 161"/>
              <a:gd name="T35" fmla="*/ 2147483647 h 80"/>
              <a:gd name="T36" fmla="*/ 2147483647 w 161"/>
              <a:gd name="T37" fmla="*/ 2147483647 h 80"/>
              <a:gd name="T38" fmla="*/ 2147483647 w 161"/>
              <a:gd name="T39" fmla="*/ 2147483647 h 80"/>
              <a:gd name="T40" fmla="*/ 2147483647 w 161"/>
              <a:gd name="T41" fmla="*/ 2147483647 h 80"/>
              <a:gd name="T42" fmla="*/ 2147483647 w 161"/>
              <a:gd name="T43" fmla="*/ 2147483647 h 80"/>
              <a:gd name="T44" fmla="*/ 2147483647 w 161"/>
              <a:gd name="T45" fmla="*/ 2147483647 h 80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w 161"/>
              <a:gd name="T70" fmla="*/ 0 h 80"/>
              <a:gd name="T71" fmla="*/ 161 w 161"/>
              <a:gd name="T72" fmla="*/ 80 h 80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T69" t="T70" r="T71" b="T72"/>
            <a:pathLst>
              <a:path w="161" h="80">
                <a:moveTo>
                  <a:pt x="161" y="22"/>
                </a:moveTo>
                <a:lnTo>
                  <a:pt x="150" y="16"/>
                </a:lnTo>
                <a:lnTo>
                  <a:pt x="124" y="15"/>
                </a:lnTo>
                <a:lnTo>
                  <a:pt x="110" y="2"/>
                </a:lnTo>
                <a:lnTo>
                  <a:pt x="100" y="0"/>
                </a:lnTo>
                <a:lnTo>
                  <a:pt x="76" y="6"/>
                </a:lnTo>
                <a:lnTo>
                  <a:pt x="42" y="0"/>
                </a:lnTo>
                <a:lnTo>
                  <a:pt x="16" y="6"/>
                </a:lnTo>
                <a:lnTo>
                  <a:pt x="1" y="19"/>
                </a:lnTo>
                <a:lnTo>
                  <a:pt x="0" y="31"/>
                </a:lnTo>
                <a:lnTo>
                  <a:pt x="5" y="43"/>
                </a:lnTo>
                <a:lnTo>
                  <a:pt x="20" y="56"/>
                </a:lnTo>
                <a:lnTo>
                  <a:pt x="25" y="65"/>
                </a:lnTo>
                <a:lnTo>
                  <a:pt x="13" y="80"/>
                </a:lnTo>
                <a:lnTo>
                  <a:pt x="28" y="73"/>
                </a:lnTo>
                <a:lnTo>
                  <a:pt x="47" y="70"/>
                </a:lnTo>
                <a:lnTo>
                  <a:pt x="65" y="80"/>
                </a:lnTo>
                <a:lnTo>
                  <a:pt x="72" y="76"/>
                </a:lnTo>
                <a:lnTo>
                  <a:pt x="79" y="58"/>
                </a:lnTo>
                <a:lnTo>
                  <a:pt x="93" y="50"/>
                </a:lnTo>
                <a:lnTo>
                  <a:pt x="122" y="40"/>
                </a:lnTo>
                <a:lnTo>
                  <a:pt x="131" y="34"/>
                </a:lnTo>
                <a:lnTo>
                  <a:pt x="161" y="22"/>
                </a:lnTo>
                <a:close/>
              </a:path>
            </a:pathLst>
          </a:custGeom>
          <a:solidFill>
            <a:schemeClr val="bg1">
              <a:lumMod val="20000"/>
              <a:lumOff val="80000"/>
            </a:schemeClr>
          </a:solidFill>
          <a:ln w="63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100" b="1">
              <a:solidFill>
                <a:srgbClr val="1A5296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3587" name="Text Box 50"/>
          <p:cNvSpPr txBox="1">
            <a:spLocks noChangeArrowheads="1"/>
          </p:cNvSpPr>
          <p:nvPr/>
        </p:nvSpPr>
        <p:spPr bwMode="auto">
          <a:xfrm>
            <a:off x="5257800" y="1524000"/>
            <a:ext cx="1219200" cy="600075"/>
          </a:xfrm>
          <a:prstGeom prst="rect">
            <a:avLst/>
          </a:prstGeom>
          <a:solidFill>
            <a:schemeClr val="bg1">
              <a:lumMod val="20000"/>
              <a:lumOff val="80000"/>
            </a:schemeClr>
          </a:solidFill>
          <a:ln w="635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marL="285750" indent="-2857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100" b="1" dirty="0">
                <a:solidFill>
                  <a:schemeClr val="accent2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Puerto Rico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Tx/>
              <a:buChar char="•"/>
              <a:defRPr/>
            </a:pPr>
            <a:r>
              <a:rPr lang="en-US" sz="11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AT&amp;T 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Tx/>
              <a:buChar char="•"/>
              <a:defRPr/>
            </a:pPr>
            <a:r>
              <a:rPr lang="en-US" sz="1100" b="1" dirty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Claro</a:t>
            </a:r>
          </a:p>
        </p:txBody>
      </p:sp>
      <p:sp>
        <p:nvSpPr>
          <p:cNvPr id="23588" name="Text Box 51"/>
          <p:cNvSpPr txBox="1">
            <a:spLocks noChangeArrowheads="1"/>
          </p:cNvSpPr>
          <p:nvPr/>
        </p:nvSpPr>
        <p:spPr bwMode="auto">
          <a:xfrm>
            <a:off x="7315200" y="5410200"/>
            <a:ext cx="1295400" cy="769938"/>
          </a:xfrm>
          <a:prstGeom prst="rect">
            <a:avLst/>
          </a:prstGeom>
          <a:solidFill>
            <a:schemeClr val="bg1">
              <a:lumMod val="20000"/>
              <a:lumOff val="80000"/>
            </a:schemeClr>
          </a:solidFill>
          <a:ln w="635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marL="285750" indent="-2857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100" b="1" dirty="0">
                <a:solidFill>
                  <a:schemeClr val="accent2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Uruguay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Tx/>
              <a:buChar char="•"/>
              <a:defRPr/>
            </a:pPr>
            <a:r>
              <a:rPr lang="en-US" sz="11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ANCEL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Tx/>
              <a:buChar char="•"/>
              <a:defRPr/>
            </a:pPr>
            <a:r>
              <a:rPr lang="en-US" sz="1100" b="1" dirty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Claro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Tx/>
              <a:buChar char="•"/>
              <a:defRPr/>
            </a:pPr>
            <a:r>
              <a:rPr lang="en-US" sz="1100" b="1" dirty="0" err="1">
                <a:solidFill>
                  <a:srgbClr val="008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Movistar</a:t>
            </a:r>
            <a:r>
              <a:rPr lang="en-US" sz="1100" b="1" dirty="0">
                <a:solidFill>
                  <a:srgbClr val="008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</a:p>
        </p:txBody>
      </p:sp>
      <p:sp>
        <p:nvSpPr>
          <p:cNvPr id="23589" name="Text Box 52"/>
          <p:cNvSpPr txBox="1">
            <a:spLocks noChangeArrowheads="1"/>
          </p:cNvSpPr>
          <p:nvPr/>
        </p:nvSpPr>
        <p:spPr bwMode="auto">
          <a:xfrm>
            <a:off x="6013450" y="4495800"/>
            <a:ext cx="2063750" cy="769938"/>
          </a:xfrm>
          <a:prstGeom prst="rect">
            <a:avLst/>
          </a:prstGeom>
          <a:solidFill>
            <a:schemeClr val="bg1">
              <a:lumMod val="20000"/>
              <a:lumOff val="80000"/>
            </a:schemeClr>
          </a:solidFill>
          <a:ln w="635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marL="285750" indent="-2857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100" b="1" dirty="0">
                <a:solidFill>
                  <a:schemeClr val="accent2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Paraguay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Tx/>
              <a:buChar char="•"/>
              <a:defRPr/>
            </a:pPr>
            <a:r>
              <a:rPr lang="en-US" sz="1100" b="1" dirty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Claro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Tx/>
              <a:buChar char="•"/>
              <a:defRPr/>
            </a:pPr>
            <a:r>
              <a:rPr lang="en-US" sz="1100" b="1" dirty="0">
                <a:solidFill>
                  <a:srgbClr val="FF9933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Telecom Personal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Tx/>
              <a:buChar char="•"/>
              <a:defRPr/>
            </a:pPr>
            <a:r>
              <a:rPr lang="en-US" sz="1100" b="1" dirty="0" err="1">
                <a:solidFill>
                  <a:srgbClr val="0033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Tigo</a:t>
            </a:r>
            <a:r>
              <a:rPr lang="en-US" sz="1100" b="1" dirty="0">
                <a:solidFill>
                  <a:srgbClr val="0033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</a:p>
        </p:txBody>
      </p:sp>
      <p:sp>
        <p:nvSpPr>
          <p:cNvPr id="2084" name="Line 53"/>
          <p:cNvSpPr>
            <a:spLocks noChangeShapeType="1"/>
          </p:cNvSpPr>
          <p:nvPr/>
        </p:nvSpPr>
        <p:spPr bwMode="auto">
          <a:xfrm flipH="1">
            <a:off x="5638800" y="3810000"/>
            <a:ext cx="1066800" cy="22860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085" name="Line 54"/>
          <p:cNvSpPr>
            <a:spLocks noChangeShapeType="1"/>
          </p:cNvSpPr>
          <p:nvPr/>
        </p:nvSpPr>
        <p:spPr bwMode="auto">
          <a:xfrm flipH="1" flipV="1">
            <a:off x="4876800" y="5181600"/>
            <a:ext cx="304800" cy="22860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086" name="Line 55"/>
          <p:cNvSpPr>
            <a:spLocks noChangeShapeType="1"/>
          </p:cNvSpPr>
          <p:nvPr/>
        </p:nvSpPr>
        <p:spPr bwMode="auto">
          <a:xfrm flipH="1" flipV="1">
            <a:off x="5105400" y="4572000"/>
            <a:ext cx="914400" cy="45720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3593" name="Text Box 57"/>
          <p:cNvSpPr txBox="1">
            <a:spLocks noChangeArrowheads="1"/>
          </p:cNvSpPr>
          <p:nvPr/>
        </p:nvSpPr>
        <p:spPr bwMode="auto">
          <a:xfrm>
            <a:off x="2895600" y="5257800"/>
            <a:ext cx="1371600" cy="769938"/>
          </a:xfrm>
          <a:prstGeom prst="rect">
            <a:avLst/>
          </a:prstGeom>
          <a:solidFill>
            <a:schemeClr val="bg1">
              <a:lumMod val="20000"/>
              <a:lumOff val="80000"/>
            </a:schemeClr>
          </a:solidFill>
          <a:ln w="635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marL="285750" indent="-2857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100" b="1" dirty="0">
                <a:solidFill>
                  <a:schemeClr val="accent2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Chile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Tx/>
              <a:buChar char="•"/>
              <a:defRPr/>
            </a:pPr>
            <a:r>
              <a:rPr lang="en-US" sz="1100" b="1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Entel</a:t>
            </a:r>
            <a:r>
              <a:rPr lang="en-US" sz="11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1100" b="1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Movil</a:t>
            </a:r>
            <a:endParaRPr lang="en-US" sz="1100" b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Tx/>
              <a:buChar char="•"/>
              <a:defRPr/>
            </a:pPr>
            <a:r>
              <a:rPr lang="en-US" sz="1100" b="1" dirty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Claro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Tx/>
              <a:buChar char="•"/>
              <a:defRPr/>
            </a:pPr>
            <a:r>
              <a:rPr lang="en-US" sz="1100" b="1" dirty="0" err="1">
                <a:solidFill>
                  <a:srgbClr val="008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Movistar</a:t>
            </a:r>
            <a:r>
              <a:rPr lang="en-US" sz="1100" b="1" dirty="0">
                <a:solidFill>
                  <a:srgbClr val="008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</a:p>
        </p:txBody>
      </p:sp>
      <p:sp>
        <p:nvSpPr>
          <p:cNvPr id="2088" name="Line 58"/>
          <p:cNvSpPr>
            <a:spLocks noChangeShapeType="1"/>
          </p:cNvSpPr>
          <p:nvPr/>
        </p:nvSpPr>
        <p:spPr bwMode="auto">
          <a:xfrm flipV="1">
            <a:off x="4267200" y="5257800"/>
            <a:ext cx="304800" cy="15240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089" name="Line 64"/>
          <p:cNvSpPr>
            <a:spLocks noChangeShapeType="1"/>
          </p:cNvSpPr>
          <p:nvPr/>
        </p:nvSpPr>
        <p:spPr bwMode="auto">
          <a:xfrm flipV="1">
            <a:off x="2057400" y="2209800"/>
            <a:ext cx="838200" cy="46038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3599" name="Text Box 65"/>
          <p:cNvSpPr txBox="1">
            <a:spLocks noChangeArrowheads="1"/>
          </p:cNvSpPr>
          <p:nvPr/>
        </p:nvSpPr>
        <p:spPr bwMode="auto">
          <a:xfrm>
            <a:off x="5867400" y="2209800"/>
            <a:ext cx="1066800" cy="430213"/>
          </a:xfrm>
          <a:prstGeom prst="rect">
            <a:avLst/>
          </a:prstGeom>
          <a:solidFill>
            <a:schemeClr val="bg1">
              <a:lumMod val="20000"/>
              <a:lumOff val="80000"/>
            </a:schemeClr>
          </a:solidFill>
          <a:ln w="635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marL="228600" indent="-2286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100" b="1" dirty="0">
                <a:solidFill>
                  <a:schemeClr val="accent2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Aruba</a:t>
            </a:r>
          </a:p>
          <a:p>
            <a:pPr marL="228600" indent="-228600" fontAlgn="auto">
              <a:spcBef>
                <a:spcPts val="0"/>
              </a:spcBef>
              <a:spcAft>
                <a:spcPts val="0"/>
              </a:spcAft>
              <a:buFontTx/>
              <a:buChar char="•"/>
              <a:defRPr/>
            </a:pPr>
            <a:r>
              <a:rPr lang="en-US" sz="11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SETAR</a:t>
            </a:r>
          </a:p>
        </p:txBody>
      </p:sp>
      <p:sp>
        <p:nvSpPr>
          <p:cNvPr id="2091" name="Line 71"/>
          <p:cNvSpPr>
            <a:spLocks noChangeShapeType="1"/>
          </p:cNvSpPr>
          <p:nvPr/>
        </p:nvSpPr>
        <p:spPr bwMode="auto">
          <a:xfrm flipV="1">
            <a:off x="2590800" y="2743200"/>
            <a:ext cx="990600" cy="46038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092" name="Line 73"/>
          <p:cNvSpPr>
            <a:spLocks noChangeShapeType="1"/>
          </p:cNvSpPr>
          <p:nvPr/>
        </p:nvSpPr>
        <p:spPr bwMode="auto">
          <a:xfrm flipV="1">
            <a:off x="3429000" y="2743200"/>
            <a:ext cx="381000" cy="38100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0286" name="TextBox 58"/>
          <p:cNvSpPr txBox="1">
            <a:spLocks noChangeArrowheads="1"/>
          </p:cNvSpPr>
          <p:nvPr/>
        </p:nvSpPr>
        <p:spPr bwMode="auto">
          <a:xfrm>
            <a:off x="228600" y="5334000"/>
            <a:ext cx="2362200" cy="1200329"/>
          </a:xfrm>
          <a:prstGeom prst="rect">
            <a:avLst/>
          </a:prstGeom>
          <a:solidFill>
            <a:srgbClr val="FFFFFF"/>
          </a:solidFill>
          <a:ln w="6350">
            <a:solidFill>
              <a:schemeClr val="tx1"/>
            </a:solidFill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800" b="1" dirty="0" smtClean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49 </a:t>
            </a:r>
            <a:r>
              <a:rPr lang="en-US" sz="1800" b="1" dirty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UMTS-HSPA Networks in Service in </a:t>
            </a:r>
            <a:r>
              <a:rPr lang="en-US" sz="1800" b="1" dirty="0" smtClean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24 </a:t>
            </a:r>
            <a:r>
              <a:rPr lang="en-US" sz="1800" b="1" dirty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countries</a:t>
            </a:r>
          </a:p>
        </p:txBody>
      </p:sp>
      <p:sp>
        <p:nvSpPr>
          <p:cNvPr id="61" name="Text Box 45"/>
          <p:cNvSpPr txBox="1">
            <a:spLocks noChangeArrowheads="1"/>
          </p:cNvSpPr>
          <p:nvPr/>
        </p:nvSpPr>
        <p:spPr bwMode="auto">
          <a:xfrm>
            <a:off x="2438400" y="4419600"/>
            <a:ext cx="1143000" cy="600075"/>
          </a:xfrm>
          <a:prstGeom prst="rect">
            <a:avLst/>
          </a:prstGeom>
          <a:solidFill>
            <a:schemeClr val="bg1">
              <a:lumMod val="20000"/>
              <a:lumOff val="80000"/>
            </a:schemeClr>
          </a:solidFill>
          <a:ln w="635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sz="1100" b="1" dirty="0">
                <a:solidFill>
                  <a:schemeClr val="accent2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Peru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Char char="•"/>
              <a:defRPr/>
            </a:pPr>
            <a:r>
              <a:rPr lang="en-US" sz="1100" b="1" dirty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  Claro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Char char="•"/>
              <a:defRPr/>
            </a:pPr>
            <a:r>
              <a:rPr lang="en-US" sz="1100" b="1" dirty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  </a:t>
            </a:r>
            <a:r>
              <a:rPr lang="en-US" sz="1100" b="1" dirty="0" err="1">
                <a:solidFill>
                  <a:srgbClr val="008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Movistar</a:t>
            </a:r>
            <a:endParaRPr lang="en-US" sz="1100" b="1" dirty="0">
              <a:solidFill>
                <a:srgbClr val="008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100" name="Line 46"/>
          <p:cNvSpPr>
            <a:spLocks noChangeShapeType="1"/>
          </p:cNvSpPr>
          <p:nvPr/>
        </p:nvSpPr>
        <p:spPr bwMode="auto">
          <a:xfrm flipV="1">
            <a:off x="3581400" y="3962400"/>
            <a:ext cx="609600" cy="53340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101" name="Line 46"/>
          <p:cNvSpPr>
            <a:spLocks noChangeShapeType="1"/>
          </p:cNvSpPr>
          <p:nvPr/>
        </p:nvSpPr>
        <p:spPr bwMode="auto">
          <a:xfrm flipH="1">
            <a:off x="3962400" y="2743200"/>
            <a:ext cx="838200" cy="15240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64" name="Text Box 65"/>
          <p:cNvSpPr txBox="1">
            <a:spLocks noChangeArrowheads="1"/>
          </p:cNvSpPr>
          <p:nvPr/>
        </p:nvSpPr>
        <p:spPr bwMode="auto">
          <a:xfrm>
            <a:off x="4724400" y="2362200"/>
            <a:ext cx="990600" cy="430213"/>
          </a:xfrm>
          <a:prstGeom prst="rect">
            <a:avLst/>
          </a:prstGeom>
          <a:solidFill>
            <a:schemeClr val="bg1">
              <a:lumMod val="20000"/>
              <a:lumOff val="80000"/>
            </a:schemeClr>
          </a:solidFill>
          <a:ln w="635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marL="228600" indent="-2286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100" b="1" dirty="0">
                <a:solidFill>
                  <a:schemeClr val="accent2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Nicaragua</a:t>
            </a:r>
          </a:p>
          <a:p>
            <a:pPr marL="228600" indent="-228600" fontAlgn="auto">
              <a:spcBef>
                <a:spcPts val="0"/>
              </a:spcBef>
              <a:spcAft>
                <a:spcPts val="0"/>
              </a:spcAft>
              <a:buFontTx/>
              <a:buChar char="•"/>
              <a:defRPr/>
            </a:pPr>
            <a:r>
              <a:rPr lang="en-US" sz="1100" b="1" dirty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Claro</a:t>
            </a:r>
          </a:p>
        </p:txBody>
      </p:sp>
      <p:sp>
        <p:nvSpPr>
          <p:cNvPr id="65" name="Text Box 72"/>
          <p:cNvSpPr txBox="1">
            <a:spLocks noChangeArrowheads="1"/>
          </p:cNvSpPr>
          <p:nvPr/>
        </p:nvSpPr>
        <p:spPr bwMode="auto">
          <a:xfrm>
            <a:off x="1066800" y="4114800"/>
            <a:ext cx="1219200" cy="769938"/>
          </a:xfrm>
          <a:prstGeom prst="rect">
            <a:avLst/>
          </a:prstGeom>
          <a:solidFill>
            <a:schemeClr val="bg1">
              <a:lumMod val="20000"/>
              <a:lumOff val="80000"/>
            </a:schemeClr>
          </a:solidFill>
          <a:ln w="635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sz="1100" b="1" dirty="0">
                <a:solidFill>
                  <a:schemeClr val="accent2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Colombia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Char char="•"/>
              <a:defRPr/>
            </a:pPr>
            <a:r>
              <a:rPr lang="en-US" sz="1100" b="1" dirty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  </a:t>
            </a:r>
            <a:r>
              <a:rPr lang="en-US" sz="1100" b="1" dirty="0" err="1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Comcel</a:t>
            </a:r>
            <a:endParaRPr lang="en-US" sz="1100" b="1" dirty="0">
              <a:solidFill>
                <a:srgbClr val="FF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Char char="•"/>
              <a:defRPr/>
            </a:pPr>
            <a:r>
              <a:rPr lang="en-US" sz="1100" b="1" dirty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  </a:t>
            </a:r>
            <a:r>
              <a:rPr lang="en-US" sz="1100" b="1" dirty="0" err="1">
                <a:solidFill>
                  <a:srgbClr val="008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Movistar</a:t>
            </a:r>
            <a:endParaRPr lang="en-US" sz="1100" b="1" dirty="0">
              <a:solidFill>
                <a:srgbClr val="008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Char char="•"/>
              <a:defRPr/>
            </a:pPr>
            <a:r>
              <a:rPr lang="en-US" sz="1100" b="1" dirty="0">
                <a:solidFill>
                  <a:schemeClr val="accent6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  </a:t>
            </a:r>
            <a:r>
              <a:rPr lang="en-US" sz="1100" b="1" dirty="0" err="1">
                <a:solidFill>
                  <a:schemeClr val="accent6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Tigo</a:t>
            </a:r>
            <a:endParaRPr lang="en-US" sz="1100" b="1" dirty="0">
              <a:solidFill>
                <a:schemeClr val="accent6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104" name="Line 71"/>
          <p:cNvSpPr>
            <a:spLocks noChangeShapeType="1"/>
          </p:cNvSpPr>
          <p:nvPr/>
        </p:nvSpPr>
        <p:spPr bwMode="auto">
          <a:xfrm flipV="1">
            <a:off x="2057400" y="3429000"/>
            <a:ext cx="2286000" cy="76200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3603" name="Text Box 72"/>
          <p:cNvSpPr txBox="1">
            <a:spLocks noChangeArrowheads="1"/>
          </p:cNvSpPr>
          <p:nvPr/>
        </p:nvSpPr>
        <p:spPr bwMode="auto">
          <a:xfrm>
            <a:off x="2895600" y="3124200"/>
            <a:ext cx="990600" cy="600075"/>
          </a:xfrm>
          <a:prstGeom prst="rect">
            <a:avLst/>
          </a:prstGeom>
          <a:solidFill>
            <a:schemeClr val="bg1">
              <a:lumMod val="20000"/>
              <a:lumOff val="80000"/>
            </a:schemeClr>
          </a:solidFill>
          <a:ln w="635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sz="1100" b="1" dirty="0">
                <a:solidFill>
                  <a:schemeClr val="accent2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Honduras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Char char="•"/>
              <a:defRPr/>
            </a:pPr>
            <a:r>
              <a:rPr lang="en-US" sz="1100" b="1" dirty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  Claro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Char char="•"/>
              <a:defRPr/>
            </a:pPr>
            <a:r>
              <a:rPr lang="en-US" sz="1100" b="1" dirty="0">
                <a:solidFill>
                  <a:srgbClr val="0033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  </a:t>
            </a:r>
            <a:r>
              <a:rPr lang="en-US" sz="1100" b="1" dirty="0" err="1">
                <a:solidFill>
                  <a:srgbClr val="0033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Tigo</a:t>
            </a:r>
            <a:endParaRPr lang="en-US" sz="1100" b="1" dirty="0">
              <a:solidFill>
                <a:srgbClr val="003399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67" name="Text Box 65"/>
          <p:cNvSpPr txBox="1">
            <a:spLocks noChangeArrowheads="1"/>
          </p:cNvSpPr>
          <p:nvPr/>
        </p:nvSpPr>
        <p:spPr bwMode="auto">
          <a:xfrm>
            <a:off x="457200" y="3352800"/>
            <a:ext cx="1371600" cy="600075"/>
          </a:xfrm>
          <a:prstGeom prst="rect">
            <a:avLst/>
          </a:prstGeom>
          <a:solidFill>
            <a:schemeClr val="bg1">
              <a:lumMod val="20000"/>
              <a:lumOff val="80000"/>
            </a:schemeClr>
          </a:solidFill>
          <a:ln w="635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marL="228600" indent="-2286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100" b="1" dirty="0">
                <a:solidFill>
                  <a:schemeClr val="accent2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El Salvador</a:t>
            </a:r>
          </a:p>
          <a:p>
            <a:pPr marL="228600" indent="-228600" fontAlgn="auto">
              <a:spcBef>
                <a:spcPts val="0"/>
              </a:spcBef>
              <a:spcAft>
                <a:spcPts val="0"/>
              </a:spcAft>
              <a:buFontTx/>
              <a:buChar char="•"/>
              <a:defRPr/>
            </a:pPr>
            <a:r>
              <a:rPr lang="en-US" sz="1100" b="1" dirty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Claro</a:t>
            </a:r>
          </a:p>
          <a:p>
            <a:pPr marL="228600" indent="-228600" fontAlgn="auto">
              <a:spcBef>
                <a:spcPts val="0"/>
              </a:spcBef>
              <a:spcAft>
                <a:spcPts val="0"/>
              </a:spcAft>
              <a:buFontTx/>
              <a:buChar char="•"/>
              <a:defRPr/>
            </a:pPr>
            <a:r>
              <a:rPr lang="en-US" sz="1100" b="1" dirty="0" err="1">
                <a:solidFill>
                  <a:srgbClr val="003399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Tigo</a:t>
            </a:r>
            <a:endParaRPr lang="en-US" sz="1100" b="1" dirty="0">
              <a:solidFill>
                <a:srgbClr val="003399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107" name="Line 71"/>
          <p:cNvSpPr>
            <a:spLocks noChangeShapeType="1"/>
          </p:cNvSpPr>
          <p:nvPr/>
        </p:nvSpPr>
        <p:spPr bwMode="auto">
          <a:xfrm flipV="1">
            <a:off x="1828800" y="2819400"/>
            <a:ext cx="1905000" cy="83820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108" name="Text Box 57"/>
          <p:cNvSpPr txBox="1">
            <a:spLocks noChangeArrowheads="1"/>
          </p:cNvSpPr>
          <p:nvPr/>
        </p:nvSpPr>
        <p:spPr bwMode="auto">
          <a:xfrm>
            <a:off x="0" y="6596390"/>
            <a:ext cx="7620000" cy="26161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100" b="1" dirty="0">
                <a:latin typeface="Verdana" pitchFamily="34" charset="0"/>
              </a:rPr>
              <a:t>Source: Public Announcements, Regulatory Bodies and Informa Telecoms &amp; Media, </a:t>
            </a:r>
            <a:r>
              <a:rPr lang="en-US" sz="1100" b="1" dirty="0" smtClean="0">
                <a:latin typeface="Verdana" pitchFamily="34" charset="0"/>
              </a:rPr>
              <a:t>June 2009</a:t>
            </a:r>
            <a:endParaRPr lang="en-US" sz="1100" b="1" dirty="0">
              <a:latin typeface="Verdana" pitchFamily="34" charset="0"/>
            </a:endParaRPr>
          </a:p>
        </p:txBody>
      </p:sp>
      <p:sp>
        <p:nvSpPr>
          <p:cNvPr id="60" name="Text Box 50"/>
          <p:cNvSpPr txBox="1">
            <a:spLocks noChangeArrowheads="1"/>
          </p:cNvSpPr>
          <p:nvPr/>
        </p:nvSpPr>
        <p:spPr bwMode="auto">
          <a:xfrm>
            <a:off x="6553200" y="1524000"/>
            <a:ext cx="1981200" cy="600075"/>
          </a:xfrm>
          <a:prstGeom prst="rect">
            <a:avLst/>
          </a:prstGeom>
          <a:solidFill>
            <a:schemeClr val="bg1">
              <a:lumMod val="20000"/>
              <a:lumOff val="80000"/>
            </a:schemeClr>
          </a:solidFill>
          <a:ln w="635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marL="285750" indent="-2857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100" b="1" dirty="0">
                <a:solidFill>
                  <a:schemeClr val="accent2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Dominican Republic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Tx/>
              <a:buChar char="•"/>
              <a:defRPr/>
            </a:pPr>
            <a:r>
              <a:rPr lang="en-US" sz="1100" b="1" dirty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Claro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Tx/>
              <a:buChar char="•"/>
              <a:defRPr/>
            </a:pPr>
            <a:r>
              <a:rPr lang="en-US" sz="11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Orange</a:t>
            </a:r>
          </a:p>
        </p:txBody>
      </p:sp>
      <p:sp>
        <p:nvSpPr>
          <p:cNvPr id="71" name="Text Box 45"/>
          <p:cNvSpPr txBox="1">
            <a:spLocks noChangeArrowheads="1"/>
          </p:cNvSpPr>
          <p:nvPr/>
        </p:nvSpPr>
        <p:spPr bwMode="auto">
          <a:xfrm>
            <a:off x="1447800" y="4876800"/>
            <a:ext cx="990600" cy="430213"/>
          </a:xfrm>
          <a:prstGeom prst="rect">
            <a:avLst/>
          </a:prstGeom>
          <a:solidFill>
            <a:schemeClr val="bg1">
              <a:lumMod val="20000"/>
              <a:lumOff val="80000"/>
            </a:schemeClr>
          </a:solidFill>
          <a:ln w="635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sz="1100" b="1" dirty="0">
                <a:solidFill>
                  <a:schemeClr val="accent2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Ecuador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Char char="•"/>
              <a:defRPr/>
            </a:pPr>
            <a:r>
              <a:rPr lang="en-US" sz="1100" b="1" dirty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  </a:t>
            </a:r>
            <a:r>
              <a:rPr lang="en-US" sz="1100" b="1" dirty="0" err="1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Porta</a:t>
            </a:r>
            <a:endParaRPr lang="en-US" sz="1100" b="1" dirty="0">
              <a:solidFill>
                <a:srgbClr val="FF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111" name="Line 46"/>
          <p:cNvSpPr>
            <a:spLocks noChangeShapeType="1"/>
          </p:cNvSpPr>
          <p:nvPr/>
        </p:nvSpPr>
        <p:spPr bwMode="auto">
          <a:xfrm flipV="1">
            <a:off x="3886200" y="3581400"/>
            <a:ext cx="228600" cy="45720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63" name="Text Box 50"/>
          <p:cNvSpPr txBox="1">
            <a:spLocks noChangeArrowheads="1"/>
          </p:cNvSpPr>
          <p:nvPr/>
        </p:nvSpPr>
        <p:spPr bwMode="auto">
          <a:xfrm>
            <a:off x="7010400" y="2133600"/>
            <a:ext cx="1066800" cy="600164"/>
          </a:xfrm>
          <a:prstGeom prst="rect">
            <a:avLst/>
          </a:prstGeom>
          <a:solidFill>
            <a:schemeClr val="bg1">
              <a:lumMod val="20000"/>
              <a:lumOff val="80000"/>
            </a:schemeClr>
          </a:solidFill>
          <a:ln w="635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marL="285750" indent="-2857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100" b="1" dirty="0">
                <a:solidFill>
                  <a:schemeClr val="accent2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Jamaica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Tx/>
              <a:buChar char="•"/>
              <a:defRPr/>
            </a:pPr>
            <a:r>
              <a:rPr lang="en-US" sz="1100" b="1" dirty="0" smtClean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Claro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Tx/>
              <a:buChar char="•"/>
              <a:defRPr/>
            </a:pPr>
            <a:r>
              <a:rPr lang="en-US" sz="1100" b="1" dirty="0" smtClean="0">
                <a:solidFill>
                  <a:srgbClr val="3DCF6E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LIME</a:t>
            </a:r>
            <a:endParaRPr lang="en-US" sz="1100" b="1" dirty="0">
              <a:solidFill>
                <a:srgbClr val="3DCF6E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68" name="Text Box 50"/>
          <p:cNvSpPr txBox="1">
            <a:spLocks noChangeArrowheads="1"/>
          </p:cNvSpPr>
          <p:nvPr/>
        </p:nvSpPr>
        <p:spPr bwMode="auto">
          <a:xfrm>
            <a:off x="3962400" y="1524000"/>
            <a:ext cx="1219200" cy="600164"/>
          </a:xfrm>
          <a:prstGeom prst="rect">
            <a:avLst/>
          </a:prstGeom>
          <a:solidFill>
            <a:schemeClr val="bg1">
              <a:lumMod val="20000"/>
              <a:lumOff val="80000"/>
            </a:schemeClr>
          </a:solidFill>
          <a:ln w="635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marL="285750" indent="-2857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100" b="1" dirty="0">
                <a:solidFill>
                  <a:schemeClr val="accent2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Panama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Tx/>
              <a:buChar char="•"/>
              <a:defRPr/>
            </a:pPr>
            <a:r>
              <a:rPr lang="en-US" sz="1100" b="1" dirty="0" smtClean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Claro</a:t>
            </a:r>
            <a:endParaRPr lang="en-US" sz="1100" b="1" dirty="0" smtClean="0">
              <a:solidFill>
                <a:srgbClr val="008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Tx/>
              <a:buChar char="•"/>
              <a:defRPr/>
            </a:pPr>
            <a:r>
              <a:rPr lang="en-US" sz="1100" b="1" dirty="0" err="1" smtClean="0">
                <a:solidFill>
                  <a:srgbClr val="008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Movistar</a:t>
            </a:r>
            <a:endParaRPr lang="en-US" sz="1100" b="1" dirty="0">
              <a:solidFill>
                <a:srgbClr val="008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69" name="Text Box 50"/>
          <p:cNvSpPr txBox="1">
            <a:spLocks noChangeArrowheads="1"/>
          </p:cNvSpPr>
          <p:nvPr/>
        </p:nvSpPr>
        <p:spPr bwMode="auto">
          <a:xfrm>
            <a:off x="5257800" y="2819400"/>
            <a:ext cx="1219200" cy="600075"/>
          </a:xfrm>
          <a:prstGeom prst="rect">
            <a:avLst/>
          </a:prstGeom>
          <a:solidFill>
            <a:schemeClr val="bg1">
              <a:lumMod val="20000"/>
              <a:lumOff val="80000"/>
            </a:schemeClr>
          </a:solidFill>
          <a:ln w="635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marL="285750" indent="-2857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100" b="1" dirty="0">
                <a:solidFill>
                  <a:schemeClr val="accent2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Venezuela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Tx/>
              <a:buChar char="•"/>
              <a:defRPr/>
            </a:pPr>
            <a:r>
              <a:rPr lang="en-US" sz="1100" b="1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Digitel</a:t>
            </a:r>
            <a:endParaRPr lang="en-US" sz="1100" b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Tx/>
              <a:buChar char="•"/>
              <a:defRPr/>
            </a:pPr>
            <a:r>
              <a:rPr lang="en-US" sz="1100" b="1" dirty="0" err="1">
                <a:solidFill>
                  <a:srgbClr val="008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Movistar</a:t>
            </a:r>
            <a:endParaRPr lang="en-US" sz="1100" b="1" dirty="0">
              <a:solidFill>
                <a:srgbClr val="008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70" name="Text Box 50"/>
          <p:cNvSpPr txBox="1">
            <a:spLocks noChangeArrowheads="1"/>
          </p:cNvSpPr>
          <p:nvPr/>
        </p:nvSpPr>
        <p:spPr bwMode="auto">
          <a:xfrm>
            <a:off x="7848600" y="2362200"/>
            <a:ext cx="1066800" cy="600075"/>
          </a:xfrm>
          <a:prstGeom prst="rect">
            <a:avLst/>
          </a:prstGeom>
          <a:solidFill>
            <a:schemeClr val="bg1">
              <a:lumMod val="20000"/>
              <a:lumOff val="80000"/>
            </a:schemeClr>
          </a:solidFill>
          <a:ln w="635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marL="285750" indent="-2857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100" b="1" dirty="0">
                <a:solidFill>
                  <a:schemeClr val="accent2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US Virgin Islands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Tx/>
              <a:buChar char="•"/>
              <a:defRPr/>
            </a:pPr>
            <a:r>
              <a:rPr lang="en-US" sz="11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AT&amp;T</a:t>
            </a:r>
          </a:p>
        </p:txBody>
      </p:sp>
      <p:sp>
        <p:nvSpPr>
          <p:cNvPr id="72" name="Text Box 50"/>
          <p:cNvSpPr txBox="1">
            <a:spLocks noChangeArrowheads="1"/>
          </p:cNvSpPr>
          <p:nvPr/>
        </p:nvSpPr>
        <p:spPr bwMode="auto">
          <a:xfrm>
            <a:off x="1828800" y="1524000"/>
            <a:ext cx="2057400" cy="430213"/>
          </a:xfrm>
          <a:prstGeom prst="rect">
            <a:avLst/>
          </a:prstGeom>
          <a:solidFill>
            <a:schemeClr val="bg1">
              <a:lumMod val="20000"/>
              <a:lumOff val="80000"/>
            </a:schemeClr>
          </a:solidFill>
          <a:ln w="635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marL="285750" indent="-2857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100" b="1" dirty="0">
                <a:solidFill>
                  <a:schemeClr val="accent2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French West Indies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Tx/>
              <a:buChar char="•"/>
              <a:defRPr/>
            </a:pPr>
            <a:r>
              <a:rPr lang="en-US" sz="1100" b="1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Outremer</a:t>
            </a:r>
            <a:r>
              <a:rPr lang="en-US" sz="11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 Telecom</a:t>
            </a:r>
          </a:p>
        </p:txBody>
      </p:sp>
      <p:sp>
        <p:nvSpPr>
          <p:cNvPr id="73" name="Text Box 50"/>
          <p:cNvSpPr txBox="1">
            <a:spLocks noChangeArrowheads="1"/>
          </p:cNvSpPr>
          <p:nvPr/>
        </p:nvSpPr>
        <p:spPr bwMode="auto">
          <a:xfrm>
            <a:off x="3276600" y="2057400"/>
            <a:ext cx="1447800" cy="430213"/>
          </a:xfrm>
          <a:prstGeom prst="rect">
            <a:avLst/>
          </a:prstGeom>
          <a:solidFill>
            <a:schemeClr val="bg1">
              <a:lumMod val="20000"/>
              <a:lumOff val="80000"/>
            </a:schemeClr>
          </a:solidFill>
          <a:ln w="635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marL="285750" indent="-2857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100" b="1" dirty="0">
                <a:solidFill>
                  <a:schemeClr val="accent2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Bermuda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Tx/>
              <a:buChar char="•"/>
              <a:defRPr/>
            </a:pPr>
            <a:r>
              <a:rPr lang="en-US" sz="1100" b="1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M3</a:t>
            </a:r>
            <a:r>
              <a:rPr lang="en-US" sz="11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 Wireless</a:t>
            </a:r>
          </a:p>
        </p:txBody>
      </p:sp>
      <p:sp>
        <p:nvSpPr>
          <p:cNvPr id="74" name="TextBox 7"/>
          <p:cNvSpPr txBox="1">
            <a:spLocks noChangeArrowheads="1"/>
          </p:cNvSpPr>
          <p:nvPr/>
        </p:nvSpPr>
        <p:spPr bwMode="auto">
          <a:xfrm>
            <a:off x="7239000" y="6581775"/>
            <a:ext cx="19050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US" sz="1200" b="1" dirty="0"/>
              <a:t>www.3gamericas.org</a:t>
            </a:r>
          </a:p>
        </p:txBody>
      </p:sp>
      <p:sp>
        <p:nvSpPr>
          <p:cNvPr id="75" name="TextBox 74"/>
          <p:cNvSpPr txBox="1"/>
          <p:nvPr/>
        </p:nvSpPr>
        <p:spPr>
          <a:xfrm>
            <a:off x="152400" y="0"/>
            <a:ext cx="54864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latin typeface="Calibri" pitchFamily="34" charset="0"/>
              </a:rPr>
              <a:t>UMTS-HSPA Deployments in Latin America &amp; the Caribbean</a:t>
            </a:r>
            <a:endParaRPr lang="en-US" sz="3200" b="1" dirty="0">
              <a:latin typeface="Calibri" pitchFamily="34" charset="0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7010400" y="0"/>
            <a:ext cx="2133600" cy="2616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en-US" sz="1100" b="1" dirty="0" smtClean="0"/>
              <a:t>Market Update</a:t>
            </a:r>
            <a:endParaRPr lang="en-US" sz="11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4" name="Text Box 4"/>
          <p:cNvSpPr txBox="1">
            <a:spLocks noChangeArrowheads="1"/>
          </p:cNvSpPr>
          <p:nvPr/>
        </p:nvSpPr>
        <p:spPr bwMode="auto">
          <a:xfrm>
            <a:off x="990600" y="3048000"/>
            <a:ext cx="69342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4800" b="1" dirty="0" smtClean="0"/>
              <a:t>Technology Snapshot</a:t>
            </a:r>
            <a:endParaRPr lang="en-US" sz="4800" b="1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PP_SABST_TXT_Flow_Blue">
  <a:themeElements>
    <a:clrScheme name="Custom 7">
      <a:dk1>
        <a:srgbClr val="000000"/>
      </a:dk1>
      <a:lt1>
        <a:srgbClr val="C0C0C0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DCDCDC"/>
      </a:accent3>
      <a:accent4>
        <a:srgbClr val="000000"/>
      </a:accent4>
      <a:accent5>
        <a:srgbClr val="AAE2CA"/>
      </a:accent5>
      <a:accent6>
        <a:srgbClr val="2D2DB9"/>
      </a:accent6>
      <a:hlink>
        <a:srgbClr val="000072"/>
      </a:hlink>
      <a:folHlink>
        <a:srgbClr val="B2B2B2"/>
      </a:folHlink>
    </a:clrScheme>
    <a:fontScheme name="Office Them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Office Theme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PPP_SABST_TXT_Flow_Blue</Template>
  <TotalTime>2380</TotalTime>
  <Words>808</Words>
  <Application>Microsoft Office PowerPoint</Application>
  <PresentationFormat>On-screen Show (4:3)</PresentationFormat>
  <Paragraphs>273</Paragraphs>
  <Slides>25</Slides>
  <Notes>14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6" baseType="lpstr">
      <vt:lpstr>PPP_SABST_TXT_Flow_Blue</vt:lpstr>
      <vt:lpstr> MRP Report to 3GPP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The Global Success of HSPA</vt:lpstr>
      <vt:lpstr>Slide 11</vt:lpstr>
      <vt:lpstr>Slide 12</vt:lpstr>
      <vt:lpstr>Mobile Networks Positioned to Meet Future Demand</vt:lpstr>
      <vt:lpstr>Slide 14</vt:lpstr>
      <vt:lpstr>Slide 15</vt:lpstr>
      <vt:lpstr>Slide 16</vt:lpstr>
      <vt:lpstr>3G Americas Work Groups &amp;  White Papers 2009</vt:lpstr>
      <vt:lpstr>3G Americas Activities</vt:lpstr>
      <vt:lpstr>Website Enhancements</vt:lpstr>
      <vt:lpstr>3G Americas 2009 Events/Conferences</vt:lpstr>
      <vt:lpstr>Webinars</vt:lpstr>
      <vt:lpstr>Impact of Spectrum Caps on Broadband Deployment in Latin America &amp; the Caribbean</vt:lpstr>
      <vt:lpstr>Liaison with Global Organizations</vt:lpstr>
      <vt:lpstr>Liaison with Latin America Organizations</vt:lpstr>
      <vt:lpstr>Slide 25</vt:lpstr>
    </vt:vector>
  </TitlesOfParts>
  <Company>3G America LLC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 Page</dc:title>
  <dc:creator>christy</dc:creator>
  <cp:lastModifiedBy>chris</cp:lastModifiedBy>
  <cp:revision>184</cp:revision>
  <dcterms:created xsi:type="dcterms:W3CDTF">2005-09-27T20:57:01Z</dcterms:created>
  <dcterms:modified xsi:type="dcterms:W3CDTF">2009-10-07T00:28:35Z</dcterms:modified>
</cp:coreProperties>
</file>