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8" r:id="rId10"/>
    <p:sldId id="379" r:id="rId11"/>
    <p:sldId id="377" r:id="rId12"/>
    <p:sldId id="380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140" d="100"/>
          <a:sy n="140" d="100"/>
        </p:scale>
        <p:origin x="1290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F70FFDAD-A764-48CF-8BD2-1EF042DA394E}"/>
    <pc:docChg chg="undo custSel modSld">
      <pc:chgData name="Issam Toufik" userId="910a7b8e-d50d-42b5-8a90-c9aaeb763a91" providerId="ADAL" clId="{F70FFDAD-A764-48CF-8BD2-1EF042DA394E}" dt="2023-04-03T12:21:47.756" v="12" actId="20577"/>
      <pc:docMkLst>
        <pc:docMk/>
      </pc:docMkLst>
      <pc:sldChg chg="modSp mod">
        <pc:chgData name="Issam Toufik" userId="910a7b8e-d50d-42b5-8a90-c9aaeb763a91" providerId="ADAL" clId="{F70FFDAD-A764-48CF-8BD2-1EF042DA394E}" dt="2023-04-03T12:21:47.756" v="12" actId="20577"/>
        <pc:sldMkLst>
          <pc:docMk/>
          <pc:sldMk cId="0" sldId="311"/>
        </pc:sldMkLst>
        <pc:spChg chg="mod">
          <ac:chgData name="Issam Toufik" userId="910a7b8e-d50d-42b5-8a90-c9aaeb763a91" providerId="ADAL" clId="{F70FFDAD-A764-48CF-8BD2-1EF042DA394E}" dt="2023-04-03T12:21:47.756" v="12" actId="20577"/>
          <ac:spMkLst>
            <pc:docMk/>
            <pc:sldMk cId="0" sldId="311"/>
            <ac:spMk id="2" creationId="{1D6E4B32-D2FE-4E95-8B26-997AE087F0C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816599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2023 and 2024 meeting plan,</a:t>
            </a:r>
          </a:p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remote access plan,</a:t>
            </a:r>
          </a:p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hardship exemptions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MHPG#4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5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April 2023</a:t>
            </a:r>
          </a:p>
          <a:p>
            <a:pPr eaLnBrk="1" hangingPunct="1"/>
            <a:r>
              <a:rPr lang="en-GB" sz="1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1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1800" i="1" dirty="0">
                <a:ea typeface="ヒラギノ角ゴ Pro W3"/>
                <a:cs typeface="ヒラギノ角ゴ Pro W3"/>
              </a:rPr>
              <a:t> </a:t>
            </a:r>
            <a:r>
              <a:rPr lang="en-GB" sz="1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1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   OPmp230025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758417"/>
            <a:ext cx="8227648" cy="4105833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F2F in Europe – Athens -</a:t>
            </a:r>
            <a:r>
              <a:rPr lang="en-US" b="1" dirty="0">
                <a:highlight>
                  <a:srgbClr val="00FF00"/>
                </a:highlight>
              </a:rPr>
              <a:t> Completed</a:t>
            </a:r>
            <a:r>
              <a:rPr lang="en-US" b="0" dirty="0">
                <a:highlight>
                  <a:srgbClr val="00FF00"/>
                </a:highlight>
              </a:rPr>
              <a:t>	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F2F in Europe (Rotterdam) - </a:t>
            </a:r>
            <a:r>
              <a:rPr lang="en-US" b="1" dirty="0">
                <a:highlight>
                  <a:srgbClr val="00FF00"/>
                </a:highlight>
              </a:rPr>
              <a:t>Completed</a:t>
            </a:r>
          </a:p>
          <a:p>
            <a:pPr lvl="1"/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(RAN in Incheon/Korea, SA in Berlin/DE, CT in Bratislava/SK)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 		F2F in Taiwan (incl. R19 WSs for both RAN and SA, both 5 days total)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 (RAN in Toulouse/FR, SA&amp;CT in Gothenburg/SE)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India (Checkpoint in May, invitation and visa docs by April)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</a:t>
            </a:r>
            <a:r>
              <a:rPr lang="en-US" b="0" dirty="0">
                <a:highlight>
                  <a:srgbClr val="FFFF00"/>
                </a:highlight>
              </a:rPr>
              <a:t>F2F in China (To be confirmed at MHPG#4 on 5</a:t>
            </a:r>
            <a:r>
              <a:rPr lang="en-US" b="0" baseline="30000" dirty="0">
                <a:highlight>
                  <a:srgbClr val="FFFF00"/>
                </a:highlight>
              </a:rPr>
              <a:t>th</a:t>
            </a:r>
            <a:r>
              <a:rPr lang="en-US" b="0" dirty="0">
                <a:highlight>
                  <a:srgbClr val="FFFF00"/>
                </a:highlight>
              </a:rPr>
              <a:t>/April)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(Chicago)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</a:t>
            </a:r>
            <a:r>
              <a:rPr lang="en-US" dirty="0">
                <a:highlight>
                  <a:srgbClr val="00FF00"/>
                </a:highlight>
              </a:rPr>
              <a:t>F2F in Edinburgh / SCO</a:t>
            </a:r>
            <a:endParaRPr lang="en-US" dirty="0">
              <a:solidFill>
                <a:schemeClr val="tx1"/>
              </a:solidFill>
              <a:highlight>
                <a:srgbClr val="00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895295"/>
            <a:ext cx="8229600" cy="3968955"/>
          </a:xfrm>
        </p:spPr>
        <p:txBody>
          <a:bodyPr/>
          <a:lstStyle/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Agreed earlier: 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All meetings until (and including) May/2023 WGs will provide 2-way remote access</a:t>
            </a:r>
          </a:p>
          <a:p>
            <a:pPr marL="0" indent="0">
              <a:buNone/>
            </a:pPr>
            <a:endParaRPr lang="en-HU" u="sng" dirty="0"/>
          </a:p>
          <a:p>
            <a:pPr marL="0" indent="0">
              <a:buNone/>
            </a:pPr>
            <a:r>
              <a:rPr lang="en-HU" u="sng" dirty="0">
                <a:highlight>
                  <a:srgbClr val="FFFF00"/>
                </a:highlight>
              </a:rPr>
              <a:t>Proposal for 2023:</a:t>
            </a:r>
          </a:p>
          <a:p>
            <a:pPr marL="342900" indent="-342900">
              <a:buFont typeface="+mj-lt"/>
              <a:buAutoNum type="arabicPeriod"/>
            </a:pPr>
            <a:r>
              <a:rPr lang="en-HU" b="0" dirty="0">
                <a:highlight>
                  <a:srgbClr val="FFFF00"/>
                </a:highlight>
              </a:rPr>
              <a:t>June TSGs (Taiwan), September TSGs (I</a:t>
            </a:r>
            <a:r>
              <a:rPr lang="en-GB" b="0" dirty="0">
                <a:highlight>
                  <a:srgbClr val="FFFF00"/>
                </a:highlight>
              </a:rPr>
              <a:t>n</a:t>
            </a:r>
            <a:r>
              <a:rPr lang="en-HU" b="0" dirty="0">
                <a:highlight>
                  <a:srgbClr val="FFFF00"/>
                </a:highlight>
              </a:rPr>
              <a:t>dia), October WGs (China), November WGs (US) to provide </a:t>
            </a:r>
            <a:r>
              <a:rPr lang="en-HU" i="1" dirty="0">
                <a:highlight>
                  <a:srgbClr val="FFFF00"/>
                </a:highlight>
              </a:rPr>
              <a:t>2-way remote access</a:t>
            </a:r>
          </a:p>
          <a:p>
            <a:pPr marL="342900" indent="-342900">
              <a:buFont typeface="+mj-lt"/>
              <a:buAutoNum type="arabicPeriod"/>
            </a:pPr>
            <a:r>
              <a:rPr lang="en-HU" b="0" dirty="0">
                <a:highlight>
                  <a:srgbClr val="FFFF00"/>
                </a:highlight>
              </a:rPr>
              <a:t>August WGs (Europe), December TSGs (Europe) to only provide </a:t>
            </a:r>
            <a:r>
              <a:rPr lang="en-HU" i="1" dirty="0">
                <a:highlight>
                  <a:srgbClr val="FFFF00"/>
                </a:highlight>
              </a:rPr>
              <a:t>1-way remote access</a:t>
            </a:r>
            <a:br>
              <a:rPr lang="en-HU" i="1" dirty="0">
                <a:highlight>
                  <a:srgbClr val="FFFF00"/>
                </a:highlight>
              </a:rPr>
            </a:br>
            <a:r>
              <a:rPr lang="en-HU" i="1" dirty="0">
                <a:highlight>
                  <a:srgbClr val="FFFF00"/>
                </a:highlight>
              </a:rPr>
              <a:t>A</a:t>
            </a:r>
            <a:r>
              <a:rPr lang="en-GB" i="1" dirty="0" err="1">
                <a:highlight>
                  <a:srgbClr val="FFFF00"/>
                </a:highlight>
              </a:rPr>
              <a:t>ssuming</a:t>
            </a:r>
            <a:r>
              <a:rPr lang="en-GB" i="1" dirty="0">
                <a:highlight>
                  <a:srgbClr val="FFFF00"/>
                </a:highlight>
              </a:rPr>
              <a:t> all meeting locations are well accessible to all IMs (e.g. visa, etc…)</a:t>
            </a:r>
            <a:endParaRPr lang="en-HU" i="1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HU" u="sng" dirty="0">
                <a:highlight>
                  <a:srgbClr val="FFFF00"/>
                </a:highlight>
              </a:rPr>
              <a:t>Proposal from 2024 onwards: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HU" b="0" dirty="0">
                <a:highlight>
                  <a:srgbClr val="FFFF00"/>
                </a:highlight>
              </a:rPr>
              <a:t>All F2F WGs and TSGs to provide </a:t>
            </a:r>
            <a:r>
              <a:rPr lang="en-HU" i="1" dirty="0">
                <a:highlight>
                  <a:srgbClr val="FFFF00"/>
                </a:highlight>
              </a:rPr>
              <a:t>1-way remote access</a:t>
            </a:r>
            <a:br>
              <a:rPr lang="en-HU" i="1" dirty="0">
                <a:highlight>
                  <a:srgbClr val="FFFF00"/>
                </a:highlight>
              </a:rPr>
            </a:br>
            <a:r>
              <a:rPr lang="en-HU" i="1" dirty="0">
                <a:highlight>
                  <a:srgbClr val="FFFF00"/>
                </a:highlight>
              </a:rPr>
              <a:t>A</a:t>
            </a:r>
            <a:r>
              <a:rPr lang="en-GB" i="1" dirty="0" err="1">
                <a:highlight>
                  <a:srgbClr val="FFFF00"/>
                </a:highlight>
              </a:rPr>
              <a:t>ssuming</a:t>
            </a:r>
            <a:r>
              <a:rPr lang="en-GB" i="1" dirty="0">
                <a:highlight>
                  <a:srgbClr val="FFFF00"/>
                </a:highlight>
              </a:rPr>
              <a:t> all meeting locations are well accessible to all IMs (e.g. visa, etc…)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Remote Access for 2023 and beyond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Proposed 2024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January WGs		</a:t>
            </a:r>
            <a:r>
              <a:rPr lang="en-US" dirty="0">
                <a:highlight>
                  <a:srgbClr val="FFFF00"/>
                </a:highlight>
              </a:rPr>
              <a:t>N</a:t>
            </a:r>
            <a:r>
              <a:rPr lang="en-US" b="0" dirty="0">
                <a:highlight>
                  <a:srgbClr val="FFFF00"/>
                </a:highlight>
              </a:rPr>
              <a:t>ot assumed to be needed. Topical Electronic ad-hoc, if needed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(SA4 in ETSI)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(RAN in Japan, SA in Korea, CT in India)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Australia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F2F </a:t>
            </a:r>
            <a:r>
              <a:rPr lang="en-US" dirty="0">
                <a:highlight>
                  <a:srgbClr val="00FF00"/>
                </a:highlight>
              </a:rPr>
              <a:t>(RAN in China, SA in India, CT in China)</a:t>
            </a:r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F2F in NA / Electronic (TBC in May 2023)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1089025"/>
            <a:ext cx="8229600" cy="3583714"/>
          </a:xfrm>
        </p:spPr>
        <p:txBody>
          <a:bodyPr/>
          <a:lstStyle/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Agreed earlier: 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None of the OPs (none of their I</a:t>
            </a:r>
            <a:r>
              <a:rPr lang="en-GB" b="0" dirty="0">
                <a:highlight>
                  <a:srgbClr val="00FF00"/>
                </a:highlight>
              </a:rPr>
              <a:t>M</a:t>
            </a:r>
            <a:r>
              <a:rPr lang="en-HU" b="0" dirty="0">
                <a:highlight>
                  <a:srgbClr val="00FF00"/>
                </a:highlight>
              </a:rPr>
              <a:t>s) are granted Hardship Exemption in 1Q/2023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(cf.: </a:t>
            </a:r>
            <a:r>
              <a:rPr lang="en-GB" b="0" dirty="0">
                <a:highlight>
                  <a:srgbClr val="00FF00"/>
                </a:highlight>
              </a:rPr>
              <a:t>Decision MHPG02/01)</a:t>
            </a:r>
            <a:endParaRPr lang="en-HU" b="0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en-HU" i="1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HU" u="sng" dirty="0">
                <a:highlight>
                  <a:srgbClr val="FFFF00"/>
                </a:highlight>
              </a:rPr>
              <a:t>Proposal from 2Q/2023 onwards:</a:t>
            </a:r>
          </a:p>
          <a:p>
            <a:pPr marL="0" indent="0">
              <a:buNone/>
            </a:pPr>
            <a:r>
              <a:rPr lang="en-HU" b="0" dirty="0">
                <a:highlight>
                  <a:srgbClr val="FFFF00"/>
                </a:highlight>
              </a:rPr>
              <a:t>Not </a:t>
            </a:r>
            <a:r>
              <a:rPr lang="en-HU" b="0">
                <a:highlight>
                  <a:srgbClr val="FFFF00"/>
                </a:highlight>
              </a:rPr>
              <a:t>to grant </a:t>
            </a:r>
            <a:r>
              <a:rPr lang="en-HU" b="0" dirty="0">
                <a:highlight>
                  <a:srgbClr val="FFFF00"/>
                </a:highlight>
              </a:rPr>
              <a:t>Hardship Exemptions 2Q/2023 and beyond for any of the OPs</a:t>
            </a:r>
            <a:br>
              <a:rPr lang="en-HU" b="0" dirty="0">
                <a:highlight>
                  <a:srgbClr val="FFFF00"/>
                </a:highlight>
              </a:rPr>
            </a:br>
            <a:r>
              <a:rPr lang="en-HU" b="0" dirty="0">
                <a:highlight>
                  <a:srgbClr val="FFFF00"/>
                </a:highlight>
              </a:rPr>
              <a:t>Normal deprecation of voting rules to apply.</a:t>
            </a:r>
            <a:br>
              <a:rPr lang="en-HU" i="1" dirty="0">
                <a:highlight>
                  <a:srgbClr val="FFFF00"/>
                </a:highlight>
              </a:rPr>
            </a:br>
            <a:r>
              <a:rPr lang="en-HU" i="1" dirty="0">
                <a:highlight>
                  <a:srgbClr val="FFFF00"/>
                </a:highlight>
              </a:rPr>
              <a:t>A</a:t>
            </a:r>
            <a:r>
              <a:rPr lang="en-GB" i="1" dirty="0" err="1">
                <a:highlight>
                  <a:srgbClr val="FFFF00"/>
                </a:highlight>
              </a:rPr>
              <a:t>ssuming</a:t>
            </a:r>
            <a:r>
              <a:rPr lang="en-GB" i="1" dirty="0">
                <a:highlight>
                  <a:srgbClr val="FFFF00"/>
                </a:highlight>
              </a:rPr>
              <a:t> all meeting locations are well accessible to all IMs (e.g. visa, etc…)</a:t>
            </a:r>
            <a:endParaRPr lang="en-HU" i="1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Hardship Exemption for 2023 and beyond</a:t>
            </a:r>
          </a:p>
        </p:txBody>
      </p:sp>
    </p:spTree>
    <p:extLst>
      <p:ext uri="{BB962C8B-B14F-4D97-AF65-F5344CB8AC3E}">
        <p14:creationId xmlns:p14="http://schemas.microsoft.com/office/powerpoint/2010/main" val="1226899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3b34c8f0-1ef5-4d1e-bb66-517ce7fe7356"/>
    <ds:schemaRef ds:uri="8a721af7-6211-45bb-a226-4c61e052e8c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5193</TotalTime>
  <Words>571</Words>
  <Application>Microsoft Office PowerPoint</Application>
  <PresentationFormat>On-screen Show (16:9)</PresentationFormat>
  <Paragraphs>48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Remote Access for 2023 and beyond</vt:lpstr>
      <vt:lpstr>Detailed Planning for 2024</vt:lpstr>
      <vt:lpstr>Hardship Exemption for 2023 and beyond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Issam Toufik</cp:lastModifiedBy>
  <cp:revision>123</cp:revision>
  <dcterms:created xsi:type="dcterms:W3CDTF">2021-04-28T06:02:25Z</dcterms:created>
  <dcterms:modified xsi:type="dcterms:W3CDTF">2023-04-03T12:21:49Z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