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83" r:id="rId2"/>
  </p:sldMasterIdLst>
  <p:notesMasterIdLst>
    <p:notesMasterId r:id="rId18"/>
  </p:notesMasterIdLst>
  <p:sldIdLst>
    <p:sldId id="362" r:id="rId3"/>
    <p:sldId id="256" r:id="rId4"/>
    <p:sldId id="257" r:id="rId5"/>
    <p:sldId id="258" r:id="rId6"/>
    <p:sldId id="267" r:id="rId7"/>
    <p:sldId id="260" r:id="rId8"/>
    <p:sldId id="261" r:id="rId9"/>
    <p:sldId id="262" r:id="rId10"/>
    <p:sldId id="259" r:id="rId11"/>
    <p:sldId id="263" r:id="rId12"/>
    <p:sldId id="266" r:id="rId13"/>
    <p:sldId id="264" r:id="rId14"/>
    <p:sldId id="265" r:id="rId15"/>
    <p:sldId id="268" r:id="rId16"/>
    <p:sldId id="269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50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10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92DB5-0CAC-41B0-A475-951D5364F717}" type="datetimeFigureOut">
              <a:rPr lang="en-GB" smtClean="0"/>
              <a:t>10/11/2022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C29CF9-994E-464D-B821-DD80291001F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3409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long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5DB660-BEA6-4B99-9720-1536CF7D2D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1198800" y="3481950"/>
            <a:ext cx="5544000" cy="1224000"/>
          </a:xfrm>
        </p:spPr>
        <p:txBody>
          <a:bodyPr lIns="0" bIns="0" anchor="b"/>
          <a:lstStyle>
            <a:lvl1pPr algn="l"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Title of presentation</a:t>
            </a:r>
            <a:endParaRPr lang="en-US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4891937-CC24-41A9-9EB6-06AEE112BE8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1198800" y="4869000"/>
            <a:ext cx="5544000" cy="504000"/>
          </a:xfrm>
        </p:spPr>
        <p:txBody>
          <a:bodyPr lIns="0" bIns="0" anchor="t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9pPr>
          </a:lstStyle>
          <a:p>
            <a:r>
              <a:rPr lang="en-US" dirty="0"/>
              <a:t>Subtitle | Author | Place | Date</a:t>
            </a: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D0926A59-3663-4198-92E6-B934EF65801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7434300 w 12192000"/>
              <a:gd name="connsiteY3" fmla="*/ 6858000 h 6858000"/>
              <a:gd name="connsiteX4" fmla="*/ 7434300 w 12192000"/>
              <a:gd name="connsiteY4" fmla="*/ 3606644 h 6858000"/>
              <a:gd name="connsiteX5" fmla="*/ 6773352 w 12192000"/>
              <a:gd name="connsiteY5" fmla="*/ 2944524 h 6858000"/>
              <a:gd name="connsiteX6" fmla="*/ 3978934 w 12192000"/>
              <a:gd name="connsiteY6" fmla="*/ 2944524 h 6858000"/>
              <a:gd name="connsiteX7" fmla="*/ 3317987 w 12192000"/>
              <a:gd name="connsiteY7" fmla="*/ 2282405 h 6858000"/>
              <a:gd name="connsiteX8" fmla="*/ 3317987 w 12192000"/>
              <a:gd name="connsiteY8" fmla="*/ 2147119 h 6858000"/>
              <a:gd name="connsiteX9" fmla="*/ 2657041 w 12192000"/>
              <a:gd name="connsiteY9" fmla="*/ 1485000 h 6858000"/>
              <a:gd name="connsiteX10" fmla="*/ 1289697 w 12192000"/>
              <a:gd name="connsiteY10" fmla="*/ 1485000 h 6858000"/>
              <a:gd name="connsiteX11" fmla="*/ 628750 w 12192000"/>
              <a:gd name="connsiteY11" fmla="*/ 2147119 h 6858000"/>
              <a:gd name="connsiteX12" fmla="*/ 628750 w 12192000"/>
              <a:gd name="connsiteY12" fmla="*/ 5399178 h 6858000"/>
              <a:gd name="connsiteX13" fmla="*/ 100965 w 12192000"/>
              <a:gd name="connsiteY13" fmla="*/ 6047839 h 6858000"/>
              <a:gd name="connsiteX14" fmla="*/ 0 w 12192000"/>
              <a:gd name="connsiteY14" fmla="*/ 60580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7434300" y="6858000"/>
                </a:lnTo>
                <a:lnTo>
                  <a:pt x="7434300" y="3606644"/>
                </a:lnTo>
                <a:cubicBezTo>
                  <a:pt x="7434300" y="3241112"/>
                  <a:pt x="7138236" y="2944524"/>
                  <a:pt x="6773352" y="2944524"/>
                </a:cubicBezTo>
                <a:lnTo>
                  <a:pt x="3978934" y="2944524"/>
                </a:lnTo>
                <a:cubicBezTo>
                  <a:pt x="3614051" y="2944524"/>
                  <a:pt x="3317987" y="2647936"/>
                  <a:pt x="3317987" y="2282405"/>
                </a:cubicBezTo>
                <a:lnTo>
                  <a:pt x="3317987" y="2147119"/>
                </a:lnTo>
                <a:cubicBezTo>
                  <a:pt x="3317987" y="1781588"/>
                  <a:pt x="3021925" y="1485000"/>
                  <a:pt x="2657041" y="1485000"/>
                </a:cubicBezTo>
                <a:lnTo>
                  <a:pt x="1289697" y="1485000"/>
                </a:lnTo>
                <a:cubicBezTo>
                  <a:pt x="924814" y="1485000"/>
                  <a:pt x="628750" y="1781588"/>
                  <a:pt x="628750" y="2147119"/>
                </a:cubicBezTo>
                <a:lnTo>
                  <a:pt x="628750" y="5399178"/>
                </a:lnTo>
                <a:cubicBezTo>
                  <a:pt x="628750" y="5719018"/>
                  <a:pt x="402077" y="5986073"/>
                  <a:pt x="100965" y="6047839"/>
                </a:cubicBezTo>
                <a:lnTo>
                  <a:pt x="0" y="6058043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tabLst/>
              <a:defRPr sz="1000" baseline="0">
                <a:solidFill>
                  <a:schemeClr val="bg1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dirty="0"/>
              <a:t>Add picture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9A69EF6-EF93-45A3-A9B7-C46A6B428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1028666" y="5566887"/>
            <a:ext cx="3118173" cy="8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39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D738C6-9A57-4395-A6D0-7BEDA9F543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 short </a:t>
            </a:r>
            <a:r>
              <a:rPr lang="en-US" dirty="0" err="1"/>
              <a:t>40pt</a:t>
            </a:r>
            <a:r>
              <a:rPr lang="en-US" dirty="0"/>
              <a:t> (double-spaced headline </a:t>
            </a:r>
            <a:r>
              <a:rPr lang="en-US" dirty="0" err="1"/>
              <a:t>24pt</a:t>
            </a:r>
            <a:r>
              <a:rPr lang="en-US" dirty="0"/>
              <a:t>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7247357-DB70-4BEB-B0F5-3D9B8B5D6D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221700B-8639-459A-9DB3-8908E70798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748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88F366C2-84D4-4B52-8F19-47225EFA32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black">
          <a:xfrm>
            <a:off x="2352000" y="6385644"/>
            <a:ext cx="7488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9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C5366064-1808-4159-BB7D-81B4B8BCF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black">
          <a:xfrm>
            <a:off x="11676000" y="6385644"/>
            <a:ext cx="252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7383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3E96A5-93EA-451A-88A2-0C4325907D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Headline short </a:t>
            </a:r>
            <a:r>
              <a:rPr lang="en-US" dirty="0" err="1"/>
              <a:t>40pt</a:t>
            </a:r>
            <a:r>
              <a:rPr lang="en-US" dirty="0"/>
              <a:t> (double-spaced headline </a:t>
            </a:r>
            <a:r>
              <a:rPr lang="en-US" dirty="0" err="1"/>
              <a:t>24pt</a:t>
            </a:r>
            <a:r>
              <a:rPr lang="en-US" dirty="0"/>
              <a:t>)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D6AE95-30E2-4E14-9028-628793137D1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 bwMode="gray">
          <a:xfrm>
            <a:off x="624000" y="1484313"/>
            <a:ext cx="5328000" cy="475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20BABE80-E0D1-46E7-8B60-730D1088E23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gray">
          <a:xfrm>
            <a:off x="6240000" y="1483726"/>
            <a:ext cx="5328000" cy="475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0FE876BA-660A-4BDA-B0EE-7D586FC0DA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black">
          <a:xfrm>
            <a:off x="2352000" y="6385644"/>
            <a:ext cx="7488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0F9F7CD9-F054-465B-93B6-B23B34D2B3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black">
          <a:xfrm>
            <a:off x="11676000" y="6385644"/>
            <a:ext cx="252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4230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CF5EE6-FFD8-44FD-9C80-95B68F34D2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Headline short </a:t>
            </a:r>
            <a:r>
              <a:rPr lang="en-US" dirty="0" err="1"/>
              <a:t>40pt</a:t>
            </a:r>
            <a:r>
              <a:rPr lang="en-US" dirty="0"/>
              <a:t> (double-spaced headline </a:t>
            </a:r>
            <a:r>
              <a:rPr lang="en-US" dirty="0" err="1"/>
              <a:t>24pt</a:t>
            </a:r>
            <a:r>
              <a:rPr lang="en-US" dirty="0"/>
              <a:t>)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422070A-7303-4B7F-93D4-191685839B5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 bwMode="black">
          <a:xfrm>
            <a:off x="624000" y="1484313"/>
            <a:ext cx="3456000" cy="475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7D9598B6-CEA7-42C6-8376-9C8FFAD9B4C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black">
          <a:xfrm>
            <a:off x="4368000" y="1484313"/>
            <a:ext cx="3456000" cy="475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Inhaltsplatzhalter 12">
            <a:extLst>
              <a:ext uri="{FF2B5EF4-FFF2-40B4-BE49-F238E27FC236}">
                <a16:creationId xmlns:a16="http://schemas.microsoft.com/office/drawing/2014/main" id="{508F3AD6-ECB1-46C4-8C4D-7E86183245A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black">
          <a:xfrm>
            <a:off x="8112000" y="1484313"/>
            <a:ext cx="3456000" cy="475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632E1087-7F1F-483A-8287-85903BD1A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black">
          <a:xfrm>
            <a:off x="2352000" y="6385644"/>
            <a:ext cx="7488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9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14" name="Foliennummernplatzhalter 5">
            <a:extLst>
              <a:ext uri="{FF2B5EF4-FFF2-40B4-BE49-F238E27FC236}">
                <a16:creationId xmlns:a16="http://schemas.microsoft.com/office/drawing/2014/main" id="{DE03A498-F349-4FBD-AA2E-188DFC5FA4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black">
          <a:xfrm>
            <a:off x="11676000" y="6385644"/>
            <a:ext cx="252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1872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BE4F56-CAAF-476E-A2B9-F1A0D25C8BAC}"/>
              </a:ext>
            </a:extLst>
          </p:cNvPr>
          <p:cNvSpPr>
            <a:spLocks noGrp="1"/>
          </p:cNvSpPr>
          <p:nvPr>
            <p:ph type="title" sz="quarter" hasCustomPrompt="1"/>
          </p:nvPr>
        </p:nvSpPr>
        <p:spPr bwMode="black"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Headline short </a:t>
            </a:r>
            <a:r>
              <a:rPr lang="en-US" dirty="0" err="1"/>
              <a:t>40pt</a:t>
            </a:r>
            <a:r>
              <a:rPr lang="en-US" dirty="0"/>
              <a:t> (double-spaced headline </a:t>
            </a:r>
            <a:r>
              <a:rPr lang="en-US" dirty="0" err="1"/>
              <a:t>24pt</a:t>
            </a:r>
            <a:r>
              <a:rPr lang="en-US" dirty="0"/>
              <a:t>)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4B6057D-AA55-47BF-A331-2E2648C311B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 bwMode="black">
          <a:xfrm>
            <a:off x="624000" y="1484313"/>
            <a:ext cx="2520000" cy="475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D73B4FC-B74D-4CE7-B959-B58A486BFB4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black">
          <a:xfrm>
            <a:off x="3432000" y="1484313"/>
            <a:ext cx="2520000" cy="475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5C02444F-BCE5-47EE-A8CF-C44F258655A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black">
          <a:xfrm>
            <a:off x="6240000" y="1484313"/>
            <a:ext cx="2520000" cy="475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Inhaltsplatzhalter 13">
            <a:extLst>
              <a:ext uri="{FF2B5EF4-FFF2-40B4-BE49-F238E27FC236}">
                <a16:creationId xmlns:a16="http://schemas.microsoft.com/office/drawing/2014/main" id="{747D8B36-797B-4379-B1D3-EFD569BF81EF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 bwMode="black">
          <a:xfrm>
            <a:off x="9048000" y="1484313"/>
            <a:ext cx="2520000" cy="475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ußzeilenplatzhalter 4">
            <a:extLst>
              <a:ext uri="{FF2B5EF4-FFF2-40B4-BE49-F238E27FC236}">
                <a16:creationId xmlns:a16="http://schemas.microsoft.com/office/drawing/2014/main" id="{6C65CFB4-A844-4779-A714-AD3EA88CC5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black">
          <a:xfrm>
            <a:off x="2352000" y="6385644"/>
            <a:ext cx="7488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15" name="Foliennummernplatzhalter 5">
            <a:extLst>
              <a:ext uri="{FF2B5EF4-FFF2-40B4-BE49-F238E27FC236}">
                <a16:creationId xmlns:a16="http://schemas.microsoft.com/office/drawing/2014/main" id="{86CAAAA5-D5B7-4721-A124-3751412041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black">
          <a:xfrm>
            <a:off x="11676000" y="6385644"/>
            <a:ext cx="252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4099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s with highlight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A968421-13D9-452E-9E1F-D6F5FE4699B5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 bwMode="black">
          <a:xfrm>
            <a:off x="624000" y="1484313"/>
            <a:ext cx="3456000" cy="475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61FA861B-DD93-4B8B-8DB8-0BCD738A172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 bwMode="black">
          <a:xfrm>
            <a:off x="4368000" y="1484313"/>
            <a:ext cx="3456000" cy="475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Freihandform: Form 13">
            <a:extLst>
              <a:ext uri="{FF2B5EF4-FFF2-40B4-BE49-F238E27FC236}">
                <a16:creationId xmlns:a16="http://schemas.microsoft.com/office/drawing/2014/main" id="{9EED2250-7C4A-4786-AAFC-BA534599C4B9}"/>
              </a:ext>
            </a:extLst>
          </p:cNvPr>
          <p:cNvSpPr/>
          <p:nvPr/>
        </p:nvSpPr>
        <p:spPr bwMode="grayWhite">
          <a:xfrm>
            <a:off x="8112000" y="1485000"/>
            <a:ext cx="3456000" cy="5373000"/>
          </a:xfrm>
          <a:custGeom>
            <a:avLst/>
            <a:gdLst>
              <a:gd name="connsiteX0" fmla="*/ 521984 w 3456000"/>
              <a:gd name="connsiteY0" fmla="*/ 0 h 5373000"/>
              <a:gd name="connsiteX1" fmla="*/ 2933364 w 3456000"/>
              <a:gd name="connsiteY1" fmla="*/ 0 h 5373000"/>
              <a:gd name="connsiteX2" fmla="*/ 3455348 w 3456000"/>
              <a:gd name="connsiteY2" fmla="*/ 522636 h 5373000"/>
              <a:gd name="connsiteX3" fmla="*/ 3455348 w 3456000"/>
              <a:gd name="connsiteY3" fmla="*/ 1800000 h 5373000"/>
              <a:gd name="connsiteX4" fmla="*/ 3456000 w 3456000"/>
              <a:gd name="connsiteY4" fmla="*/ 1800000 h 5373000"/>
              <a:gd name="connsiteX5" fmla="*/ 3456000 w 3456000"/>
              <a:gd name="connsiteY5" fmla="*/ 5373000 h 5373000"/>
              <a:gd name="connsiteX6" fmla="*/ 0 w 3456000"/>
              <a:gd name="connsiteY6" fmla="*/ 5373000 h 5373000"/>
              <a:gd name="connsiteX7" fmla="*/ 0 w 3456000"/>
              <a:gd name="connsiteY7" fmla="*/ 4820371 h 5373000"/>
              <a:gd name="connsiteX8" fmla="*/ 0 w 3456000"/>
              <a:gd name="connsiteY8" fmla="*/ 1800000 h 5373000"/>
              <a:gd name="connsiteX9" fmla="*/ 0 w 3456000"/>
              <a:gd name="connsiteY9" fmla="*/ 522636 h 5373000"/>
              <a:gd name="connsiteX10" fmla="*/ 521984 w 3456000"/>
              <a:gd name="connsiteY10" fmla="*/ 0 h 537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56000" h="5373000">
                <a:moveTo>
                  <a:pt x="521984" y="0"/>
                </a:moveTo>
                <a:lnTo>
                  <a:pt x="2933364" y="0"/>
                </a:lnTo>
                <a:cubicBezTo>
                  <a:pt x="3223790" y="0"/>
                  <a:pt x="3455566" y="235469"/>
                  <a:pt x="3455348" y="522636"/>
                </a:cubicBezTo>
                <a:lnTo>
                  <a:pt x="3455348" y="1800000"/>
                </a:lnTo>
                <a:lnTo>
                  <a:pt x="3456000" y="1800000"/>
                </a:lnTo>
                <a:lnTo>
                  <a:pt x="3456000" y="5373000"/>
                </a:lnTo>
                <a:lnTo>
                  <a:pt x="0" y="5373000"/>
                </a:lnTo>
                <a:lnTo>
                  <a:pt x="0" y="4820371"/>
                </a:lnTo>
                <a:lnTo>
                  <a:pt x="0" y="1800000"/>
                </a:lnTo>
                <a:lnTo>
                  <a:pt x="0" y="522636"/>
                </a:lnTo>
                <a:cubicBezTo>
                  <a:pt x="0" y="231776"/>
                  <a:pt x="235251" y="0"/>
                  <a:pt x="521984" y="0"/>
                </a:cubicBezTo>
                <a:close/>
              </a:path>
            </a:pathLst>
          </a:custGeom>
          <a:solidFill>
            <a:srgbClr val="E20074"/>
          </a:solidFill>
          <a:ln w="2167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dirty="0"/>
          </a:p>
        </p:txBody>
      </p:sp>
      <p:sp>
        <p:nvSpPr>
          <p:cNvPr id="9" name="Fußzeilenplatzhalter 4">
            <a:extLst>
              <a:ext uri="{FF2B5EF4-FFF2-40B4-BE49-F238E27FC236}">
                <a16:creationId xmlns:a16="http://schemas.microsoft.com/office/drawing/2014/main" id="{0FBB7A04-3353-4076-9E8F-DE76A27E2B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black">
          <a:xfrm>
            <a:off x="2352000" y="6385644"/>
            <a:ext cx="7488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15" name="Foliennummernplatzhalter 5">
            <a:extLst>
              <a:ext uri="{FF2B5EF4-FFF2-40B4-BE49-F238E27FC236}">
                <a16:creationId xmlns:a16="http://schemas.microsoft.com/office/drawing/2014/main" id="{B36B2A9C-2AE1-4DF0-B0E2-1599F37C7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black">
          <a:xfrm>
            <a:off x="11676000" y="6385644"/>
            <a:ext cx="252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7BBEDD2-BE9F-4A3C-BB81-2353AC6C54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 short </a:t>
            </a:r>
            <a:r>
              <a:rPr lang="en-US" dirty="0" err="1"/>
              <a:t>40pt</a:t>
            </a:r>
            <a:r>
              <a:rPr lang="en-US" dirty="0"/>
              <a:t> (double-spaced headline </a:t>
            </a:r>
            <a:r>
              <a:rPr lang="en-US" dirty="0" err="1"/>
              <a:t>24pt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397698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3F1334-0C30-417F-8C36-14E54C69E5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Headline short </a:t>
            </a:r>
            <a:r>
              <a:rPr lang="en-US" dirty="0" err="1"/>
              <a:t>40pt</a:t>
            </a:r>
            <a:r>
              <a:rPr lang="en-US" dirty="0"/>
              <a:t> (double-spaced headline </a:t>
            </a:r>
            <a:r>
              <a:rPr lang="en-US" dirty="0" err="1"/>
              <a:t>24pt</a:t>
            </a:r>
            <a:r>
              <a:rPr lang="en-US" dirty="0"/>
              <a:t>)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390C6A2-43FF-4452-B80E-84686F69C3A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 bwMode="black">
          <a:xfrm>
            <a:off x="624000" y="1484588"/>
            <a:ext cx="3456000" cy="475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2CA408DC-84BF-4622-883C-E5CF2D4C1F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black">
          <a:xfrm>
            <a:off x="2352000" y="6385644"/>
            <a:ext cx="7488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16A0FC59-58B0-4C99-B9CE-643FCC7D75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black">
          <a:xfrm>
            <a:off x="11676000" y="6385644"/>
            <a:ext cx="252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  <p:sp>
        <p:nvSpPr>
          <p:cNvPr id="11" name="Freihandform: Form 10">
            <a:extLst>
              <a:ext uri="{FF2B5EF4-FFF2-40B4-BE49-F238E27FC236}">
                <a16:creationId xmlns:a16="http://schemas.microsoft.com/office/drawing/2014/main" id="{016A2F1E-AA29-4BA6-8F70-3BCCD073A91F}"/>
              </a:ext>
            </a:extLst>
          </p:cNvPr>
          <p:cNvSpPr/>
          <p:nvPr/>
        </p:nvSpPr>
        <p:spPr bwMode="grayWhite">
          <a:xfrm>
            <a:off x="4370020" y="1484999"/>
            <a:ext cx="7821980" cy="4257860"/>
          </a:xfrm>
          <a:custGeom>
            <a:avLst/>
            <a:gdLst>
              <a:gd name="connsiteX0" fmla="*/ 442664 w 7821980"/>
              <a:gd name="connsiteY0" fmla="*/ 0 h 4257860"/>
              <a:gd name="connsiteX1" fmla="*/ 7821980 w 7821980"/>
              <a:gd name="connsiteY1" fmla="*/ 0 h 4257860"/>
              <a:gd name="connsiteX2" fmla="*/ 7821980 w 7821980"/>
              <a:gd name="connsiteY2" fmla="*/ 4257860 h 4257860"/>
              <a:gd name="connsiteX3" fmla="*/ 442664 w 7821980"/>
              <a:gd name="connsiteY3" fmla="*/ 4257860 h 4257860"/>
              <a:gd name="connsiteX4" fmla="*/ 0 w 7821980"/>
              <a:gd name="connsiteY4" fmla="*/ 3814543 h 4257860"/>
              <a:gd name="connsiteX5" fmla="*/ 0 w 7821980"/>
              <a:gd name="connsiteY5" fmla="*/ 443317 h 4257860"/>
              <a:gd name="connsiteX6" fmla="*/ 442664 w 7821980"/>
              <a:gd name="connsiteY6" fmla="*/ 0 h 425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21980" h="4257860">
                <a:moveTo>
                  <a:pt x="442664" y="0"/>
                </a:moveTo>
                <a:lnTo>
                  <a:pt x="7821980" y="0"/>
                </a:lnTo>
                <a:lnTo>
                  <a:pt x="7821980" y="4257860"/>
                </a:lnTo>
                <a:lnTo>
                  <a:pt x="442664" y="4257860"/>
                </a:lnTo>
                <a:cubicBezTo>
                  <a:pt x="196451" y="4257860"/>
                  <a:pt x="0" y="4057831"/>
                  <a:pt x="0" y="3814543"/>
                </a:cubicBezTo>
                <a:lnTo>
                  <a:pt x="0" y="443317"/>
                </a:lnTo>
                <a:cubicBezTo>
                  <a:pt x="0" y="196777"/>
                  <a:pt x="199378" y="0"/>
                  <a:pt x="442664" y="0"/>
                </a:cubicBezTo>
                <a:close/>
              </a:path>
            </a:pathLst>
          </a:custGeom>
          <a:solidFill>
            <a:srgbClr val="E20074"/>
          </a:solidFill>
          <a:ln w="301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7112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8F2A4CF4-F40B-4E8A-9194-82C4992C32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2529376" y="2925000"/>
            <a:ext cx="7742624" cy="2448000"/>
          </a:xfrm>
        </p:spPr>
        <p:txBody>
          <a:bodyPr anchor="ctr">
            <a:noAutofit/>
          </a:bodyPr>
          <a:lstStyle>
            <a:lvl1pPr marL="0" indent="0">
              <a:lnSpc>
                <a:spcPct val="80000"/>
              </a:lnSpc>
              <a:buFont typeface="+mn-lt" panose="020B0604020202020204" pitchFamily="34" charset="0"/>
              <a:buNone/>
              <a:defRPr sz="4000">
                <a:solidFill>
                  <a:schemeClr val="bg1"/>
                </a:solidFill>
                <a:latin typeface="+mj-lt"/>
              </a:defRPr>
            </a:lvl1pPr>
            <a:lvl2pPr marL="0" indent="0" algn="r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Font typeface="+mn-lt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</a:defRPr>
            </a:lvl2pPr>
            <a:lvl3pPr marL="0" indent="0" algn="r">
              <a:lnSpc>
                <a:spcPct val="8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3pPr>
            <a:lvl4pPr marL="0" indent="0" algn="r">
              <a:lnSpc>
                <a:spcPct val="8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4pPr>
            <a:lvl5pPr marL="0" indent="0" algn="r">
              <a:lnSpc>
                <a:spcPct val="8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5pPr>
            <a:lvl6pPr marL="0" indent="0" algn="r">
              <a:lnSpc>
                <a:spcPct val="8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6pPr>
            <a:lvl7pPr marL="0" indent="0" algn="r">
              <a:lnSpc>
                <a:spcPct val="8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7pPr>
            <a:lvl8pPr marL="0" indent="0" algn="r">
              <a:lnSpc>
                <a:spcPct val="8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8pPr>
            <a:lvl9pPr marL="0" indent="0" algn="r">
              <a:lnSpc>
                <a:spcPct val="8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“Click to insert a powerful quote, multi-lined possible”</a:t>
            </a:r>
          </a:p>
          <a:p>
            <a:pPr lvl="1"/>
            <a:r>
              <a:rPr lang="en-US" dirty="0"/>
              <a:t>– Author</a:t>
            </a:r>
          </a:p>
        </p:txBody>
      </p:sp>
      <p:sp>
        <p:nvSpPr>
          <p:cNvPr id="31" name="Bildplatzhalter 30">
            <a:extLst>
              <a:ext uri="{FF2B5EF4-FFF2-40B4-BE49-F238E27FC236}">
                <a16:creationId xmlns:a16="http://schemas.microsoft.com/office/drawing/2014/main" id="{7A44F123-0F06-457E-ACE5-ACFD7CF0BB0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ltGray">
          <a:xfrm>
            <a:off x="0" y="0"/>
            <a:ext cx="6097097" cy="6858000"/>
          </a:xfrm>
          <a:custGeom>
            <a:avLst/>
            <a:gdLst>
              <a:gd name="connsiteX0" fmla="*/ 0 w 6097097"/>
              <a:gd name="connsiteY0" fmla="*/ 0 h 6858000"/>
              <a:gd name="connsiteX1" fmla="*/ 6097097 w 6097097"/>
              <a:gd name="connsiteY1" fmla="*/ 0 h 6858000"/>
              <a:gd name="connsiteX2" fmla="*/ 6097097 w 6097097"/>
              <a:gd name="connsiteY2" fmla="*/ 808991 h 6858000"/>
              <a:gd name="connsiteX3" fmla="*/ 5438531 w 6097097"/>
              <a:gd name="connsiteY3" fmla="*/ 1482091 h 6858000"/>
              <a:gd name="connsiteX4" fmla="*/ 1286265 w 6097097"/>
              <a:gd name="connsiteY4" fmla="*/ 1482091 h 6858000"/>
              <a:gd name="connsiteX5" fmla="*/ 627700 w 6097097"/>
              <a:gd name="connsiteY5" fmla="*/ 2155191 h 6858000"/>
              <a:gd name="connsiteX6" fmla="*/ 627700 w 6097097"/>
              <a:gd name="connsiteY6" fmla="*/ 6858000 h 6858000"/>
              <a:gd name="connsiteX7" fmla="*/ 0 w 6097097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7097" h="6858000">
                <a:moveTo>
                  <a:pt x="0" y="0"/>
                </a:moveTo>
                <a:lnTo>
                  <a:pt x="6097097" y="0"/>
                </a:lnTo>
                <a:lnTo>
                  <a:pt x="6097097" y="808991"/>
                </a:lnTo>
                <a:cubicBezTo>
                  <a:pt x="6097097" y="1181100"/>
                  <a:pt x="5802141" y="1482091"/>
                  <a:pt x="5438531" y="1482091"/>
                </a:cubicBezTo>
                <a:lnTo>
                  <a:pt x="1286265" y="1482091"/>
                </a:lnTo>
                <a:cubicBezTo>
                  <a:pt x="922656" y="1482091"/>
                  <a:pt x="627700" y="1783080"/>
                  <a:pt x="627700" y="2155191"/>
                </a:cubicBezTo>
                <a:lnTo>
                  <a:pt x="6277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1pPr>
            <a:lvl2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2pPr>
            <a:lvl3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3pPr>
            <a:lvl4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4pPr>
            <a:lvl5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5pPr>
            <a:lvl6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6pPr>
            <a:lvl7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7pPr>
            <a:lvl8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8pPr>
            <a:lvl9pPr marL="0" indent="0" algn="ctr" defTabSz="179388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4" indent="0" algn="ctr" defTabSz="179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+mn-lt" panose="020B0604020202020204" pitchFamily="34" charset="0"/>
              <a:buNone/>
              <a:tabLst/>
              <a:defRPr/>
            </a:pPr>
            <a:r>
              <a:rPr lang="en-US" dirty="0"/>
              <a:t>White background or add </a:t>
            </a:r>
            <a:br>
              <a:rPr lang="en-US" dirty="0"/>
            </a:br>
            <a:r>
              <a:rPr lang="en-US" dirty="0"/>
              <a:t>gradient as a picture</a:t>
            </a:r>
          </a:p>
        </p:txBody>
      </p:sp>
    </p:spTree>
    <p:extLst>
      <p:ext uri="{BB962C8B-B14F-4D97-AF65-F5344CB8AC3E}">
        <p14:creationId xmlns:p14="http://schemas.microsoft.com/office/powerpoint/2010/main" val="3646781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80">
          <p15:clr>
            <a:srgbClr val="FBAE40"/>
          </p15:clr>
        </p15:guide>
        <p15:guide id="3" orient="horz" pos="132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3FB304-618D-40B7-940D-69DE27A219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Headline short </a:t>
            </a:r>
            <a:r>
              <a:rPr lang="en-US" dirty="0" err="1"/>
              <a:t>40pt</a:t>
            </a:r>
            <a:r>
              <a:rPr lang="en-US" dirty="0"/>
              <a:t> (double-spaced headline </a:t>
            </a:r>
            <a:r>
              <a:rPr lang="en-US" dirty="0" err="1"/>
              <a:t>24pt</a:t>
            </a:r>
            <a:r>
              <a:rPr lang="en-US" dirty="0"/>
              <a:t>)</a:t>
            </a:r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18C1C1B3-2B43-47F5-9FA0-80C6D4477A0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6240016" y="1484313"/>
            <a:ext cx="5953200" cy="4752000"/>
          </a:xfrm>
        </p:spPr>
        <p:txBody>
          <a:bodyPr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tabLst>
                <a:tab pos="2687638" algn="l"/>
              </a:tabLst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9pPr>
          </a:lstStyle>
          <a:p>
            <a:pPr lvl="4"/>
            <a:r>
              <a:rPr lang="en-US" dirty="0"/>
              <a:t>Add picture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B4C7612-0C84-4376-B998-B34EAE1F544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black">
          <a:xfrm>
            <a:off x="624000" y="1484313"/>
            <a:ext cx="5328000" cy="47520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CE733019-59A1-468F-8149-C6BE014E07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black">
          <a:xfrm>
            <a:off x="2352000" y="6385644"/>
            <a:ext cx="7488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30900683-23B4-4E4B-8F6A-858470B778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black">
          <a:xfrm>
            <a:off x="11676000" y="6385644"/>
            <a:ext cx="252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4767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902E79-B5C3-4A51-9C68-88010755D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Headline short </a:t>
            </a:r>
            <a:r>
              <a:rPr lang="en-US" dirty="0" err="1"/>
              <a:t>40pt</a:t>
            </a:r>
            <a:r>
              <a:rPr lang="en-US" dirty="0"/>
              <a:t> (double-spaced headline </a:t>
            </a:r>
            <a:r>
              <a:rPr lang="en-US" dirty="0" err="1"/>
              <a:t>24pt</a:t>
            </a:r>
            <a:r>
              <a:rPr lang="en-US" dirty="0"/>
              <a:t>)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9CD48E90-58F3-40B4-B97C-453785FBBAB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 bwMode="black">
          <a:xfrm>
            <a:off x="8112000" y="1484313"/>
            <a:ext cx="3456000" cy="4752000"/>
          </a:xfr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A40AE5EC-538A-4BF1-ABC1-3EE1CF9C15F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623392" y="1485312"/>
            <a:ext cx="7200561" cy="4752000"/>
          </a:xfrm>
        </p:spPr>
        <p:txBody>
          <a:bodyPr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tx1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tx1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tx1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tx1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tx1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tx1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tx1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tx1"/>
                </a:solidFill>
                <a:latin typeface="+mn-lt"/>
              </a:defRPr>
            </a:lvl9pPr>
          </a:lstStyle>
          <a:p>
            <a:pPr lvl="4"/>
            <a:r>
              <a:rPr lang="en-US" dirty="0"/>
              <a:t>Add Picture</a:t>
            </a:r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59951EB1-629C-43B1-A98C-6998C808B0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black">
          <a:xfrm>
            <a:off x="2352000" y="6385644"/>
            <a:ext cx="7488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13" name="Foliennummernplatzhalter 5">
            <a:extLst>
              <a:ext uri="{FF2B5EF4-FFF2-40B4-BE49-F238E27FC236}">
                <a16:creationId xmlns:a16="http://schemas.microsoft.com/office/drawing/2014/main" id="{F360C192-BE70-4805-9FEF-F274374B65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black">
          <a:xfrm>
            <a:off x="11676000" y="6385644"/>
            <a:ext cx="252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2016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long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55CF3A-8745-495B-9FFE-CE92A5F4D6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624000" y="477000"/>
            <a:ext cx="6336000" cy="1944000"/>
          </a:xfrm>
        </p:spPr>
        <p:txBody>
          <a:bodyPr lIns="0" anchor="b"/>
          <a:lstStyle>
            <a:lvl1pPr algn="l"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Title of presentation</a:t>
            </a:r>
            <a:endParaRPr lang="en-US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931B0A1-8DE4-4F87-9296-AE72B35697A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624000" y="2601000"/>
            <a:ext cx="5472000" cy="504000"/>
          </a:xfrm>
        </p:spPr>
        <p:txBody>
          <a:bodyPr lIns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 b="0"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dirty="0"/>
              <a:t>Subtitle | Author | Place | Date</a:t>
            </a:r>
          </a:p>
        </p:txBody>
      </p:sp>
      <p:sp>
        <p:nvSpPr>
          <p:cNvPr id="22" name="Bildplatzhalter 21">
            <a:extLst>
              <a:ext uri="{FF2B5EF4-FFF2-40B4-BE49-F238E27FC236}">
                <a16:creationId xmlns:a16="http://schemas.microsoft.com/office/drawing/2014/main" id="{48E673EF-7D81-46BF-B450-0CBD30E9B8B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custGeom>
            <a:avLst/>
            <a:gdLst>
              <a:gd name="connsiteX0" fmla="*/ 8759999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4509000 h 6858000"/>
              <a:gd name="connsiteX5" fmla="*/ 1 w 12192000"/>
              <a:gd name="connsiteY5" fmla="*/ 4509000 h 6858000"/>
              <a:gd name="connsiteX6" fmla="*/ 1538964 w 12192000"/>
              <a:gd name="connsiteY6" fmla="*/ 4509000 h 6858000"/>
              <a:gd name="connsiteX7" fmla="*/ 1546112 w 12192000"/>
              <a:gd name="connsiteY7" fmla="*/ 4509000 h 6858000"/>
              <a:gd name="connsiteX8" fmla="*/ 1691816 w 12192000"/>
              <a:gd name="connsiteY8" fmla="*/ 4509000 h 6858000"/>
              <a:gd name="connsiteX9" fmla="*/ 1699674 w 12192000"/>
              <a:gd name="connsiteY9" fmla="*/ 4509000 h 6858000"/>
              <a:gd name="connsiteX10" fmla="*/ 1861287 w 12192000"/>
              <a:gd name="connsiteY10" fmla="*/ 4509000 h 6858000"/>
              <a:gd name="connsiteX11" fmla="*/ 1869932 w 12192000"/>
              <a:gd name="connsiteY11" fmla="*/ 4509000 h 6858000"/>
              <a:gd name="connsiteX12" fmla="*/ 2227928 w 12192000"/>
              <a:gd name="connsiteY12" fmla="*/ 4509000 h 6858000"/>
              <a:gd name="connsiteX13" fmla="*/ 2238276 w 12192000"/>
              <a:gd name="connsiteY13" fmla="*/ 4509000 h 6858000"/>
              <a:gd name="connsiteX14" fmla="*/ 2594568 w 12192000"/>
              <a:gd name="connsiteY14" fmla="*/ 4509000 h 6858000"/>
              <a:gd name="connsiteX15" fmla="*/ 2606619 w 12192000"/>
              <a:gd name="connsiteY15" fmla="*/ 4509000 h 6858000"/>
              <a:gd name="connsiteX16" fmla="*/ 2764039 w 12192000"/>
              <a:gd name="connsiteY16" fmla="*/ 4509000 h 6858000"/>
              <a:gd name="connsiteX17" fmla="*/ 2776877 w 12192000"/>
              <a:gd name="connsiteY17" fmla="*/ 4509000 h 6858000"/>
              <a:gd name="connsiteX18" fmla="*/ 2916890 w 12192000"/>
              <a:gd name="connsiteY18" fmla="*/ 4509000 h 6858000"/>
              <a:gd name="connsiteX19" fmla="*/ 2930438 w 12192000"/>
              <a:gd name="connsiteY19" fmla="*/ 4509000 h 6858000"/>
              <a:gd name="connsiteX20" fmla="*/ 6257159 w 12192000"/>
              <a:gd name="connsiteY20" fmla="*/ 4509000 h 6858000"/>
              <a:gd name="connsiteX21" fmla="*/ 6286220 w 12192000"/>
              <a:gd name="connsiteY21" fmla="*/ 4509000 h 6858000"/>
              <a:gd name="connsiteX22" fmla="*/ 6979034 w 12192000"/>
              <a:gd name="connsiteY22" fmla="*/ 3819388 h 6858000"/>
              <a:gd name="connsiteX23" fmla="*/ 6979034 w 12192000"/>
              <a:gd name="connsiteY23" fmla="*/ 3140165 h 6858000"/>
              <a:gd name="connsiteX24" fmla="*/ 7671849 w 12192000"/>
              <a:gd name="connsiteY24" fmla="*/ 2450553 h 6858000"/>
              <a:gd name="connsiteX25" fmla="*/ 8029891 w 12192000"/>
              <a:gd name="connsiteY25" fmla="*/ 2450553 h 6858000"/>
              <a:gd name="connsiteX26" fmla="*/ 8067185 w 12192000"/>
              <a:gd name="connsiteY26" fmla="*/ 2450553 h 6858000"/>
              <a:gd name="connsiteX27" fmla="*/ 8759999 w 12192000"/>
              <a:gd name="connsiteY27" fmla="*/ 1760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192000" h="6858000">
                <a:moveTo>
                  <a:pt x="8759999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4509000"/>
                </a:lnTo>
                <a:lnTo>
                  <a:pt x="1" y="4509000"/>
                </a:lnTo>
                <a:lnTo>
                  <a:pt x="1538964" y="4509000"/>
                </a:lnTo>
                <a:lnTo>
                  <a:pt x="1546112" y="4509000"/>
                </a:lnTo>
                <a:lnTo>
                  <a:pt x="1691816" y="4509000"/>
                </a:lnTo>
                <a:lnTo>
                  <a:pt x="1699674" y="4509000"/>
                </a:lnTo>
                <a:lnTo>
                  <a:pt x="1861287" y="4509000"/>
                </a:lnTo>
                <a:lnTo>
                  <a:pt x="1869932" y="4509000"/>
                </a:lnTo>
                <a:lnTo>
                  <a:pt x="2227928" y="4509000"/>
                </a:lnTo>
                <a:lnTo>
                  <a:pt x="2238276" y="4509000"/>
                </a:lnTo>
                <a:lnTo>
                  <a:pt x="2594568" y="4509000"/>
                </a:lnTo>
                <a:lnTo>
                  <a:pt x="2606619" y="4509000"/>
                </a:lnTo>
                <a:lnTo>
                  <a:pt x="2764039" y="4509000"/>
                </a:lnTo>
                <a:lnTo>
                  <a:pt x="2776877" y="4509000"/>
                </a:lnTo>
                <a:lnTo>
                  <a:pt x="2916890" y="4509000"/>
                </a:lnTo>
                <a:lnTo>
                  <a:pt x="2930438" y="4509000"/>
                </a:lnTo>
                <a:lnTo>
                  <a:pt x="6257159" y="4509000"/>
                </a:lnTo>
                <a:lnTo>
                  <a:pt x="6286220" y="4509000"/>
                </a:lnTo>
                <a:cubicBezTo>
                  <a:pt x="6669812" y="4509000"/>
                  <a:pt x="6979034" y="4199908"/>
                  <a:pt x="6979034" y="3819388"/>
                </a:cubicBezTo>
                <a:lnTo>
                  <a:pt x="6979034" y="3140165"/>
                </a:lnTo>
                <a:cubicBezTo>
                  <a:pt x="6979034" y="2758346"/>
                  <a:pt x="7289562" y="2450553"/>
                  <a:pt x="7671849" y="2450553"/>
                </a:cubicBezTo>
                <a:lnTo>
                  <a:pt x="8029891" y="2450553"/>
                </a:lnTo>
                <a:lnTo>
                  <a:pt x="8067185" y="2450553"/>
                </a:lnTo>
                <a:cubicBezTo>
                  <a:pt x="8450777" y="2450553"/>
                  <a:pt x="8759999" y="2141461"/>
                  <a:pt x="8759999" y="1760941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Add picture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A97AF30-21A1-4589-B77A-7798FC0A4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458329" y="3294037"/>
            <a:ext cx="3118173" cy="8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396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(fullsca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758364E8-4ECD-4C26-A5E5-021E95A628B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</p:spPr>
        <p:txBody>
          <a:bodyPr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9pPr>
          </a:lstStyle>
          <a:p>
            <a:pPr lvl="4"/>
            <a:r>
              <a:rPr lang="en-US" dirty="0"/>
              <a:t>Add picture</a:t>
            </a:r>
          </a:p>
        </p:txBody>
      </p:sp>
    </p:spTree>
    <p:extLst>
      <p:ext uri="{BB962C8B-B14F-4D97-AF65-F5344CB8AC3E}">
        <p14:creationId xmlns:p14="http://schemas.microsoft.com/office/powerpoint/2010/main" val="507312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758364E8-4ECD-4C26-A5E5-021E95A628B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23888" y="0"/>
            <a:ext cx="11568112" cy="6858000"/>
          </a:xfrm>
        </p:spPr>
        <p:txBody>
          <a:bodyPr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tabLst/>
              <a:defRPr sz="1000">
                <a:solidFill>
                  <a:schemeClr val="bg2"/>
                </a:solidFill>
                <a:latin typeface="+mn-lt"/>
              </a:defRPr>
            </a:lvl9pPr>
          </a:lstStyle>
          <a:p>
            <a:pPr lvl="4"/>
            <a:r>
              <a:rPr lang="en-US" dirty="0"/>
              <a:t>Add picture</a:t>
            </a:r>
          </a:p>
        </p:txBody>
      </p:sp>
    </p:spTree>
    <p:extLst>
      <p:ext uri="{BB962C8B-B14F-4D97-AF65-F5344CB8AC3E}">
        <p14:creationId xmlns:p14="http://schemas.microsoft.com/office/powerpoint/2010/main" val="27508122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FA24BF-7F84-47FF-AD9F-6716CA566F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477B100-B9A5-422E-9769-4B952E19BC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2B72505-5BEB-4267-BBB7-F5D227334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5D72B97-0B98-4ED1-B670-6D45F349D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4772EA8-9E81-42DD-9FDF-E3FF6E33E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52613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68639798"/>
      </p:ext>
    </p:extLst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268527"/>
      </p:ext>
    </p:extLst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355929"/>
      </p:ext>
    </p:extLst>
  </p:cSld>
  <p:clrMapOvr>
    <a:masterClrMapping/>
  </p:clrMapOvr>
  <p:transition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501620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hort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Untertitel 2">
            <a:extLst>
              <a:ext uri="{FF2B5EF4-FFF2-40B4-BE49-F238E27FC236}">
                <a16:creationId xmlns:a16="http://schemas.microsoft.com/office/drawing/2014/main" id="{B4DB53C6-4A5C-48C2-AF98-0DC609E20D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1200000" y="4869000"/>
            <a:ext cx="7488000" cy="504000"/>
          </a:xfrm>
        </p:spPr>
        <p:txBody>
          <a:bodyPr lIns="0" bIns="0" anchor="t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9pPr>
          </a:lstStyle>
          <a:p>
            <a:r>
              <a:rPr lang="en-US" dirty="0"/>
              <a:t>Subtitle | Author | Place | Date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92CC7B3-5721-4953-BA56-DB66B353865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1200000" y="2765760"/>
            <a:ext cx="7488000" cy="1944000"/>
          </a:xfrm>
        </p:spPr>
        <p:txBody>
          <a:bodyPr lIns="0" bIns="0" anchor="b"/>
          <a:lstStyle>
            <a:lvl1pPr algn="l">
              <a:lnSpc>
                <a:spcPct val="90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Title of presentation</a:t>
            </a:r>
            <a:endParaRPr lang="en-US" dirty="0"/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72DD3FE2-48A3-445F-9843-1184ABBFA86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lt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1566846 w 12192000"/>
              <a:gd name="connsiteY3" fmla="*/ 6858000 h 6858000"/>
              <a:gd name="connsiteX4" fmla="*/ 11566846 w 12192000"/>
              <a:gd name="connsiteY4" fmla="*/ 6656132 h 6858000"/>
              <a:gd name="connsiteX5" fmla="*/ 10764446 w 12192000"/>
              <a:gd name="connsiteY5" fmla="*/ 5853732 h 6858000"/>
              <a:gd name="connsiteX6" fmla="*/ 10132176 w 12192000"/>
              <a:gd name="connsiteY6" fmla="*/ 5853732 h 6858000"/>
              <a:gd name="connsiteX7" fmla="*/ 9329777 w 12192000"/>
              <a:gd name="connsiteY7" fmla="*/ 5051333 h 6858000"/>
              <a:gd name="connsiteX8" fmla="*/ 9329777 w 12192000"/>
              <a:gd name="connsiteY8" fmla="*/ 3075805 h 6858000"/>
              <a:gd name="connsiteX9" fmla="*/ 9331046 w 12192000"/>
              <a:gd name="connsiteY9" fmla="*/ 3075805 h 6858000"/>
              <a:gd name="connsiteX10" fmla="*/ 8528647 w 12192000"/>
              <a:gd name="connsiteY10" fmla="*/ 2273406 h 6858000"/>
              <a:gd name="connsiteX11" fmla="*/ 7439314 w 12192000"/>
              <a:gd name="connsiteY11" fmla="*/ 2273406 h 6858000"/>
              <a:gd name="connsiteX12" fmla="*/ 1507655 w 12192000"/>
              <a:gd name="connsiteY12" fmla="*/ 2273406 h 6858000"/>
              <a:gd name="connsiteX13" fmla="*/ 1426399 w 12192000"/>
              <a:gd name="connsiteY13" fmla="*/ 2273406 h 6858000"/>
              <a:gd name="connsiteX14" fmla="*/ 624000 w 12192000"/>
              <a:gd name="connsiteY14" fmla="*/ 3075805 h 6858000"/>
              <a:gd name="connsiteX15" fmla="*/ 624000 w 12192000"/>
              <a:gd name="connsiteY15" fmla="*/ 6858000 h 6858000"/>
              <a:gd name="connsiteX16" fmla="*/ 0 w 12192000"/>
              <a:gd name="connsiteY1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1566846" y="6858000"/>
                </a:lnTo>
                <a:lnTo>
                  <a:pt x="11566846" y="6656132"/>
                </a:lnTo>
                <a:cubicBezTo>
                  <a:pt x="11566846" y="6213034"/>
                  <a:pt x="11207543" y="5853732"/>
                  <a:pt x="10764446" y="5853732"/>
                </a:cubicBezTo>
                <a:lnTo>
                  <a:pt x="10132176" y="5853732"/>
                </a:lnTo>
                <a:cubicBezTo>
                  <a:pt x="9689079" y="5853732"/>
                  <a:pt x="9329777" y="5494430"/>
                  <a:pt x="9329777" y="5051333"/>
                </a:cubicBezTo>
                <a:lnTo>
                  <a:pt x="9329777" y="3075805"/>
                </a:lnTo>
                <a:lnTo>
                  <a:pt x="9331046" y="3075805"/>
                </a:lnTo>
                <a:cubicBezTo>
                  <a:pt x="9331046" y="2632708"/>
                  <a:pt x="8971745" y="2273406"/>
                  <a:pt x="8528647" y="2273406"/>
                </a:cubicBezTo>
                <a:lnTo>
                  <a:pt x="7439314" y="2273406"/>
                </a:lnTo>
                <a:lnTo>
                  <a:pt x="1507655" y="2273406"/>
                </a:lnTo>
                <a:lnTo>
                  <a:pt x="1426399" y="2273406"/>
                </a:lnTo>
                <a:cubicBezTo>
                  <a:pt x="983302" y="2273406"/>
                  <a:pt x="624000" y="2632708"/>
                  <a:pt x="624000" y="3075805"/>
                </a:cubicBezTo>
                <a:lnTo>
                  <a:pt x="624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Add picture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3EC9D4F-79FA-44F2-89CB-828F3C1FA2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1028666" y="5566887"/>
            <a:ext cx="3118173" cy="8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85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hort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776EA0-9308-4136-9D96-5081DF8610A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">
          <a:xfrm>
            <a:off x="624000" y="2689950"/>
            <a:ext cx="7704000" cy="2016000"/>
          </a:xfrm>
        </p:spPr>
        <p:txBody>
          <a:bodyPr lIns="0" anchor="b"/>
          <a:lstStyle>
            <a:lvl1pPr algn="l">
              <a:lnSpc>
                <a:spcPct val="90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Title of presentation</a:t>
            </a:r>
            <a:endParaRPr lang="en-US" dirty="0"/>
          </a:p>
        </p:txBody>
      </p:sp>
      <p:sp>
        <p:nvSpPr>
          <p:cNvPr id="17" name="Untertitel 2">
            <a:extLst>
              <a:ext uri="{FF2B5EF4-FFF2-40B4-BE49-F238E27FC236}">
                <a16:creationId xmlns:a16="http://schemas.microsoft.com/office/drawing/2014/main" id="{768CC432-56E4-4092-B0F1-5C6FD1847C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624000" y="4869000"/>
            <a:ext cx="7704000" cy="504000"/>
          </a:xfrm>
        </p:spPr>
        <p:txBody>
          <a:bodyPr lIns="0" bIns="0" anchor="t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9pPr>
          </a:lstStyle>
          <a:p>
            <a:r>
              <a:rPr lang="en-US" dirty="0"/>
              <a:t>Subtitle | Author | Place | Date</a:t>
            </a:r>
          </a:p>
        </p:txBody>
      </p:sp>
      <p:sp>
        <p:nvSpPr>
          <p:cNvPr id="24" name="Bildplatzhalter 23">
            <a:extLst>
              <a:ext uri="{FF2B5EF4-FFF2-40B4-BE49-F238E27FC236}">
                <a16:creationId xmlns:a16="http://schemas.microsoft.com/office/drawing/2014/main" id="{A334F372-56B2-4EE2-AF33-FB1BE7DAF48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ltGray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6856095 h 6858000"/>
              <a:gd name="connsiteX1" fmla="*/ 1 w 12192000"/>
              <a:gd name="connsiteY1" fmla="*/ 6856095 h 6858000"/>
              <a:gd name="connsiteX2" fmla="*/ 1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9047029 w 12192000"/>
              <a:gd name="connsiteY7" fmla="*/ 6858000 h 6858000"/>
              <a:gd name="connsiteX8" fmla="*/ 9047029 w 12192000"/>
              <a:gd name="connsiteY8" fmla="*/ 5121593 h 6858000"/>
              <a:gd name="connsiteX9" fmla="*/ 9047029 w 12192000"/>
              <a:gd name="connsiteY9" fmla="*/ 2782253 h 6858000"/>
              <a:gd name="connsiteX10" fmla="*/ 9047997 w 12192000"/>
              <a:gd name="connsiteY10" fmla="*/ 2782253 h 6858000"/>
              <a:gd name="connsiteX11" fmla="*/ 8437835 w 12192000"/>
              <a:gd name="connsiteY11" fmla="*/ 2180273 h 6858000"/>
              <a:gd name="connsiteX12" fmla="*/ 8330407 w 12192000"/>
              <a:gd name="connsiteY12" fmla="*/ 2180273 h 6858000"/>
              <a:gd name="connsiteX13" fmla="*/ 8311515 w 12192000"/>
              <a:gd name="connsiteY13" fmla="*/ 2178368 h 6858000"/>
              <a:gd name="connsiteX14" fmla="*/ 7494270 w 12192000"/>
              <a:gd name="connsiteY14" fmla="*/ 2178368 h 6858000"/>
              <a:gd name="connsiteX15" fmla="*/ 1884046 w 12192000"/>
              <a:gd name="connsiteY15" fmla="*/ 2178368 h 6858000"/>
              <a:gd name="connsiteX16" fmla="*/ 1774259 w 12192000"/>
              <a:gd name="connsiteY16" fmla="*/ 2159742 h 6858000"/>
              <a:gd name="connsiteX17" fmla="*/ 1301551 w 12192000"/>
              <a:gd name="connsiteY17" fmla="*/ 1549718 h 6858000"/>
              <a:gd name="connsiteX18" fmla="*/ 1301551 w 12192000"/>
              <a:gd name="connsiteY18" fmla="*/ 1187768 h 6858000"/>
              <a:gd name="connsiteX19" fmla="*/ 788310 w 12192000"/>
              <a:gd name="connsiteY19" fmla="*/ 567195 h 6858000"/>
              <a:gd name="connsiteX20" fmla="*/ 780008 w 12192000"/>
              <a:gd name="connsiteY20" fmla="*/ 566374 h 6858000"/>
              <a:gd name="connsiteX21" fmla="*/ 776508 w 12192000"/>
              <a:gd name="connsiteY21" fmla="*/ 565290 h 6858000"/>
              <a:gd name="connsiteX22" fmla="*/ 648653 w 12192000"/>
              <a:gd name="connsiteY22" fmla="*/ 552450 h 6858000"/>
              <a:gd name="connsiteX23" fmla="*/ 0 w 12192000"/>
              <a:gd name="connsiteY23" fmla="*/ 5524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6858000">
                <a:moveTo>
                  <a:pt x="0" y="6856095"/>
                </a:moveTo>
                <a:lnTo>
                  <a:pt x="1" y="6856095"/>
                </a:lnTo>
                <a:lnTo>
                  <a:pt x="1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9047029" y="6858000"/>
                </a:lnTo>
                <a:cubicBezTo>
                  <a:pt x="9047029" y="6858000"/>
                  <a:pt x="9047029" y="5454015"/>
                  <a:pt x="9047029" y="5121593"/>
                </a:cubicBezTo>
                <a:lnTo>
                  <a:pt x="9047029" y="2782253"/>
                </a:lnTo>
                <a:lnTo>
                  <a:pt x="9047997" y="2782253"/>
                </a:lnTo>
                <a:cubicBezTo>
                  <a:pt x="9048963" y="2449830"/>
                  <a:pt x="8775310" y="2180273"/>
                  <a:pt x="8437835" y="2180273"/>
                </a:cubicBezTo>
                <a:lnTo>
                  <a:pt x="8330407" y="2180273"/>
                </a:lnTo>
                <a:lnTo>
                  <a:pt x="8311515" y="2178368"/>
                </a:lnTo>
                <a:lnTo>
                  <a:pt x="7494270" y="2178368"/>
                </a:lnTo>
                <a:lnTo>
                  <a:pt x="1884046" y="2178368"/>
                </a:lnTo>
                <a:lnTo>
                  <a:pt x="1774259" y="2159742"/>
                </a:lnTo>
                <a:cubicBezTo>
                  <a:pt x="1501443" y="2086452"/>
                  <a:pt x="1301551" y="1841421"/>
                  <a:pt x="1301551" y="1549718"/>
                </a:cubicBezTo>
                <a:lnTo>
                  <a:pt x="1301551" y="1187768"/>
                </a:lnTo>
                <a:cubicBezTo>
                  <a:pt x="1301551" y="881063"/>
                  <a:pt x="1081670" y="626135"/>
                  <a:pt x="788310" y="567195"/>
                </a:cubicBezTo>
                <a:lnTo>
                  <a:pt x="780008" y="566374"/>
                </a:lnTo>
                <a:lnTo>
                  <a:pt x="776508" y="565290"/>
                </a:lnTo>
                <a:cubicBezTo>
                  <a:pt x="735227" y="556870"/>
                  <a:pt x="692468" y="552450"/>
                  <a:pt x="648653" y="552450"/>
                </a:cubicBezTo>
                <a:lnTo>
                  <a:pt x="0" y="55245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Add picture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1F475D6-7C98-470E-B89B-593C71151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457108" y="5566887"/>
            <a:ext cx="3118173" cy="8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1248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5287F2-4C81-49CB-BD75-94BEC6AF1B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4656000" y="1989000"/>
            <a:ext cx="6912000" cy="2448000"/>
          </a:xfrm>
        </p:spPr>
        <p:txBody>
          <a:bodyPr anchor="b"/>
          <a:lstStyle>
            <a:lvl1pPr>
              <a:lnSpc>
                <a:spcPct val="9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slide to separate chapters</a:t>
            </a:r>
          </a:p>
        </p:txBody>
      </p:sp>
      <p:sp>
        <p:nvSpPr>
          <p:cNvPr id="24" name="Untertitel 2">
            <a:extLst>
              <a:ext uri="{FF2B5EF4-FFF2-40B4-BE49-F238E27FC236}">
                <a16:creationId xmlns:a16="http://schemas.microsoft.com/office/drawing/2014/main" id="{E3FD7DC8-726A-46D4-A85A-BF1992E821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4656000" y="4604814"/>
            <a:ext cx="6912000" cy="504000"/>
          </a:xfrm>
        </p:spPr>
        <p:txBody>
          <a:bodyPr lIns="0" bIns="0" anchor="t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9pPr>
          </a:lstStyle>
          <a:p>
            <a:pPr marL="0" marR="0" lvl="4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+mn-lt" panose="05020102010507070707" pitchFamily="18" charset="2"/>
              <a:buNone/>
              <a:tabLst/>
              <a:defRPr/>
            </a:pPr>
            <a:r>
              <a:rPr lang="en-US" dirty="0"/>
              <a:t>Click to add further information</a:t>
            </a:r>
          </a:p>
        </p:txBody>
      </p:sp>
      <p:sp>
        <p:nvSpPr>
          <p:cNvPr id="22" name="Bildplatzhalter 21">
            <a:extLst>
              <a:ext uri="{FF2B5EF4-FFF2-40B4-BE49-F238E27FC236}">
                <a16:creationId xmlns:a16="http://schemas.microsoft.com/office/drawing/2014/main" id="{6A8ADA5C-DC72-433A-8A72-6B603222FD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ltGray">
          <a:xfrm>
            <a:off x="1" y="0"/>
            <a:ext cx="8264854" cy="6858000"/>
          </a:xfrm>
          <a:custGeom>
            <a:avLst/>
            <a:gdLst>
              <a:gd name="connsiteX0" fmla="*/ 0 w 8264854"/>
              <a:gd name="connsiteY0" fmla="*/ 0 h 6858000"/>
              <a:gd name="connsiteX1" fmla="*/ 8264854 w 8264854"/>
              <a:gd name="connsiteY1" fmla="*/ 0 h 6858000"/>
              <a:gd name="connsiteX2" fmla="*/ 8263583 w 8264854"/>
              <a:gd name="connsiteY2" fmla="*/ 468273 h 6858000"/>
              <a:gd name="connsiteX3" fmla="*/ 8262290 w 8264854"/>
              <a:gd name="connsiteY3" fmla="*/ 944495 h 6858000"/>
              <a:gd name="connsiteX4" fmla="*/ 7719043 w 8264854"/>
              <a:gd name="connsiteY4" fmla="*/ 1488440 h 6858000"/>
              <a:gd name="connsiteX5" fmla="*/ 4623367 w 8264854"/>
              <a:gd name="connsiteY5" fmla="*/ 1488440 h 6858000"/>
              <a:gd name="connsiteX6" fmla="*/ 4080121 w 8264854"/>
              <a:gd name="connsiteY6" fmla="*/ 2032385 h 6858000"/>
              <a:gd name="connsiteX7" fmla="*/ 4081046 w 8264854"/>
              <a:gd name="connsiteY7" fmla="*/ 2032385 h 6858000"/>
              <a:gd name="connsiteX8" fmla="*/ 4081046 w 8264854"/>
              <a:gd name="connsiteY8" fmla="*/ 4045072 h 6858000"/>
              <a:gd name="connsiteX9" fmla="*/ 3537798 w 8264854"/>
              <a:gd name="connsiteY9" fmla="*/ 4589017 h 6858000"/>
              <a:gd name="connsiteX10" fmla="*/ 3110235 w 8264854"/>
              <a:gd name="connsiteY10" fmla="*/ 4589017 h 6858000"/>
              <a:gd name="connsiteX11" fmla="*/ 2566987 w 8264854"/>
              <a:gd name="connsiteY11" fmla="*/ 5132963 h 6858000"/>
              <a:gd name="connsiteX12" fmla="*/ 2566987 w 8264854"/>
              <a:gd name="connsiteY12" fmla="*/ 6858000 h 6858000"/>
              <a:gd name="connsiteX13" fmla="*/ 0 w 8264854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264854" h="6858000">
                <a:moveTo>
                  <a:pt x="0" y="0"/>
                </a:moveTo>
                <a:lnTo>
                  <a:pt x="8264854" y="0"/>
                </a:lnTo>
                <a:lnTo>
                  <a:pt x="8263583" y="468273"/>
                </a:lnTo>
                <a:cubicBezTo>
                  <a:pt x="8263152" y="628601"/>
                  <a:pt x="8262721" y="788929"/>
                  <a:pt x="8262290" y="944495"/>
                </a:cubicBezTo>
                <a:cubicBezTo>
                  <a:pt x="8262290" y="1244731"/>
                  <a:pt x="8018893" y="1488440"/>
                  <a:pt x="7719043" y="1488440"/>
                </a:cubicBezTo>
                <a:lnTo>
                  <a:pt x="4623367" y="1488440"/>
                </a:lnTo>
                <a:cubicBezTo>
                  <a:pt x="4323517" y="1488440"/>
                  <a:pt x="4080121" y="1732150"/>
                  <a:pt x="4080121" y="2032385"/>
                </a:cubicBezTo>
                <a:lnTo>
                  <a:pt x="4081046" y="2032385"/>
                </a:lnTo>
                <a:lnTo>
                  <a:pt x="4081046" y="4045072"/>
                </a:lnTo>
                <a:cubicBezTo>
                  <a:pt x="4081046" y="4345308"/>
                  <a:pt x="3837649" y="4589017"/>
                  <a:pt x="3537798" y="4589017"/>
                </a:cubicBezTo>
                <a:lnTo>
                  <a:pt x="3110235" y="4589017"/>
                </a:lnTo>
                <a:cubicBezTo>
                  <a:pt x="2810384" y="4589017"/>
                  <a:pt x="2566987" y="4832727"/>
                  <a:pt x="2566987" y="5132963"/>
                </a:cubicBezTo>
                <a:lnTo>
                  <a:pt x="256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Add picture</a:t>
            </a:r>
          </a:p>
        </p:txBody>
      </p:sp>
    </p:spTree>
    <p:extLst>
      <p:ext uri="{BB962C8B-B14F-4D97-AF65-F5344CB8AC3E}">
        <p14:creationId xmlns:p14="http://schemas.microsoft.com/office/powerpoint/2010/main" val="13341673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4369FD-4569-413B-8637-ED89BF8BE4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624000" y="1989000"/>
            <a:ext cx="6840000" cy="2448000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slide to separate chapters</a:t>
            </a:r>
          </a:p>
        </p:txBody>
      </p:sp>
      <p:sp>
        <p:nvSpPr>
          <p:cNvPr id="27" name="Untertitel 2">
            <a:extLst>
              <a:ext uri="{FF2B5EF4-FFF2-40B4-BE49-F238E27FC236}">
                <a16:creationId xmlns:a16="http://schemas.microsoft.com/office/drawing/2014/main" id="{A4E67476-8A11-4E03-B57B-AF937AFD8E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624000" y="4604813"/>
            <a:ext cx="6840000" cy="504000"/>
          </a:xfrm>
        </p:spPr>
        <p:txBody>
          <a:bodyPr lIns="0" bIns="0" anchor="t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9pPr>
          </a:lstStyle>
          <a:p>
            <a:pPr marL="0" marR="0" lvl="4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+mn-lt" panose="05020102010507070707" pitchFamily="18" charset="2"/>
              <a:buNone/>
              <a:tabLst/>
              <a:defRPr/>
            </a:pPr>
            <a:r>
              <a:rPr lang="en-US" dirty="0"/>
              <a:t>Click to add further information</a:t>
            </a:r>
          </a:p>
        </p:txBody>
      </p:sp>
      <p:sp>
        <p:nvSpPr>
          <p:cNvPr id="31" name="Bildplatzhalter 30">
            <a:extLst>
              <a:ext uri="{FF2B5EF4-FFF2-40B4-BE49-F238E27FC236}">
                <a16:creationId xmlns:a16="http://schemas.microsoft.com/office/drawing/2014/main" id="{E4373149-AA5B-4292-9664-47F3DBB697D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ltGray">
          <a:xfrm>
            <a:off x="5200614" y="0"/>
            <a:ext cx="6991387" cy="6858000"/>
          </a:xfrm>
          <a:custGeom>
            <a:avLst/>
            <a:gdLst>
              <a:gd name="connsiteX0" fmla="*/ 1020613 w 6991387"/>
              <a:gd name="connsiteY0" fmla="*/ 0 h 6858000"/>
              <a:gd name="connsiteX1" fmla="*/ 6991387 w 6991387"/>
              <a:gd name="connsiteY1" fmla="*/ 0 h 6858000"/>
              <a:gd name="connsiteX2" fmla="*/ 6991387 w 6991387"/>
              <a:gd name="connsiteY2" fmla="*/ 6858000 h 6858000"/>
              <a:gd name="connsiteX3" fmla="*/ 0 w 6991387"/>
              <a:gd name="connsiteY3" fmla="*/ 6858000 h 6858000"/>
              <a:gd name="connsiteX4" fmla="*/ 4907 w 6991387"/>
              <a:gd name="connsiteY4" fmla="*/ 6809259 h 6858000"/>
              <a:gd name="connsiteX5" fmla="*/ 708823 w 6991387"/>
              <a:gd name="connsiteY5" fmla="*/ 6235368 h 6858000"/>
              <a:gd name="connsiteX6" fmla="*/ 2192070 w 6991387"/>
              <a:gd name="connsiteY6" fmla="*/ 6235368 h 6858000"/>
              <a:gd name="connsiteX7" fmla="*/ 2910597 w 6991387"/>
              <a:gd name="connsiteY7" fmla="*/ 5516290 h 6858000"/>
              <a:gd name="connsiteX8" fmla="*/ 2910597 w 6991387"/>
              <a:gd name="connsiteY8" fmla="*/ 1498449 h 6858000"/>
              <a:gd name="connsiteX9" fmla="*/ 2192070 w 6991387"/>
              <a:gd name="connsiteY9" fmla="*/ 779372 h 6858000"/>
              <a:gd name="connsiteX10" fmla="*/ 1739139 w 6991387"/>
              <a:gd name="connsiteY10" fmla="*/ 779372 h 6858000"/>
              <a:gd name="connsiteX11" fmla="*/ 1020613 w 6991387"/>
              <a:gd name="connsiteY11" fmla="*/ 6029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91387" h="6858000">
                <a:moveTo>
                  <a:pt x="1020613" y="0"/>
                </a:moveTo>
                <a:lnTo>
                  <a:pt x="6991387" y="0"/>
                </a:lnTo>
                <a:lnTo>
                  <a:pt x="6991387" y="6858000"/>
                </a:lnTo>
                <a:lnTo>
                  <a:pt x="0" y="6858000"/>
                </a:lnTo>
                <a:lnTo>
                  <a:pt x="4907" y="6809259"/>
                </a:lnTo>
                <a:cubicBezTo>
                  <a:pt x="71970" y="6481145"/>
                  <a:pt x="361908" y="6235368"/>
                  <a:pt x="708823" y="6235368"/>
                </a:cubicBezTo>
                <a:lnTo>
                  <a:pt x="2192070" y="6235368"/>
                </a:lnTo>
                <a:cubicBezTo>
                  <a:pt x="2589827" y="6235368"/>
                  <a:pt x="2910597" y="5913067"/>
                  <a:pt x="2910597" y="5516290"/>
                </a:cubicBezTo>
                <a:lnTo>
                  <a:pt x="2910597" y="1498449"/>
                </a:lnTo>
                <a:cubicBezTo>
                  <a:pt x="2910597" y="1100389"/>
                  <a:pt x="2588544" y="779372"/>
                  <a:pt x="2192070" y="779372"/>
                </a:cubicBezTo>
                <a:lnTo>
                  <a:pt x="1739139" y="779372"/>
                </a:lnTo>
                <a:cubicBezTo>
                  <a:pt x="1341383" y="779372"/>
                  <a:pt x="1020613" y="457071"/>
                  <a:pt x="1020613" y="60294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Add picture</a:t>
            </a:r>
          </a:p>
        </p:txBody>
      </p:sp>
    </p:spTree>
    <p:extLst>
      <p:ext uri="{BB962C8B-B14F-4D97-AF65-F5344CB8AC3E}">
        <p14:creationId xmlns:p14="http://schemas.microsoft.com/office/powerpoint/2010/main" val="24256339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0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 1">
            <a:extLst>
              <a:ext uri="{FF2B5EF4-FFF2-40B4-BE49-F238E27FC236}">
                <a16:creationId xmlns:a16="http://schemas.microsoft.com/office/drawing/2014/main" id="{04B637A3-33C5-4A94-B8A3-0C6F5F53D6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5016000" y="1989000"/>
            <a:ext cx="6552000" cy="2448000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slide to separate chapters</a:t>
            </a:r>
          </a:p>
        </p:txBody>
      </p:sp>
      <p:sp>
        <p:nvSpPr>
          <p:cNvPr id="23" name="Untertitel 2">
            <a:extLst>
              <a:ext uri="{FF2B5EF4-FFF2-40B4-BE49-F238E27FC236}">
                <a16:creationId xmlns:a16="http://schemas.microsoft.com/office/drawing/2014/main" id="{E119360A-7028-4033-BE23-C2EE0FCAA94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5016000" y="4604513"/>
            <a:ext cx="6552000" cy="504000"/>
          </a:xfrm>
        </p:spPr>
        <p:txBody>
          <a:bodyPr lIns="0" bIns="0" anchor="t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ct val="9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9pPr>
          </a:lstStyle>
          <a:p>
            <a:pPr marL="0" marR="0" lvl="4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+mn-lt" panose="05020102010507070707" pitchFamily="18" charset="2"/>
              <a:buNone/>
              <a:tabLst/>
              <a:defRPr/>
            </a:pPr>
            <a:r>
              <a:rPr lang="en-US" dirty="0"/>
              <a:t>Click to add further information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1CD20AB6-DE4E-4C97-B230-3658F9A8648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ltGray">
          <a:xfrm>
            <a:off x="2" y="-1"/>
            <a:ext cx="7353298" cy="6858001"/>
          </a:xfrm>
          <a:custGeom>
            <a:avLst/>
            <a:gdLst>
              <a:gd name="connsiteX0" fmla="*/ 0 w 7607999"/>
              <a:gd name="connsiteY0" fmla="*/ 0 h 6858001"/>
              <a:gd name="connsiteX1" fmla="*/ 7607999 w 7607999"/>
              <a:gd name="connsiteY1" fmla="*/ 0 h 6858001"/>
              <a:gd name="connsiteX2" fmla="*/ 7607999 w 7607999"/>
              <a:gd name="connsiteY2" fmla="*/ 630974 h 6858001"/>
              <a:gd name="connsiteX3" fmla="*/ 6784305 w 7607999"/>
              <a:gd name="connsiteY3" fmla="*/ 1482877 h 6858001"/>
              <a:gd name="connsiteX4" fmla="*/ 5342841 w 7607999"/>
              <a:gd name="connsiteY4" fmla="*/ 1482877 h 6858001"/>
              <a:gd name="connsiteX5" fmla="*/ 4519148 w 7607999"/>
              <a:gd name="connsiteY5" fmla="*/ 2334779 h 6858001"/>
              <a:gd name="connsiteX6" fmla="*/ 4519148 w 7607999"/>
              <a:gd name="connsiteY6" fmla="*/ 6858001 h 6858001"/>
              <a:gd name="connsiteX7" fmla="*/ 0 w 7607999"/>
              <a:gd name="connsiteY7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07999" h="6858001">
                <a:moveTo>
                  <a:pt x="0" y="0"/>
                </a:moveTo>
                <a:lnTo>
                  <a:pt x="7607999" y="0"/>
                </a:lnTo>
                <a:lnTo>
                  <a:pt x="7607999" y="630974"/>
                </a:lnTo>
                <a:cubicBezTo>
                  <a:pt x="7607999" y="1102059"/>
                  <a:pt x="7238465" y="1482877"/>
                  <a:pt x="6784305" y="1482877"/>
                </a:cubicBezTo>
                <a:lnTo>
                  <a:pt x="5342841" y="1482877"/>
                </a:lnTo>
                <a:cubicBezTo>
                  <a:pt x="4888682" y="1482877"/>
                  <a:pt x="4519148" y="1863694"/>
                  <a:pt x="4519148" y="2334779"/>
                </a:cubicBezTo>
                <a:lnTo>
                  <a:pt x="4519148" y="6858001"/>
                </a:lnTo>
                <a:lnTo>
                  <a:pt x="0" y="685800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2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2"/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Add picture</a:t>
            </a:r>
          </a:p>
        </p:txBody>
      </p:sp>
    </p:spTree>
    <p:extLst>
      <p:ext uri="{BB962C8B-B14F-4D97-AF65-F5344CB8AC3E}">
        <p14:creationId xmlns:p14="http://schemas.microsoft.com/office/powerpoint/2010/main" val="3688490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9085B700-7E7E-495E-8770-F2C0E4CC3FE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 bwMode="ltGray">
          <a:xfrm>
            <a:off x="5594714" y="0"/>
            <a:ext cx="6597286" cy="6858000"/>
          </a:xfrm>
          <a:custGeom>
            <a:avLst/>
            <a:gdLst>
              <a:gd name="connsiteX0" fmla="*/ 2651633 w 6597286"/>
              <a:gd name="connsiteY0" fmla="*/ 0 h 6858000"/>
              <a:gd name="connsiteX1" fmla="*/ 6597286 w 6597286"/>
              <a:gd name="connsiteY1" fmla="*/ 0 h 6858000"/>
              <a:gd name="connsiteX2" fmla="*/ 6597286 w 6597286"/>
              <a:gd name="connsiteY2" fmla="*/ 6858000 h 6858000"/>
              <a:gd name="connsiteX3" fmla="*/ 0 w 6597286"/>
              <a:gd name="connsiteY3" fmla="*/ 6858000 h 6858000"/>
              <a:gd name="connsiteX4" fmla="*/ 7452 w 6597286"/>
              <a:gd name="connsiteY4" fmla="*/ 6809170 h 6858000"/>
              <a:gd name="connsiteX5" fmla="*/ 885502 w 6597286"/>
              <a:gd name="connsiteY5" fmla="*/ 6093335 h 6858000"/>
              <a:gd name="connsiteX6" fmla="*/ 4140126 w 6597286"/>
              <a:gd name="connsiteY6" fmla="*/ 6093335 h 6858000"/>
              <a:gd name="connsiteX7" fmla="*/ 5036364 w 6597286"/>
              <a:gd name="connsiteY7" fmla="*/ 5172770 h 6858000"/>
              <a:gd name="connsiteX8" fmla="*/ 5036364 w 6597286"/>
              <a:gd name="connsiteY8" fmla="*/ 1590378 h 6858000"/>
              <a:gd name="connsiteX9" fmla="*/ 4140126 w 6597286"/>
              <a:gd name="connsiteY9" fmla="*/ 694140 h 6858000"/>
              <a:gd name="connsiteX10" fmla="*/ 3523003 w 6597286"/>
              <a:gd name="connsiteY10" fmla="*/ 694140 h 6858000"/>
              <a:gd name="connsiteX11" fmla="*/ 2697304 w 6597286"/>
              <a:gd name="connsiteY11" fmla="*/ 14697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97286" h="6858000">
                <a:moveTo>
                  <a:pt x="2651633" y="0"/>
                </a:moveTo>
                <a:lnTo>
                  <a:pt x="6597286" y="0"/>
                </a:lnTo>
                <a:lnTo>
                  <a:pt x="6597286" y="6858000"/>
                </a:lnTo>
                <a:lnTo>
                  <a:pt x="0" y="6858000"/>
                </a:lnTo>
                <a:lnTo>
                  <a:pt x="7452" y="6809170"/>
                </a:lnTo>
                <a:cubicBezTo>
                  <a:pt x="90931" y="6401137"/>
                  <a:pt x="451947" y="6093335"/>
                  <a:pt x="885502" y="6093335"/>
                </a:cubicBezTo>
                <a:lnTo>
                  <a:pt x="4140126" y="6093335"/>
                </a:lnTo>
                <a:cubicBezTo>
                  <a:pt x="4634338" y="6093335"/>
                  <a:pt x="5036364" y="5668262"/>
                  <a:pt x="5036364" y="5172770"/>
                </a:cubicBezTo>
                <a:lnTo>
                  <a:pt x="5036364" y="1590378"/>
                </a:lnTo>
                <a:cubicBezTo>
                  <a:pt x="5036364" y="1096167"/>
                  <a:pt x="4635618" y="694140"/>
                  <a:pt x="4140126" y="694140"/>
                </a:cubicBezTo>
                <a:lnTo>
                  <a:pt x="3523003" y="694140"/>
                </a:lnTo>
                <a:cubicBezTo>
                  <a:pt x="3152344" y="694140"/>
                  <a:pt x="2833540" y="468720"/>
                  <a:pt x="2697304" y="146974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bIns="576000" anchor="ctr">
            <a:noAutofit/>
          </a:bodyPr>
          <a:lstStyle>
            <a:lvl1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1pPr>
            <a:lvl2pPr marL="0" indent="0" algn="ctr">
              <a:spcAft>
                <a:spcPts val="0"/>
              </a:spcAft>
              <a:buFont typeface="+mn-lt" panose="020B0604020202020204" pitchFamily="34" charset="0"/>
              <a:buNone/>
              <a:defRPr sz="1000">
                <a:solidFill>
                  <a:schemeClr val="bg1"/>
                </a:solidFill>
                <a:latin typeface="+mn-lt"/>
              </a:defRPr>
            </a:lvl2pPr>
            <a:lvl3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3pPr>
            <a:lvl4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4pPr>
            <a:lvl5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5pPr>
            <a:lvl6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6pPr>
            <a:lvl7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7pPr>
            <a:lvl8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8pPr>
            <a:lvl9pPr marL="0" indent="0" algn="ctr">
              <a:spcAft>
                <a:spcPts val="0"/>
              </a:spcAft>
              <a:buNone/>
              <a:defRPr sz="1000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4" indent="0" algn="ctr" defTabSz="1793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+mn-lt" panose="020B0604020202020204" pitchFamily="34" charset="0"/>
              <a:buNone/>
              <a:tabLst/>
              <a:defRPr/>
            </a:pPr>
            <a:r>
              <a:rPr lang="en-US" dirty="0"/>
              <a:t>White background or add </a:t>
            </a:r>
            <a:br>
              <a:rPr lang="en-US" dirty="0"/>
            </a:br>
            <a:r>
              <a:rPr lang="en-US" dirty="0"/>
              <a:t>gradient as a picture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8830D87-D07A-43A8-A980-AB5EBED7AB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624000" y="405000"/>
            <a:ext cx="5472000" cy="72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465886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351FED-C2FB-40B3-9812-6EDF2B43DC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Headline short </a:t>
            </a:r>
            <a:r>
              <a:rPr lang="en-US" dirty="0" err="1"/>
              <a:t>40pt</a:t>
            </a:r>
            <a:r>
              <a:rPr lang="en-US" dirty="0"/>
              <a:t> (double-spaced headline </a:t>
            </a:r>
            <a:r>
              <a:rPr lang="en-US" dirty="0" err="1"/>
              <a:t>24pt</a:t>
            </a:r>
            <a:r>
              <a:rPr lang="en-US" dirty="0"/>
              <a:t>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1169C98-9B16-4EF5-8A15-DF119AD970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72C464D-9076-4D64-A912-896AEDF0E5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186323F-21B0-414B-B738-0CBC5536F22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24608" y="1485024"/>
            <a:ext cx="10944000" cy="4752288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847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152CBC3-B660-49EC-8CFF-BDC08B2D060E}"/>
              </a:ext>
            </a:extLst>
          </p:cNvPr>
          <p:cNvSpPr>
            <a:spLocks noGrp="1"/>
          </p:cNvSpPr>
          <p:nvPr>
            <p:ph type="title"/>
          </p:nvPr>
        </p:nvSpPr>
        <p:spPr bwMode="black">
          <a:xfrm>
            <a:off x="624000" y="405000"/>
            <a:ext cx="10944000" cy="720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Headline short </a:t>
            </a:r>
            <a:r>
              <a:rPr lang="en-US" dirty="0" err="1"/>
              <a:t>40pt</a:t>
            </a:r>
            <a:r>
              <a:rPr lang="en-US" dirty="0"/>
              <a:t> (double-spaced headline </a:t>
            </a:r>
            <a:r>
              <a:rPr lang="en-US" dirty="0" err="1"/>
              <a:t>24pt</a:t>
            </a:r>
            <a:r>
              <a:rPr lang="en-US" dirty="0"/>
              <a:t>)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47DA143-B8D4-4CBA-A16E-07B0484BAAA6}"/>
              </a:ext>
            </a:extLst>
          </p:cNvPr>
          <p:cNvSpPr>
            <a:spLocks noGrp="1"/>
          </p:cNvSpPr>
          <p:nvPr>
            <p:ph type="body" idx="1"/>
          </p:nvPr>
        </p:nvSpPr>
        <p:spPr bwMode="black">
          <a:xfrm>
            <a:off x="624000" y="1484712"/>
            <a:ext cx="10944000" cy="47522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  <a:p>
            <a:pPr lvl="4"/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3E0E978-16D5-413F-A203-BAC957010E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black">
          <a:xfrm>
            <a:off x="2352000" y="6385644"/>
            <a:ext cx="7488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900" kern="9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90EB52-2700-4288-B91E-A90263E48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black">
          <a:xfrm>
            <a:off x="11676000" y="6385644"/>
            <a:ext cx="252000" cy="324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3303D854-5DB7-4BB2-AA8F-8AF749499990}" type="slidenum">
              <a:rPr lang="en-GB" smtClean="0"/>
              <a:t>‹Nr.›</a:t>
            </a:fld>
            <a:endParaRPr lang="en-GB"/>
          </a:p>
        </p:txBody>
      </p: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DA91C881-79AB-458F-954C-383AF8B01604}"/>
              </a:ext>
            </a:extLst>
          </p:cNvPr>
          <p:cNvCxnSpPr>
            <a:cxnSpLocks/>
          </p:cNvCxnSpPr>
          <p:nvPr/>
        </p:nvCxnSpPr>
        <p:spPr bwMode="gray">
          <a:xfrm>
            <a:off x="5952000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7C98D975-7445-4F99-9B52-E358E568C5A3}"/>
              </a:ext>
            </a:extLst>
          </p:cNvPr>
          <p:cNvCxnSpPr>
            <a:cxnSpLocks/>
          </p:cNvCxnSpPr>
          <p:nvPr/>
        </p:nvCxnSpPr>
        <p:spPr bwMode="gray">
          <a:xfrm>
            <a:off x="6240000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DF551706-39BC-4EE7-A735-192BD09A0001}"/>
              </a:ext>
            </a:extLst>
          </p:cNvPr>
          <p:cNvCxnSpPr>
            <a:cxnSpLocks/>
          </p:cNvCxnSpPr>
          <p:nvPr/>
        </p:nvCxnSpPr>
        <p:spPr bwMode="gray">
          <a:xfrm>
            <a:off x="7824000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2A0A7869-3F34-4E75-A064-BE3F44A63406}"/>
              </a:ext>
            </a:extLst>
          </p:cNvPr>
          <p:cNvCxnSpPr>
            <a:cxnSpLocks/>
          </p:cNvCxnSpPr>
          <p:nvPr/>
        </p:nvCxnSpPr>
        <p:spPr bwMode="gray">
          <a:xfrm>
            <a:off x="8112000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A4177ED2-DC6D-4DA2-AF57-22AD5C7A4FCC}"/>
              </a:ext>
            </a:extLst>
          </p:cNvPr>
          <p:cNvCxnSpPr>
            <a:cxnSpLocks/>
          </p:cNvCxnSpPr>
          <p:nvPr/>
        </p:nvCxnSpPr>
        <p:spPr bwMode="gray">
          <a:xfrm>
            <a:off x="4080000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4CAD1D89-EB95-4550-A35C-0A1D9DD17A31}"/>
              </a:ext>
            </a:extLst>
          </p:cNvPr>
          <p:cNvCxnSpPr>
            <a:cxnSpLocks/>
          </p:cNvCxnSpPr>
          <p:nvPr/>
        </p:nvCxnSpPr>
        <p:spPr bwMode="gray">
          <a:xfrm>
            <a:off x="4368000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9E47EBE1-63C9-4FBE-B681-22B45511EEE3}"/>
              </a:ext>
            </a:extLst>
          </p:cNvPr>
          <p:cNvCxnSpPr>
            <a:cxnSpLocks/>
          </p:cNvCxnSpPr>
          <p:nvPr/>
        </p:nvCxnSpPr>
        <p:spPr bwMode="gray">
          <a:xfrm>
            <a:off x="3144000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3621EA9F-5C5D-4AF2-9740-37FE244799E2}"/>
              </a:ext>
            </a:extLst>
          </p:cNvPr>
          <p:cNvCxnSpPr>
            <a:cxnSpLocks/>
          </p:cNvCxnSpPr>
          <p:nvPr/>
        </p:nvCxnSpPr>
        <p:spPr bwMode="gray">
          <a:xfrm>
            <a:off x="3432000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r Verbinder 36">
            <a:extLst>
              <a:ext uri="{FF2B5EF4-FFF2-40B4-BE49-F238E27FC236}">
                <a16:creationId xmlns:a16="http://schemas.microsoft.com/office/drawing/2014/main" id="{D1EF1E0F-30B7-4B13-96AD-E88084E80D49}"/>
              </a:ext>
            </a:extLst>
          </p:cNvPr>
          <p:cNvCxnSpPr>
            <a:cxnSpLocks/>
          </p:cNvCxnSpPr>
          <p:nvPr/>
        </p:nvCxnSpPr>
        <p:spPr bwMode="gray">
          <a:xfrm>
            <a:off x="8760000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508FA7B9-8179-4FDE-890A-1A9E21FC445D}"/>
              </a:ext>
            </a:extLst>
          </p:cNvPr>
          <p:cNvCxnSpPr>
            <a:cxnSpLocks/>
          </p:cNvCxnSpPr>
          <p:nvPr/>
        </p:nvCxnSpPr>
        <p:spPr bwMode="gray">
          <a:xfrm>
            <a:off x="9048000" y="-171000"/>
            <a:ext cx="0" cy="10800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5386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44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432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576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720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1008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TeleNeo Office" panose="020B0504040202090203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93">
          <p15:clr>
            <a:srgbClr val="F26B43"/>
          </p15:clr>
        </p15:guide>
        <p15:guide id="2" pos="7287">
          <p15:clr>
            <a:srgbClr val="F26B43"/>
          </p15:clr>
        </p15:guide>
        <p15:guide id="4" orient="horz" pos="3929">
          <p15:clr>
            <a:srgbClr val="F26B43"/>
          </p15:clr>
        </p15:guide>
        <p15:guide id="5" pos="3840">
          <p15:clr>
            <a:srgbClr val="F26B43"/>
          </p15:clr>
        </p15:guide>
        <p15:guide id="6" orient="horz" pos="935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‹Nr.›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623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</p:sldLayoutIdLst>
  <p:transition>
    <p:wipe dir="r"/>
  </p:transition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2560321"/>
            <a:ext cx="8963025" cy="1733868"/>
          </a:xfrm>
          <a:solidFill>
            <a:schemeClr val="bg1">
              <a:alpha val="80000"/>
            </a:schemeClr>
          </a:solidFill>
        </p:spPr>
        <p:txBody>
          <a:bodyPr/>
          <a:lstStyle/>
          <a:p>
            <a:pPr eaLnBrk="1" hangingPunct="1"/>
            <a:r>
              <a:rPr lang="en-GB" altLang="en-US" sz="5400" dirty="0">
                <a:latin typeface="Century Gothic" panose="020B0502020202020204" pitchFamily="34" charset="0"/>
              </a:rPr>
              <a:t>Sustainable funding of 3GPP meetings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73163" y="4497388"/>
            <a:ext cx="8546570" cy="1296987"/>
          </a:xfrm>
          <a:solidFill>
            <a:schemeClr val="bg1">
              <a:alpha val="80000"/>
            </a:schemeClr>
          </a:solidFill>
        </p:spPr>
        <p:txBody>
          <a:bodyPr rtlCol="0">
            <a:norm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2000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marL="989013" indent="-989013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Source: </a:t>
            </a:r>
            <a:r>
              <a:rPr lang="en-GB" sz="20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Deutsche Telekom, BT, Ericsson, </a:t>
            </a:r>
            <a:r>
              <a:rPr lang="en-GB" sz="2000" dirty="0" err="1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Matrixx</a:t>
            </a:r>
            <a:r>
              <a:rPr lang="en-GB" sz="20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, Qualcomm, Telecom Italia,</a:t>
            </a:r>
            <a:endParaRPr lang="en-GB" sz="2000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F7548F3-4C1D-43EA-B212-061EC81BF598}"/>
              </a:ext>
            </a:extLst>
          </p:cNvPr>
          <p:cNvSpPr txBox="1"/>
          <p:nvPr/>
        </p:nvSpPr>
        <p:spPr>
          <a:xfrm>
            <a:off x="4004722" y="6367561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C6A812F-42E4-4088-92DB-37EDBD55F4EF}"/>
              </a:ext>
            </a:extLst>
          </p:cNvPr>
          <p:cNvSpPr txBox="1"/>
          <p:nvPr/>
        </p:nvSpPr>
        <p:spPr>
          <a:xfrm>
            <a:off x="8520545" y="440575"/>
            <a:ext cx="2040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OPmp220003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3C04779-F1D9-48BF-8D44-A5B4F109FA7E}"/>
              </a:ext>
            </a:extLst>
          </p:cNvPr>
          <p:cNvSpPr txBox="1"/>
          <p:nvPr/>
        </p:nvSpPr>
        <p:spPr>
          <a:xfrm>
            <a:off x="767541" y="440575"/>
            <a:ext cx="29756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3GPP/OP/MHPG#01 Meeting</a:t>
            </a:r>
          </a:p>
          <a:p>
            <a:r>
              <a:rPr lang="en-GB" dirty="0"/>
              <a:t>16 November 2022</a:t>
            </a:r>
          </a:p>
          <a:p>
            <a:r>
              <a:rPr lang="en-GB" dirty="0"/>
              <a:t>Toulouse, France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011DF5-B8C7-4154-BA65-CC1BD32E6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Budget handling options 1-3</a:t>
            </a:r>
          </a:p>
        </p:txBody>
      </p: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2564576E-8655-4D6E-8D4F-6B555C28D461}"/>
              </a:ext>
            </a:extLst>
          </p:cNvPr>
          <p:cNvCxnSpPr/>
          <p:nvPr/>
        </p:nvCxnSpPr>
        <p:spPr>
          <a:xfrm>
            <a:off x="8226581" y="2069705"/>
            <a:ext cx="2520000" cy="0"/>
          </a:xfrm>
          <a:prstGeom prst="line">
            <a:avLst/>
          </a:prstGeom>
          <a:ln w="12700">
            <a:solidFill>
              <a:srgbClr val="E20074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eck 12">
            <a:extLst>
              <a:ext uri="{FF2B5EF4-FFF2-40B4-BE49-F238E27FC236}">
                <a16:creationId xmlns:a16="http://schemas.microsoft.com/office/drawing/2014/main" id="{751E24C3-4DA6-4720-B017-4DE2052A9C4B}"/>
              </a:ext>
            </a:extLst>
          </p:cNvPr>
          <p:cNvSpPr/>
          <p:nvPr/>
        </p:nvSpPr>
        <p:spPr>
          <a:xfrm>
            <a:off x="8226581" y="1493705"/>
            <a:ext cx="2520000" cy="57600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eaLnBrk="0"/>
            <a:r>
              <a:rPr lang="en-GB" sz="4000" dirty="0">
                <a:solidFill>
                  <a:srgbClr val="262626"/>
                </a:solidFill>
                <a:latin typeface="TeleNeo Office ExtraBold" panose="020B0A04040202090203" pitchFamily="34" charset="0"/>
              </a:rPr>
              <a:t>3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08655635-D4DF-4FCF-863B-CAFB990A2FBB}"/>
              </a:ext>
            </a:extLst>
          </p:cNvPr>
          <p:cNvSpPr/>
          <p:nvPr/>
        </p:nvSpPr>
        <p:spPr>
          <a:xfrm>
            <a:off x="8226581" y="2069705"/>
            <a:ext cx="2520000" cy="136800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t"/>
          <a:lstStyle/>
          <a:p>
            <a:pPr>
              <a:spcAft>
                <a:spcPts val="600"/>
              </a:spcAft>
            </a:pPr>
            <a:r>
              <a:rPr lang="en-GB" dirty="0">
                <a:solidFill>
                  <a:srgbClr val="262626"/>
                </a:solidFill>
                <a:latin typeface="TeleNeo Office ExtraBold" panose="020B0A04040202090203" pitchFamily="34" charset="0"/>
              </a:rPr>
              <a:t>Equal split per region</a:t>
            </a:r>
          </a:p>
          <a:p>
            <a:pPr>
              <a:spcAft>
                <a:spcPts val="600"/>
              </a:spcAft>
            </a:pPr>
            <a:r>
              <a:rPr lang="en-GB" dirty="0">
                <a:solidFill>
                  <a:srgbClr val="262626"/>
                </a:solidFill>
                <a:latin typeface="TeleNeo Office" panose="020B0504040202090203" pitchFamily="34" charset="0"/>
              </a:rPr>
              <a:t>Each region receives 1/3 of the total budget. This likely results in shortfall in regions and due to the significant price difference in uneven distribution in the region itself.</a:t>
            </a:r>
          </a:p>
        </p:txBody>
      </p: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5B06CBED-7E3F-4791-8E74-D07A2AE8EC1A}"/>
              </a:ext>
            </a:extLst>
          </p:cNvPr>
          <p:cNvCxnSpPr/>
          <p:nvPr/>
        </p:nvCxnSpPr>
        <p:spPr>
          <a:xfrm>
            <a:off x="4438362" y="2061000"/>
            <a:ext cx="2520000" cy="0"/>
          </a:xfrm>
          <a:prstGeom prst="line">
            <a:avLst/>
          </a:prstGeom>
          <a:ln w="12700">
            <a:solidFill>
              <a:srgbClr val="E20074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 18">
            <a:extLst>
              <a:ext uri="{FF2B5EF4-FFF2-40B4-BE49-F238E27FC236}">
                <a16:creationId xmlns:a16="http://schemas.microsoft.com/office/drawing/2014/main" id="{B93BDBCB-0125-4540-A6CE-A8A5A04E1A40}"/>
              </a:ext>
            </a:extLst>
          </p:cNvPr>
          <p:cNvSpPr/>
          <p:nvPr/>
        </p:nvSpPr>
        <p:spPr>
          <a:xfrm>
            <a:off x="4438362" y="1485000"/>
            <a:ext cx="2520000" cy="57600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eaLnBrk="0"/>
            <a:r>
              <a:rPr lang="en-GB" sz="4000" dirty="0">
                <a:solidFill>
                  <a:srgbClr val="262626"/>
                </a:solidFill>
                <a:latin typeface="TeleNeo Office ExtraBold" panose="020B0A04040202090203" pitchFamily="34" charset="0"/>
              </a:rPr>
              <a:t>2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D1C43F24-3764-47E1-A60E-37F4BC729DEF}"/>
              </a:ext>
            </a:extLst>
          </p:cNvPr>
          <p:cNvSpPr/>
          <p:nvPr/>
        </p:nvSpPr>
        <p:spPr>
          <a:xfrm>
            <a:off x="4438362" y="2061000"/>
            <a:ext cx="2520000" cy="136800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t"/>
          <a:lstStyle/>
          <a:p>
            <a:pPr>
              <a:spcAft>
                <a:spcPts val="600"/>
              </a:spcAft>
            </a:pPr>
            <a:r>
              <a:rPr lang="en-GB" dirty="0">
                <a:solidFill>
                  <a:srgbClr val="262626"/>
                </a:solidFill>
                <a:latin typeface="TeleNeo Office ExtraBold" panose="020B0A04040202090203" pitchFamily="34" charset="0"/>
              </a:rPr>
              <a:t>Agreement per OP</a:t>
            </a:r>
          </a:p>
          <a:p>
            <a:pPr>
              <a:spcAft>
                <a:spcPts val="600"/>
              </a:spcAft>
            </a:pPr>
            <a:r>
              <a:rPr lang="en-GB" dirty="0">
                <a:solidFill>
                  <a:srgbClr val="262626"/>
                </a:solidFill>
                <a:latin typeface="TeleNeo Office" panose="020B0504040202090203" pitchFamily="34" charset="0"/>
              </a:rPr>
              <a:t>Split of budget per OP needs clear evaluation on the percentage. Prices in the different regions/OP areas are significantly different and may result in budget shortfalls or unfair distribution of meetings</a:t>
            </a:r>
          </a:p>
        </p:txBody>
      </p: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9547076B-162B-46C5-AF0F-4E5D2D9A6E8B}"/>
              </a:ext>
            </a:extLst>
          </p:cNvPr>
          <p:cNvCxnSpPr/>
          <p:nvPr/>
        </p:nvCxnSpPr>
        <p:spPr>
          <a:xfrm>
            <a:off x="624000" y="2061000"/>
            <a:ext cx="2520000" cy="0"/>
          </a:xfrm>
          <a:prstGeom prst="line">
            <a:avLst/>
          </a:prstGeom>
          <a:ln w="12700">
            <a:solidFill>
              <a:srgbClr val="E20074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>
            <a:extLst>
              <a:ext uri="{FF2B5EF4-FFF2-40B4-BE49-F238E27FC236}">
                <a16:creationId xmlns:a16="http://schemas.microsoft.com/office/drawing/2014/main" id="{DFFD4651-7A22-4689-B6A1-E8F92E7F8D96}"/>
              </a:ext>
            </a:extLst>
          </p:cNvPr>
          <p:cNvSpPr/>
          <p:nvPr/>
        </p:nvSpPr>
        <p:spPr>
          <a:xfrm>
            <a:off x="624000" y="1485000"/>
            <a:ext cx="2520000" cy="57600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eaLnBrk="0"/>
            <a:r>
              <a:rPr lang="en-GB" sz="4000" dirty="0">
                <a:solidFill>
                  <a:srgbClr val="262626"/>
                </a:solidFill>
                <a:latin typeface="TeleNeo Office ExtraBold" panose="020B0A04040202090203" pitchFamily="34" charset="0"/>
              </a:rPr>
              <a:t>1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FB70286A-16BD-4BB0-9B50-C17949D8EBCF}"/>
              </a:ext>
            </a:extLst>
          </p:cNvPr>
          <p:cNvSpPr/>
          <p:nvPr/>
        </p:nvSpPr>
        <p:spPr>
          <a:xfrm>
            <a:off x="624000" y="2061000"/>
            <a:ext cx="2520000" cy="136800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t"/>
          <a:lstStyle/>
          <a:p>
            <a:pPr>
              <a:spcAft>
                <a:spcPts val="600"/>
              </a:spcAft>
            </a:pPr>
            <a:r>
              <a:rPr lang="en-GB" dirty="0">
                <a:solidFill>
                  <a:srgbClr val="262626"/>
                </a:solidFill>
                <a:latin typeface="TeleNeo Office ExtraBold" panose="020B0A04040202090203" pitchFamily="34" charset="0"/>
              </a:rPr>
              <a:t>Agreement per region</a:t>
            </a:r>
          </a:p>
          <a:p>
            <a:pPr>
              <a:spcAft>
                <a:spcPts val="600"/>
              </a:spcAft>
            </a:pPr>
            <a:r>
              <a:rPr lang="en-GB" dirty="0">
                <a:solidFill>
                  <a:srgbClr val="262626"/>
                </a:solidFill>
                <a:latin typeface="TeleNeo Office" panose="020B0504040202090203" pitchFamily="34" charset="0"/>
              </a:rPr>
              <a:t>Any agreement per region is clear for Region 1 and 2, as they consist of only one OP per region. Difficulty arises when splitting the budget further to multiple OP in region3</a:t>
            </a:r>
          </a:p>
        </p:txBody>
      </p:sp>
      <p:sp>
        <p:nvSpPr>
          <p:cNvPr id="29" name="Fußzeilenplatzhalter 28">
            <a:extLst>
              <a:ext uri="{FF2B5EF4-FFF2-40B4-BE49-F238E27FC236}">
                <a16:creationId xmlns:a16="http://schemas.microsoft.com/office/drawing/2014/main" id="{2312342B-6DC8-4913-A529-65E1B78624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30" name="Foliennummernplatzhalter 29">
            <a:extLst>
              <a:ext uri="{FF2B5EF4-FFF2-40B4-BE49-F238E27FC236}">
                <a16:creationId xmlns:a16="http://schemas.microsoft.com/office/drawing/2014/main" id="{25A02392-A2D1-447D-8306-E957F5D6D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03D854-5DB7-4BB2-AA8F-8AF749499990}" type="slidenum">
              <a:rPr lang="en-GB" smtClean="0"/>
              <a:t>10</a:t>
            </a:fld>
            <a:endParaRPr lang="en-GB"/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BF3C3A84-A43D-4BF7-A321-E4F97EA82F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88635"/>
              </p:ext>
            </p:extLst>
          </p:nvPr>
        </p:nvGraphicFramePr>
        <p:xfrm>
          <a:off x="2701638" y="4504810"/>
          <a:ext cx="6468457" cy="1889665"/>
        </p:xfrm>
        <a:graphic>
          <a:graphicData uri="http://schemas.openxmlformats.org/drawingml/2006/table">
            <a:tbl>
              <a:tblPr/>
              <a:tblGrid>
                <a:gridCol w="1167668">
                  <a:extLst>
                    <a:ext uri="{9D8B030D-6E8A-4147-A177-3AD203B41FA5}">
                      <a16:colId xmlns:a16="http://schemas.microsoft.com/office/drawing/2014/main" val="291619058"/>
                    </a:ext>
                  </a:extLst>
                </a:gridCol>
                <a:gridCol w="1014590">
                  <a:extLst>
                    <a:ext uri="{9D8B030D-6E8A-4147-A177-3AD203B41FA5}">
                      <a16:colId xmlns:a16="http://schemas.microsoft.com/office/drawing/2014/main" val="1144607582"/>
                    </a:ext>
                  </a:extLst>
                </a:gridCol>
                <a:gridCol w="1053750">
                  <a:extLst>
                    <a:ext uri="{9D8B030D-6E8A-4147-A177-3AD203B41FA5}">
                      <a16:colId xmlns:a16="http://schemas.microsoft.com/office/drawing/2014/main" val="3414697298"/>
                    </a:ext>
                  </a:extLst>
                </a:gridCol>
                <a:gridCol w="1167668">
                  <a:extLst>
                    <a:ext uri="{9D8B030D-6E8A-4147-A177-3AD203B41FA5}">
                      <a16:colId xmlns:a16="http://schemas.microsoft.com/office/drawing/2014/main" val="2018232529"/>
                    </a:ext>
                  </a:extLst>
                </a:gridCol>
                <a:gridCol w="1011031">
                  <a:extLst>
                    <a:ext uri="{9D8B030D-6E8A-4147-A177-3AD203B41FA5}">
                      <a16:colId xmlns:a16="http://schemas.microsoft.com/office/drawing/2014/main" val="419023836"/>
                    </a:ext>
                  </a:extLst>
                </a:gridCol>
                <a:gridCol w="1053750">
                  <a:extLst>
                    <a:ext uri="{9D8B030D-6E8A-4147-A177-3AD203B41FA5}">
                      <a16:colId xmlns:a16="http://schemas.microsoft.com/office/drawing/2014/main" val="4075453883"/>
                    </a:ext>
                  </a:extLst>
                </a:gridCol>
              </a:tblGrid>
              <a:tr h="365665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Organizational Partner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Members%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 OP share</a:t>
                      </a:r>
                      <a:b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[€]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proport. Share</a:t>
                      </a:r>
                      <a:b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[M€]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equal share</a:t>
                      </a:r>
                      <a:b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[M€]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4398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Region 1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3 450 434,78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3,45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2,07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41285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ATIS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Region 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508 322,98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0,51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2,07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96226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ARIB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Region 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238 757,76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2,24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2,07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8976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92 422,36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8330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CCSA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1 278 509,32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08678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TSDSI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431 304,35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66461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200 248,45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09578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6 200 000,00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6,20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6,20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233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278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011DF5-B8C7-4154-BA65-CC1BD32E6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Budget handling option 4</a:t>
            </a:r>
          </a:p>
        </p:txBody>
      </p: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9547076B-162B-46C5-AF0F-4E5D2D9A6E8B}"/>
              </a:ext>
            </a:extLst>
          </p:cNvPr>
          <p:cNvCxnSpPr/>
          <p:nvPr/>
        </p:nvCxnSpPr>
        <p:spPr>
          <a:xfrm>
            <a:off x="624000" y="2061000"/>
            <a:ext cx="2520000" cy="0"/>
          </a:xfrm>
          <a:prstGeom prst="line">
            <a:avLst/>
          </a:prstGeom>
          <a:ln w="12700">
            <a:solidFill>
              <a:srgbClr val="E20074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>
            <a:extLst>
              <a:ext uri="{FF2B5EF4-FFF2-40B4-BE49-F238E27FC236}">
                <a16:creationId xmlns:a16="http://schemas.microsoft.com/office/drawing/2014/main" id="{DFFD4651-7A22-4689-B6A1-E8F92E7F8D96}"/>
              </a:ext>
            </a:extLst>
          </p:cNvPr>
          <p:cNvSpPr/>
          <p:nvPr/>
        </p:nvSpPr>
        <p:spPr>
          <a:xfrm>
            <a:off x="624000" y="1485000"/>
            <a:ext cx="2520000" cy="57600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eaLnBrk="0"/>
            <a:r>
              <a:rPr lang="en-GB" sz="4000" dirty="0">
                <a:solidFill>
                  <a:srgbClr val="262626"/>
                </a:solidFill>
                <a:latin typeface="TeleNeo Office ExtraBold" panose="020B0A04040202090203" pitchFamily="34" charset="0"/>
              </a:rPr>
              <a:t>4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FB70286A-16BD-4BB0-9B50-C17949D8EBCF}"/>
              </a:ext>
            </a:extLst>
          </p:cNvPr>
          <p:cNvSpPr/>
          <p:nvPr/>
        </p:nvSpPr>
        <p:spPr>
          <a:xfrm>
            <a:off x="623999" y="2061000"/>
            <a:ext cx="10775521" cy="2963846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t"/>
          <a:lstStyle/>
          <a:p>
            <a:pPr>
              <a:spcAft>
                <a:spcPts val="600"/>
              </a:spcAft>
            </a:pPr>
            <a:r>
              <a:rPr lang="en-GB" dirty="0">
                <a:solidFill>
                  <a:srgbClr val="262626"/>
                </a:solidFill>
                <a:latin typeface="TeleNeo Office ExtraBold" panose="020B0A04040202090203" pitchFamily="34" charset="0"/>
              </a:rPr>
              <a:t>Reimbursement by actual costs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62626"/>
                </a:solidFill>
                <a:latin typeface="TeleNeo Office" panose="020B0504040202090203" pitchFamily="34" charset="0"/>
              </a:rPr>
              <a:t>Meetings are organized by the default split of regions and agreed on OP level.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62626"/>
                </a:solidFill>
                <a:latin typeface="TeleNeo Office" panose="020B0504040202090203" pitchFamily="34" charset="0"/>
              </a:rPr>
              <a:t>All OPs will be responsible for the hosting and will reimburse the costs for the meetings to the central budget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62626"/>
                </a:solidFill>
                <a:latin typeface="TeleNeo Office" panose="020B0504040202090203" pitchFamily="34" charset="0"/>
              </a:rPr>
              <a:t>Trusted group of OP representatives to monitor responsible use of </a:t>
            </a:r>
            <a:r>
              <a:rPr lang="en-GB">
                <a:solidFill>
                  <a:srgbClr val="262626"/>
                </a:solidFill>
                <a:latin typeface="TeleNeo Office" panose="020B0504040202090203" pitchFamily="34" charset="0"/>
              </a:rPr>
              <a:t>money </a:t>
            </a:r>
            <a:endParaRPr lang="en-GB" dirty="0">
              <a:solidFill>
                <a:srgbClr val="262626"/>
              </a:solidFill>
              <a:latin typeface="TeleNeo Office" panose="020B0504040202090203" pitchFamily="34" charset="0"/>
            </a:endParaRPr>
          </a:p>
        </p:txBody>
      </p:sp>
      <p:sp>
        <p:nvSpPr>
          <p:cNvPr id="29" name="Fußzeilenplatzhalter 28">
            <a:extLst>
              <a:ext uri="{FF2B5EF4-FFF2-40B4-BE49-F238E27FC236}">
                <a16:creationId xmlns:a16="http://schemas.microsoft.com/office/drawing/2014/main" id="{2312342B-6DC8-4913-A529-65E1B78624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30" name="Foliennummernplatzhalter 29">
            <a:extLst>
              <a:ext uri="{FF2B5EF4-FFF2-40B4-BE49-F238E27FC236}">
                <a16:creationId xmlns:a16="http://schemas.microsoft.com/office/drawing/2014/main" id="{25A02392-A2D1-447D-8306-E957F5D6D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03D854-5DB7-4BB2-AA8F-8AF74949999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146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80BB12-5D96-4855-8FF4-5DB6F6343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Proposals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69477A0B-24BB-4EFE-ABBE-29B109161A76}"/>
              </a:ext>
            </a:extLst>
          </p:cNvPr>
          <p:cNvSpPr/>
          <p:nvPr/>
        </p:nvSpPr>
        <p:spPr>
          <a:xfrm>
            <a:off x="624000" y="1485000"/>
            <a:ext cx="10944000" cy="4752000"/>
          </a:xfrm>
          <a:prstGeom prst="rect">
            <a:avLst/>
          </a:prstGeom>
          <a:solidFill>
            <a:srgbClr val="E6E6E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D694ECAA-3742-4AD9-B931-9BF9572E2FC6}"/>
              </a:ext>
            </a:extLst>
          </p:cNvPr>
          <p:cNvGrpSpPr/>
          <p:nvPr/>
        </p:nvGrpSpPr>
        <p:grpSpPr>
          <a:xfrm>
            <a:off x="756000" y="1629000"/>
            <a:ext cx="10511999" cy="777600"/>
            <a:chOff x="756000" y="1629000"/>
            <a:chExt cx="10511999" cy="777600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E9D97D8A-62B7-49C9-AAAA-C9703E884ED7}"/>
                </a:ext>
              </a:extLst>
            </p:cNvPr>
            <p:cNvSpPr/>
            <p:nvPr/>
          </p:nvSpPr>
          <p:spPr>
            <a:xfrm>
              <a:off x="1028160" y="1629000"/>
              <a:ext cx="504000" cy="777600"/>
            </a:xfrm>
            <a:prstGeom prst="rect">
              <a:avLst/>
            </a:prstGeom>
            <a:solidFill>
              <a:srgbClr val="E2007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en-GB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C22294BB-9AA8-429B-81AD-122B5B2135DC}"/>
                </a:ext>
              </a:extLst>
            </p:cNvPr>
            <p:cNvSpPr/>
            <p:nvPr/>
          </p:nvSpPr>
          <p:spPr>
            <a:xfrm>
              <a:off x="1532160" y="1629000"/>
              <a:ext cx="9735839" cy="777600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2000" rIns="72000" bIns="72000" rtlCol="0" anchor="ctr">
              <a:noAutofit/>
            </a:bodyPr>
            <a:lstStyle/>
            <a:p>
              <a:r>
                <a:rPr lang="en-US" sz="1600" dirty="0">
                  <a:solidFill>
                    <a:schemeClr val="tx1"/>
                  </a:solidFill>
                  <a:latin typeface="TeleNeo Office" panose="020B0504040202090203" pitchFamily="34" charset="0"/>
                </a:rPr>
                <a:t>3GPP meetings are funded by a central budget, which is initially set to ~6 Mio$ (?</a:t>
              </a:r>
              <a:r>
                <a:rPr lang="en-US" sz="1600" dirty="0" err="1">
                  <a:solidFill>
                    <a:schemeClr val="tx1"/>
                  </a:solidFill>
                  <a:latin typeface="TeleNeo Office" panose="020B0504040202090203" pitchFamily="34" charset="0"/>
                </a:rPr>
                <a:t>tbd</a:t>
              </a:r>
              <a:r>
                <a:rPr lang="en-US" sz="1600" dirty="0">
                  <a:solidFill>
                    <a:schemeClr val="tx1"/>
                  </a:solidFill>
                  <a:latin typeface="TeleNeo Office" panose="020B0504040202090203" pitchFamily="34" charset="0"/>
                </a:rPr>
                <a:t>)</a:t>
              </a:r>
              <a:endParaRPr lang="en-GB" sz="1600" dirty="0">
                <a:latin typeface="TeleNeo Office" panose="020B0504040202090203" pitchFamily="34" charset="0"/>
              </a:endParaRPr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17EC46A6-2B91-489E-9E59-D8D0BBEF1F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6000" y="1745640"/>
              <a:ext cx="544320" cy="544320"/>
            </a:xfrm>
            <a:prstGeom prst="ellipse">
              <a:avLst/>
            </a:prstGeom>
            <a:solidFill>
              <a:srgbClr val="E20074"/>
            </a:solidFill>
            <a:ln w="50800">
              <a:solidFill>
                <a:srgbClr val="E6E6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1">
              <a:noAutofit/>
            </a:bodyPr>
            <a:lstStyle/>
            <a:p>
              <a:pPr algn="ctr" eaLnBrk="0"/>
              <a:r>
                <a:rPr lang="en-GB" sz="3000" b="1">
                  <a:solidFill>
                    <a:srgbClr val="FFFFFF"/>
                  </a:solidFill>
                  <a:latin typeface="TeleNeo Office" panose="020B0504040202090203" pitchFamily="34" charset="0"/>
                </a:rPr>
                <a:t>1</a:t>
              </a: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09834FFB-0541-4880-B383-02CA9CF08890}"/>
              </a:ext>
            </a:extLst>
          </p:cNvPr>
          <p:cNvGrpSpPr/>
          <p:nvPr/>
        </p:nvGrpSpPr>
        <p:grpSpPr>
          <a:xfrm>
            <a:off x="756000" y="2550600"/>
            <a:ext cx="10511999" cy="777600"/>
            <a:chOff x="756000" y="2550600"/>
            <a:chExt cx="10511999" cy="777600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F0B186BF-9ADE-4BA9-B500-BAD7B6D87296}"/>
                </a:ext>
              </a:extLst>
            </p:cNvPr>
            <p:cNvSpPr/>
            <p:nvPr/>
          </p:nvSpPr>
          <p:spPr>
            <a:xfrm>
              <a:off x="1028160" y="2550600"/>
              <a:ext cx="504000" cy="777600"/>
            </a:xfrm>
            <a:prstGeom prst="rect">
              <a:avLst/>
            </a:prstGeom>
            <a:solidFill>
              <a:srgbClr val="E2007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en-GB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87539963-4B99-4CAE-BCED-F1324070126A}"/>
                </a:ext>
              </a:extLst>
            </p:cNvPr>
            <p:cNvSpPr/>
            <p:nvPr/>
          </p:nvSpPr>
          <p:spPr>
            <a:xfrm>
              <a:off x="1532160" y="2550600"/>
              <a:ext cx="9735839" cy="777600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2000" rIns="72000" bIns="72000" rtlCol="0" anchor="ctr">
              <a:noAutofit/>
            </a:bodyPr>
            <a:lstStyle/>
            <a:p>
              <a:r>
                <a:rPr lang="en-GB" sz="1600" dirty="0">
                  <a:solidFill>
                    <a:schemeClr val="tx1"/>
                  </a:solidFill>
                  <a:latin typeface="TeleNeo Office" panose="020B0504040202090203" pitchFamily="34" charset="0"/>
                </a:rPr>
                <a:t>Budget shall not be split upfront, only pre-allocated by meeting calendar;</a:t>
              </a:r>
              <a:br>
                <a:rPr lang="en-GB" sz="1600" dirty="0">
                  <a:solidFill>
                    <a:schemeClr val="tx1"/>
                  </a:solidFill>
                  <a:latin typeface="TeleNeo Office" panose="020B0504040202090203" pitchFamily="34" charset="0"/>
                </a:rPr>
              </a:br>
              <a:r>
                <a:rPr lang="en-GB" sz="1600" dirty="0">
                  <a:solidFill>
                    <a:schemeClr val="tx1"/>
                  </a:solidFill>
                  <a:latin typeface="TeleNeo Office" panose="020B0504040202090203" pitchFamily="34" charset="0"/>
                </a:rPr>
                <a:t>OPs shall reimburse their meeting costs or direct invoicing to central, meetings are organized by agreed metrics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9800D609-8D8C-4F54-BF06-109BADD7DE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6000" y="2667240"/>
              <a:ext cx="544320" cy="544320"/>
            </a:xfrm>
            <a:prstGeom prst="ellipse">
              <a:avLst/>
            </a:prstGeom>
            <a:solidFill>
              <a:srgbClr val="E20074"/>
            </a:solidFill>
            <a:ln w="50800">
              <a:solidFill>
                <a:srgbClr val="E6E6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1">
              <a:noAutofit/>
            </a:bodyPr>
            <a:lstStyle/>
            <a:p>
              <a:pPr algn="ctr" eaLnBrk="0"/>
              <a:r>
                <a:rPr lang="en-GB" sz="3000" b="1">
                  <a:solidFill>
                    <a:srgbClr val="FFFFFF"/>
                  </a:solidFill>
                  <a:latin typeface="TeleNeo Office" panose="020B0504040202090203" pitchFamily="34" charset="0"/>
                </a:rPr>
                <a:t>2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6860C69D-7D02-4905-8101-C824D692416F}"/>
              </a:ext>
            </a:extLst>
          </p:cNvPr>
          <p:cNvGrpSpPr/>
          <p:nvPr/>
        </p:nvGrpSpPr>
        <p:grpSpPr>
          <a:xfrm>
            <a:off x="756000" y="3472200"/>
            <a:ext cx="10511999" cy="777600"/>
            <a:chOff x="756000" y="3472200"/>
            <a:chExt cx="10511999" cy="777600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499AC2CA-8D2F-4059-8FA2-B79998B59096}"/>
                </a:ext>
              </a:extLst>
            </p:cNvPr>
            <p:cNvSpPr/>
            <p:nvPr/>
          </p:nvSpPr>
          <p:spPr>
            <a:xfrm>
              <a:off x="1028160" y="3472200"/>
              <a:ext cx="504000" cy="777600"/>
            </a:xfrm>
            <a:prstGeom prst="rect">
              <a:avLst/>
            </a:prstGeom>
            <a:solidFill>
              <a:srgbClr val="E2007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3279D440-67ED-486E-9EB3-B0D04BC00490}"/>
                </a:ext>
              </a:extLst>
            </p:cNvPr>
            <p:cNvSpPr/>
            <p:nvPr/>
          </p:nvSpPr>
          <p:spPr>
            <a:xfrm>
              <a:off x="1532160" y="3472200"/>
              <a:ext cx="9735839" cy="777600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2000" rIns="72000" bIns="72000" rtlCol="0" anchor="ctr">
              <a:noAutofit/>
            </a:bodyPr>
            <a:lstStyle/>
            <a:p>
              <a:r>
                <a:rPr lang="en-US" sz="1600" dirty="0">
                  <a:solidFill>
                    <a:schemeClr val="tx1"/>
                  </a:solidFill>
                  <a:latin typeface="TeleNeo Office" panose="020B0504040202090203" pitchFamily="34" charset="0"/>
                </a:rPr>
                <a:t>Participation fee per meeting location per delegate (for collocated meetings delegates only pay once)</a:t>
              </a:r>
              <a:endParaRPr lang="en-GB" sz="1600" dirty="0">
                <a:solidFill>
                  <a:schemeClr val="tx1"/>
                </a:solidFill>
                <a:latin typeface="TeleNeo Office" panose="020B0504040202090203" pitchFamily="34" charset="0"/>
              </a:endParaRPr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563F0793-202D-4C6F-BF1C-5E73241EEA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6000" y="3588840"/>
              <a:ext cx="544320" cy="544320"/>
            </a:xfrm>
            <a:prstGeom prst="ellipse">
              <a:avLst/>
            </a:prstGeom>
            <a:solidFill>
              <a:srgbClr val="E20074"/>
            </a:solidFill>
            <a:ln w="50800">
              <a:solidFill>
                <a:srgbClr val="E6E6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 eaLnBrk="0"/>
              <a:r>
                <a:rPr lang="en-GB" sz="3000" b="1" dirty="0">
                  <a:solidFill>
                    <a:srgbClr val="FFFFFF"/>
                  </a:solidFill>
                  <a:latin typeface="TeleNeo Office" panose="020B0504040202090203" pitchFamily="34" charset="0"/>
                </a:rPr>
                <a:t>3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5D744B28-2CB3-44CB-AF18-A7D0A5269726}"/>
              </a:ext>
            </a:extLst>
          </p:cNvPr>
          <p:cNvGrpSpPr/>
          <p:nvPr/>
        </p:nvGrpSpPr>
        <p:grpSpPr>
          <a:xfrm>
            <a:off x="756000" y="4393800"/>
            <a:ext cx="10511999" cy="777600"/>
            <a:chOff x="756000" y="4393800"/>
            <a:chExt cx="10511999" cy="777600"/>
          </a:xfrm>
        </p:grpSpPr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9065FE73-0353-45AE-AA2C-CBA0F9FF74CF}"/>
                </a:ext>
              </a:extLst>
            </p:cNvPr>
            <p:cNvSpPr/>
            <p:nvPr/>
          </p:nvSpPr>
          <p:spPr>
            <a:xfrm>
              <a:off x="1028160" y="4393800"/>
              <a:ext cx="504000" cy="777600"/>
            </a:xfrm>
            <a:prstGeom prst="rect">
              <a:avLst/>
            </a:prstGeom>
            <a:solidFill>
              <a:srgbClr val="E2007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en-GB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CAEDFA94-805F-4F52-A839-7FBE53998E99}"/>
                </a:ext>
              </a:extLst>
            </p:cNvPr>
            <p:cNvSpPr/>
            <p:nvPr/>
          </p:nvSpPr>
          <p:spPr>
            <a:xfrm>
              <a:off x="1532160" y="4393800"/>
              <a:ext cx="9735839" cy="777600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2000" rIns="72000" bIns="72000" rtlCol="0" anchor="ctr">
              <a:noAutofit/>
            </a:bodyPr>
            <a:lstStyle/>
            <a:p>
              <a:r>
                <a:rPr lang="en-US" sz="1600" dirty="0">
                  <a:solidFill>
                    <a:schemeClr val="tx1"/>
                  </a:solidFill>
                  <a:latin typeface="TeleNeo Office" panose="020B0504040202090203" pitchFamily="34" charset="0"/>
                </a:rPr>
                <a:t>Each OP is responsible for organizing the meetings assigned (incl. decision on potential use of external partners), the responsible usage of budget and providing detailed budgeting report for transparency</a:t>
              </a:r>
              <a:endParaRPr lang="en-GB" sz="1600" dirty="0">
                <a:solidFill>
                  <a:schemeClr val="tx1"/>
                </a:solidFill>
                <a:latin typeface="TeleNeo Office" panose="020B0504040202090203" pitchFamily="34" charset="0"/>
              </a:endParaRPr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43AAD4C2-7F68-4BE8-8398-6BD118CD10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6000" y="4510440"/>
              <a:ext cx="544320" cy="544320"/>
            </a:xfrm>
            <a:prstGeom prst="ellipse">
              <a:avLst/>
            </a:prstGeom>
            <a:solidFill>
              <a:srgbClr val="E20074"/>
            </a:solidFill>
            <a:ln w="50800">
              <a:solidFill>
                <a:srgbClr val="E6E6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1">
              <a:noAutofit/>
            </a:bodyPr>
            <a:lstStyle/>
            <a:p>
              <a:pPr algn="ctr" eaLnBrk="0"/>
              <a:r>
                <a:rPr lang="en-GB" sz="3000" b="1" dirty="0">
                  <a:solidFill>
                    <a:srgbClr val="FFFFFF"/>
                  </a:solidFill>
                  <a:latin typeface="TeleNeo Office" panose="020B0504040202090203" pitchFamily="34" charset="0"/>
                </a:rPr>
                <a:t>4</a:t>
              </a: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4B60F9AC-0D0D-4497-AC9B-EA36B2EACCAA}"/>
              </a:ext>
            </a:extLst>
          </p:cNvPr>
          <p:cNvGrpSpPr/>
          <p:nvPr/>
        </p:nvGrpSpPr>
        <p:grpSpPr>
          <a:xfrm>
            <a:off x="756000" y="5315400"/>
            <a:ext cx="10511999" cy="777600"/>
            <a:chOff x="756000" y="5315400"/>
            <a:chExt cx="10511999" cy="777600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80F59610-4DAC-423F-B78C-1FDDDD17E6C5}"/>
                </a:ext>
              </a:extLst>
            </p:cNvPr>
            <p:cNvSpPr/>
            <p:nvPr/>
          </p:nvSpPr>
          <p:spPr>
            <a:xfrm>
              <a:off x="1028160" y="5315400"/>
              <a:ext cx="504000" cy="777600"/>
            </a:xfrm>
            <a:prstGeom prst="rect">
              <a:avLst/>
            </a:prstGeom>
            <a:solidFill>
              <a:srgbClr val="E2007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C0EDD41E-39FC-4A34-8E5B-4D49DAB9403B}"/>
                </a:ext>
              </a:extLst>
            </p:cNvPr>
            <p:cNvSpPr/>
            <p:nvPr/>
          </p:nvSpPr>
          <p:spPr>
            <a:xfrm>
              <a:off x="1532160" y="5315400"/>
              <a:ext cx="9735839" cy="777600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2000" rIns="72000" bIns="72000" rtlCol="0" anchor="ctr">
              <a:noAutofit/>
            </a:bodyPr>
            <a:lstStyle/>
            <a:p>
              <a:r>
                <a:rPr lang="en-US" sz="1600" dirty="0">
                  <a:solidFill>
                    <a:schemeClr val="tx1"/>
                  </a:solidFill>
                  <a:latin typeface="TeleNeo Office" panose="020B0504040202090203" pitchFamily="34" charset="0"/>
                </a:rPr>
                <a:t>3GPP FFG (?) shall act as operational oversight body of budget, decisions will be taken in 3GPP OP meetings</a:t>
              </a:r>
              <a:endParaRPr lang="en-GB" sz="1600" dirty="0">
                <a:solidFill>
                  <a:schemeClr val="tx1"/>
                </a:solidFill>
                <a:latin typeface="TeleNeo Office" panose="020B0504040202090203" pitchFamily="34" charset="0"/>
              </a:endParaRPr>
            </a:p>
          </p:txBody>
        </p:sp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72617B61-F6E5-4492-9643-8282455BC2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6000" y="5432040"/>
              <a:ext cx="544320" cy="544320"/>
            </a:xfrm>
            <a:prstGeom prst="ellipse">
              <a:avLst/>
            </a:prstGeom>
            <a:solidFill>
              <a:srgbClr val="E20074"/>
            </a:solidFill>
            <a:ln w="50800">
              <a:solidFill>
                <a:srgbClr val="E6E6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1">
              <a:noAutofit/>
            </a:bodyPr>
            <a:lstStyle/>
            <a:p>
              <a:pPr algn="ctr" eaLnBrk="0"/>
              <a:r>
                <a:rPr lang="en-GB" sz="3000" b="1" dirty="0">
                  <a:solidFill>
                    <a:srgbClr val="FFFFFF"/>
                  </a:solidFill>
                  <a:latin typeface="TeleNeo Office" panose="020B0504040202090203" pitchFamily="34" charset="0"/>
                </a:rPr>
                <a:t>5</a:t>
              </a:r>
            </a:p>
          </p:txBody>
        </p:sp>
      </p:grpSp>
      <p:sp>
        <p:nvSpPr>
          <p:cNvPr id="26" name="Fußzeilenplatzhalter 25">
            <a:extLst>
              <a:ext uri="{FF2B5EF4-FFF2-40B4-BE49-F238E27FC236}">
                <a16:creationId xmlns:a16="http://schemas.microsoft.com/office/drawing/2014/main" id="{FF718AB9-FA70-4244-9A33-CE09C2F29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OPmp220003                                 J. Achter, DT - Sustainable 3GPP meeting funding - Nov22</a:t>
            </a:r>
            <a:endParaRPr lang="en-GB" dirty="0"/>
          </a:p>
        </p:txBody>
      </p:sp>
      <p:sp>
        <p:nvSpPr>
          <p:cNvPr id="27" name="Foliennummernplatzhalter 26">
            <a:extLst>
              <a:ext uri="{FF2B5EF4-FFF2-40B4-BE49-F238E27FC236}">
                <a16:creationId xmlns:a16="http://schemas.microsoft.com/office/drawing/2014/main" id="{E8B72E98-6EB9-403E-AD72-632176E214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03D854-5DB7-4BB2-AA8F-8AF74949999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66893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80BB12-5D96-4855-8FF4-5DB6F6343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Challenges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69477A0B-24BB-4EFE-ABBE-29B109161A76}"/>
              </a:ext>
            </a:extLst>
          </p:cNvPr>
          <p:cNvSpPr/>
          <p:nvPr/>
        </p:nvSpPr>
        <p:spPr>
          <a:xfrm>
            <a:off x="624000" y="1485000"/>
            <a:ext cx="10944000" cy="4752000"/>
          </a:xfrm>
          <a:prstGeom prst="rect">
            <a:avLst/>
          </a:prstGeom>
          <a:solidFill>
            <a:srgbClr val="E6E6E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D694ECAA-3742-4AD9-B931-9BF9572E2FC6}"/>
              </a:ext>
            </a:extLst>
          </p:cNvPr>
          <p:cNvGrpSpPr/>
          <p:nvPr/>
        </p:nvGrpSpPr>
        <p:grpSpPr>
          <a:xfrm>
            <a:off x="756000" y="1629000"/>
            <a:ext cx="10511999" cy="777600"/>
            <a:chOff x="756000" y="1629000"/>
            <a:chExt cx="10511999" cy="777600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E9D97D8A-62B7-49C9-AAAA-C9703E884ED7}"/>
                </a:ext>
              </a:extLst>
            </p:cNvPr>
            <p:cNvSpPr/>
            <p:nvPr/>
          </p:nvSpPr>
          <p:spPr>
            <a:xfrm>
              <a:off x="1028160" y="1629000"/>
              <a:ext cx="504000" cy="777600"/>
            </a:xfrm>
            <a:prstGeom prst="rect">
              <a:avLst/>
            </a:prstGeom>
            <a:solidFill>
              <a:srgbClr val="E2007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en-GB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C22294BB-9AA8-429B-81AD-122B5B2135DC}"/>
                </a:ext>
              </a:extLst>
            </p:cNvPr>
            <p:cNvSpPr/>
            <p:nvPr/>
          </p:nvSpPr>
          <p:spPr>
            <a:xfrm>
              <a:off x="1532160" y="1629000"/>
              <a:ext cx="9735839" cy="777600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2000" rIns="72000" bIns="72000" rtlCol="0" anchor="ctr">
              <a:noAutofit/>
            </a:bodyPr>
            <a:lstStyle/>
            <a:p>
              <a:r>
                <a:rPr lang="en-US" sz="1600" dirty="0">
                  <a:solidFill>
                    <a:schemeClr val="tx1"/>
                  </a:solidFill>
                  <a:latin typeface="TeleNeo Office" panose="020B0504040202090203" pitchFamily="34" charset="0"/>
                </a:rPr>
                <a:t>Estimate region/country specific costs of meetings</a:t>
              </a:r>
              <a:endParaRPr lang="en-GB" sz="1600" dirty="0">
                <a:latin typeface="TeleNeo Office" panose="020B0504040202090203" pitchFamily="34" charset="0"/>
              </a:endParaRPr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17EC46A6-2B91-489E-9E59-D8D0BBEF1F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6000" y="1745640"/>
              <a:ext cx="544320" cy="544320"/>
            </a:xfrm>
            <a:prstGeom prst="ellipse">
              <a:avLst/>
            </a:prstGeom>
            <a:solidFill>
              <a:srgbClr val="E20074"/>
            </a:solidFill>
            <a:ln w="50800">
              <a:solidFill>
                <a:srgbClr val="E6E6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1">
              <a:noAutofit/>
            </a:bodyPr>
            <a:lstStyle/>
            <a:p>
              <a:pPr algn="ctr" eaLnBrk="0"/>
              <a:r>
                <a:rPr lang="en-GB" sz="3000" b="1">
                  <a:solidFill>
                    <a:srgbClr val="FFFFFF"/>
                  </a:solidFill>
                  <a:latin typeface="TeleNeo Office" panose="020B0504040202090203" pitchFamily="34" charset="0"/>
                </a:rPr>
                <a:t>1</a:t>
              </a: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09834FFB-0541-4880-B383-02CA9CF08890}"/>
              </a:ext>
            </a:extLst>
          </p:cNvPr>
          <p:cNvGrpSpPr/>
          <p:nvPr/>
        </p:nvGrpSpPr>
        <p:grpSpPr>
          <a:xfrm>
            <a:off x="756000" y="2550600"/>
            <a:ext cx="10511999" cy="777600"/>
            <a:chOff x="756000" y="2550600"/>
            <a:chExt cx="10511999" cy="777600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F0B186BF-9ADE-4BA9-B500-BAD7B6D87296}"/>
                </a:ext>
              </a:extLst>
            </p:cNvPr>
            <p:cNvSpPr/>
            <p:nvPr/>
          </p:nvSpPr>
          <p:spPr>
            <a:xfrm>
              <a:off x="1028160" y="2550600"/>
              <a:ext cx="504000" cy="777600"/>
            </a:xfrm>
            <a:prstGeom prst="rect">
              <a:avLst/>
            </a:prstGeom>
            <a:solidFill>
              <a:srgbClr val="E2007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en-GB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87539963-4B99-4CAE-BCED-F1324070126A}"/>
                </a:ext>
              </a:extLst>
            </p:cNvPr>
            <p:cNvSpPr/>
            <p:nvPr/>
          </p:nvSpPr>
          <p:spPr>
            <a:xfrm>
              <a:off x="1532160" y="2550600"/>
              <a:ext cx="9735839" cy="777600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2000" rIns="72000" bIns="72000" rtlCol="0" anchor="ctr">
              <a:noAutofit/>
            </a:bodyPr>
            <a:lstStyle/>
            <a:p>
              <a:r>
                <a:rPr lang="en-GB" sz="1600" dirty="0">
                  <a:solidFill>
                    <a:schemeClr val="tx1"/>
                  </a:solidFill>
                  <a:latin typeface="TeleNeo Office" panose="020B0504040202090203" pitchFamily="34" charset="0"/>
                </a:rPr>
                <a:t>Invoicing process (advance &amp; on site payments) and access control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9800D609-8D8C-4F54-BF06-109BADD7DE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6000" y="2667240"/>
              <a:ext cx="544320" cy="544320"/>
            </a:xfrm>
            <a:prstGeom prst="ellipse">
              <a:avLst/>
            </a:prstGeom>
            <a:solidFill>
              <a:srgbClr val="E20074"/>
            </a:solidFill>
            <a:ln w="50800">
              <a:solidFill>
                <a:srgbClr val="E6E6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1">
              <a:noAutofit/>
            </a:bodyPr>
            <a:lstStyle/>
            <a:p>
              <a:pPr algn="ctr" eaLnBrk="0"/>
              <a:r>
                <a:rPr lang="en-GB" sz="3000" b="1">
                  <a:solidFill>
                    <a:srgbClr val="FFFFFF"/>
                  </a:solidFill>
                  <a:latin typeface="TeleNeo Office" panose="020B0504040202090203" pitchFamily="34" charset="0"/>
                </a:rPr>
                <a:t>2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6860C69D-7D02-4905-8101-C824D692416F}"/>
              </a:ext>
            </a:extLst>
          </p:cNvPr>
          <p:cNvGrpSpPr/>
          <p:nvPr/>
        </p:nvGrpSpPr>
        <p:grpSpPr>
          <a:xfrm>
            <a:off x="756000" y="3472200"/>
            <a:ext cx="10511999" cy="777600"/>
            <a:chOff x="756000" y="3472200"/>
            <a:chExt cx="10511999" cy="777600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499AC2CA-8D2F-4059-8FA2-B79998B59096}"/>
                </a:ext>
              </a:extLst>
            </p:cNvPr>
            <p:cNvSpPr/>
            <p:nvPr/>
          </p:nvSpPr>
          <p:spPr>
            <a:xfrm>
              <a:off x="1028160" y="3472200"/>
              <a:ext cx="504000" cy="777600"/>
            </a:xfrm>
            <a:prstGeom prst="rect">
              <a:avLst/>
            </a:prstGeom>
            <a:solidFill>
              <a:srgbClr val="E2007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3279D440-67ED-486E-9EB3-B0D04BC00490}"/>
                </a:ext>
              </a:extLst>
            </p:cNvPr>
            <p:cNvSpPr/>
            <p:nvPr/>
          </p:nvSpPr>
          <p:spPr>
            <a:xfrm>
              <a:off x="1532160" y="3472200"/>
              <a:ext cx="9735839" cy="777600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2000" rIns="72000" bIns="72000" rtlCol="0" anchor="ctr">
              <a:noAutofit/>
            </a:bodyPr>
            <a:lstStyle/>
            <a:p>
              <a:r>
                <a:rPr lang="en-US" sz="1600" i="1" dirty="0">
                  <a:solidFill>
                    <a:schemeClr val="tx1"/>
                  </a:solidFill>
                  <a:highlight>
                    <a:srgbClr val="FFFF00"/>
                  </a:highlight>
                  <a:latin typeface="TeleNeo Office" panose="020B0504040202090203" pitchFamily="34" charset="0"/>
                </a:rPr>
                <a:t>Budget distribution/allocation (?) </a:t>
              </a:r>
              <a:r>
                <a:rPr lang="en-US" sz="1600" dirty="0">
                  <a:solidFill>
                    <a:schemeClr val="tx1"/>
                  </a:solidFill>
                  <a:latin typeface="TeleNeo Office" panose="020B0504040202090203" pitchFamily="34" charset="0"/>
                </a:rPr>
                <a:t>and central control and overview</a:t>
              </a:r>
              <a:endParaRPr lang="en-GB" sz="1600" dirty="0">
                <a:solidFill>
                  <a:schemeClr val="tx1"/>
                </a:solidFill>
                <a:latin typeface="TeleNeo Office" panose="020B0504040202090203" pitchFamily="34" charset="0"/>
              </a:endParaRPr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563F0793-202D-4C6F-BF1C-5E73241EEA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6000" y="3588840"/>
              <a:ext cx="544320" cy="544320"/>
            </a:xfrm>
            <a:prstGeom prst="ellipse">
              <a:avLst/>
            </a:prstGeom>
            <a:solidFill>
              <a:srgbClr val="E20074"/>
            </a:solidFill>
            <a:ln w="50800">
              <a:solidFill>
                <a:srgbClr val="E6E6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 eaLnBrk="0"/>
              <a:r>
                <a:rPr lang="en-GB" sz="3000" b="1" dirty="0">
                  <a:solidFill>
                    <a:srgbClr val="FFFFFF"/>
                  </a:solidFill>
                  <a:latin typeface="TeleNeo Office" panose="020B0504040202090203" pitchFamily="34" charset="0"/>
                </a:rPr>
                <a:t>3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5D744B28-2CB3-44CB-AF18-A7D0A5269726}"/>
              </a:ext>
            </a:extLst>
          </p:cNvPr>
          <p:cNvGrpSpPr/>
          <p:nvPr/>
        </p:nvGrpSpPr>
        <p:grpSpPr>
          <a:xfrm>
            <a:off x="756000" y="4393800"/>
            <a:ext cx="10511999" cy="777600"/>
            <a:chOff x="756000" y="4393800"/>
            <a:chExt cx="10511999" cy="777600"/>
          </a:xfrm>
        </p:grpSpPr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9065FE73-0353-45AE-AA2C-CBA0F9FF74CF}"/>
                </a:ext>
              </a:extLst>
            </p:cNvPr>
            <p:cNvSpPr/>
            <p:nvPr/>
          </p:nvSpPr>
          <p:spPr>
            <a:xfrm>
              <a:off x="1028160" y="4393800"/>
              <a:ext cx="504000" cy="777600"/>
            </a:xfrm>
            <a:prstGeom prst="rect">
              <a:avLst/>
            </a:prstGeom>
            <a:solidFill>
              <a:srgbClr val="E2007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en-GB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CAEDFA94-805F-4F52-A839-7FBE53998E99}"/>
                </a:ext>
              </a:extLst>
            </p:cNvPr>
            <p:cNvSpPr/>
            <p:nvPr/>
          </p:nvSpPr>
          <p:spPr>
            <a:xfrm>
              <a:off x="1532160" y="4393800"/>
              <a:ext cx="9735839" cy="777600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2000" rIns="72000" bIns="72000" rtlCol="0" anchor="ctr">
              <a:noAutofit/>
            </a:bodyPr>
            <a:lstStyle/>
            <a:p>
              <a:r>
                <a:rPr lang="en-US" sz="1600" dirty="0">
                  <a:solidFill>
                    <a:schemeClr val="tx1"/>
                  </a:solidFill>
                  <a:latin typeface="TeleNeo Office" panose="020B0504040202090203" pitchFamily="34" charset="0"/>
                </a:rPr>
                <a:t>Separated process for access control and voting </a:t>
              </a:r>
              <a:r>
                <a:rPr lang="en-US" sz="1600">
                  <a:solidFill>
                    <a:schemeClr val="tx1"/>
                  </a:solidFill>
                  <a:latin typeface="TeleNeo Office" panose="020B0504040202090203" pitchFamily="34" charset="0"/>
                </a:rPr>
                <a:t>right registration</a:t>
              </a:r>
              <a:endParaRPr lang="en-GB" sz="1600" dirty="0">
                <a:solidFill>
                  <a:schemeClr val="tx1"/>
                </a:solidFill>
                <a:latin typeface="TeleNeo Office" panose="020B0504040202090203" pitchFamily="34" charset="0"/>
              </a:endParaRPr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43AAD4C2-7F68-4BE8-8398-6BD118CD10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6000" y="4510440"/>
              <a:ext cx="544320" cy="544320"/>
            </a:xfrm>
            <a:prstGeom prst="ellipse">
              <a:avLst/>
            </a:prstGeom>
            <a:solidFill>
              <a:srgbClr val="E20074"/>
            </a:solidFill>
            <a:ln w="50800">
              <a:solidFill>
                <a:srgbClr val="E6E6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1">
              <a:noAutofit/>
            </a:bodyPr>
            <a:lstStyle/>
            <a:p>
              <a:pPr algn="ctr" eaLnBrk="0"/>
              <a:r>
                <a:rPr lang="en-GB" sz="3000" b="1" dirty="0">
                  <a:solidFill>
                    <a:srgbClr val="FFFFFF"/>
                  </a:solidFill>
                  <a:latin typeface="TeleNeo Office" panose="020B0504040202090203" pitchFamily="34" charset="0"/>
                </a:rPr>
                <a:t>4</a:t>
              </a: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4B60F9AC-0D0D-4497-AC9B-EA36B2EACCAA}"/>
              </a:ext>
            </a:extLst>
          </p:cNvPr>
          <p:cNvGrpSpPr/>
          <p:nvPr/>
        </p:nvGrpSpPr>
        <p:grpSpPr>
          <a:xfrm>
            <a:off x="756000" y="5315400"/>
            <a:ext cx="10511999" cy="777600"/>
            <a:chOff x="756000" y="5315400"/>
            <a:chExt cx="10511999" cy="777600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80F59610-4DAC-423F-B78C-1FDDDD17E6C5}"/>
                </a:ext>
              </a:extLst>
            </p:cNvPr>
            <p:cNvSpPr/>
            <p:nvPr/>
          </p:nvSpPr>
          <p:spPr>
            <a:xfrm>
              <a:off x="1028160" y="5315400"/>
              <a:ext cx="504000" cy="777600"/>
            </a:xfrm>
            <a:prstGeom prst="rect">
              <a:avLst/>
            </a:prstGeom>
            <a:solidFill>
              <a:srgbClr val="E2007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C0EDD41E-39FC-4A34-8E5B-4D49DAB9403B}"/>
                </a:ext>
              </a:extLst>
            </p:cNvPr>
            <p:cNvSpPr/>
            <p:nvPr/>
          </p:nvSpPr>
          <p:spPr>
            <a:xfrm>
              <a:off x="1532160" y="5315400"/>
              <a:ext cx="9735839" cy="777600"/>
            </a:xfrm>
            <a:prstGeom prst="rect">
              <a:avLst/>
            </a:pr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2000" rIns="72000" bIns="72000" rtlCol="0" anchor="ctr">
              <a:noAutofit/>
            </a:bodyPr>
            <a:lstStyle/>
            <a:p>
              <a:r>
                <a:rPr lang="en-US" sz="1600" dirty="0">
                  <a:solidFill>
                    <a:schemeClr val="tx1"/>
                  </a:solidFill>
                  <a:latin typeface="TeleNeo Office" panose="020B0504040202090203" pitchFamily="34" charset="0"/>
                </a:rPr>
                <a:t>..</a:t>
              </a:r>
              <a:endParaRPr lang="en-GB" sz="1600" dirty="0">
                <a:solidFill>
                  <a:schemeClr val="tx1"/>
                </a:solidFill>
                <a:latin typeface="TeleNeo Office" panose="020B0504040202090203" pitchFamily="34" charset="0"/>
              </a:endParaRPr>
            </a:p>
          </p:txBody>
        </p:sp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72617B61-F6E5-4492-9643-8282455BC2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6000" y="5432040"/>
              <a:ext cx="544320" cy="544320"/>
            </a:xfrm>
            <a:prstGeom prst="ellipse">
              <a:avLst/>
            </a:prstGeom>
            <a:solidFill>
              <a:srgbClr val="E20074"/>
            </a:solidFill>
            <a:ln w="50800">
              <a:solidFill>
                <a:srgbClr val="E6E6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1">
              <a:noAutofit/>
            </a:bodyPr>
            <a:lstStyle/>
            <a:p>
              <a:pPr algn="ctr" eaLnBrk="0"/>
              <a:r>
                <a:rPr lang="en-GB" sz="3000" b="1" dirty="0">
                  <a:solidFill>
                    <a:srgbClr val="FFFFFF"/>
                  </a:solidFill>
                  <a:latin typeface="TeleNeo Office" panose="020B0504040202090203" pitchFamily="34" charset="0"/>
                </a:rPr>
                <a:t>5</a:t>
              </a:r>
            </a:p>
          </p:txBody>
        </p:sp>
      </p:grpSp>
      <p:sp>
        <p:nvSpPr>
          <p:cNvPr id="26" name="Fußzeilenplatzhalter 25">
            <a:extLst>
              <a:ext uri="{FF2B5EF4-FFF2-40B4-BE49-F238E27FC236}">
                <a16:creationId xmlns:a16="http://schemas.microsoft.com/office/drawing/2014/main" id="{FF718AB9-FA70-4244-9A33-CE09C2F29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27" name="Foliennummernplatzhalter 26">
            <a:extLst>
              <a:ext uri="{FF2B5EF4-FFF2-40B4-BE49-F238E27FC236}">
                <a16:creationId xmlns:a16="http://schemas.microsoft.com/office/drawing/2014/main" id="{E8B72E98-6EB9-403E-AD72-632176E214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03D854-5DB7-4BB2-AA8F-8AF74949999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6856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1D5367AB-0EB5-454D-9A4A-F79E6DC08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Backup</a:t>
            </a:r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1E75A9AA-5808-4374-9D43-1C728402A5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09D9AD2E-44A4-4BC4-854F-E705190A940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0C46536-7E20-4777-B3A5-B5AB5442EAA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939588" y="6384925"/>
            <a:ext cx="252412" cy="325438"/>
          </a:xfrm>
        </p:spPr>
        <p:txBody>
          <a:bodyPr/>
          <a:lstStyle/>
          <a:p>
            <a:fld id="{3303D854-5DB7-4BB2-AA8F-8AF74949999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1498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756622C-3A86-456A-B0E6-4255BBB2D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000" y="405000"/>
            <a:ext cx="10944000" cy="720000"/>
          </a:xfrm>
        </p:spPr>
        <p:txBody>
          <a:bodyPr anchor="b">
            <a:normAutofit/>
          </a:bodyPr>
          <a:lstStyle/>
          <a:p>
            <a:r>
              <a:rPr lang="en-GB" dirty="0"/>
              <a:t>Numbers from 2019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974658AE-6704-43A4-93F4-C3D7D745EEA8}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>
          <a:blip r:embed="rId2"/>
          <a:stretch>
            <a:fillRect/>
          </a:stretch>
        </p:blipFill>
        <p:spPr>
          <a:xfrm>
            <a:off x="2132909" y="1484313"/>
            <a:ext cx="2310182" cy="4752000"/>
          </a:xfrm>
          <a:prstGeom prst="rect">
            <a:avLst/>
          </a:prstGeom>
          <a:noFill/>
        </p:spPr>
      </p:pic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FB66BD53-D66F-2C84-4D76-9CD7A3BEDC3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40000" y="1483726"/>
            <a:ext cx="5328000" cy="4752000"/>
          </a:xfrm>
        </p:spPr>
        <p:txBody>
          <a:bodyPr/>
          <a:lstStyle/>
          <a:p>
            <a:r>
              <a:rPr lang="en-US" dirty="0"/>
              <a:t>Figures to consider:</a:t>
            </a:r>
          </a:p>
          <a:p>
            <a:r>
              <a:rPr lang="en-US" dirty="0"/>
              <a:t>All WGs </a:t>
            </a:r>
            <a:r>
              <a:rPr lang="en-US" dirty="0" err="1"/>
              <a:t>Megameeting</a:t>
            </a:r>
            <a:r>
              <a:rPr lang="en-US" dirty="0"/>
              <a:t>: </a:t>
            </a:r>
            <a:br>
              <a:rPr lang="en-US" dirty="0"/>
            </a:br>
            <a:r>
              <a:rPr lang="en-US" dirty="0"/>
              <a:t>	1500 – 1600 delegates</a:t>
            </a:r>
          </a:p>
          <a:p>
            <a:r>
              <a:rPr lang="en-US" dirty="0"/>
              <a:t>TSG Plenary Meetings (CW12/23/38/50): </a:t>
            </a:r>
            <a:br>
              <a:rPr lang="en-US" dirty="0"/>
            </a:br>
            <a:r>
              <a:rPr lang="en-US" dirty="0"/>
              <a:t>	370 – 450 delegates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30873282-11F9-7293-2E5C-15F120C12D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52000" y="6385644"/>
            <a:ext cx="7488000" cy="324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85055082-DACE-080E-D5F4-05EEF2D07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6000" y="6385644"/>
            <a:ext cx="252000" cy="324000"/>
          </a:xfrm>
        </p:spPr>
        <p:txBody>
          <a:bodyPr/>
          <a:lstStyle/>
          <a:p>
            <a:pPr>
              <a:spcAft>
                <a:spcPts val="600"/>
              </a:spcAft>
            </a:pPr>
            <a:fld id="{3303D854-5DB7-4BB2-AA8F-8AF749499990}" type="slidenum">
              <a:rPr lang="en-GB" smtClean="0"/>
              <a:pPr>
                <a:spcAft>
                  <a:spcPts val="600"/>
                </a:spcAft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21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Text, Decke, drinnen, Person enthält.&#10;&#10;Automatisch generierte Beschreibung">
            <a:extLst>
              <a:ext uri="{FF2B5EF4-FFF2-40B4-BE49-F238E27FC236}">
                <a16:creationId xmlns:a16="http://schemas.microsoft.com/office/drawing/2014/main" id="{67039F7C-398F-4C98-8ADF-6CCFC5B0436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2" b="12492"/>
          <a:stretch/>
        </p:blipFill>
        <p:spPr>
          <a:noFill/>
        </p:spPr>
      </p:pic>
    </p:spTree>
    <p:extLst>
      <p:ext uri="{BB962C8B-B14F-4D97-AF65-F5344CB8AC3E}">
        <p14:creationId xmlns:p14="http://schemas.microsoft.com/office/powerpoint/2010/main" val="2536651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B846A8F7-55EF-4730-8845-1E738219E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Situation Oct 2022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527FA9E-F14F-4932-A4FF-C584F399802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Issues identified:</a:t>
            </a:r>
          </a:p>
          <a:p>
            <a:pPr lvl="1"/>
            <a:r>
              <a:rPr lang="en-GB" dirty="0"/>
              <a:t>Increased costs due to agreed new Meeting Hosting Service Guidelines</a:t>
            </a:r>
          </a:p>
          <a:p>
            <a:pPr lvl="1"/>
            <a:r>
              <a:rPr lang="en-GB" dirty="0"/>
              <a:t>Increasing costs of meeting services, e.g. meeting rooms, AV, Internet, etc.</a:t>
            </a:r>
          </a:p>
          <a:p>
            <a:pPr lvl="1"/>
            <a:r>
              <a:rPr lang="en-GB" dirty="0"/>
              <a:t>Increasing number of participants causes need to move to conferencing </a:t>
            </a:r>
            <a:r>
              <a:rPr lang="en-GB" dirty="0" err="1"/>
              <a:t>centers</a:t>
            </a:r>
            <a:endParaRPr lang="en-GB" dirty="0"/>
          </a:p>
          <a:p>
            <a:pPr lvl="1"/>
            <a:r>
              <a:rPr lang="en-GB" dirty="0"/>
              <a:t>Difficulties to find budget-priced venues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123A79C7-BC36-4A38-BC6A-422E76F94B77}"/>
              </a:ext>
            </a:extLst>
          </p:cNvPr>
          <p:cNvSpPr txBox="1"/>
          <p:nvPr/>
        </p:nvSpPr>
        <p:spPr>
          <a:xfrm>
            <a:off x="623392" y="4624251"/>
            <a:ext cx="10409760" cy="1506583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txBody>
          <a:bodyPr wrap="none" lIns="144000" tIns="72000" rIns="0" bIns="0" rtlCol="0">
            <a:noAutofit/>
          </a:bodyPr>
          <a:lstStyle/>
          <a:p>
            <a:r>
              <a:rPr lang="en-GB" dirty="0"/>
              <a:t>To be noted:</a:t>
            </a:r>
          </a:p>
          <a:p>
            <a:pPr marL="285750" lvl="1" indent="-285750">
              <a:buFontTx/>
              <a:buChar char="-"/>
            </a:pPr>
            <a:r>
              <a:rPr lang="en-GB" dirty="0"/>
              <a:t>Data is extracted from 3GU and respective meeting participation lists</a:t>
            </a:r>
          </a:p>
          <a:p>
            <a:pPr marL="285750" lvl="1" indent="-285750">
              <a:buFontTx/>
              <a:buChar char="-"/>
            </a:pPr>
            <a:r>
              <a:rPr lang="en-GB" dirty="0"/>
              <a:t>All following data and statistics do not take into account company name changes</a:t>
            </a:r>
          </a:p>
          <a:p>
            <a:pPr marL="285750" lvl="1" indent="-285750">
              <a:buFontTx/>
              <a:buChar char="-"/>
            </a:pPr>
            <a:r>
              <a:rPr lang="en-GB" dirty="0"/>
              <a:t>Typos in meeting registrations are not checked or corrected</a:t>
            </a:r>
          </a:p>
          <a:p>
            <a:pPr marL="285750" lvl="1" indent="-285750">
              <a:buFontTx/>
              <a:buChar char="-"/>
            </a:pPr>
            <a:r>
              <a:rPr lang="en-GB" dirty="0"/>
              <a:t>75% of the e-meeting registrations might be a sound basis of estimated future f2f participation</a:t>
            </a:r>
          </a:p>
          <a:p>
            <a:pPr marL="144000" indent="-144000" algn="l"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</a:pPr>
            <a:endParaRPr lang="en-GB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D7472A6-5835-449F-89FC-A0133759C1C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79037C2-825A-4A11-BA68-1C765D4AC3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03D854-5DB7-4BB2-AA8F-8AF74949999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160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50121A-6647-4527-A575-AE4150237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Facts on 3GPP IM and participation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BCA9FBF-AE1A-4665-9BEB-4D3179D92A7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Registrations 2022 Q1-Q3 (i.e.75%)</a:t>
            </a:r>
          </a:p>
          <a:p>
            <a:pPr lvl="1"/>
            <a:r>
              <a:rPr lang="en-GB" dirty="0"/>
              <a:t>E-meetings and 1 physical meeting (TSG June) included</a:t>
            </a:r>
          </a:p>
          <a:p>
            <a:pPr lvl="1"/>
            <a:endParaRPr lang="en-GB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BBFF4C44-FE9A-42BD-9C5B-9FAE3B7BB89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/>
              <a:t>Individual Members per OP</a:t>
            </a:r>
          </a:p>
          <a:p>
            <a:pPr lvl="1"/>
            <a:r>
              <a:rPr lang="en-GB" dirty="0"/>
              <a:t>Status Sept 2022 (OP#48)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9C1D0E0-8E2A-4BB5-A253-A1BD6874F1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OPmp220003                                 J. Achter, DT - Sustainable 3GPP meeting funding - Nov22</a:t>
            </a:r>
            <a:endParaRPr lang="en-GB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11DFB67-B2C1-4ECA-9F5C-AC3FEAA1D1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03D854-5DB7-4BB2-AA8F-8AF749499990}" type="slidenum">
              <a:rPr lang="en-GB" smtClean="0"/>
              <a:t>4</a:t>
            </a:fld>
            <a:endParaRPr lang="en-GB"/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DC396DDA-D0E5-4DBA-B6C3-F988E34C2C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000" y="2390004"/>
            <a:ext cx="4363988" cy="2708682"/>
          </a:xfrm>
          <a:prstGeom prst="rect">
            <a:avLst/>
          </a:prstGeom>
        </p:spPr>
      </p:pic>
      <p:graphicFrame>
        <p:nvGraphicFramePr>
          <p:cNvPr id="19" name="Tabelle 18">
            <a:extLst>
              <a:ext uri="{FF2B5EF4-FFF2-40B4-BE49-F238E27FC236}">
                <a16:creationId xmlns:a16="http://schemas.microsoft.com/office/drawing/2014/main" id="{1AF7ADEF-90D9-4035-8AE0-DE1D6A2431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260970"/>
              </p:ext>
            </p:extLst>
          </p:nvPr>
        </p:nvGraphicFramePr>
        <p:xfrm>
          <a:off x="690501" y="2383722"/>
          <a:ext cx="4322074" cy="2476419"/>
        </p:xfrm>
        <a:graphic>
          <a:graphicData uri="http://schemas.openxmlformats.org/drawingml/2006/table">
            <a:tbl>
              <a:tblPr/>
              <a:tblGrid>
                <a:gridCol w="1930008">
                  <a:extLst>
                    <a:ext uri="{9D8B030D-6E8A-4147-A177-3AD203B41FA5}">
                      <a16:colId xmlns:a16="http://schemas.microsoft.com/office/drawing/2014/main" val="205908247"/>
                    </a:ext>
                  </a:extLst>
                </a:gridCol>
                <a:gridCol w="1508842">
                  <a:extLst>
                    <a:ext uri="{9D8B030D-6E8A-4147-A177-3AD203B41FA5}">
                      <a16:colId xmlns:a16="http://schemas.microsoft.com/office/drawing/2014/main" val="3877970201"/>
                    </a:ext>
                  </a:extLst>
                </a:gridCol>
                <a:gridCol w="883224">
                  <a:extLst>
                    <a:ext uri="{9D8B030D-6E8A-4147-A177-3AD203B41FA5}">
                      <a16:colId xmlns:a16="http://schemas.microsoft.com/office/drawing/2014/main" val="3281175489"/>
                    </a:ext>
                  </a:extLst>
                </a:gridCol>
              </a:tblGrid>
              <a:tr h="522435"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Organizational Partner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regist Q1-Q3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regist%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518270"/>
                  </a:ext>
                </a:extLst>
              </a:tr>
              <a:tr h="244248"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4997953"/>
                  </a:ext>
                </a:extLst>
              </a:tr>
              <a:tr h="244248"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ATIS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2904968"/>
                  </a:ext>
                </a:extLst>
              </a:tr>
              <a:tr h="244248"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ARIB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2370500"/>
                  </a:ext>
                </a:extLst>
              </a:tr>
              <a:tr h="244248"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4808252"/>
                  </a:ext>
                </a:extLst>
              </a:tr>
              <a:tr h="244248"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CCSA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120299"/>
                  </a:ext>
                </a:extLst>
              </a:tr>
              <a:tr h="244248"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TSDSI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8078594"/>
                  </a:ext>
                </a:extLst>
              </a:tr>
              <a:tr h="244248"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9736654"/>
                  </a:ext>
                </a:extLst>
              </a:tr>
              <a:tr h="244248">
                <a:tc>
                  <a:txBody>
                    <a:bodyPr/>
                    <a:lstStyle/>
                    <a:p>
                      <a:pPr algn="l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4450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4379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08B5CF-B4F0-420F-8E30-2E91CB20C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Proposals: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4483B9-1211-4316-A3EA-C8640830A2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B021D7B-B346-43F1-A956-898A2E9734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03D854-5DB7-4BB2-AA8F-8AF749499990}" type="slidenum">
              <a:rPr lang="en-GB" smtClean="0"/>
              <a:t>5</a:t>
            </a:fld>
            <a:endParaRPr lang="en-GB"/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45A3ADDC-FD68-49D3-A968-821189A41BB4}"/>
              </a:ext>
            </a:extLst>
          </p:cNvPr>
          <p:cNvCxnSpPr/>
          <p:nvPr/>
        </p:nvCxnSpPr>
        <p:spPr>
          <a:xfrm>
            <a:off x="6528002" y="2061000"/>
            <a:ext cx="2520000" cy="0"/>
          </a:xfrm>
          <a:prstGeom prst="line">
            <a:avLst/>
          </a:prstGeom>
          <a:ln w="12700">
            <a:solidFill>
              <a:srgbClr val="E20074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>
            <a:extLst>
              <a:ext uri="{FF2B5EF4-FFF2-40B4-BE49-F238E27FC236}">
                <a16:creationId xmlns:a16="http://schemas.microsoft.com/office/drawing/2014/main" id="{391A717B-5834-49F8-8855-FB892E9D7AAF}"/>
              </a:ext>
            </a:extLst>
          </p:cNvPr>
          <p:cNvSpPr/>
          <p:nvPr/>
        </p:nvSpPr>
        <p:spPr>
          <a:xfrm>
            <a:off x="6528002" y="1485000"/>
            <a:ext cx="2520000" cy="57600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eaLnBrk="0"/>
            <a:r>
              <a:rPr lang="en-GB" sz="4000" dirty="0">
                <a:solidFill>
                  <a:schemeClr val="tx2"/>
                </a:solidFill>
                <a:latin typeface="TeleNeo Office ExtraBold" panose="020B0A04040202090203" pitchFamily="34" charset="0"/>
              </a:rPr>
              <a:t>2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CE1EAC03-A828-4EA7-B4D7-C38FC8CEA955}"/>
              </a:ext>
            </a:extLst>
          </p:cNvPr>
          <p:cNvSpPr/>
          <p:nvPr/>
        </p:nvSpPr>
        <p:spPr>
          <a:xfrm>
            <a:off x="6528001" y="2060999"/>
            <a:ext cx="4799025" cy="2222675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t"/>
          <a:lstStyle/>
          <a:p>
            <a:pPr>
              <a:spcAft>
                <a:spcPts val="600"/>
              </a:spcAft>
            </a:pPr>
            <a:r>
              <a:rPr lang="en-GB" dirty="0">
                <a:solidFill>
                  <a:srgbClr val="262626"/>
                </a:solidFill>
                <a:latin typeface="TeleNeo Office ExtraBold" panose="020B0A04040202090203" pitchFamily="34" charset="0"/>
              </a:rPr>
              <a:t>Central budget</a:t>
            </a:r>
          </a:p>
          <a:p>
            <a:pPr>
              <a:spcAft>
                <a:spcPts val="600"/>
              </a:spcAft>
            </a:pPr>
            <a:r>
              <a:rPr lang="en-GB" dirty="0">
                <a:solidFill>
                  <a:srgbClr val="262626"/>
                </a:solidFill>
                <a:latin typeface="TeleNeo Office" panose="020B0504040202090203" pitchFamily="34" charset="0"/>
              </a:rPr>
              <a:t>A central budget would provide enough funding for the agreed distribution of meetings over regions, overcomes regional price differences and avoids significant financing shortfalls in some regions </a:t>
            </a:r>
          </a:p>
          <a:p>
            <a:pPr>
              <a:spcAft>
                <a:spcPts val="600"/>
              </a:spcAft>
            </a:pPr>
            <a:r>
              <a:rPr lang="en-GB" dirty="0">
                <a:solidFill>
                  <a:srgbClr val="262626"/>
                </a:solidFill>
                <a:latin typeface="TeleNeo Office" panose="020B0504040202090203" pitchFamily="34" charset="0"/>
              </a:rPr>
              <a:t>OP remains responsible for hosting meetings, location, organization, </a:t>
            </a:r>
          </a:p>
        </p:txBody>
      </p: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7DD9499D-E977-4BBB-A137-7833C65262E1}"/>
              </a:ext>
            </a:extLst>
          </p:cNvPr>
          <p:cNvCxnSpPr/>
          <p:nvPr/>
        </p:nvCxnSpPr>
        <p:spPr>
          <a:xfrm>
            <a:off x="624000" y="2061000"/>
            <a:ext cx="2520000" cy="0"/>
          </a:xfrm>
          <a:prstGeom prst="line">
            <a:avLst/>
          </a:prstGeom>
          <a:ln w="12700">
            <a:solidFill>
              <a:srgbClr val="E20074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eck 12">
            <a:extLst>
              <a:ext uri="{FF2B5EF4-FFF2-40B4-BE49-F238E27FC236}">
                <a16:creationId xmlns:a16="http://schemas.microsoft.com/office/drawing/2014/main" id="{B0392CE9-88F4-4DDC-94B2-5D895FBA8A3A}"/>
              </a:ext>
            </a:extLst>
          </p:cNvPr>
          <p:cNvSpPr/>
          <p:nvPr/>
        </p:nvSpPr>
        <p:spPr>
          <a:xfrm>
            <a:off x="624000" y="1485000"/>
            <a:ext cx="2520000" cy="57600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eaLnBrk="0"/>
            <a:r>
              <a:rPr lang="en-GB" sz="4000" dirty="0">
                <a:solidFill>
                  <a:schemeClr val="tx2"/>
                </a:solidFill>
                <a:latin typeface="TeleNeo Office ExtraBold" panose="020B0A04040202090203" pitchFamily="34" charset="0"/>
              </a:rPr>
              <a:t>1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27711792-2F1A-4DC8-9A08-819F86BD8629}"/>
              </a:ext>
            </a:extLst>
          </p:cNvPr>
          <p:cNvSpPr/>
          <p:nvPr/>
        </p:nvSpPr>
        <p:spPr>
          <a:xfrm>
            <a:off x="624000" y="2061000"/>
            <a:ext cx="4565838" cy="136800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t"/>
          <a:lstStyle/>
          <a:p>
            <a:pPr>
              <a:spcAft>
                <a:spcPts val="600"/>
              </a:spcAft>
            </a:pPr>
            <a:r>
              <a:rPr lang="en-GB" dirty="0">
                <a:solidFill>
                  <a:srgbClr val="262626"/>
                </a:solidFill>
                <a:latin typeface="TeleNeo Office ExtraBold" panose="020B0A04040202090203" pitchFamily="34" charset="0"/>
              </a:rPr>
              <a:t>Participation fee</a:t>
            </a:r>
          </a:p>
          <a:p>
            <a:pPr>
              <a:spcAft>
                <a:spcPts val="600"/>
              </a:spcAft>
            </a:pPr>
            <a:r>
              <a:rPr lang="en-GB" dirty="0">
                <a:solidFill>
                  <a:srgbClr val="262626"/>
                </a:solidFill>
                <a:latin typeface="TeleNeo Office" panose="020B0504040202090203" pitchFamily="34" charset="0"/>
              </a:rPr>
              <a:t>Delegates shall pay by attendance for common funding of 3GPP meetings</a:t>
            </a:r>
          </a:p>
          <a:p>
            <a:pPr>
              <a:spcAft>
                <a:spcPts val="600"/>
              </a:spcAft>
            </a:pPr>
            <a:endParaRPr lang="en-GB" dirty="0">
              <a:solidFill>
                <a:srgbClr val="262626"/>
              </a:solidFill>
              <a:latin typeface="TeleNeo Office" panose="020B0504040202090203" pitchFamily="34" charset="0"/>
            </a:endParaRPr>
          </a:p>
          <a:p>
            <a:pPr>
              <a:spcAft>
                <a:spcPts val="600"/>
              </a:spcAft>
            </a:pPr>
            <a:r>
              <a:rPr lang="en-GB" dirty="0">
                <a:solidFill>
                  <a:srgbClr val="262626"/>
                </a:solidFill>
                <a:latin typeface="TeleNeo Office" panose="020B0504040202090203" pitchFamily="34" charset="0"/>
              </a:rPr>
              <a:t>Fixed fee irrespective of the meeting location (fairness, avoid competition, etc.)</a:t>
            </a:r>
          </a:p>
        </p:txBody>
      </p:sp>
    </p:spTree>
    <p:extLst>
      <p:ext uri="{BB962C8B-B14F-4D97-AF65-F5344CB8AC3E}">
        <p14:creationId xmlns:p14="http://schemas.microsoft.com/office/powerpoint/2010/main" val="2099636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62BE8D-D90F-4075-B172-598AB67A1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1: funding by participation fee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7C62435-1006-4569-9DDF-D809C5C6805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Each participant pays per meeting with 2 options</a:t>
            </a:r>
          </a:p>
          <a:p>
            <a:pPr lvl="1"/>
            <a:r>
              <a:rPr lang="en-GB" u="sng" dirty="0">
                <a:latin typeface="TeleNeo Office Medium" panose="020B0604040202090203" pitchFamily="34" charset="0"/>
              </a:rPr>
              <a:t>OPTION 1:</a:t>
            </a:r>
            <a:r>
              <a:rPr lang="en-GB" b="1" dirty="0"/>
              <a:t> </a:t>
            </a:r>
            <a:r>
              <a:rPr lang="en-GB" dirty="0"/>
              <a:t>Per physical meeting and meeting room</a:t>
            </a:r>
          </a:p>
          <a:p>
            <a:pPr lvl="2"/>
            <a:r>
              <a:rPr lang="en-GB" dirty="0"/>
              <a:t>Difficult </a:t>
            </a:r>
            <a:r>
              <a:rPr lang="en-GB"/>
              <a:t>and costly to </a:t>
            </a:r>
            <a:r>
              <a:rPr lang="en-GB" dirty="0"/>
              <a:t>track and control proper access/payment</a:t>
            </a:r>
          </a:p>
          <a:p>
            <a:pPr lvl="2"/>
            <a:r>
              <a:rPr lang="en-GB" dirty="0"/>
              <a:t>Specific interest groups (verticals) need multiple registrations/payment</a:t>
            </a:r>
          </a:p>
          <a:p>
            <a:pPr lvl="1"/>
            <a:r>
              <a:rPr lang="en-GB" u="sng" dirty="0">
                <a:latin typeface="TeleNeo Office Medium" panose="020B0604040202090203" pitchFamily="34" charset="0"/>
              </a:rPr>
              <a:t>OPTION 2:</a:t>
            </a:r>
            <a:r>
              <a:rPr lang="en-GB" u="sng" dirty="0"/>
              <a:t> </a:t>
            </a:r>
            <a:r>
              <a:rPr lang="en-GB" dirty="0"/>
              <a:t>Per location (esp. for collocated meetings only one payment)</a:t>
            </a:r>
          </a:p>
          <a:p>
            <a:pPr lvl="2"/>
            <a:r>
              <a:rPr lang="en-GB" dirty="0"/>
              <a:t>Easy access control</a:t>
            </a:r>
          </a:p>
          <a:p>
            <a:pPr lvl="2"/>
            <a:r>
              <a:rPr lang="en-GB" dirty="0"/>
              <a:t>Benefits smaller companies for attending multiple WGs at collocated meetings</a:t>
            </a:r>
          </a:p>
          <a:p>
            <a:endParaRPr lang="en-GB" dirty="0"/>
          </a:p>
          <a:p>
            <a:r>
              <a:rPr lang="en-GB" dirty="0"/>
              <a:t>Consequence: different level of participation fee to reach target budget</a:t>
            </a:r>
          </a:p>
          <a:p>
            <a:pPr lvl="1"/>
            <a:r>
              <a:rPr lang="en-GB" dirty="0"/>
              <a:t>See following slides</a:t>
            </a:r>
          </a:p>
          <a:p>
            <a:endParaRPr lang="en-GB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4D3CD8E-4A87-4187-920A-EC8ADDFE3FF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53B21BF-2B2B-42C8-B180-9F244A48A1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03D854-5DB7-4BB2-AA8F-8AF74949999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3057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60D3DD-0C06-48DF-92B2-CFA1D7B0A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000" y="405000"/>
            <a:ext cx="10944000" cy="720000"/>
          </a:xfrm>
        </p:spPr>
        <p:txBody>
          <a:bodyPr anchor="b">
            <a:normAutofit/>
          </a:bodyPr>
          <a:lstStyle/>
          <a:p>
            <a:r>
              <a:rPr lang="en-GB" dirty="0"/>
              <a:t>Impact of collocated meetings and registration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3A0D28B-5015-4103-8AD0-A412BB61476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4000" y="1484313"/>
            <a:ext cx="5328000" cy="4752000"/>
          </a:xfrm>
        </p:spPr>
        <p:txBody>
          <a:bodyPr>
            <a:normAutofit/>
          </a:bodyPr>
          <a:lstStyle/>
          <a:p>
            <a:r>
              <a:rPr lang="en-GB" dirty="0"/>
              <a:t>Data consists of Jan 2022 – Sept 2022 (incl. TSG#97)</a:t>
            </a:r>
          </a:p>
          <a:p>
            <a:pPr lvl="1"/>
            <a:r>
              <a:rPr lang="en-GB" dirty="0"/>
              <a:t>Considering delegate can only attend one f2f meeting per week (addressing attendance vs. multiple check-in)</a:t>
            </a:r>
          </a:p>
          <a:p>
            <a:pPr lvl="1"/>
            <a:r>
              <a:rPr lang="en-GB" dirty="0"/>
              <a:t>3734 individuals participated in meetings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r>
              <a:rPr lang="en-GB" dirty="0"/>
              <a:t>To be noted:</a:t>
            </a:r>
          </a:p>
          <a:p>
            <a:pPr marL="285750" lvl="1" indent="-285750">
              <a:buFontTx/>
              <a:buChar char="-"/>
            </a:pPr>
            <a:r>
              <a:rPr lang="en-GB" dirty="0"/>
              <a:t>Data does not take into account company name changes (negligible for counting per CW)</a:t>
            </a:r>
          </a:p>
          <a:p>
            <a:pPr marL="285750" lvl="1" indent="-285750">
              <a:buFontTx/>
              <a:buChar char="-"/>
            </a:pPr>
            <a:r>
              <a:rPr lang="en-GB" dirty="0"/>
              <a:t>Typos are not checked or corrected</a:t>
            </a:r>
          </a:p>
          <a:p>
            <a:pPr marL="285750" lvl="1" indent="-285750">
              <a:buFontTx/>
              <a:buChar char="-"/>
            </a:pPr>
            <a:endParaRPr lang="en-GB" dirty="0"/>
          </a:p>
          <a:p>
            <a:pPr lvl="1"/>
            <a:endParaRPr lang="en-GB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2D7F75F-49A8-407A-83AE-DD7234E67F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52000" y="6385644"/>
            <a:ext cx="7488000" cy="324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OPmp220003                                 J. Achter, DT - Sustainable 3GPP meeting funding - Nov22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3799197-AC02-45C3-8E89-70D82852B7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6000" y="6385644"/>
            <a:ext cx="252000" cy="324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3303D854-5DB7-4BB2-AA8F-8AF749499990}" type="slidenum">
              <a:rPr lang="en-GB" smtClean="0"/>
              <a:pPr>
                <a:spcAft>
                  <a:spcPts val="600"/>
                </a:spcAft>
              </a:pPr>
              <a:t>7</a:t>
            </a:fld>
            <a:endParaRPr lang="en-GB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B90120AA-1E8F-4C84-96A0-EBA736C717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178864"/>
              </p:ext>
            </p:extLst>
          </p:nvPr>
        </p:nvGraphicFramePr>
        <p:xfrm>
          <a:off x="7090751" y="1483720"/>
          <a:ext cx="3773979" cy="4752000"/>
        </p:xfrm>
        <a:graphic>
          <a:graphicData uri="http://schemas.openxmlformats.org/drawingml/2006/table">
            <a:tbl>
              <a:tblPr/>
              <a:tblGrid>
                <a:gridCol w="1073938">
                  <a:extLst>
                    <a:ext uri="{9D8B030D-6E8A-4147-A177-3AD203B41FA5}">
                      <a16:colId xmlns:a16="http://schemas.microsoft.com/office/drawing/2014/main" val="233857326"/>
                    </a:ext>
                  </a:extLst>
                </a:gridCol>
                <a:gridCol w="1438671">
                  <a:extLst>
                    <a:ext uri="{9D8B030D-6E8A-4147-A177-3AD203B41FA5}">
                      <a16:colId xmlns:a16="http://schemas.microsoft.com/office/drawing/2014/main" val="1287257904"/>
                    </a:ext>
                  </a:extLst>
                </a:gridCol>
                <a:gridCol w="1261370">
                  <a:extLst>
                    <a:ext uri="{9D8B030D-6E8A-4147-A177-3AD203B41FA5}">
                      <a16:colId xmlns:a16="http://schemas.microsoft.com/office/drawing/2014/main" val="3179186966"/>
                    </a:ext>
                  </a:extLst>
                </a:gridCol>
              </a:tblGrid>
              <a:tr h="237600"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CW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participation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individuals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3360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2456838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116340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138830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1817387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880803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219095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4124310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0724162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394505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4820563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0223702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6545784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724022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29207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839265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495619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852464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34569"/>
                  </a:ext>
                </a:extLst>
              </a:tr>
              <a:tr h="237600">
                <a:tc>
                  <a:txBody>
                    <a:bodyPr/>
                    <a:lstStyle/>
                    <a:p>
                      <a:pPr algn="l" fontAlgn="b"/>
                      <a:r>
                        <a:rPr lang="de-AT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18788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12814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A969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4233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663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5CF64CDB-9598-4513-AF38-D025B055A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Comparison of Opt1&amp;2 participation fee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3F3BDD0E-12F7-4D12-93DD-6B17279A939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/>
              <a:t>Per location participation</a:t>
            </a:r>
          </a:p>
          <a:p>
            <a:endParaRPr lang="en-GB" dirty="0"/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FE8418F5-6B05-495E-BC98-610380096EF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Per meeting participation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819CF7E1-C425-4566-847C-6DFFED324525}"/>
              </a:ext>
            </a:extLst>
          </p:cNvPr>
          <p:cNvSpPr txBox="1"/>
          <p:nvPr/>
        </p:nvSpPr>
        <p:spPr>
          <a:xfrm>
            <a:off x="623999" y="5321326"/>
            <a:ext cx="11242099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buClr>
                <a:schemeClr val="tx2"/>
              </a:buClr>
              <a:buSzPct val="100000"/>
            </a:pPr>
            <a:r>
              <a:rPr lang="en-GB" dirty="0"/>
              <a:t>Considering target budget need to reach around 6 Mio$</a:t>
            </a:r>
          </a:p>
          <a:p>
            <a:pPr>
              <a:buClr>
                <a:schemeClr val="tx2"/>
              </a:buClr>
              <a:buSzPct val="100000"/>
            </a:pPr>
            <a:r>
              <a:rPr lang="en-GB" dirty="0"/>
              <a:t>75% of e-meeting registrations is a sound estimate for f2f meeting participations per year</a:t>
            </a:r>
          </a:p>
          <a:p>
            <a:pPr>
              <a:buClr>
                <a:schemeClr val="tx2"/>
              </a:buClr>
              <a:buSzPct val="100000"/>
            </a:pPr>
            <a:r>
              <a:rPr lang="en-GB" dirty="0"/>
              <a:t>Each delegate can only attend one location per week, but multiple collocated meetings</a:t>
            </a:r>
          </a:p>
        </p:txBody>
      </p:sp>
      <p:sp>
        <p:nvSpPr>
          <p:cNvPr id="16" name="Fußzeilenplatzhalter 15">
            <a:extLst>
              <a:ext uri="{FF2B5EF4-FFF2-40B4-BE49-F238E27FC236}">
                <a16:creationId xmlns:a16="http://schemas.microsoft.com/office/drawing/2014/main" id="{7CEC9B2F-0317-4A47-AB7A-23709009F8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OPmp220003                                 J. Achter, DT - Sustainable 3GPP meeting funding - Nov22</a:t>
            </a:r>
            <a:endParaRPr lang="en-GB" dirty="0"/>
          </a:p>
        </p:txBody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99E7CAB8-85BC-4705-A5D7-57B9720775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303D854-5DB7-4BB2-AA8F-8AF749499990}" type="slidenum">
              <a:rPr lang="en-GB" smtClean="0"/>
              <a:t>8</a:t>
            </a:fld>
            <a:endParaRPr lang="en-GB"/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ECCA17BA-4925-4E5F-8FFF-0156132006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409121"/>
              </p:ext>
            </p:extLst>
          </p:nvPr>
        </p:nvGraphicFramePr>
        <p:xfrm>
          <a:off x="515274" y="2154237"/>
          <a:ext cx="5328000" cy="2391404"/>
        </p:xfrm>
        <a:graphic>
          <a:graphicData uri="http://schemas.openxmlformats.org/drawingml/2006/table">
            <a:tbl>
              <a:tblPr/>
              <a:tblGrid>
                <a:gridCol w="1105708">
                  <a:extLst>
                    <a:ext uri="{9D8B030D-6E8A-4147-A177-3AD203B41FA5}">
                      <a16:colId xmlns:a16="http://schemas.microsoft.com/office/drawing/2014/main" val="1408738192"/>
                    </a:ext>
                  </a:extLst>
                </a:gridCol>
                <a:gridCol w="756458">
                  <a:extLst>
                    <a:ext uri="{9D8B030D-6E8A-4147-A177-3AD203B41FA5}">
                      <a16:colId xmlns:a16="http://schemas.microsoft.com/office/drawing/2014/main" val="1585516279"/>
                    </a:ext>
                  </a:extLst>
                </a:gridCol>
                <a:gridCol w="465513">
                  <a:extLst>
                    <a:ext uri="{9D8B030D-6E8A-4147-A177-3AD203B41FA5}">
                      <a16:colId xmlns:a16="http://schemas.microsoft.com/office/drawing/2014/main" val="4269719722"/>
                    </a:ext>
                  </a:extLst>
                </a:gridCol>
                <a:gridCol w="872836">
                  <a:extLst>
                    <a:ext uri="{9D8B030D-6E8A-4147-A177-3AD203B41FA5}">
                      <a16:colId xmlns:a16="http://schemas.microsoft.com/office/drawing/2014/main" val="1340451158"/>
                    </a:ext>
                  </a:extLst>
                </a:gridCol>
                <a:gridCol w="739833">
                  <a:extLst>
                    <a:ext uri="{9D8B030D-6E8A-4147-A177-3AD203B41FA5}">
                      <a16:colId xmlns:a16="http://schemas.microsoft.com/office/drawing/2014/main" val="2662189471"/>
                    </a:ext>
                  </a:extLst>
                </a:gridCol>
                <a:gridCol w="1387652">
                  <a:extLst>
                    <a:ext uri="{9D8B030D-6E8A-4147-A177-3AD203B41FA5}">
                      <a16:colId xmlns:a16="http://schemas.microsoft.com/office/drawing/2014/main" val="3599972173"/>
                    </a:ext>
                  </a:extLst>
                </a:gridCol>
              </a:tblGrid>
              <a:tr h="383583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Organizational Partner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regist Q1-Q3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regist%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Members2022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Members%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Payment</a:t>
                      </a:r>
                      <a:b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[€/$]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6792921"/>
                  </a:ext>
                </a:extLst>
              </a:tr>
              <a:tr h="212086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3 275 250,00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9531534"/>
                  </a:ext>
                </a:extLst>
              </a:tr>
              <a:tr h="225035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ATIS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510 840,00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4800864"/>
                  </a:ext>
                </a:extLst>
              </a:tr>
              <a:tr h="225035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ARIB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305 580,00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461417"/>
                  </a:ext>
                </a:extLst>
              </a:tr>
              <a:tr h="225035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99 000,00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4823109"/>
                  </a:ext>
                </a:extLst>
              </a:tr>
              <a:tr h="154085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CCSA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1 461 240,00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9621480"/>
                  </a:ext>
                </a:extLst>
              </a:tr>
              <a:tr h="225035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TSDSI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213 180,00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994510"/>
                  </a:ext>
                </a:extLst>
              </a:tr>
              <a:tr h="225035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265 320,00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4770305"/>
                  </a:ext>
                </a:extLst>
              </a:tr>
              <a:tr h="154085"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6 200 040,00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4425707"/>
                  </a:ext>
                </a:extLst>
              </a:tr>
              <a:tr h="154085"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5831321"/>
                  </a:ext>
                </a:extLst>
              </a:tr>
              <a:tr h="154085"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4558554"/>
                  </a:ext>
                </a:extLst>
              </a:tr>
            </a:tbl>
          </a:graphicData>
        </a:graphic>
      </p:graphicFrame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A4F1F50A-6C17-45A0-A058-8016E639AD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628913"/>
              </p:ext>
            </p:extLst>
          </p:nvPr>
        </p:nvGraphicFramePr>
        <p:xfrm>
          <a:off x="6240000" y="2154237"/>
          <a:ext cx="5503228" cy="2391401"/>
        </p:xfrm>
        <a:graphic>
          <a:graphicData uri="http://schemas.openxmlformats.org/drawingml/2006/table">
            <a:tbl>
              <a:tblPr/>
              <a:tblGrid>
                <a:gridCol w="1198452">
                  <a:extLst>
                    <a:ext uri="{9D8B030D-6E8A-4147-A177-3AD203B41FA5}">
                      <a16:colId xmlns:a16="http://schemas.microsoft.com/office/drawing/2014/main" val="513316380"/>
                    </a:ext>
                  </a:extLst>
                </a:gridCol>
                <a:gridCol w="669669">
                  <a:extLst>
                    <a:ext uri="{9D8B030D-6E8A-4147-A177-3AD203B41FA5}">
                      <a16:colId xmlns:a16="http://schemas.microsoft.com/office/drawing/2014/main" val="39568583"/>
                    </a:ext>
                  </a:extLst>
                </a:gridCol>
                <a:gridCol w="451146">
                  <a:extLst>
                    <a:ext uri="{9D8B030D-6E8A-4147-A177-3AD203B41FA5}">
                      <a16:colId xmlns:a16="http://schemas.microsoft.com/office/drawing/2014/main" val="1393697563"/>
                    </a:ext>
                  </a:extLst>
                </a:gridCol>
                <a:gridCol w="892304">
                  <a:extLst>
                    <a:ext uri="{9D8B030D-6E8A-4147-A177-3AD203B41FA5}">
                      <a16:colId xmlns:a16="http://schemas.microsoft.com/office/drawing/2014/main" val="1653623504"/>
                    </a:ext>
                  </a:extLst>
                </a:gridCol>
                <a:gridCol w="698269">
                  <a:extLst>
                    <a:ext uri="{9D8B030D-6E8A-4147-A177-3AD203B41FA5}">
                      <a16:colId xmlns:a16="http://schemas.microsoft.com/office/drawing/2014/main" val="1239864000"/>
                    </a:ext>
                  </a:extLst>
                </a:gridCol>
                <a:gridCol w="1593388">
                  <a:extLst>
                    <a:ext uri="{9D8B030D-6E8A-4147-A177-3AD203B41FA5}">
                      <a16:colId xmlns:a16="http://schemas.microsoft.com/office/drawing/2014/main" val="3837589776"/>
                    </a:ext>
                  </a:extLst>
                </a:gridCol>
              </a:tblGrid>
              <a:tr h="395399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Organizational Partner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regist Q1-Q3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regist%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Members2022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Members%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Payment</a:t>
                      </a:r>
                      <a:b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[€/$]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7328593"/>
                  </a:ext>
                </a:extLst>
              </a:tr>
              <a:tr h="197624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6778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3 287 330,00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8920764"/>
                  </a:ext>
                </a:extLst>
              </a:tr>
              <a:tr h="197624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ATIS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549 505,00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6693128"/>
                  </a:ext>
                </a:extLst>
              </a:tr>
              <a:tr h="197624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ARIB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353 080,00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758872"/>
                  </a:ext>
                </a:extLst>
              </a:tr>
              <a:tr h="197624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94 090,00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336491"/>
                  </a:ext>
                </a:extLst>
              </a:tr>
              <a:tr h="197624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CCSA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2793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1 354 605,00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62910"/>
                  </a:ext>
                </a:extLst>
              </a:tr>
              <a:tr h="197624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TSDSI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194 970,00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027301"/>
                  </a:ext>
                </a:extLst>
              </a:tr>
              <a:tr h="197624">
                <a:tc>
                  <a:txBody>
                    <a:bodyPr/>
                    <a:lstStyle/>
                    <a:p>
                      <a:pPr algn="ctr" fontAlgn="b"/>
                      <a:r>
                        <a:rPr lang="de-A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313 795,00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4834829"/>
                  </a:ext>
                </a:extLst>
              </a:tr>
              <a:tr h="197624"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6 215 275,00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987561"/>
                  </a:ext>
                </a:extLst>
              </a:tr>
              <a:tr h="207505"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410859"/>
                  </a:ext>
                </a:extLst>
              </a:tr>
              <a:tr h="207505"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63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3824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F4AF5F32-36C6-4206-983B-7AE729D59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2: central budget</a:t>
            </a:r>
          </a:p>
        </p:txBody>
      </p:sp>
      <p:cxnSp>
        <p:nvCxnSpPr>
          <p:cNvPr id="8" name="AutoShape 14">
            <a:extLst>
              <a:ext uri="{FF2B5EF4-FFF2-40B4-BE49-F238E27FC236}">
                <a16:creationId xmlns:a16="http://schemas.microsoft.com/office/drawing/2014/main" id="{0D5716A5-B795-4A27-82C7-EF2B308D91FC}"/>
              </a:ext>
            </a:extLst>
          </p:cNvPr>
          <p:cNvCxnSpPr>
            <a:cxnSpLocks noChangeShapeType="1"/>
            <a:stCxn id="18" idx="3"/>
            <a:endCxn id="20" idx="1"/>
          </p:cNvCxnSpPr>
          <p:nvPr/>
        </p:nvCxnSpPr>
        <p:spPr bwMode="auto">
          <a:xfrm>
            <a:off x="2269902" y="3538599"/>
            <a:ext cx="1345181" cy="655846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triangle" w="med" len="med"/>
          </a:ln>
        </p:spPr>
      </p:cxnSp>
      <p:cxnSp>
        <p:nvCxnSpPr>
          <p:cNvPr id="9" name="AutoShape 15">
            <a:extLst>
              <a:ext uri="{FF2B5EF4-FFF2-40B4-BE49-F238E27FC236}">
                <a16:creationId xmlns:a16="http://schemas.microsoft.com/office/drawing/2014/main" id="{334A81BF-9F79-4A3D-9881-9DDD74ADE206}"/>
              </a:ext>
            </a:extLst>
          </p:cNvPr>
          <p:cNvCxnSpPr>
            <a:cxnSpLocks noChangeShapeType="1"/>
            <a:stCxn id="18" idx="3"/>
            <a:endCxn id="19" idx="1"/>
          </p:cNvCxnSpPr>
          <p:nvPr/>
        </p:nvCxnSpPr>
        <p:spPr bwMode="auto">
          <a:xfrm flipV="1">
            <a:off x="2269902" y="2067354"/>
            <a:ext cx="1354630" cy="147124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triangle" w="med" len="med"/>
          </a:ln>
        </p:spPr>
      </p:cxnSp>
      <p:cxnSp>
        <p:nvCxnSpPr>
          <p:cNvPr id="10" name="AutoShape 16">
            <a:extLst>
              <a:ext uri="{FF2B5EF4-FFF2-40B4-BE49-F238E27FC236}">
                <a16:creationId xmlns:a16="http://schemas.microsoft.com/office/drawing/2014/main" id="{6B8DBCE6-DDA0-47BF-9A5D-FEE6AB85346C}"/>
              </a:ext>
            </a:extLst>
          </p:cNvPr>
          <p:cNvCxnSpPr>
            <a:cxnSpLocks noChangeShapeType="1"/>
            <a:stCxn id="19" idx="3"/>
            <a:endCxn id="23" idx="1"/>
          </p:cNvCxnSpPr>
          <p:nvPr/>
        </p:nvCxnSpPr>
        <p:spPr bwMode="auto">
          <a:xfrm>
            <a:off x="5591643" y="2067354"/>
            <a:ext cx="1345181" cy="126152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triangle" w="med" len="med"/>
          </a:ln>
        </p:spPr>
      </p:cxnSp>
      <p:cxnSp>
        <p:nvCxnSpPr>
          <p:cNvPr id="11" name="AutoShape 17">
            <a:extLst>
              <a:ext uri="{FF2B5EF4-FFF2-40B4-BE49-F238E27FC236}">
                <a16:creationId xmlns:a16="http://schemas.microsoft.com/office/drawing/2014/main" id="{9AF8074E-C295-4DD2-9716-1A8C8383A87A}"/>
              </a:ext>
            </a:extLst>
          </p:cNvPr>
          <p:cNvCxnSpPr>
            <a:cxnSpLocks noChangeShapeType="1"/>
            <a:stCxn id="20" idx="3"/>
            <a:endCxn id="21" idx="1"/>
          </p:cNvCxnSpPr>
          <p:nvPr/>
        </p:nvCxnSpPr>
        <p:spPr bwMode="auto">
          <a:xfrm flipV="1">
            <a:off x="5506172" y="4194444"/>
            <a:ext cx="809948" cy="1"/>
          </a:xfrm>
          <a:prstGeom prst="straightConnector1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</p:spPr>
      </p:cxnSp>
      <p:cxnSp>
        <p:nvCxnSpPr>
          <p:cNvPr id="14" name="AutoShape 20">
            <a:extLst>
              <a:ext uri="{FF2B5EF4-FFF2-40B4-BE49-F238E27FC236}">
                <a16:creationId xmlns:a16="http://schemas.microsoft.com/office/drawing/2014/main" id="{30B303AE-4D47-4295-A7D6-30F3E1689CAF}"/>
              </a:ext>
            </a:extLst>
          </p:cNvPr>
          <p:cNvCxnSpPr>
            <a:cxnSpLocks noChangeShapeType="1"/>
            <a:stCxn id="19" idx="3"/>
            <a:endCxn id="22" idx="1"/>
          </p:cNvCxnSpPr>
          <p:nvPr/>
        </p:nvCxnSpPr>
        <p:spPr bwMode="auto">
          <a:xfrm flipV="1">
            <a:off x="5591643" y="1775123"/>
            <a:ext cx="1345181" cy="29223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triangle" w="med" len="med"/>
          </a:ln>
        </p:spPr>
      </p:cxnSp>
      <p:cxnSp>
        <p:nvCxnSpPr>
          <p:cNvPr id="15" name="AutoShape 21">
            <a:extLst>
              <a:ext uri="{FF2B5EF4-FFF2-40B4-BE49-F238E27FC236}">
                <a16:creationId xmlns:a16="http://schemas.microsoft.com/office/drawing/2014/main" id="{C1CB4F4F-35C2-409E-8613-540DEC1DFF6E}"/>
              </a:ext>
            </a:extLst>
          </p:cNvPr>
          <p:cNvCxnSpPr>
            <a:cxnSpLocks noChangeShapeType="1"/>
            <a:stCxn id="22" idx="3"/>
            <a:endCxn id="24" idx="1"/>
          </p:cNvCxnSpPr>
          <p:nvPr/>
        </p:nvCxnSpPr>
        <p:spPr bwMode="auto">
          <a:xfrm>
            <a:off x="7778868" y="1775123"/>
            <a:ext cx="1186981" cy="31437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triangle" w="med" len="med"/>
          </a:ln>
        </p:spPr>
      </p:cxnSp>
      <p:cxnSp>
        <p:nvCxnSpPr>
          <p:cNvPr id="16" name="AutoShape 22">
            <a:extLst>
              <a:ext uri="{FF2B5EF4-FFF2-40B4-BE49-F238E27FC236}">
                <a16:creationId xmlns:a16="http://schemas.microsoft.com/office/drawing/2014/main" id="{E927C652-1C88-49E9-93DA-C3CC6DF325B2}"/>
              </a:ext>
            </a:extLst>
          </p:cNvPr>
          <p:cNvCxnSpPr>
            <a:cxnSpLocks noChangeShapeType="1"/>
            <a:stCxn id="22" idx="3"/>
            <a:endCxn id="26" idx="1"/>
          </p:cNvCxnSpPr>
          <p:nvPr/>
        </p:nvCxnSpPr>
        <p:spPr bwMode="auto">
          <a:xfrm flipV="1">
            <a:off x="7778868" y="1486787"/>
            <a:ext cx="1186980" cy="288336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triangle" w="med" len="med"/>
          </a:ln>
        </p:spPr>
      </p:cxnSp>
      <p:sp>
        <p:nvSpPr>
          <p:cNvPr id="18" name="AutoShape 26">
            <a:extLst>
              <a:ext uri="{FF2B5EF4-FFF2-40B4-BE49-F238E27FC236}">
                <a16:creationId xmlns:a16="http://schemas.microsoft.com/office/drawing/2014/main" id="{26E0D7CC-BCBB-44F1-B892-E4FE2456F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675" y="3236643"/>
            <a:ext cx="1469227" cy="603911"/>
          </a:xfrm>
          <a:prstGeom prst="rect">
            <a:avLst/>
          </a:prstGeom>
          <a:solidFill>
            <a:srgbClr val="E20074"/>
          </a:solidFill>
          <a:ln w="57150" algn="ctr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68501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543" dirty="0">
                <a:solidFill>
                  <a:srgbClr val="FFFFFF"/>
                </a:solidFill>
                <a:latin typeface="Tele-GroteskFet" pitchFamily="2" charset="0"/>
                <a:cs typeface="Arial" pitchFamily="34" charset="0"/>
              </a:rPr>
              <a:t>Central budget</a:t>
            </a:r>
          </a:p>
        </p:txBody>
      </p:sp>
      <p:sp>
        <p:nvSpPr>
          <p:cNvPr id="19" name="AutoShape 27">
            <a:extLst>
              <a:ext uri="{FF2B5EF4-FFF2-40B4-BE49-F238E27FC236}">
                <a16:creationId xmlns:a16="http://schemas.microsoft.com/office/drawing/2014/main" id="{0D0FCDE1-90B5-4745-9EF6-96F40CAA8F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4532" y="1765398"/>
            <a:ext cx="1967111" cy="603911"/>
          </a:xfrm>
          <a:prstGeom prst="rect">
            <a:avLst/>
          </a:prstGeom>
          <a:solidFill>
            <a:srgbClr val="A4A4A4"/>
          </a:solidFill>
          <a:ln w="57150" algn="ctr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68501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543" dirty="0">
                <a:solidFill>
                  <a:srgbClr val="FFFFFF"/>
                </a:solidFill>
                <a:latin typeface="Tele-GroteskFet" pitchFamily="2" charset="0"/>
                <a:cs typeface="Arial" pitchFamily="34" charset="0"/>
              </a:rPr>
              <a:t>Split by consent</a:t>
            </a:r>
          </a:p>
          <a:p>
            <a:pPr algn="ctr" defTabSz="68501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543" dirty="0">
                <a:solidFill>
                  <a:srgbClr val="FFFFFF"/>
                </a:solidFill>
                <a:latin typeface="Tele-GroteskFet" pitchFamily="2" charset="0"/>
                <a:cs typeface="Arial" pitchFamily="34" charset="0"/>
              </a:rPr>
              <a:t>Agreement on OP level</a:t>
            </a:r>
          </a:p>
        </p:txBody>
      </p:sp>
      <p:sp>
        <p:nvSpPr>
          <p:cNvPr id="20" name="AutoShape 28">
            <a:extLst>
              <a:ext uri="{FF2B5EF4-FFF2-40B4-BE49-F238E27FC236}">
                <a16:creationId xmlns:a16="http://schemas.microsoft.com/office/drawing/2014/main" id="{803FCBEA-9067-4FB4-9537-1154DB5D78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083" y="3892489"/>
            <a:ext cx="1891089" cy="603911"/>
          </a:xfrm>
          <a:prstGeom prst="rect">
            <a:avLst/>
          </a:prstGeom>
          <a:solidFill>
            <a:srgbClr val="A4A4A4"/>
          </a:solidFill>
          <a:ln w="57150" algn="ctr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68501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543" dirty="0">
                <a:solidFill>
                  <a:srgbClr val="FFFFFF"/>
                </a:solidFill>
                <a:latin typeface="Tele-GroteskFet" pitchFamily="2" charset="0"/>
                <a:cs typeface="Arial" pitchFamily="34" charset="0"/>
              </a:rPr>
              <a:t>Equal split per region</a:t>
            </a:r>
          </a:p>
          <a:p>
            <a:pPr algn="ctr" defTabSz="68501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543" dirty="0">
                <a:solidFill>
                  <a:srgbClr val="FFFFFF"/>
                </a:solidFill>
                <a:latin typeface="Tele-GroteskFet" pitchFamily="2" charset="0"/>
                <a:cs typeface="Arial" pitchFamily="34" charset="0"/>
              </a:rPr>
              <a:t>⅓ - ⅓ - ⅓</a:t>
            </a:r>
          </a:p>
        </p:txBody>
      </p:sp>
      <p:sp>
        <p:nvSpPr>
          <p:cNvPr id="21" name="AutoShape 29">
            <a:extLst>
              <a:ext uri="{FF2B5EF4-FFF2-40B4-BE49-F238E27FC236}">
                <a16:creationId xmlns:a16="http://schemas.microsoft.com/office/drawing/2014/main" id="{A0C214F8-C6AE-4D2D-B372-7A4069D7FA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6120" y="3892488"/>
            <a:ext cx="1443850" cy="603911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6C6C6C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68501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543" dirty="0">
                <a:solidFill>
                  <a:srgbClr val="6C6C6C"/>
                </a:solidFill>
                <a:latin typeface="Tele-GroteskFet" pitchFamily="2" charset="0"/>
                <a:cs typeface="Times New Roman" pitchFamily="18" charset="0"/>
              </a:rPr>
              <a:t>Maybe shortfall in some regions</a:t>
            </a:r>
          </a:p>
        </p:txBody>
      </p:sp>
      <p:sp>
        <p:nvSpPr>
          <p:cNvPr id="22" name="AutoShape 30">
            <a:extLst>
              <a:ext uri="{FF2B5EF4-FFF2-40B4-BE49-F238E27FC236}">
                <a16:creationId xmlns:a16="http://schemas.microsoft.com/office/drawing/2014/main" id="{47CEE1A1-F34E-4D45-835B-4E5B06B832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6824" y="1473167"/>
            <a:ext cx="842044" cy="603911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6C6C6C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68501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543" dirty="0">
                <a:solidFill>
                  <a:srgbClr val="6C6C6C"/>
                </a:solidFill>
                <a:latin typeface="Tele-GroteskFet" pitchFamily="2" charset="0"/>
                <a:cs typeface="Times New Roman" pitchFamily="18" charset="0"/>
              </a:rPr>
              <a:t>Agreement per region</a:t>
            </a:r>
          </a:p>
        </p:txBody>
      </p:sp>
      <p:sp>
        <p:nvSpPr>
          <p:cNvPr id="23" name="AutoShape 31">
            <a:extLst>
              <a:ext uri="{FF2B5EF4-FFF2-40B4-BE49-F238E27FC236}">
                <a16:creationId xmlns:a16="http://schemas.microsoft.com/office/drawing/2014/main" id="{0773FF1F-46B9-4111-BB2B-6018F952F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6824" y="3026920"/>
            <a:ext cx="842044" cy="603911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6C6C6C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68501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543" dirty="0">
                <a:solidFill>
                  <a:srgbClr val="6C6C6C"/>
                </a:solidFill>
                <a:latin typeface="Tele-GroteskFet" pitchFamily="2" charset="0"/>
                <a:cs typeface="Times New Roman" pitchFamily="18" charset="0"/>
              </a:rPr>
              <a:t>Agreement per OP</a:t>
            </a:r>
          </a:p>
        </p:txBody>
      </p:sp>
      <p:sp>
        <p:nvSpPr>
          <p:cNvPr id="24" name="AutoShape 32">
            <a:extLst>
              <a:ext uri="{FF2B5EF4-FFF2-40B4-BE49-F238E27FC236}">
                <a16:creationId xmlns:a16="http://schemas.microsoft.com/office/drawing/2014/main" id="{695E1C8B-8380-408A-8B86-9E3EFDB1DE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5849" y="1938518"/>
            <a:ext cx="2475535" cy="301955"/>
          </a:xfrm>
          <a:prstGeom prst="rect">
            <a:avLst/>
          </a:prstGeom>
          <a:solidFill>
            <a:srgbClr val="EDEDED"/>
          </a:solidFill>
          <a:ln w="57150" algn="ctr">
            <a:noFill/>
            <a:miter lim="800000"/>
            <a:headEnd/>
            <a:tailEnd/>
          </a:ln>
          <a:effectLst/>
        </p:spPr>
        <p:txBody>
          <a:bodyPr lIns="92558" tIns="30849" rIns="0" bIns="30849" anchor="ctr"/>
          <a:lstStyle/>
          <a:p>
            <a:pPr defTabSz="685017">
              <a:lnSpc>
                <a:spcPct val="90000"/>
              </a:lnSpc>
              <a:spcBef>
                <a:spcPct val="0"/>
              </a:spcBef>
            </a:pPr>
            <a:r>
              <a:rPr lang="en-US" sz="1200" dirty="0">
                <a:solidFill>
                  <a:srgbClr val="4B4B4B"/>
                </a:solidFill>
                <a:latin typeface="Tele-GroteskNor"/>
                <a:cs typeface="Times New Roman" pitchFamily="18" charset="0"/>
              </a:rPr>
              <a:t>Split of region 3 needed</a:t>
            </a:r>
          </a:p>
        </p:txBody>
      </p:sp>
      <p:sp>
        <p:nvSpPr>
          <p:cNvPr id="26" name="AutoShape 34">
            <a:extLst>
              <a:ext uri="{FF2B5EF4-FFF2-40B4-BE49-F238E27FC236}">
                <a16:creationId xmlns:a16="http://schemas.microsoft.com/office/drawing/2014/main" id="{49F67166-0691-4EF8-8EEF-328A7531DB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5848" y="1335809"/>
            <a:ext cx="2475535" cy="301955"/>
          </a:xfrm>
          <a:prstGeom prst="rect">
            <a:avLst/>
          </a:prstGeom>
          <a:solidFill>
            <a:srgbClr val="EDEDED"/>
          </a:solidFill>
          <a:ln w="57150" algn="ctr">
            <a:noFill/>
            <a:miter lim="800000"/>
            <a:headEnd/>
            <a:tailEnd/>
          </a:ln>
          <a:effectLst/>
        </p:spPr>
        <p:txBody>
          <a:bodyPr lIns="92558" tIns="30849" rIns="0" bIns="30849" anchor="ctr"/>
          <a:lstStyle/>
          <a:p>
            <a:pPr defTabSz="685017">
              <a:lnSpc>
                <a:spcPct val="90000"/>
              </a:lnSpc>
              <a:spcBef>
                <a:spcPct val="0"/>
              </a:spcBef>
            </a:pPr>
            <a:r>
              <a:rPr lang="en-US" sz="1200" dirty="0">
                <a:solidFill>
                  <a:srgbClr val="4B4B4B"/>
                </a:solidFill>
                <a:latin typeface="Tele-GroteskNor"/>
                <a:cs typeface="Times New Roman" pitchFamily="18" charset="0"/>
              </a:rPr>
              <a:t>Region1 and 2 clear as one OP per region</a:t>
            </a:r>
          </a:p>
        </p:txBody>
      </p:sp>
      <p:sp>
        <p:nvSpPr>
          <p:cNvPr id="25" name="Oval 22">
            <a:extLst>
              <a:ext uri="{FF2B5EF4-FFF2-40B4-BE49-F238E27FC236}">
                <a16:creationId xmlns:a16="http://schemas.microsoft.com/office/drawing/2014/main" id="{BA36F3A4-DD95-4668-9809-087079B4D21C}"/>
              </a:ext>
            </a:extLst>
          </p:cNvPr>
          <p:cNvSpPr>
            <a:spLocks noChangeArrowheads="1"/>
          </p:cNvSpPr>
          <p:nvPr/>
        </p:nvSpPr>
        <p:spPr bwMode="gray">
          <a:xfrm>
            <a:off x="7615501" y="1125693"/>
            <a:ext cx="430212" cy="430212"/>
          </a:xfrm>
          <a:prstGeom prst="ellipse">
            <a:avLst/>
          </a:prstGeom>
          <a:solidFill>
            <a:schemeClr val="tx2"/>
          </a:solidFill>
          <a:ln w="6350" algn="ctr">
            <a:noFill/>
            <a:round/>
            <a:headEnd/>
            <a:tailEnd/>
          </a:ln>
          <a:effectLst/>
        </p:spPr>
        <p:txBody>
          <a:bodyPr lIns="72000" tIns="72000" rIns="72000" bIns="7200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leGrotesk Headline Ultra" pitchFamily="2" charset="0"/>
                <a:ea typeface="Arial Unicode MS"/>
                <a:cs typeface="Arial Unicode MS"/>
              </a:rPr>
              <a:t>1</a:t>
            </a:r>
          </a:p>
        </p:txBody>
      </p:sp>
      <p:sp>
        <p:nvSpPr>
          <p:cNvPr id="29" name="Oval 22">
            <a:extLst>
              <a:ext uri="{FF2B5EF4-FFF2-40B4-BE49-F238E27FC236}">
                <a16:creationId xmlns:a16="http://schemas.microsoft.com/office/drawing/2014/main" id="{54DAAB78-9CDF-4394-B17E-276C3B0B646F}"/>
              </a:ext>
            </a:extLst>
          </p:cNvPr>
          <p:cNvSpPr>
            <a:spLocks noChangeArrowheads="1"/>
          </p:cNvSpPr>
          <p:nvPr/>
        </p:nvSpPr>
        <p:spPr bwMode="gray">
          <a:xfrm>
            <a:off x="7658530" y="2682387"/>
            <a:ext cx="430212" cy="430212"/>
          </a:xfrm>
          <a:prstGeom prst="ellipse">
            <a:avLst/>
          </a:prstGeom>
          <a:solidFill>
            <a:schemeClr val="tx2"/>
          </a:solidFill>
          <a:ln w="6350" algn="ctr">
            <a:noFill/>
            <a:round/>
            <a:headEnd/>
            <a:tailEnd/>
          </a:ln>
          <a:effectLst/>
        </p:spPr>
        <p:txBody>
          <a:bodyPr lIns="72000" tIns="72000" rIns="72000" bIns="7200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leGrotesk Headline Ultra" pitchFamily="2" charset="0"/>
                <a:ea typeface="Arial Unicode MS"/>
                <a:cs typeface="Arial Unicode MS"/>
              </a:rPr>
              <a:t>2</a:t>
            </a:r>
          </a:p>
        </p:txBody>
      </p:sp>
      <p:sp>
        <p:nvSpPr>
          <p:cNvPr id="30" name="Oval 22">
            <a:extLst>
              <a:ext uri="{FF2B5EF4-FFF2-40B4-BE49-F238E27FC236}">
                <a16:creationId xmlns:a16="http://schemas.microsoft.com/office/drawing/2014/main" id="{9F4E554D-EC76-466A-B707-3A1A263E1549}"/>
              </a:ext>
            </a:extLst>
          </p:cNvPr>
          <p:cNvSpPr>
            <a:spLocks noChangeArrowheads="1"/>
          </p:cNvSpPr>
          <p:nvPr/>
        </p:nvSpPr>
        <p:spPr bwMode="gray">
          <a:xfrm>
            <a:off x="5320724" y="3613254"/>
            <a:ext cx="430212" cy="430212"/>
          </a:xfrm>
          <a:prstGeom prst="ellipse">
            <a:avLst/>
          </a:prstGeom>
          <a:solidFill>
            <a:schemeClr val="tx2"/>
          </a:solidFill>
          <a:ln w="6350" algn="ctr">
            <a:noFill/>
            <a:round/>
            <a:headEnd/>
            <a:tailEnd/>
          </a:ln>
          <a:effectLst/>
        </p:spPr>
        <p:txBody>
          <a:bodyPr lIns="72000" tIns="72000" rIns="72000" bIns="7200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leGrotesk Headline Ultra" pitchFamily="2" charset="0"/>
                <a:ea typeface="Arial Unicode MS"/>
                <a:cs typeface="Arial Unicode MS"/>
              </a:rPr>
              <a:t>3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0F1915B-CF84-492B-963D-94EC62AEC4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OPmp220003                                 J. Achter, DT - Sustainable 3GPP meeting funding - Nov22</a:t>
            </a:r>
            <a:endParaRPr lang="en-GB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C201DD8-0954-4BC1-8DA2-4B5D8F3AECD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03D854-5DB7-4BB2-AA8F-8AF749499990}" type="slidenum">
              <a:rPr lang="en-GB" smtClean="0"/>
              <a:t>9</a:t>
            </a:fld>
            <a:endParaRPr lang="en-GB"/>
          </a:p>
        </p:txBody>
      </p:sp>
      <p:cxnSp>
        <p:nvCxnSpPr>
          <p:cNvPr id="27" name="AutoShape 14">
            <a:extLst>
              <a:ext uri="{FF2B5EF4-FFF2-40B4-BE49-F238E27FC236}">
                <a16:creationId xmlns:a16="http://schemas.microsoft.com/office/drawing/2014/main" id="{39D856E6-6296-415A-9E8D-67A64303B99C}"/>
              </a:ext>
            </a:extLst>
          </p:cNvPr>
          <p:cNvCxnSpPr>
            <a:cxnSpLocks noChangeShapeType="1"/>
            <a:stCxn id="18" idx="3"/>
            <a:endCxn id="31" idx="1"/>
          </p:cNvCxnSpPr>
          <p:nvPr/>
        </p:nvCxnSpPr>
        <p:spPr bwMode="auto">
          <a:xfrm>
            <a:off x="2269902" y="3538599"/>
            <a:ext cx="1345180" cy="1691039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triangle" w="med" len="med"/>
          </a:ln>
        </p:spPr>
      </p:cxnSp>
      <p:cxnSp>
        <p:nvCxnSpPr>
          <p:cNvPr id="28" name="AutoShape 17">
            <a:extLst>
              <a:ext uri="{FF2B5EF4-FFF2-40B4-BE49-F238E27FC236}">
                <a16:creationId xmlns:a16="http://schemas.microsoft.com/office/drawing/2014/main" id="{9323C8F9-F91C-4679-9B20-14FFAD7651F4}"/>
              </a:ext>
            </a:extLst>
          </p:cNvPr>
          <p:cNvCxnSpPr>
            <a:cxnSpLocks noChangeShapeType="1"/>
            <a:stCxn id="31" idx="3"/>
            <a:endCxn id="32" idx="1"/>
          </p:cNvCxnSpPr>
          <p:nvPr/>
        </p:nvCxnSpPr>
        <p:spPr bwMode="auto">
          <a:xfrm flipV="1">
            <a:off x="5506171" y="5229637"/>
            <a:ext cx="923615" cy="1"/>
          </a:xfrm>
          <a:prstGeom prst="straightConnector1">
            <a:avLst/>
          </a:prstGeom>
          <a:noFill/>
          <a:ln w="9525">
            <a:solidFill>
              <a:schemeClr val="bg2"/>
            </a:solidFill>
            <a:round/>
            <a:headEnd/>
            <a:tailEnd type="triangle" w="med" len="med"/>
          </a:ln>
        </p:spPr>
      </p:cxnSp>
      <p:sp>
        <p:nvSpPr>
          <p:cNvPr id="31" name="AutoShape 28">
            <a:extLst>
              <a:ext uri="{FF2B5EF4-FFF2-40B4-BE49-F238E27FC236}">
                <a16:creationId xmlns:a16="http://schemas.microsoft.com/office/drawing/2014/main" id="{81786E69-2390-4EC2-86B9-BB85CA2948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082" y="4927682"/>
            <a:ext cx="1891089" cy="603911"/>
          </a:xfrm>
          <a:prstGeom prst="rect">
            <a:avLst/>
          </a:prstGeom>
          <a:solidFill>
            <a:srgbClr val="A4A4A4"/>
          </a:solidFill>
          <a:ln w="57150" algn="ctr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68501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543" dirty="0">
                <a:solidFill>
                  <a:srgbClr val="FFFFFF"/>
                </a:solidFill>
                <a:latin typeface="Tele-GroteskFet" pitchFamily="2" charset="0"/>
                <a:cs typeface="Arial" pitchFamily="34" charset="0"/>
              </a:rPr>
              <a:t>Reimbursement by actual costs </a:t>
            </a:r>
          </a:p>
        </p:txBody>
      </p:sp>
      <p:sp>
        <p:nvSpPr>
          <p:cNvPr id="32" name="AutoShape 29">
            <a:extLst>
              <a:ext uri="{FF2B5EF4-FFF2-40B4-BE49-F238E27FC236}">
                <a16:creationId xmlns:a16="http://schemas.microsoft.com/office/drawing/2014/main" id="{A5F6E883-FA70-4640-B670-02DB89F3D5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9786" y="4927681"/>
            <a:ext cx="1443850" cy="603911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6C6C6C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68501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r>
              <a:rPr lang="en-US" sz="1543" dirty="0">
                <a:solidFill>
                  <a:srgbClr val="6C6C6C"/>
                </a:solidFill>
                <a:latin typeface="Tele-GroteskFet" pitchFamily="2" charset="0"/>
                <a:cs typeface="Times New Roman" pitchFamily="18" charset="0"/>
              </a:rPr>
              <a:t>Trusted entity for check </a:t>
            </a:r>
          </a:p>
        </p:txBody>
      </p:sp>
      <p:sp>
        <p:nvSpPr>
          <p:cNvPr id="33" name="Oval 22">
            <a:extLst>
              <a:ext uri="{FF2B5EF4-FFF2-40B4-BE49-F238E27FC236}">
                <a16:creationId xmlns:a16="http://schemas.microsoft.com/office/drawing/2014/main" id="{91FD4295-EB84-4614-8030-16723F225DCD}"/>
              </a:ext>
            </a:extLst>
          </p:cNvPr>
          <p:cNvSpPr>
            <a:spLocks noChangeArrowheads="1"/>
          </p:cNvSpPr>
          <p:nvPr/>
        </p:nvSpPr>
        <p:spPr bwMode="gray">
          <a:xfrm>
            <a:off x="5297877" y="4682411"/>
            <a:ext cx="430212" cy="430212"/>
          </a:xfrm>
          <a:prstGeom prst="ellipse">
            <a:avLst/>
          </a:prstGeom>
          <a:solidFill>
            <a:schemeClr val="tx2"/>
          </a:solidFill>
          <a:ln w="6350" algn="ctr">
            <a:noFill/>
            <a:round/>
            <a:headEnd/>
            <a:tailEnd/>
          </a:ln>
          <a:effectLst/>
        </p:spPr>
        <p:txBody>
          <a:bodyPr lIns="72000" tIns="72000" rIns="72000" bIns="7200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eleGrotesk Headline Ultra" pitchFamily="2" charset="0"/>
                <a:ea typeface="Arial Unicode MS"/>
                <a:cs typeface="Arial Unicode MS"/>
              </a:rPr>
              <a:t>4</a:t>
            </a: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eleGrotesk Headline Ultra" pitchFamily="2" charset="0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3107948193"/>
      </p:ext>
    </p:extLst>
  </p:cSld>
  <p:clrMapOvr>
    <a:masterClrMapping/>
  </p:clrMapOvr>
</p:sld>
</file>

<file path=ppt/theme/theme1.xml><?xml version="1.0" encoding="utf-8"?>
<a:theme xmlns:a="http://schemas.openxmlformats.org/drawingml/2006/main" name="Telekom_2020">
  <a:themeElements>
    <a:clrScheme name="Telekom Liquid Master">
      <a:dk1>
        <a:sysClr val="windowText" lastClr="000000"/>
      </a:dk1>
      <a:lt1>
        <a:sysClr val="window" lastClr="FFFFFF"/>
      </a:lt1>
      <a:dk2>
        <a:srgbClr val="E20074"/>
      </a:dk2>
      <a:lt2>
        <a:srgbClr val="A3A3A3"/>
      </a:lt2>
      <a:accent1>
        <a:srgbClr val="32B9AF"/>
      </a:accent1>
      <a:accent2>
        <a:srgbClr val="A4DEEE"/>
      </a:accent2>
      <a:accent3>
        <a:srgbClr val="ECCCBF"/>
      </a:accent3>
      <a:accent4>
        <a:srgbClr val="F0E68C"/>
      </a:accent4>
      <a:accent5>
        <a:srgbClr val="00A8E6"/>
      </a:accent5>
      <a:accent6>
        <a:srgbClr val="6E648C"/>
      </a:accent6>
      <a:hlink>
        <a:srgbClr val="00739F"/>
      </a:hlink>
      <a:folHlink>
        <a:srgbClr val="00739F"/>
      </a:folHlink>
    </a:clrScheme>
    <a:fontScheme name="Deutsche Telekom Liquid Master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FF"/>
        </a:solidFill>
        <a:ln w="25400" cmpd="sng">
          <a:solidFill>
            <a:srgbClr val="E20074"/>
          </a:solidFill>
          <a:prstDash val="solid"/>
        </a:ln>
        <a:effectLst>
          <a:glow>
            <a:scrgbClr r="0" g="0" b="0">
              <a:alpha val="0"/>
            </a:scrgbClr>
          </a:glow>
        </a:effectLst>
        <a:extLst>
          <a:ext uri="{AF507438-7753-43E0-B8FC-AC1667EBCBE1}">
            <a14:hiddenEffects xmlns:a14="http://schemas.microsoft.com/office/drawing/2010/main">
              <a:effectLst>
                <a:glow>
                  <a:scrgbClr r="0" g="0" b="0">
                    <a:alpha val="0"/>
                  </a:scrgbClr>
                </a:glow>
                <a:outerShdw blurRad="63500" dist="37357" dir="2700000" rotWithShape="0">
                  <a:scrgbClr r="0" g="0" b="0">
                    <a:alpha val="0"/>
                  </a:scrgbClr>
                </a:outerShdw>
              </a:effectLst>
            </a14:hiddenEffects>
          </a:ext>
        </a:extLst>
      </a:spPr>
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l">
          <a:lnSpc>
            <a:spcPct val="104000"/>
          </a:lnSpc>
          <a:defRPr sz="1200" kern="100" smtClean="0">
            <a:solidFill>
              <a:srgbClr val="000000"/>
            </a:solidFill>
            <a:effectLst>
              <a:glow>
                <a:scrgbClr r="0" g="0" b="0">
                  <a:alpha val="0"/>
                </a:scrgbClr>
              </a:glow>
            </a:effectLst>
            <a:latin typeface="TeleNeo Office" panose="020B0504040202090203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0" cmpd="sng">
          <a:noFill/>
          <a:prstDash val="solid"/>
        </a:ln>
        <a:effectLst>
          <a:glow>
            <a:scrgbClr r="0" g="0" b="0">
              <a:alpha val="0"/>
            </a:scrgbClr>
          </a:glow>
        </a:effectLst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glow>
                  <a:scrgbClr r="0" g="0" b="0">
                    <a:alpha val="0"/>
                  </a:scrgbClr>
                </a:glow>
                <a:outerShdw blurRad="63500" dist="37357" dir="2700000" rotWithShape="0">
                  <a:scrgbClr r="0" g="0" b="0">
                    <a:alpha val="0"/>
                  </a:scrgbClr>
                </a:outerShdw>
              </a:effectLst>
            </a14:hiddenEffects>
          </a:ext>
        </a:extLst>
      </a:spPr>
      <a:bodyPr vert="horz" wrap="square" lIns="72000" tIns="72000" rIns="72000" bIns="72000" rtlCol="0" anchor="ctr">
        <a:spAutoFit/>
      </a:bodyPr>
      <a:lstStyle>
        <a:defPPr marL="144000" indent="-144000" algn="l">
          <a:lnSpc>
            <a:spcPct val="120000"/>
          </a:lnSpc>
          <a:buClr>
            <a:schemeClr val="tx2"/>
          </a:buClr>
          <a:buSzPct val="100000"/>
          <a:buFont typeface="TeleNeo Office" panose="020B0504040202090203" pitchFamily="34" charset="0"/>
          <a:buChar char="•"/>
          <a:defRPr sz="1200" kern="100" smtClean="0">
            <a:solidFill>
              <a:srgbClr val="000000"/>
            </a:solidFill>
            <a:effectLst>
              <a:glow>
                <a:scrgbClr r="0" g="0" b="0">
                  <a:alpha val="0"/>
                </a:scrgbClr>
              </a:glow>
            </a:effectLst>
            <a:latin typeface="TeleNeo Office" panose="020B0504040202090203" pitchFamily="34" charset="0"/>
          </a:defRPr>
        </a:defPPr>
      </a:lstStyle>
    </a:txDef>
  </a:objectDefaults>
  <a:extraClrSchemeLst/>
  <a:custClrLst>
    <a:custClr name="Smaragd">
      <a:srgbClr val="078C82"/>
    </a:custClr>
    <a:custClr name="Ozean">
      <a:srgbClr val="5AB4C8"/>
    </a:custClr>
    <a:custClr name="Cappuccino">
      <a:srgbClr val="BD968C"/>
    </a:custClr>
    <a:custClr name="Curry">
      <a:srgbClr val="C8B45A"/>
    </a:custClr>
    <a:custClr name="Jeans">
      <a:srgbClr val="0478BE"/>
    </a:custClr>
    <a:custClr name="Aubergine">
      <a:srgbClr val="3C325A"/>
    </a:custClr>
    <a:custClr name="Leer">
      <a:srgbClr val="FFFFFF"/>
    </a:custClr>
    <a:custClr name="Leer">
      <a:srgbClr val="FFFFFF"/>
    </a:custClr>
    <a:custClr name="Leer">
      <a:srgbClr val="FFFFFF"/>
    </a:custClr>
    <a:custClr name="Leer">
      <a:srgbClr val="FFFFFF"/>
    </a:custClr>
    <a:custClr name="Mint">
      <a:srgbClr val="86CBC4"/>
    </a:custClr>
    <a:custClr name="Himmel">
      <a:srgbClr val="CBE8F4"/>
    </a:custClr>
    <a:custClr name="Pfirsich">
      <a:srgbClr val="FAE2D8"/>
    </a:custClr>
    <a:custClr name="Vanille">
      <a:srgbClr val="F5EBAF"/>
    </a:custClr>
    <a:custClr name="Azur">
      <a:srgbClr val="45C1F1"/>
    </a:custClr>
    <a:custClr name="Flieder">
      <a:srgbClr val="9C9BB9"/>
    </a:custClr>
    <a:custClr name="Leer">
      <a:srgbClr val="FFFFFF"/>
    </a:custClr>
    <a:custClr name="Leer">
      <a:srgbClr val="FFFFFF"/>
    </a:custClr>
    <a:custClr name="Leer">
      <a:srgbClr val="FFFFFF"/>
    </a:custClr>
    <a:custClr name="Leer">
      <a:srgbClr val="FFFFFF"/>
    </a:custClr>
    <a:custClr name="Grau 38">
      <a:srgbClr val="262626"/>
    </a:custClr>
    <a:custClr name="Grau 75">
      <a:srgbClr val="4B4B4B"/>
    </a:custClr>
    <a:custClr name="Grau 115">
      <a:srgbClr val="737373"/>
    </a:custClr>
    <a:custClr name="Grau 178">
      <a:srgbClr val="B2B2B2"/>
    </a:custClr>
    <a:custClr name="Grau 220">
      <a:srgbClr val="DCDCDC"/>
    </a:custClr>
    <a:custClr name="Leer">
      <a:srgbClr val="FFFFFF"/>
    </a:custClr>
    <a:custClr name="Leer">
      <a:srgbClr val="FFFFFF"/>
    </a:custClr>
    <a:custClr name="Rot">
      <a:srgbClr val="D90000"/>
    </a:custClr>
    <a:custClr name="Gelb">
      <a:srgbClr val="FECB00"/>
    </a:custClr>
    <a:custClr name="Grün">
      <a:srgbClr val="46A800"/>
    </a:custClr>
  </a:custClrLst>
  <a:extLst>
    <a:ext uri="{05A4C25C-085E-4340-85A3-A5531E510DB2}">
      <thm15:themeFamily xmlns:thm15="http://schemas.microsoft.com/office/thememl/2012/main" name="Telekom_2020" id="{7F8B588E-62FC-4AD4-8AEC-D913F3952078}" vid="{C501936B-2731-4BEC-9F70-E49EE21C792E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1462</Words>
  <Application>Microsoft Office PowerPoint</Application>
  <PresentationFormat>Breitbild</PresentationFormat>
  <Paragraphs>387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15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TeleGrotesk Headline Ultra</vt:lpstr>
      <vt:lpstr>Tele-GroteskFet</vt:lpstr>
      <vt:lpstr>Tele-GroteskNor</vt:lpstr>
      <vt:lpstr>TeleNeo Office</vt:lpstr>
      <vt:lpstr>TeleNeo Office ExtraBold</vt:lpstr>
      <vt:lpstr>TeleNeo Office Medium</vt:lpstr>
      <vt:lpstr>Telekom_2020</vt:lpstr>
      <vt:lpstr>Office Theme</vt:lpstr>
      <vt:lpstr>Sustainable funding of 3GPP meetings</vt:lpstr>
      <vt:lpstr>PowerPoint-Präsentation</vt:lpstr>
      <vt:lpstr>Situation Oct 2022</vt:lpstr>
      <vt:lpstr>Facts on 3GPP IM and participation</vt:lpstr>
      <vt:lpstr>Proposals:</vt:lpstr>
      <vt:lpstr>Proposal 1: funding by participation fee</vt:lpstr>
      <vt:lpstr>Impact of collocated meetings and registration</vt:lpstr>
      <vt:lpstr>Comparison of Opt1&amp;2 participation fee</vt:lpstr>
      <vt:lpstr>Proposal 2: central budget</vt:lpstr>
      <vt:lpstr>Budget handling options 1-3</vt:lpstr>
      <vt:lpstr>Budget handling option 4</vt:lpstr>
      <vt:lpstr>Proposals</vt:lpstr>
      <vt:lpstr>Challenges</vt:lpstr>
      <vt:lpstr>Backup</vt:lpstr>
      <vt:lpstr>Numbers from 2019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Sustainable Funding of 3GPP meetings</dc:title>
  <dc:creator>DTAG, JA</dc:creator>
  <cp:lastModifiedBy>DTAG, JA</cp:lastModifiedBy>
  <cp:revision>11</cp:revision>
  <dcterms:created xsi:type="dcterms:W3CDTF">2022-10-18T12:46:28Z</dcterms:created>
  <dcterms:modified xsi:type="dcterms:W3CDTF">2022-11-10T16:09:32Z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5339bf0-f345-473a-9ec8-6ca7c8197055_Enabled">
    <vt:lpwstr>true</vt:lpwstr>
  </property>
  <property fmtid="{D5CDD505-2E9C-101B-9397-08002B2CF9AE}" pid="3" name="MSIP_Label_55339bf0-f345-473a-9ec8-6ca7c8197055_SetDate">
    <vt:lpwstr>2022-10-18T14:55:36Z</vt:lpwstr>
  </property>
  <property fmtid="{D5CDD505-2E9C-101B-9397-08002B2CF9AE}" pid="4" name="MSIP_Label_55339bf0-f345-473a-9ec8-6ca7c8197055_Method">
    <vt:lpwstr>Privileged</vt:lpwstr>
  </property>
  <property fmtid="{D5CDD505-2E9C-101B-9397-08002B2CF9AE}" pid="5" name="MSIP_Label_55339bf0-f345-473a-9ec8-6ca7c8197055_Name">
    <vt:lpwstr>OFFEN</vt:lpwstr>
  </property>
  <property fmtid="{D5CDD505-2E9C-101B-9397-08002B2CF9AE}" pid="6" name="MSIP_Label_55339bf0-f345-473a-9ec8-6ca7c8197055_SiteId">
    <vt:lpwstr>d313b56f-f400-44d3-8403-4b468b3d8ded</vt:lpwstr>
  </property>
  <property fmtid="{D5CDD505-2E9C-101B-9397-08002B2CF9AE}" pid="7" name="MSIP_Label_55339bf0-f345-473a-9ec8-6ca7c8197055_ActionId">
    <vt:lpwstr>c710c833-a640-4791-ba53-f17115a0e051</vt:lpwstr>
  </property>
  <property fmtid="{D5CDD505-2E9C-101B-9397-08002B2CF9AE}" pid="8" name="MSIP_Label_55339bf0-f345-473a-9ec8-6ca7c8197055_ContentBits">
    <vt:lpwstr>0</vt:lpwstr>
  </property>
</Properties>
</file>