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6"/>
    <p:sldMasterId id="2147483798" r:id="rId7"/>
    <p:sldMasterId id="2147483812" r:id="rId8"/>
  </p:sldMasterIdLst>
  <p:notesMasterIdLst>
    <p:notesMasterId r:id="rId15"/>
  </p:notesMasterIdLst>
  <p:handoutMasterIdLst>
    <p:handoutMasterId r:id="rId16"/>
  </p:handoutMasterIdLst>
  <p:sldIdLst>
    <p:sldId id="311" r:id="rId9"/>
    <p:sldId id="373" r:id="rId10"/>
    <p:sldId id="372" r:id="rId11"/>
    <p:sldId id="374" r:id="rId12"/>
    <p:sldId id="364" r:id="rId13"/>
    <p:sldId id="366" r:id="rId14"/>
  </p:sldIdLst>
  <p:sldSz cx="9144000" cy="5143500" type="screen16x9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192"/>
    <a:srgbClr val="000000"/>
    <a:srgbClr val="68717A"/>
    <a:srgbClr val="A8BB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327" autoAdjust="0"/>
  </p:normalViewPr>
  <p:slideViewPr>
    <p:cSldViewPr snapToGrid="0">
      <p:cViewPr varScale="1">
        <p:scale>
          <a:sx n="171" d="100"/>
          <a:sy n="171" d="100"/>
        </p:scale>
        <p:origin x="1120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44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A1A956-FBA6-4D44-9717-88B588F88EA2}" type="datetimeFigureOut">
              <a:rPr lang="en-US"/>
              <a:pPr>
                <a:defRPr/>
              </a:pPr>
              <a:t>8/30/22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EB7DA75-3119-461F-BBD9-15CADFA28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986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2CF6B7E-5EE0-4686-A335-20EF82FA6D28}" type="datetimeFigureOut">
              <a:rPr lang="en-US"/>
              <a:pPr>
                <a:defRPr/>
              </a:pPr>
              <a:t>8/30/22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6C2616F-011D-47B3-A2C1-4E16F1199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924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F1E334-DD0D-44F1-B379-F6C65B92AF5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54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75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279249"/>
            <a:ext cx="8229600" cy="3117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0" y="537790"/>
            <a:ext cx="8227649" cy="301625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89662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42">
            <a:extLst>
              <a:ext uri="{FF2B5EF4-FFF2-40B4-BE49-F238E27FC236}">
                <a16:creationId xmlns:a16="http://schemas.microsoft.com/office/drawing/2014/main" id="{73EC6F19-4B79-4103-93C9-A7D00929D4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3FE214-5976-44EB-8D69-829839140B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652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8159A76-98DF-40D7-AAA6-3C6EFC62A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749A47C-F045-4720-B44F-ABE91F832C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260000"/>
            <a:ext cx="4010400" cy="334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1pPr>
            <a:lvl2pPr marL="230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2pPr>
            <a:lvl3pPr marL="4626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100">
                <a:solidFill>
                  <a:schemeClr val="tx2"/>
                </a:solidFill>
                <a:latin typeface="+mn-lt"/>
              </a:defRPr>
            </a:lvl3pPr>
            <a:lvl4pPr marL="6930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900">
                <a:solidFill>
                  <a:schemeClr val="tx2"/>
                </a:solidFill>
                <a:latin typeface="+mn-lt"/>
              </a:defRPr>
            </a:lvl4pPr>
            <a:lvl5pPr marL="9234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7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42">
            <a:extLst>
              <a:ext uri="{FF2B5EF4-FFF2-40B4-BE49-F238E27FC236}">
                <a16:creationId xmlns:a16="http://schemas.microsoft.com/office/drawing/2014/main" id="{84798BF3-AC17-43DB-9543-A1154429A1E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1" name="Text Placeholder 42">
            <a:extLst>
              <a:ext uri="{FF2B5EF4-FFF2-40B4-BE49-F238E27FC236}">
                <a16:creationId xmlns:a16="http://schemas.microsoft.com/office/drawing/2014/main" id="{A3E6F846-F43A-474F-AF8A-489219A597E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683001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5DE51B3D-110F-4884-81C0-0C6A2D17AF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A48031C6-8898-401E-BAC3-BF0FF9C780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755769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260000"/>
            <a:ext cx="8308800" cy="33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9272C944-84CC-4AB8-82D5-9695E2FD53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050D1CE3-F30D-40A8-93F6-C618AFBE27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764520"/>
            <a:ext cx="8308800" cy="3406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485737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3_Singl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DDEE8-FF3C-4742-BB8C-B09BB2526A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– Nokia Confidential</a:t>
            </a:r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B4B383DF-E841-4958-AC70-1FE077578D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6D425CB6-0BAB-4AB6-ADCE-D68F0C1DF8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87D8427-6029-4956-BF93-C47F0DB879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9892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.4 Gray divi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1080000"/>
            <a:ext cx="8308800" cy="17605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81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Nokia internal use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91119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0" y="537790"/>
            <a:ext cx="8227649" cy="301625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Blu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180000"/>
            <a:ext cx="8244000" cy="2253600"/>
          </a:xfrm>
        </p:spPr>
        <p:txBody>
          <a:bodyPr/>
          <a:lstStyle>
            <a:lvl1pPr marL="0" indent="0">
              <a:buNone/>
              <a:defRPr sz="6600">
                <a:solidFill>
                  <a:schemeClr val="tx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17600" y="2217675"/>
            <a:ext cx="8244000" cy="2030400"/>
          </a:xfrm>
        </p:spPr>
        <p:txBody>
          <a:bodyPr/>
          <a:lstStyle>
            <a:lvl1pPr marL="324000" indent="-324000">
              <a:buFont typeface="Arial" pitchFamily="34" charset="0"/>
              <a:buChar char="•"/>
              <a:tabLst/>
              <a:defRPr>
                <a:latin typeface="+mn-lt"/>
              </a:defRPr>
            </a:lvl1pPr>
            <a:lvl2pPr marL="230188" indent="0">
              <a:buNone/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okia Blu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17600" y="288000"/>
            <a:ext cx="8244000" cy="2253600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4400" baseline="0">
                <a:solidFill>
                  <a:schemeClr val="tx2"/>
                </a:solidFill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Nokia Blu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kia Blue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2430463"/>
            <a:ext cx="172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2430463"/>
            <a:ext cx="17272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0" y="537790"/>
            <a:ext cx="8227649" cy="301625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Customer - Nokia Confidential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0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593725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 dirty="0">
              <a:latin typeface="+mj-l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49149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846138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092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466566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440055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280988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47638"/>
            <a:ext cx="0" cy="5508626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47638"/>
            <a:ext cx="0" cy="5508626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279400"/>
            <a:ext cx="8229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089025"/>
            <a:ext cx="82296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352425"/>
            <a:ext cx="9144000" cy="2333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 eaLnBrk="0" hangingPunct="0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defRPr/>
            </a:pPr>
            <a:r>
              <a:rPr lang="en-US" sz="1000" dirty="0">
                <a:solidFill>
                  <a:schemeClr val="tx2"/>
                </a:solidFill>
                <a:latin typeface="+mn-l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18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65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0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201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104</a:t>
            </a:r>
            <a:b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113</a:t>
            </a:r>
            <a:b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3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216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217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168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187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and </a:t>
            </a: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background</a:t>
            </a:r>
            <a:r>
              <a:rPr lang="en-GB" sz="5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 dirty="0">
              <a:solidFill>
                <a:schemeClr val="tx2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GB" sz="5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4643438"/>
            <a:ext cx="144462" cy="13811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chemeClr val="bg2"/>
                </a:solidFill>
                <a:latin typeface="+mn-lt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chemeClr val="bg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03363" y="4749800"/>
            <a:ext cx="6078537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8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800" dirty="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4" r:id="rId2"/>
    <p:sldLayoutId id="2147483803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300"/>
        </a:spcAft>
        <a:buFont typeface="Arial" charset="0"/>
        <a:buChar char="•"/>
        <a:defRPr sz="1800" b="1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300"/>
        </a:spcAft>
        <a:buFont typeface="Lucida Grande"/>
        <a:buChar char="-"/>
        <a:defRPr sz="16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300"/>
        </a:spcAft>
        <a:buFont typeface="Arial" charset="0"/>
        <a:buChar char="•"/>
        <a:defRPr sz="1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300"/>
        </a:spcAft>
        <a:buFont typeface="Lucida Grande"/>
        <a:buChar char="-"/>
        <a:defRPr sz="12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300"/>
        </a:spcAft>
        <a:buFont typeface="Arial" charset="0"/>
        <a:buChar char="•"/>
        <a:defRPr sz="12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593725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4914900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846138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092200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4665663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4400550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280988"/>
            <a:ext cx="9502776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47638"/>
            <a:ext cx="0" cy="5508626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47638"/>
            <a:ext cx="0" cy="5508626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n>
                <a:solidFill>
                  <a:schemeClr val="tx1"/>
                </a:solidFill>
              </a:ln>
              <a:latin typeface="Arial" pitchFamily="34" charset="0"/>
            </a:endParaRPr>
          </a:p>
        </p:txBody>
      </p:sp>
      <p:sp>
        <p:nvSpPr>
          <p:cNvPr id="6155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288000"/>
            <a:ext cx="8229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5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089025"/>
            <a:ext cx="82296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352425"/>
            <a:ext cx="9144000" cy="2333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 eaLnBrk="0" hangingPunct="0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defRPr/>
            </a:pPr>
            <a:r>
              <a:rPr lang="en-US" sz="1000" dirty="0">
                <a:solidFill>
                  <a:schemeClr val="tx2"/>
                </a:solidFill>
                <a:latin typeface="+mn-l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18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65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0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201 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104</a:t>
            </a:r>
            <a:b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113</a:t>
            </a:r>
            <a:b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3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216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217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168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187</a:t>
            </a:r>
            <a:b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Core and background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 dirty="0">
              <a:solidFill>
                <a:schemeClr val="tx2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GB" sz="500" b="1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4643438"/>
            <a:ext cx="144462" cy="13811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800" smtClean="0">
                <a:latin typeface="+mn-lt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</p:sldLayoutIdLst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800" b="1" kern="1200">
          <a:solidFill>
            <a:schemeClr val="tx2"/>
          </a:solidFill>
          <a:latin typeface="+mj-lt"/>
          <a:ea typeface="ヒラギノ角ゴ Pro W3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1800" b="1" kern="1200">
          <a:solidFill>
            <a:schemeClr val="tx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0" fontAlgn="base" hangingPunct="0">
        <a:spcBef>
          <a:spcPct val="0"/>
        </a:spcBef>
        <a:spcAft>
          <a:spcPts val="300"/>
        </a:spcAft>
        <a:buFont typeface="Lucida Grande"/>
        <a:buChar char="-"/>
        <a:defRPr sz="1600" kern="1200">
          <a:solidFill>
            <a:schemeClr val="tx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1400" kern="1200">
          <a:solidFill>
            <a:schemeClr val="tx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0" fontAlgn="base" hangingPunct="0">
        <a:spcBef>
          <a:spcPct val="0"/>
        </a:spcBef>
        <a:spcAft>
          <a:spcPts val="300"/>
        </a:spcAft>
        <a:buFont typeface="Lucida Grande"/>
        <a:buChar char="-"/>
        <a:defRPr sz="1200" kern="1200">
          <a:solidFill>
            <a:schemeClr val="tx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1200" kern="1200">
          <a:solidFill>
            <a:schemeClr val="tx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4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17600" y="724749"/>
            <a:ext cx="8244000" cy="1733106"/>
          </a:xfrm>
        </p:spPr>
        <p:txBody>
          <a:bodyPr/>
          <a:lstStyle/>
          <a:p>
            <a:pPr eaLnBrk="1" hangingPunct="1"/>
            <a:r>
              <a:rPr lang="en-GB" sz="5400" dirty="0">
                <a:ea typeface="ヒラギノ角ゴ Pro W3"/>
                <a:cs typeface="ヒラギノ角ゴ Pro W3"/>
              </a:rPr>
              <a:t>3GPP F2F return</a:t>
            </a:r>
          </a:p>
          <a:p>
            <a:pPr eaLnBrk="1" hangingPunct="1"/>
            <a:r>
              <a:rPr lang="en-GB" sz="3600" i="1" dirty="0">
                <a:ea typeface="ヒラギノ角ゴ Pro W3"/>
                <a:cs typeface="ヒラギノ角ゴ Pro W3"/>
              </a:rPr>
              <a:t>Overall plan from 4Q/2022 onwards</a:t>
            </a:r>
            <a:br>
              <a:rPr lang="en-GB" sz="3600" i="1" dirty="0">
                <a:ea typeface="ヒラギノ角ゴ Pro W3"/>
                <a:cs typeface="ヒラギノ角ゴ Pro W3"/>
              </a:rPr>
            </a:br>
            <a:r>
              <a:rPr lang="en-GB" sz="3600" i="1" dirty="0">
                <a:ea typeface="ヒラギノ角ゴ Pro W3"/>
                <a:cs typeface="ヒラギノ角ゴ Pro W3"/>
              </a:rPr>
              <a:t>Outcome from DM#5</a:t>
            </a:r>
          </a:p>
          <a:p>
            <a:pPr eaLnBrk="1" hangingPunct="1"/>
            <a:r>
              <a:rPr lang="en-GB" sz="2800" i="1" dirty="0">
                <a:ea typeface="ヒラギノ角ゴ Pro W3"/>
                <a:cs typeface="ヒラギノ角ゴ Pro W3"/>
              </a:rPr>
              <a:t>29</a:t>
            </a:r>
            <a:r>
              <a:rPr lang="en-GB" sz="2800" i="1" baseline="30000" dirty="0">
                <a:ea typeface="ヒラギノ角ゴ Pro W3"/>
                <a:cs typeface="ヒラギノ角ゴ Pro W3"/>
              </a:rPr>
              <a:t>th</a:t>
            </a:r>
            <a:r>
              <a:rPr lang="en-GB" sz="2800" i="1" dirty="0">
                <a:ea typeface="ヒラギノ角ゴ Pro W3"/>
                <a:cs typeface="ヒラギノ角ゴ Pro W3"/>
              </a:rPr>
              <a:t> August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6E4B32-D2FE-4E95-8B26-997AE087F0C9}"/>
              </a:ext>
            </a:extLst>
          </p:cNvPr>
          <p:cNvSpPr txBox="1"/>
          <p:nvPr/>
        </p:nvSpPr>
        <p:spPr>
          <a:xfrm>
            <a:off x="7143750" y="170268"/>
            <a:ext cx="1621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OPf2200xx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434FD6E-26C1-7648-B8F0-7455CD3E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120" y="682691"/>
            <a:ext cx="8227648" cy="3606813"/>
          </a:xfrm>
        </p:spPr>
        <p:txBody>
          <a:bodyPr/>
          <a:lstStyle/>
          <a:p>
            <a:r>
              <a:rPr lang="en-US" sz="1200" dirty="0"/>
              <a:t>Agreements from DM#3bis</a:t>
            </a:r>
            <a:endParaRPr lang="en-US" sz="1100" dirty="0"/>
          </a:p>
          <a:p>
            <a:pPr lvl="1"/>
            <a:r>
              <a:rPr lang="en-US" sz="1100" dirty="0"/>
              <a:t>November WG meetings confirmed to be hosted by NAF3 in Canada. </a:t>
            </a:r>
            <a:r>
              <a:rPr lang="en-US" sz="1100" dirty="0">
                <a:highlight>
                  <a:srgbClr val="00FF00"/>
                </a:highlight>
              </a:rPr>
              <a:t>This has been overridden by DM#4 and DM#5</a:t>
            </a:r>
          </a:p>
          <a:p>
            <a:pPr lvl="1"/>
            <a:r>
              <a:rPr lang="en-US" sz="1100" dirty="0"/>
              <a:t>TSG chairs to work on best practices for 2-way remote access</a:t>
            </a:r>
          </a:p>
          <a:p>
            <a:pPr lvl="1"/>
            <a:r>
              <a:rPr lang="en-US" sz="1100" dirty="0"/>
              <a:t>If pandemic-related travel hardship does not fundamentally and substantially degrade, OPs will not veto the November meeting to go ahead F2F </a:t>
            </a:r>
          </a:p>
          <a:p>
            <a:pPr lvl="1"/>
            <a:r>
              <a:rPr lang="en-US" sz="1100" dirty="0"/>
              <a:t>Strongly encourage F2F participation, 2-way remote access primarily meant for folks under </a:t>
            </a:r>
            <a:r>
              <a:rPr lang="en-US" sz="1100" u="sng" dirty="0"/>
              <a:t>severe pandemic-related hardship</a:t>
            </a:r>
            <a:endParaRPr lang="en-US" sz="1100" dirty="0"/>
          </a:p>
          <a:p>
            <a:r>
              <a:rPr lang="en-US" sz="1200" dirty="0"/>
              <a:t>Decision from DM#4</a:t>
            </a:r>
          </a:p>
          <a:p>
            <a:pPr lvl="1"/>
            <a:r>
              <a:rPr lang="en-US" sz="1100" dirty="0"/>
              <a:t>Re-locate November WG meetings to Europe EF3 to seek suitable location(s), and provide information by 29</a:t>
            </a:r>
            <a:r>
              <a:rPr lang="en-US" sz="1100" baseline="30000" dirty="0"/>
              <a:t>th</a:t>
            </a:r>
            <a:r>
              <a:rPr lang="en-US" sz="1100" dirty="0"/>
              <a:t> August</a:t>
            </a:r>
            <a:endParaRPr lang="en-US" sz="1600" dirty="0">
              <a:highlight>
                <a:srgbClr val="00FF00"/>
              </a:highlight>
            </a:endParaRPr>
          </a:p>
          <a:p>
            <a:r>
              <a:rPr lang="en-US" sz="1600" dirty="0">
                <a:highlight>
                  <a:srgbClr val="00FF00"/>
                </a:highlight>
              </a:rPr>
              <a:t>Decision from DM#5</a:t>
            </a:r>
          </a:p>
          <a:p>
            <a:pPr lvl="1"/>
            <a:r>
              <a:rPr lang="en-US" sz="1400" dirty="0">
                <a:highlight>
                  <a:srgbClr val="00FF00"/>
                </a:highlight>
              </a:rPr>
              <a:t>November WG meetings confirmed to be hosted by EF3 in Toulouse</a:t>
            </a:r>
          </a:p>
          <a:p>
            <a:pPr lvl="2"/>
            <a:r>
              <a:rPr lang="en-US" dirty="0">
                <a:highlight>
                  <a:srgbClr val="00FF00"/>
                </a:highlight>
              </a:rPr>
              <a:t>The potential budget gap of 155KEUR is confirmed to be jointly funded by EF3 and NAF3</a:t>
            </a:r>
          </a:p>
          <a:p>
            <a:pPr lvl="2"/>
            <a:r>
              <a:rPr lang="en-US" dirty="0">
                <a:highlight>
                  <a:srgbClr val="00FF00"/>
                </a:highlight>
              </a:rPr>
              <a:t>Invitations to be sent out within a week</a:t>
            </a:r>
            <a:endParaRPr lang="en-US" sz="1200" dirty="0">
              <a:highlight>
                <a:srgbClr val="00FF00"/>
              </a:highlight>
            </a:endParaRPr>
          </a:p>
          <a:p>
            <a:pPr lvl="1"/>
            <a:r>
              <a:rPr lang="en-US" sz="1400" dirty="0">
                <a:highlight>
                  <a:srgbClr val="00FF00"/>
                </a:highlight>
              </a:rPr>
              <a:t>2-way remote access confirmed for all WGs’ main session and official break-out sessions</a:t>
            </a:r>
          </a:p>
          <a:p>
            <a:pPr lvl="2"/>
            <a:r>
              <a:rPr lang="en-US" dirty="0">
                <a:highlight>
                  <a:srgbClr val="00FF00"/>
                </a:highlight>
              </a:rPr>
              <a:t>Remote access for </a:t>
            </a:r>
            <a:r>
              <a:rPr lang="en-US" i="1" dirty="0">
                <a:highlight>
                  <a:srgbClr val="00FF00"/>
                </a:highlight>
              </a:rPr>
              <a:t>offline</a:t>
            </a:r>
            <a:r>
              <a:rPr lang="en-US" dirty="0">
                <a:highlight>
                  <a:srgbClr val="00FF00"/>
                </a:highlight>
              </a:rPr>
              <a:t> sessions will be arranged on a best-effort basis</a:t>
            </a:r>
          </a:p>
          <a:p>
            <a:pPr lvl="3"/>
            <a:r>
              <a:rPr lang="en-US" dirty="0">
                <a:highlight>
                  <a:srgbClr val="00FF00"/>
                </a:highlight>
              </a:rPr>
              <a:t>WG chairs and MCC will discuss and announce the details well in-advance of the meeting</a:t>
            </a:r>
          </a:p>
          <a:p>
            <a:pPr lvl="3"/>
            <a:endParaRPr lang="en-US" sz="1100" dirty="0"/>
          </a:p>
          <a:p>
            <a:pPr marL="458788" lvl="2" indent="0">
              <a:buNone/>
            </a:pPr>
            <a:br>
              <a:rPr lang="en-US" sz="1200" b="0" dirty="0"/>
            </a:br>
            <a:endParaRPr lang="en-US" sz="11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709D-A882-C24C-90A3-3E61B93C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planning for November/2022 WGs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389919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434FD6E-26C1-7648-B8F0-7455CD3E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120" y="801635"/>
            <a:ext cx="8227648" cy="4062615"/>
          </a:xfrm>
        </p:spPr>
        <p:txBody>
          <a:bodyPr/>
          <a:lstStyle/>
          <a:p>
            <a:r>
              <a:rPr lang="en-US" dirty="0"/>
              <a:t>Proposed 2023 plan – overall considerations </a:t>
            </a:r>
            <a:endParaRPr lang="en-US" b="0" dirty="0"/>
          </a:p>
          <a:p>
            <a:pPr lvl="1"/>
            <a:r>
              <a:rPr lang="en-US" b="0" dirty="0"/>
              <a:t>Goal is for 4 F2F WG meetings and 2 F2F TSGs. All other meetings planned as Electronic.</a:t>
            </a:r>
          </a:p>
          <a:p>
            <a:pPr lvl="1"/>
            <a:r>
              <a:rPr lang="en-US" b="0" dirty="0"/>
              <a:t>CCSA to provide feedback on the most workable F2F meeting spacing (and location) from the perspective of pandemic-related hardship</a:t>
            </a:r>
          </a:p>
          <a:p>
            <a:pPr lvl="2"/>
            <a:r>
              <a:rPr lang="en-US" b="0" dirty="0"/>
              <a:t>Option A: Feb, May, Aug, Nov as F2F WG meetings. 1 Electronic WG meeting each in Q2 and Q4.</a:t>
            </a:r>
            <a:br>
              <a:rPr lang="en-US" b="0" dirty="0">
                <a:highlight>
                  <a:srgbClr val="FFFF00"/>
                </a:highlight>
              </a:rPr>
            </a:br>
            <a:r>
              <a:rPr lang="en-US" b="0" dirty="0"/>
              <a:t>Option B: April, May, Oct, Nov as F2F WG meetings. 1 Electronic WG meeting each in Q1 and Q3.</a:t>
            </a:r>
            <a:br>
              <a:rPr lang="en-US" b="0" dirty="0"/>
            </a:br>
            <a:r>
              <a:rPr lang="en-US" b="0" dirty="0"/>
              <a:t>Option C: April, May, Aug, Nov as F2F WG meetings. 1 Electronic WG meeting each in Q1 and Q4.</a:t>
            </a:r>
            <a:br>
              <a:rPr lang="en-US" b="0" dirty="0"/>
            </a:br>
            <a:endParaRPr lang="en-US" b="0" dirty="0"/>
          </a:p>
          <a:p>
            <a:pPr lvl="2"/>
            <a:r>
              <a:rPr lang="en-US" dirty="0"/>
              <a:t>F2F TSGs: March, September. Other TSGs planned as Electronic.</a:t>
            </a:r>
          </a:p>
          <a:p>
            <a:pPr lvl="1"/>
            <a:r>
              <a:rPr lang="en-US" dirty="0"/>
              <a:t>It is decided to </a:t>
            </a:r>
            <a:r>
              <a:rPr lang="en-US" u="sng" dirty="0"/>
              <a:t>pursue Option A</a:t>
            </a:r>
            <a:endParaRPr lang="en-US" b="0" u="sng" dirty="0"/>
          </a:p>
          <a:p>
            <a:pPr lvl="1"/>
            <a:r>
              <a:rPr lang="en-US" b="0" dirty="0"/>
              <a:t>In case travel hardship eases, then 1 additional WG meeting (October) and 1 additional TSG meeting (December) in 2H/2023 can potentially be converted to F2F</a:t>
            </a:r>
            <a:br>
              <a:rPr lang="en-US" b="0" dirty="0"/>
            </a:br>
            <a:endParaRPr lang="en-US" sz="1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709D-A882-C24C-90A3-3E61B93C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Overall Planning for 2023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210091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434FD6E-26C1-7648-B8F0-7455CD3E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120" y="801635"/>
            <a:ext cx="8227648" cy="4126712"/>
          </a:xfrm>
        </p:spPr>
        <p:txBody>
          <a:bodyPr/>
          <a:lstStyle/>
          <a:p>
            <a:r>
              <a:rPr lang="en-US" dirty="0"/>
              <a:t>Proposed 2023 meeting plan (</a:t>
            </a:r>
            <a:r>
              <a:rPr lang="en-US" dirty="0">
                <a:highlight>
                  <a:srgbClr val="00FF00"/>
                </a:highlight>
              </a:rPr>
              <a:t>confirmed</a:t>
            </a:r>
            <a:r>
              <a:rPr lang="en-US" dirty="0"/>
              <a:t>, </a:t>
            </a:r>
            <a:r>
              <a:rPr lang="en-US" dirty="0">
                <a:highlight>
                  <a:srgbClr val="FFFF00"/>
                </a:highlight>
              </a:rPr>
              <a:t>pending</a:t>
            </a:r>
            <a:r>
              <a:rPr lang="en-US" dirty="0"/>
              <a:t>)</a:t>
            </a:r>
            <a:endParaRPr lang="en-US" b="0" dirty="0"/>
          </a:p>
          <a:p>
            <a:pPr lvl="1"/>
            <a:r>
              <a:rPr lang="en-US" b="0" dirty="0">
                <a:highlight>
                  <a:srgbClr val="00FF00"/>
                </a:highlight>
              </a:rPr>
              <a:t>February WGs: 		F2F in Europe – Athens (RAN), TBD (SA/CT)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March TSGs: 		F2F in Europe (Rotterdam)</a:t>
            </a:r>
          </a:p>
          <a:p>
            <a:pPr lvl="1"/>
            <a:r>
              <a:rPr lang="en-US" b="0" dirty="0">
                <a:highlight>
                  <a:srgbClr val="00FF00"/>
                </a:highlight>
              </a:rPr>
              <a:t>April WGs</a:t>
            </a:r>
            <a:r>
              <a:rPr lang="en-US" dirty="0">
                <a:highlight>
                  <a:srgbClr val="00FF00"/>
                </a:highlight>
              </a:rPr>
              <a:t>: 		Electronic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May WGs:			F2F in Asia (RAN in Korea, SA/CT in Europe (</a:t>
            </a:r>
            <a:r>
              <a:rPr lang="en-US" dirty="0">
                <a:highlight>
                  <a:srgbClr val="FFFF00"/>
                </a:highlight>
              </a:rPr>
              <a:t>check Singapore option latest by end of November)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June TSGs:		Electronic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August WGs:		F2F in Europe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September TSGs:	F2F in Europe/India </a:t>
            </a:r>
            <a:r>
              <a:rPr lang="en-US" dirty="0">
                <a:highlight>
                  <a:srgbClr val="FFFF00"/>
                </a:highlight>
              </a:rPr>
              <a:t>[location TBD latest by end of November]</a:t>
            </a:r>
          </a:p>
          <a:p>
            <a:pPr lvl="1"/>
            <a:r>
              <a:rPr lang="en-US" b="0" dirty="0">
                <a:highlight>
                  <a:srgbClr val="00FF00"/>
                </a:highlight>
              </a:rPr>
              <a:t>October WGs:		Electronic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November WGs:	F2F in NA</a:t>
            </a:r>
          </a:p>
          <a:p>
            <a:pPr lvl="1"/>
            <a:r>
              <a:rPr lang="en-US" b="0" dirty="0">
                <a:highlight>
                  <a:srgbClr val="FFFF00"/>
                </a:highlight>
              </a:rPr>
              <a:t>December TSGs:	Electronic / India [TBC, next check end of November </a:t>
            </a:r>
            <a:r>
              <a:rPr lang="en-US" b="0">
                <a:highlight>
                  <a:srgbClr val="FFFF00"/>
                </a:highlight>
              </a:rPr>
              <a:t>2022]</a:t>
            </a:r>
            <a:endParaRPr lang="en-US" b="0" dirty="0">
              <a:highlight>
                <a:srgbClr val="FFFF00"/>
              </a:highlight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709D-A882-C24C-90A3-3E61B93C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Detailed Planning for 2023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423326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434FD6E-26C1-7648-B8F0-7455CD3E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120" y="1143608"/>
            <a:ext cx="8227648" cy="3257409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highlight>
                  <a:srgbClr val="00FF00"/>
                </a:highlight>
              </a:rPr>
              <a:t>F2F_DM#5bis on 2024 meeting hosting distribution to be held 21/Sept 13-14h UTC</a:t>
            </a:r>
          </a:p>
          <a:p>
            <a:endParaRPr lang="en-US" dirty="0">
              <a:highlight>
                <a:srgbClr val="00FF00"/>
              </a:highlight>
            </a:endParaRPr>
          </a:p>
          <a:p>
            <a:r>
              <a:rPr lang="en-US" dirty="0">
                <a:highlight>
                  <a:srgbClr val="00FF00"/>
                </a:highlight>
              </a:rPr>
              <a:t>F2F_DM#6 to be held face-to-face during the November WG meetings in Toulouse, exact </a:t>
            </a:r>
            <a:r>
              <a:rPr lang="en-US" dirty="0" err="1">
                <a:highlight>
                  <a:srgbClr val="00FF00"/>
                </a:highlight>
              </a:rPr>
              <a:t>date&amp;time</a:t>
            </a:r>
            <a:r>
              <a:rPr lang="en-US" dirty="0">
                <a:highlight>
                  <a:srgbClr val="00FF00"/>
                </a:highlight>
              </a:rPr>
              <a:t> TBD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Review 2023 plan and confirm pending issues where possible</a:t>
            </a:r>
          </a:p>
          <a:p>
            <a:pPr lvl="1"/>
            <a:r>
              <a:rPr lang="en-US" dirty="0">
                <a:highlight>
                  <a:srgbClr val="00FF00"/>
                </a:highlight>
              </a:rPr>
              <a:t>Distribution of hosts for 2024 meeting calendar</a:t>
            </a:r>
          </a:p>
          <a:p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CD709D-A882-C24C-90A3-3E61B93C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 for F2F_DM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71585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9F89B6-47C0-40AE-8D5C-1F44E1D971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7600" y="2154418"/>
            <a:ext cx="8244000" cy="791339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491095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okia PowerPoint Template Nokia Pure v9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rmal.potm" id="{2981A54F-6E51-6442-8C1E-8E028386F7E1}" vid="{947BB1F7-0F6A-9E48-B7D7-3FC59AFF3104}"/>
    </a:ext>
  </a:extLst>
</a:theme>
</file>

<file path=ppt/theme/theme2.xml><?xml version="1.0" encoding="utf-8"?>
<a:theme xmlns:a="http://schemas.openxmlformats.org/drawingml/2006/main" name="Nokia Master Blue Background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rmal.potm" id="{2981A54F-6E51-6442-8C1E-8E028386F7E1}" vid="{EFEBCF1D-7277-104B-BDFB-302CF3CA7A17}"/>
    </a:ext>
  </a:extLst>
</a:theme>
</file>

<file path=ppt/theme/theme3.xml><?xml version="1.0" encoding="utf-8"?>
<a:theme xmlns:a="http://schemas.openxmlformats.org/drawingml/2006/main" name="1.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- Pure PowerPoint template 2021 v1.3" id="{83E57FD3-4D1E-4396-8750-91CCF5D75450}" vid="{B1A42757-A18C-4C6C-9F92-263C02514E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64148B02D26846BD61137C6AECB1F3" ma:contentTypeVersion="6" ma:contentTypeDescription="Create a new document." ma:contentTypeScope="" ma:versionID="925f2f0b7ad0230d1a7887eca87f5fd6">
  <xsd:schema xmlns:xsd="http://www.w3.org/2001/XMLSchema" xmlns:xs="http://www.w3.org/2001/XMLSchema" xmlns:p="http://schemas.microsoft.com/office/2006/metadata/properties" xmlns:ns2="71c5aaf6-e6ce-465b-b873-5148d2a4c105" xmlns:ns3="8a721af7-6211-45bb-a226-4c61e052e8c0" xmlns:ns4="3b34c8f0-1ef5-4d1e-bb66-517ce7fe7356" targetNamespace="http://schemas.microsoft.com/office/2006/metadata/properties" ma:root="true" ma:fieldsID="935477c40a3ffeee3e30f20ca353cfe2" ns2:_="" ns3:_="" ns4:_="">
    <xsd:import namespace="71c5aaf6-e6ce-465b-b873-5148d2a4c105"/>
    <xsd:import namespace="8a721af7-6211-45bb-a226-4c61e052e8c0"/>
    <xsd:import namespace="3b34c8f0-1ef5-4d1e-bb66-517ce7fe735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21af7-6211-45bb-a226-4c61e052e8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4c8f0-1ef5-4d1e-bb66-517ce7fe735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  <_dlc_DocId xmlns="71c5aaf6-e6ce-465b-b873-5148d2a4c105">TOIBPU4I3N5A-1139849574-111</_dlc_DocId>
    <_dlc_DocIdUrl xmlns="71c5aaf6-e6ce-465b-b873-5148d2a4c105">
      <Url>https://nokia.sharepoint.com/sites/5GstdWr/virtualwarroom8/_layouts/15/DocIdRedir.aspx?ID=TOIBPU4I3N5A-1139849574-111</Url>
      <Description>TOIBPU4I3N5A-1139849574-111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52102D8-93F9-4600-B95F-C05EEE9FF92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A39EB7F-AA02-4BC7-996F-3B3DF25695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8a721af7-6211-45bb-a226-4c61e052e8c0"/>
    <ds:schemaRef ds:uri="3b34c8f0-1ef5-4d1e-bb66-517ce7fe73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006C09-D9AD-49CD-95D4-E9B4D315244F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3b34c8f0-1ef5-4d1e-bb66-517ce7fe7356"/>
    <ds:schemaRef ds:uri="8a721af7-6211-45bb-a226-4c61e052e8c0"/>
    <ds:schemaRef ds:uri="http://purl.org/dc/elements/1.1/"/>
    <ds:schemaRef ds:uri="http://purl.org/dc/dcmitype/"/>
    <ds:schemaRef ds:uri="http://schemas.microsoft.com/office/infopath/2007/PartnerControls"/>
    <ds:schemaRef ds:uri="71c5aaf6-e6ce-465b-b873-5148d2a4c105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4DC85CB9-A2B8-4A3E-A5A2-8DB4B0336A29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3B98F740-4CA2-4E93-955F-EFA031EA1E4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Nokia PowerPoint Template Nokia Pure v9</Template>
  <TotalTime>1755</TotalTime>
  <Words>601</Words>
  <Application>Microsoft Macintosh PowerPoint</Application>
  <PresentationFormat>On-screen Show (16:9)</PresentationFormat>
  <Paragraphs>51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Lucida Grande</vt:lpstr>
      <vt:lpstr>Nokia Pure Headline Light</vt:lpstr>
      <vt:lpstr>Nokia Pure Headline Ultra Light</vt:lpstr>
      <vt:lpstr>Nokia Pure Text</vt:lpstr>
      <vt:lpstr>Nokia Pure Text Light</vt:lpstr>
      <vt:lpstr>Nokia PowerPoint Template Nokia Pure v9</vt:lpstr>
      <vt:lpstr>Nokia Master Blue Background</vt:lpstr>
      <vt:lpstr>1. White master</vt:lpstr>
      <vt:lpstr>PowerPoint Presentation</vt:lpstr>
      <vt:lpstr>Proposed planning for November/2022 WGs</vt:lpstr>
      <vt:lpstr>Overall Planning for 2023</vt:lpstr>
      <vt:lpstr>Detailed Planning for 2023</vt:lpstr>
      <vt:lpstr>Next steps for F2F_DM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Sebire, Benoist (Nokia - JP/Tokyo)</dc:creator>
  <cp:lastModifiedBy>Bertenyi, Balazs (Nokia - HU/Budapest)</cp:lastModifiedBy>
  <cp:revision>94</cp:revision>
  <dcterms:created xsi:type="dcterms:W3CDTF">2021-04-28T06:02:25Z</dcterms:created>
  <dcterms:modified xsi:type="dcterms:W3CDTF">2022-08-30T06:19:50Z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0x0101006864148B02D26846BD61137C6AECB1F3</vt:lpwstr>
  </property>
  <property fmtid="{D5CDD505-2E9C-101B-9397-08002B2CF9AE}" pid="3" name="_dlc_DocIdItemGuid">
    <vt:lpwstr>c1cff2d6-7d98-4ef3-942f-df605015776f</vt:lpwstr>
  </property>
</Properties>
</file>