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535" r:id="rId3"/>
    <p:sldId id="538" r:id="rId4"/>
    <p:sldId id="553" r:id="rId5"/>
    <p:sldId id="561" r:id="rId6"/>
    <p:sldId id="560" r:id="rId7"/>
    <p:sldId id="562" r:id="rId8"/>
    <p:sldId id="563" r:id="rId9"/>
    <p:sldId id="554" r:id="rId10"/>
    <p:sldId id="564" r:id="rId11"/>
    <p:sldId id="542" r:id="rId12"/>
    <p:sldId id="551" r:id="rId13"/>
    <p:sldId id="565" r:id="rId14"/>
    <p:sldId id="541" r:id="rId15"/>
    <p:sldId id="557" r:id="rId16"/>
    <p:sldId id="540" r:id="rId17"/>
    <p:sldId id="552" r:id="rId18"/>
    <p:sldId id="566" r:id="rId19"/>
    <p:sldId id="558" r:id="rId20"/>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114" d="100"/>
          <a:sy n="114" d="100"/>
        </p:scale>
        <p:origin x="111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2" d="100"/>
          <a:sy n="82" d="100"/>
        </p:scale>
        <p:origin x="397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iondet\AppData\Local\Microsoft\Windows\INetCache\Content.Outlook\P9SMSYOB\follow-up-table-2019.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a:t>3GPP</a:t>
            </a:r>
            <a:r>
              <a:rPr lang="en-GB" b="1" baseline="0"/>
              <a:t> Staf Expenditure 2019 H1</a:t>
            </a:r>
          </a:p>
          <a:p>
            <a:pPr>
              <a:defRPr/>
            </a:pPr>
            <a:r>
              <a:rPr lang="en-GB" b="1" baseline="0"/>
              <a:t>Budget 2300 kEUR</a:t>
            </a:r>
            <a:endParaRPr lang="en-GB" b="1"/>
          </a:p>
        </c:rich>
      </c:tx>
      <c:layout>
        <c:manualLayout>
          <c:xMode val="edge"/>
          <c:yMode val="edge"/>
          <c:x val="0.33733079749019573"/>
          <c:y val="1.884573780675400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'2019 - Manpower spend'!$B$4</c:f>
              <c:strCache>
                <c:ptCount val="1"/>
                <c:pt idx="0">
                  <c:v>3GPP staff</c:v>
                </c:pt>
              </c:strCache>
            </c:strRef>
          </c:tx>
          <c:spPr>
            <a:solidFill>
              <a:schemeClr val="accent1"/>
            </a:solidFill>
            <a:ln>
              <a:noFill/>
            </a:ln>
            <a:effectLst/>
          </c:spPr>
          <c:invertIfNegative val="0"/>
          <c:cat>
            <c:strRef>
              <c:f>'2019 -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Manpower spend'!$C$4:$O$4</c:f>
              <c:numCache>
                <c:formatCode>0.000</c:formatCode>
                <c:ptCount val="13"/>
                <c:pt idx="0">
                  <c:v>188.761</c:v>
                </c:pt>
                <c:pt idx="1">
                  <c:v>111.815</c:v>
                </c:pt>
                <c:pt idx="2">
                  <c:v>200.42599999999999</c:v>
                </c:pt>
                <c:pt idx="3">
                  <c:v>202.06700000000001</c:v>
                </c:pt>
                <c:pt idx="4">
                  <c:v>292.55</c:v>
                </c:pt>
                <c:pt idx="5">
                  <c:v>207.672</c:v>
                </c:pt>
                <c:pt idx="12" formatCode="General">
                  <c:v>2300</c:v>
                </c:pt>
              </c:numCache>
            </c:numRef>
          </c:val>
          <c:extLst>
            <c:ext xmlns:c16="http://schemas.microsoft.com/office/drawing/2014/chart" uri="{C3380CC4-5D6E-409C-BE32-E72D297353CC}">
              <c16:uniqueId val="{00000001-E448-471E-AA2B-41329F1D9094}"/>
            </c:ext>
          </c:extLst>
        </c:ser>
        <c:ser>
          <c:idx val="1"/>
          <c:order val="1"/>
          <c:tx>
            <c:strRef>
              <c:f>'2019 - Manpower spend'!$B$5</c:f>
              <c:strCache>
                <c:ptCount val="1"/>
                <c:pt idx="0">
                  <c:v>Linear spend to staff budget</c:v>
                </c:pt>
              </c:strCache>
            </c:strRef>
          </c:tx>
          <c:spPr>
            <a:solidFill>
              <a:schemeClr val="accent2"/>
            </a:solidFill>
            <a:ln>
              <a:noFill/>
            </a:ln>
            <a:effectLst/>
          </c:spPr>
          <c:invertIfNegative val="0"/>
          <c:cat>
            <c:strRef>
              <c:f>'2019 -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Manpower spend'!$C$5:$O$5</c:f>
              <c:numCache>
                <c:formatCode>0.000</c:formatCode>
                <c:ptCount val="13"/>
                <c:pt idx="0">
                  <c:v>191.66666666666666</c:v>
                </c:pt>
                <c:pt idx="1">
                  <c:v>383.33333333333331</c:v>
                </c:pt>
                <c:pt idx="2">
                  <c:v>575</c:v>
                </c:pt>
                <c:pt idx="3">
                  <c:v>766.66666666666663</c:v>
                </c:pt>
                <c:pt idx="4">
                  <c:v>958.33333333333326</c:v>
                </c:pt>
                <c:pt idx="5">
                  <c:v>1150</c:v>
                </c:pt>
              </c:numCache>
            </c:numRef>
          </c:val>
          <c:extLst>
            <c:ext xmlns:c16="http://schemas.microsoft.com/office/drawing/2014/chart" uri="{C3380CC4-5D6E-409C-BE32-E72D297353CC}">
              <c16:uniqueId val="{00000002-E448-471E-AA2B-41329F1D9094}"/>
            </c:ext>
          </c:extLst>
        </c:ser>
        <c:dLbls>
          <c:showLegendKey val="0"/>
          <c:showVal val="0"/>
          <c:showCatName val="0"/>
          <c:showSerName val="0"/>
          <c:showPercent val="0"/>
          <c:showBubbleSize val="0"/>
        </c:dLbls>
        <c:gapWidth val="219"/>
        <c:overlap val="-27"/>
        <c:axId val="573620456"/>
        <c:axId val="573616520"/>
      </c:barChart>
      <c:lineChart>
        <c:grouping val="standard"/>
        <c:varyColors val="0"/>
        <c:ser>
          <c:idx val="2"/>
          <c:order val="2"/>
          <c:tx>
            <c:strRef>
              <c:f>'2019 - Manpower spend'!$B$6</c:f>
              <c:strCache>
                <c:ptCount val="1"/>
                <c:pt idx="0">
                  <c:v>3GPP staff cumulative spend</c:v>
                </c:pt>
              </c:strCache>
            </c:strRef>
          </c:tx>
          <c:spPr>
            <a:ln w="28575" cap="rnd">
              <a:solidFill>
                <a:schemeClr val="accent1"/>
              </a:solidFill>
              <a:round/>
            </a:ln>
            <a:effectLst/>
          </c:spPr>
          <c:marker>
            <c:symbol val="none"/>
          </c:marker>
          <c:dLbls>
            <c:dLbl>
              <c:idx val="0"/>
              <c:layout>
                <c:manualLayout>
                  <c:x val="-3.5045798486658716E-2"/>
                  <c:y val="-1.28813762178353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448-471E-AA2B-41329F1D909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noFill/>
                <a:prstDash val="sysDot"/>
              </a:ln>
              <a:effectLst/>
            </c:spPr>
            <c:trendlineType val="linear"/>
            <c:dispRSqr val="0"/>
            <c:dispEq val="0"/>
          </c:trendline>
          <c:cat>
            <c:strRef>
              <c:f>'2019 -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Manpower spend'!$C$6:$O$6</c:f>
              <c:numCache>
                <c:formatCode>0.000</c:formatCode>
                <c:ptCount val="13"/>
                <c:pt idx="0">
                  <c:v>188.761</c:v>
                </c:pt>
                <c:pt idx="1">
                  <c:v>300.57600000000002</c:v>
                </c:pt>
                <c:pt idx="2">
                  <c:v>501.00200000000001</c:v>
                </c:pt>
                <c:pt idx="3">
                  <c:v>703.06899999999996</c:v>
                </c:pt>
                <c:pt idx="4">
                  <c:v>995.61899999999991</c:v>
                </c:pt>
                <c:pt idx="5">
                  <c:v>1203.2909999999999</c:v>
                </c:pt>
              </c:numCache>
            </c:numRef>
          </c:val>
          <c:smooth val="0"/>
          <c:extLst>
            <c:ext xmlns:c16="http://schemas.microsoft.com/office/drawing/2014/chart" uri="{C3380CC4-5D6E-409C-BE32-E72D297353CC}">
              <c16:uniqueId val="{00000003-E448-471E-AA2B-41329F1D9094}"/>
            </c:ext>
          </c:extLst>
        </c:ser>
        <c:dLbls>
          <c:showLegendKey val="0"/>
          <c:showVal val="0"/>
          <c:showCatName val="0"/>
          <c:showSerName val="0"/>
          <c:showPercent val="0"/>
          <c:showBubbleSize val="0"/>
        </c:dLbls>
        <c:marker val="1"/>
        <c:smooth val="0"/>
        <c:axId val="573620456"/>
        <c:axId val="573616520"/>
      </c:lineChart>
      <c:catAx>
        <c:axId val="573620456"/>
        <c:scaling>
          <c:orientation val="minMax"/>
        </c:scaling>
        <c:delete val="1"/>
        <c:axPos val="b"/>
        <c:numFmt formatCode="General" sourceLinked="1"/>
        <c:majorTickMark val="none"/>
        <c:minorTickMark val="none"/>
        <c:tickLblPos val="nextTo"/>
        <c:crossAx val="573616520"/>
        <c:crosses val="autoZero"/>
        <c:auto val="1"/>
        <c:lblAlgn val="ctr"/>
        <c:lblOffset val="100"/>
        <c:noMultiLvlLbl val="0"/>
      </c:catAx>
      <c:valAx>
        <c:axId val="573616520"/>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73620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a:t>3GPP Travel expenditure H1</a:t>
            </a:r>
            <a:r>
              <a:rPr lang="en-GB" b="1" baseline="0"/>
              <a:t> </a:t>
            </a:r>
            <a:r>
              <a:rPr lang="en-GB" b="1"/>
              <a:t>2019</a:t>
            </a:r>
          </a:p>
          <a:p>
            <a:pPr>
              <a:defRPr/>
            </a:pPr>
            <a:endParaRPr lang="en-GB" b="1"/>
          </a:p>
          <a:p>
            <a:pPr>
              <a:defRPr/>
            </a:pPr>
            <a:r>
              <a:rPr lang="en-GB" b="1"/>
              <a:t>Budget: 525 kEUR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'2019 - Travel expenditure'!$B$4</c:f>
              <c:strCache>
                <c:ptCount val="1"/>
                <c:pt idx="0">
                  <c:v>Cost per month</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Travel expenditure'!$C$4:$O$4</c:f>
              <c:numCache>
                <c:formatCode>0.000</c:formatCode>
                <c:ptCount val="13"/>
                <c:pt idx="0">
                  <c:v>56.906999999999996</c:v>
                </c:pt>
                <c:pt idx="1">
                  <c:v>127.194</c:v>
                </c:pt>
                <c:pt idx="2">
                  <c:v>73.125</c:v>
                </c:pt>
                <c:pt idx="3">
                  <c:v>27.478999999999999</c:v>
                </c:pt>
                <c:pt idx="4">
                  <c:v>18.529</c:v>
                </c:pt>
                <c:pt idx="5">
                  <c:v>28.15</c:v>
                </c:pt>
                <c:pt idx="12" formatCode="General">
                  <c:v>525</c:v>
                </c:pt>
              </c:numCache>
            </c:numRef>
          </c:val>
          <c:extLst>
            <c:ext xmlns:c16="http://schemas.microsoft.com/office/drawing/2014/chart" uri="{C3380CC4-5D6E-409C-BE32-E72D297353CC}">
              <c16:uniqueId val="{00000000-44B9-4A89-B8ED-DB4375D4CB90}"/>
            </c:ext>
          </c:extLst>
        </c:ser>
        <c:dLbls>
          <c:showLegendKey val="0"/>
          <c:showVal val="0"/>
          <c:showCatName val="0"/>
          <c:showSerName val="0"/>
          <c:showPercent val="0"/>
          <c:showBubbleSize val="0"/>
        </c:dLbls>
        <c:gapWidth val="219"/>
        <c:overlap val="-27"/>
        <c:axId val="85252736"/>
        <c:axId val="84431232"/>
      </c:barChart>
      <c:lineChart>
        <c:grouping val="standard"/>
        <c:varyColors val="0"/>
        <c:ser>
          <c:idx val="1"/>
          <c:order val="1"/>
          <c:tx>
            <c:strRef>
              <c:f>'2019 - Travel expenditure'!$B$5</c:f>
              <c:strCache>
                <c:ptCount val="1"/>
                <c:pt idx="0">
                  <c:v>Cumulative spend</c:v>
                </c:pt>
              </c:strCache>
            </c:strRef>
          </c:tx>
          <c:spPr>
            <a:ln w="28575" cap="rnd">
              <a:solidFill>
                <a:schemeClr val="accent2"/>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44B9-4A89-B8ED-DB4375D4CB90}"/>
                </c:ext>
              </c:extLst>
            </c:dLbl>
            <c:dLbl>
              <c:idx val="1"/>
              <c:delete val="1"/>
              <c:extLst>
                <c:ext xmlns:c15="http://schemas.microsoft.com/office/drawing/2012/chart" uri="{CE6537A1-D6FC-4f65-9D91-7224C49458BB}"/>
                <c:ext xmlns:c16="http://schemas.microsoft.com/office/drawing/2014/chart" uri="{C3380CC4-5D6E-409C-BE32-E72D297353CC}">
                  <c16:uniqueId val="{00000002-44B9-4A89-B8ED-DB4375D4CB90}"/>
                </c:ext>
              </c:extLst>
            </c:dLbl>
            <c:dLbl>
              <c:idx val="2"/>
              <c:delete val="1"/>
              <c:extLst>
                <c:ext xmlns:c15="http://schemas.microsoft.com/office/drawing/2012/chart" uri="{CE6537A1-D6FC-4f65-9D91-7224C49458BB}"/>
                <c:ext xmlns:c16="http://schemas.microsoft.com/office/drawing/2014/chart" uri="{C3380CC4-5D6E-409C-BE32-E72D297353CC}">
                  <c16:uniqueId val="{00000003-44B9-4A89-B8ED-DB4375D4CB90}"/>
                </c:ext>
              </c:extLst>
            </c:dLbl>
            <c:dLbl>
              <c:idx val="3"/>
              <c:delete val="1"/>
              <c:extLst>
                <c:ext xmlns:c15="http://schemas.microsoft.com/office/drawing/2012/chart" uri="{CE6537A1-D6FC-4f65-9D91-7224C49458BB}"/>
                <c:ext xmlns:c16="http://schemas.microsoft.com/office/drawing/2014/chart" uri="{C3380CC4-5D6E-409C-BE32-E72D297353CC}">
                  <c16:uniqueId val="{00000004-44B9-4A89-B8ED-DB4375D4CB90}"/>
                </c:ext>
              </c:extLst>
            </c:dLbl>
            <c:dLbl>
              <c:idx val="4"/>
              <c:delete val="1"/>
              <c:extLst>
                <c:ext xmlns:c15="http://schemas.microsoft.com/office/drawing/2012/chart" uri="{CE6537A1-D6FC-4f65-9D91-7224C49458BB}"/>
                <c:ext xmlns:c16="http://schemas.microsoft.com/office/drawing/2014/chart" uri="{C3380CC4-5D6E-409C-BE32-E72D297353CC}">
                  <c16:uniqueId val="{00000005-44B9-4A89-B8ED-DB4375D4CB90}"/>
                </c:ext>
              </c:extLst>
            </c:dLbl>
            <c:dLbl>
              <c:idx val="5"/>
              <c:delete val="1"/>
              <c:extLst>
                <c:ext xmlns:c15="http://schemas.microsoft.com/office/drawing/2012/chart" uri="{CE6537A1-D6FC-4f65-9D91-7224C49458BB}"/>
                <c:ext xmlns:c16="http://schemas.microsoft.com/office/drawing/2014/chart" uri="{C3380CC4-5D6E-409C-BE32-E72D297353CC}">
                  <c16:uniqueId val="{00000006-44B9-4A89-B8ED-DB4375D4CB90}"/>
                </c:ext>
              </c:extLst>
            </c:dLbl>
            <c:dLbl>
              <c:idx val="6"/>
              <c:delete val="1"/>
              <c:extLst>
                <c:ext xmlns:c15="http://schemas.microsoft.com/office/drawing/2012/chart" uri="{CE6537A1-D6FC-4f65-9D91-7224C49458BB}"/>
                <c:ext xmlns:c16="http://schemas.microsoft.com/office/drawing/2014/chart" uri="{C3380CC4-5D6E-409C-BE32-E72D297353CC}">
                  <c16:uniqueId val="{00000007-44B9-4A89-B8ED-DB4375D4CB90}"/>
                </c:ext>
              </c:extLst>
            </c:dLbl>
            <c:dLbl>
              <c:idx val="7"/>
              <c:delete val="1"/>
              <c:extLst>
                <c:ext xmlns:c15="http://schemas.microsoft.com/office/drawing/2012/chart" uri="{CE6537A1-D6FC-4f65-9D91-7224C49458BB}"/>
                <c:ext xmlns:c16="http://schemas.microsoft.com/office/drawing/2014/chart" uri="{C3380CC4-5D6E-409C-BE32-E72D297353CC}">
                  <c16:uniqueId val="{00000008-44B9-4A89-B8ED-DB4375D4CB90}"/>
                </c:ext>
              </c:extLst>
            </c:dLbl>
            <c:dLbl>
              <c:idx val="8"/>
              <c:delete val="1"/>
              <c:extLst>
                <c:ext xmlns:c15="http://schemas.microsoft.com/office/drawing/2012/chart" uri="{CE6537A1-D6FC-4f65-9D91-7224C49458BB}"/>
                <c:ext xmlns:c16="http://schemas.microsoft.com/office/drawing/2014/chart" uri="{C3380CC4-5D6E-409C-BE32-E72D297353CC}">
                  <c16:uniqueId val="{00000009-44B9-4A89-B8ED-DB4375D4CB90}"/>
                </c:ext>
              </c:extLst>
            </c:dLbl>
            <c:dLbl>
              <c:idx val="9"/>
              <c:delete val="1"/>
              <c:extLst>
                <c:ext xmlns:c15="http://schemas.microsoft.com/office/drawing/2012/chart" uri="{CE6537A1-D6FC-4f65-9D91-7224C49458BB}"/>
                <c:ext xmlns:c16="http://schemas.microsoft.com/office/drawing/2014/chart" uri="{C3380CC4-5D6E-409C-BE32-E72D297353CC}">
                  <c16:uniqueId val="{0000000A-44B9-4A89-B8ED-DB4375D4CB90}"/>
                </c:ext>
              </c:extLst>
            </c:dLbl>
            <c:dLbl>
              <c:idx val="10"/>
              <c:delete val="1"/>
              <c:extLst>
                <c:ext xmlns:c15="http://schemas.microsoft.com/office/drawing/2012/chart" uri="{CE6537A1-D6FC-4f65-9D91-7224C49458BB}"/>
                <c:ext xmlns:c16="http://schemas.microsoft.com/office/drawing/2014/chart" uri="{C3380CC4-5D6E-409C-BE32-E72D297353CC}">
                  <c16:uniqueId val="{0000000B-44B9-4A89-B8ED-DB4375D4CB90}"/>
                </c:ext>
              </c:extLst>
            </c:dLbl>
            <c:dLbl>
              <c:idx val="11"/>
              <c:layout>
                <c:manualLayout>
                  <c:x val="-4.6799104240410332E-2"/>
                  <c:y val="-3.97147813469593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4B9-4A89-B8ED-DB4375D4CB9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Travel expenditure'!$C$5:$O$5</c:f>
              <c:numCache>
                <c:formatCode>General</c:formatCode>
                <c:ptCount val="13"/>
                <c:pt idx="0" formatCode="#,##0.000_ ;\-#,##0.000\ ">
                  <c:v>56.906999999999996</c:v>
                </c:pt>
                <c:pt idx="1">
                  <c:v>184.101</c:v>
                </c:pt>
                <c:pt idx="2">
                  <c:v>257.226</c:v>
                </c:pt>
                <c:pt idx="3">
                  <c:v>284.70499999999998</c:v>
                </c:pt>
                <c:pt idx="4">
                  <c:v>303.23399999999998</c:v>
                </c:pt>
                <c:pt idx="5">
                  <c:v>331.38399999999996</c:v>
                </c:pt>
              </c:numCache>
            </c:numRef>
          </c:val>
          <c:smooth val="0"/>
          <c:extLst>
            <c:ext xmlns:c16="http://schemas.microsoft.com/office/drawing/2014/chart" uri="{C3380CC4-5D6E-409C-BE32-E72D297353CC}">
              <c16:uniqueId val="{0000000D-44B9-4A89-B8ED-DB4375D4CB90}"/>
            </c:ext>
          </c:extLst>
        </c:ser>
        <c:dLbls>
          <c:showLegendKey val="0"/>
          <c:showVal val="0"/>
          <c:showCatName val="0"/>
          <c:showSerName val="0"/>
          <c:showPercent val="0"/>
          <c:showBubbleSize val="0"/>
        </c:dLbls>
        <c:marker val="1"/>
        <c:smooth val="0"/>
        <c:axId val="85252736"/>
        <c:axId val="84431232"/>
      </c:lineChart>
      <c:catAx>
        <c:axId val="85252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431232"/>
        <c:crosses val="autoZero"/>
        <c:auto val="1"/>
        <c:lblAlgn val="ctr"/>
        <c:lblOffset val="100"/>
        <c:noMultiLvlLbl val="0"/>
      </c:catAx>
      <c:valAx>
        <c:axId val="84431232"/>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52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9/18/2019</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9/18/2019</a:t>
            </a:fld>
            <a:endParaRPr lang="en-US"/>
          </a:p>
        </p:txBody>
      </p:sp>
      <p:sp>
        <p:nvSpPr>
          <p:cNvPr id="29700"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90488" y="742950"/>
            <a:ext cx="6618287" cy="3724275"/>
          </a:xfrm>
          <a:ln/>
        </p:spPr>
      </p:sp>
      <p:sp>
        <p:nvSpPr>
          <p:cNvPr id="30724"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C40884-2271-47E9-B5E9-D940A668B733}"/>
              </a:ext>
            </a:extLst>
          </p:cNvPr>
          <p:cNvSpPr>
            <a:spLocks noGrp="1"/>
          </p:cNvSpPr>
          <p:nvPr>
            <p:ph type="ftr" sz="quarter" idx="10"/>
          </p:nvPr>
        </p:nvSpPr>
        <p:spPr>
          <a:xfrm>
            <a:off x="798022" y="6356351"/>
            <a:ext cx="7228378" cy="365125"/>
          </a:xfrm>
          <a:prstGeom prst="rect">
            <a:avLst/>
          </a:prstGeom>
        </p:spPr>
        <p:txBody>
          <a:bodyPr/>
          <a:lstStyle/>
          <a:p>
            <a:pPr>
              <a:defRPr/>
            </a:pPr>
            <a:endParaRPr lang="en-GB" dirty="0"/>
          </a:p>
        </p:txBody>
      </p:sp>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a:ex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GB" altLang="en-US" sz="1000" dirty="0">
                <a:solidFill>
                  <a:schemeClr val="bg1"/>
                </a:solidFill>
              </a:rPr>
              <a:t>OP#42 Washington DC, US,  3 October 2019</a:t>
            </a:r>
          </a:p>
        </p:txBody>
      </p:sp>
      <p:sp>
        <p:nvSpPr>
          <p:cNvPr id="3" name="Rectangle 2">
            <a:extLst>
              <a:ext uri="{FF2B5EF4-FFF2-40B4-BE49-F238E27FC236}">
                <a16:creationId xmlns:a16="http://schemas.microsoft.com/office/drawing/2014/main" id="{58548520-51F2-4FB9-A23F-68A3538BFEF9}"/>
              </a:ext>
            </a:extLst>
          </p:cNvPr>
          <p:cNvSpPr/>
          <p:nvPr userDrawn="1"/>
        </p:nvSpPr>
        <p:spPr>
          <a:xfrm>
            <a:off x="11556042" y="653573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Excel_Worksheet1.xlsx"/></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2019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3GPP/OP42(19)05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160P, 160G and 160V)</a:t>
            </a:r>
          </a:p>
        </p:txBody>
      </p:sp>
      <p:sp>
        <p:nvSpPr>
          <p:cNvPr id="9" name="Subtitle 6">
            <a:extLst>
              <a:ext uri="{FF2B5EF4-FFF2-40B4-BE49-F238E27FC236}">
                <a16:creationId xmlns:a16="http://schemas.microsoft.com/office/drawing/2014/main" id="{23B69B4A-047A-4AB0-A549-01C3624E337C}"/>
              </a:ext>
            </a:extLst>
          </p:cNvPr>
          <p:cNvSpPr txBox="1">
            <a:spLocks/>
          </p:cNvSpPr>
          <p:nvPr/>
        </p:nvSpPr>
        <p:spPr bwMode="auto">
          <a:xfrm>
            <a:off x="578825" y="1235765"/>
            <a:ext cx="10066638" cy="1600199"/>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In addition to the work undertaken by STF160, the following is a summary of other testing activities for H1 2019:</a:t>
            </a:r>
          </a:p>
          <a:p>
            <a:pPr marL="800100" lvl="1" indent="-342900">
              <a:spcBef>
                <a:spcPct val="20000"/>
              </a:spcBef>
              <a:buFont typeface="Arial"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for TTCN development requested by PTCRB/CTIA corresponding exactly to the funding received from them (STF160P) </a:t>
            </a:r>
          </a:p>
          <a:p>
            <a:pPr marL="800100" lvl="1" indent="-342900">
              <a:spcBef>
                <a:spcPct val="20000"/>
              </a:spcBef>
              <a:buFont typeface="Arial"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for TTCN development requested by GCF corresponding exactly to the funding received from them (STF160G)</a:t>
            </a:r>
          </a:p>
          <a:p>
            <a:pPr marL="800100" lvl="1" indent="-342900">
              <a:spcBef>
                <a:spcPct val="20000"/>
              </a:spcBef>
              <a:buFont typeface="Arial" pitchFamily="34" charset="0"/>
              <a:buChar char="•"/>
              <a:defRPr/>
            </a:pPr>
            <a:r>
              <a:rPr lang="en-GB" sz="1800" kern="0" dirty="0">
                <a:latin typeface="+mn-lt"/>
              </a:rPr>
              <a:t>In additional to funded work, 424 man days voluntary effort have been provided by members for TTCN development (STF160V)</a:t>
            </a:r>
            <a:endParaRPr lang="en-GB" sz="1200" kern="0" dirty="0">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a:solidFill>
                  <a:srgbClr val="FF3300"/>
                </a:solidFill>
              </a:rPr>
              <a:t>3GPP Travel Expenditure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11</a:t>
            </a:fld>
            <a:endParaRPr lang="en-GB" altLang="en-US" sz="1100">
              <a:solidFill>
                <a:schemeClr val="bg1"/>
              </a:solidFill>
            </a:endParaRPr>
          </a:p>
        </p:txBody>
      </p:sp>
      <p:sp>
        <p:nvSpPr>
          <p:cNvPr id="8" name="Subtitle 6"/>
          <p:cNvSpPr txBox="1">
            <a:spLocks/>
          </p:cNvSpPr>
          <p:nvPr/>
        </p:nvSpPr>
        <p:spPr bwMode="auto">
          <a:xfrm>
            <a:off x="1054443" y="1181102"/>
            <a:ext cx="10066637" cy="1595654"/>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travel and subsistence costs are 331,384 </a:t>
            </a:r>
            <a:r>
              <a:rPr lang="en-GB" sz="1800" kern="0" dirty="0" err="1">
                <a:latin typeface="+mn-lt"/>
              </a:rPr>
              <a:t>kEUR</a:t>
            </a:r>
            <a:r>
              <a:rPr lang="en-GB" sz="1800" kern="0" dirty="0">
                <a:latin typeface="+mn-lt"/>
              </a:rPr>
              <a:t> from an annual budget of 525 </a:t>
            </a:r>
            <a:r>
              <a:rPr lang="en-GB" sz="1800" kern="0" dirty="0" err="1">
                <a:latin typeface="+mn-lt"/>
              </a:rPr>
              <a:t>kEUR</a:t>
            </a:r>
            <a:r>
              <a:rPr lang="en-GB" sz="1800" kern="0" dirty="0">
                <a:latin typeface="+mn-lt"/>
              </a:rPr>
              <a:t>.</a:t>
            </a:r>
          </a:p>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anticipated that the year will close within the prescribed budget</a:t>
            </a: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6" name="Chart 5">
            <a:extLst>
              <a:ext uri="{FF2B5EF4-FFF2-40B4-BE49-F238E27FC236}">
                <a16:creationId xmlns:a16="http://schemas.microsoft.com/office/drawing/2014/main" id="{00000000-0008-0000-0400-000002000000}"/>
              </a:ext>
            </a:extLst>
          </p:cNvPr>
          <p:cNvGraphicFramePr>
            <a:graphicFrameLocks/>
          </p:cNvGraphicFramePr>
          <p:nvPr>
            <p:extLst>
              <p:ext uri="{D42A27DB-BD31-4B8C-83A1-F6EECF244321}">
                <p14:modId xmlns:p14="http://schemas.microsoft.com/office/powerpoint/2010/main" val="1538639147"/>
              </p:ext>
            </p:extLst>
          </p:nvPr>
        </p:nvGraphicFramePr>
        <p:xfrm>
          <a:off x="2142776" y="2776756"/>
          <a:ext cx="7067550" cy="366236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a:solidFill>
                  <a:srgbClr val="FF3300"/>
                </a:solidFill>
              </a:rPr>
              <a:t>Promotion and Marketing Materials</a:t>
            </a:r>
          </a:p>
        </p:txBody>
      </p:sp>
      <p:sp>
        <p:nvSpPr>
          <p:cNvPr id="7" name="Subtitle 6"/>
          <p:cNvSpPr txBox="1">
            <a:spLocks/>
          </p:cNvSpPr>
          <p:nvPr/>
        </p:nvSpPr>
        <p:spPr bwMode="auto">
          <a:xfrm>
            <a:off x="1087395" y="1181102"/>
            <a:ext cx="10033686" cy="993687"/>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cost of promotion and marketing materials amounted to  13,308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 name="Rectangle 1">
            <a:extLst>
              <a:ext uri="{FF2B5EF4-FFF2-40B4-BE49-F238E27FC236}">
                <a16:creationId xmlns:a16="http://schemas.microsoft.com/office/drawing/2014/main" id="{D4D714A8-596F-4348-A00B-6FEB554A2980}"/>
              </a:ext>
            </a:extLst>
          </p:cNvPr>
          <p:cNvSpPr/>
          <p:nvPr/>
        </p:nvSpPr>
        <p:spPr>
          <a:xfrm>
            <a:off x="1087395" y="2924247"/>
            <a:ext cx="9726014" cy="732508"/>
          </a:xfrm>
          <a:prstGeom prst="rect">
            <a:avLst/>
          </a:prstGeom>
        </p:spPr>
        <p:txBody>
          <a:bodyPr wrap="square">
            <a:spAutoFit/>
          </a:bodyPr>
          <a:lstStyle/>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that there will be a 15 </a:t>
            </a:r>
            <a:r>
              <a:rPr lang="en-GB" sz="1800" kern="0" dirty="0" err="1">
                <a:latin typeface="+mn-lt"/>
              </a:rPr>
              <a:t>kEUR</a:t>
            </a:r>
            <a:r>
              <a:rPr lang="en-GB" sz="1800" kern="0" dirty="0">
                <a:latin typeface="+mn-lt"/>
              </a:rPr>
              <a:t> underspend for this budget line by the year end. </a:t>
            </a: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endParaRPr lang="en-GB" sz="1800" kern="0" dirty="0">
              <a:latin typeface="+mn-lt"/>
            </a:endParaRPr>
          </a:p>
          <a:p>
            <a:pPr marL="800100" lvl="1" indent="-342900">
              <a:spcBef>
                <a:spcPct val="20000"/>
              </a:spcBef>
              <a:buFont typeface="Arial" pitchFamily="34" charset="0"/>
              <a:buChar char="•"/>
              <a:defRPr/>
            </a:pPr>
            <a:r>
              <a:rPr lang="en-GB" sz="1800" kern="0" dirty="0">
                <a:latin typeface="+mn-lt"/>
              </a:rPr>
              <a:t>Training costs for 2018 (anti-trust training sessions) amounted to 4,818 </a:t>
            </a:r>
            <a:r>
              <a:rPr lang="en-GB" sz="1800" kern="0" dirty="0" err="1">
                <a:latin typeface="+mn-lt"/>
              </a:rPr>
              <a:t>kEUR</a:t>
            </a:r>
            <a:r>
              <a:rPr lang="en-GB" sz="1800" kern="0" dirty="0">
                <a:latin typeface="+mn-lt"/>
              </a:rPr>
              <a:t> by H1, from an annual budget of 20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 name="Rectangle 1">
            <a:extLst>
              <a:ext uri="{FF2B5EF4-FFF2-40B4-BE49-F238E27FC236}">
                <a16:creationId xmlns:a16="http://schemas.microsoft.com/office/drawing/2014/main" id="{FCD17641-97D2-4175-8E46-631AAAF02FAF}"/>
              </a:ext>
            </a:extLst>
          </p:cNvPr>
          <p:cNvSpPr/>
          <p:nvPr/>
        </p:nvSpPr>
        <p:spPr>
          <a:xfrm>
            <a:off x="1087395" y="2785747"/>
            <a:ext cx="9784737" cy="1009507"/>
          </a:xfrm>
          <a:prstGeom prst="rect">
            <a:avLst/>
          </a:prstGeom>
        </p:spPr>
        <p:txBody>
          <a:bodyPr wrap="square">
            <a:spAutoFit/>
          </a:bodyPr>
          <a:lstStyle/>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that there will be a 10 </a:t>
            </a:r>
            <a:r>
              <a:rPr lang="en-GB" sz="1800" kern="0" dirty="0" err="1">
                <a:latin typeface="+mn-lt"/>
              </a:rPr>
              <a:t>kEUR</a:t>
            </a:r>
            <a:r>
              <a:rPr lang="en-GB" sz="1800" kern="0" dirty="0">
                <a:latin typeface="+mn-lt"/>
              </a:rPr>
              <a:t> underspend in this budget line, (largely due to an overpayment made in 2018)</a:t>
            </a:r>
            <a:endParaRPr lang="en-GB"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Overheads for 2019 H1 amount to 696,893 </a:t>
            </a:r>
            <a:r>
              <a:rPr lang="en-GB" sz="1800" kern="0" dirty="0" err="1">
                <a:latin typeface="+mn-lt"/>
              </a:rPr>
              <a:t>kEUR</a:t>
            </a:r>
            <a:r>
              <a:rPr lang="en-GB" sz="1800" kern="0" dirty="0">
                <a:latin typeface="+mn-lt"/>
              </a:rPr>
              <a:t> from an annual budget of 1450 </a:t>
            </a:r>
            <a:r>
              <a:rPr lang="en-GB" sz="1800" kern="0" dirty="0" err="1">
                <a:latin typeface="+mn-lt"/>
              </a:rPr>
              <a:t>kEUR</a:t>
            </a:r>
            <a:r>
              <a:rPr lang="en-GB" sz="1800" kern="0" dirty="0">
                <a:latin typeface="+mn-lt"/>
              </a:rPr>
              <a:t>.</a:t>
            </a: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 name="Rectangle 1">
            <a:extLst>
              <a:ext uri="{FF2B5EF4-FFF2-40B4-BE49-F238E27FC236}">
                <a16:creationId xmlns:a16="http://schemas.microsoft.com/office/drawing/2014/main" id="{FB306A26-9812-49B7-A6C5-AC26090DF9D3}"/>
              </a:ext>
            </a:extLst>
          </p:cNvPr>
          <p:cNvSpPr/>
          <p:nvPr/>
        </p:nvSpPr>
        <p:spPr>
          <a:xfrm>
            <a:off x="1087395" y="2785747"/>
            <a:ext cx="9541456" cy="1009507"/>
          </a:xfrm>
          <a:prstGeom prst="rect">
            <a:avLst/>
          </a:prstGeom>
        </p:spPr>
        <p:txBody>
          <a:bodyPr wrap="square">
            <a:spAutoFit/>
          </a:bodyPr>
          <a:lstStyle/>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that overheads by the year end will amount to 1404 </a:t>
            </a:r>
            <a:r>
              <a:rPr lang="en-GB" sz="1800" kern="0" dirty="0" err="1">
                <a:latin typeface="+mn-lt"/>
              </a:rPr>
              <a:t>kEUR</a:t>
            </a:r>
            <a:r>
              <a:rPr lang="en-GB" sz="1800" kern="0" dirty="0">
                <a:latin typeface="+mn-lt"/>
              </a:rPr>
              <a:t> representing a 46 </a:t>
            </a:r>
            <a:r>
              <a:rPr lang="en-GB" sz="1800" kern="0" dirty="0" err="1">
                <a:latin typeface="+mn-lt"/>
              </a:rPr>
              <a:t>kEUR</a:t>
            </a:r>
            <a:r>
              <a:rPr lang="en-GB" sz="1800" kern="0" dirty="0">
                <a:latin typeface="+mn-lt"/>
              </a:rPr>
              <a:t> underspend.</a:t>
            </a:r>
            <a:endParaRPr lang="en-GB" dirty="0">
              <a:latin typeface="+mn-lt"/>
            </a:endParaRPr>
          </a:p>
        </p:txBody>
      </p:sp>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5" name="Subtitle 6"/>
          <p:cNvSpPr txBox="1">
            <a:spLocks/>
          </p:cNvSpPr>
          <p:nvPr/>
        </p:nvSpPr>
        <p:spPr bwMode="auto">
          <a:xfrm>
            <a:off x="1046206" y="1400175"/>
            <a:ext cx="9007434" cy="630238"/>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A contingency of 150 </a:t>
            </a:r>
            <a:r>
              <a:rPr lang="en-GB" sz="1800" kern="0" dirty="0" err="1">
                <a:latin typeface="+mn-lt"/>
              </a:rPr>
              <a:t>kEUR</a:t>
            </a:r>
            <a:r>
              <a:rPr lang="en-GB" sz="1800" kern="0" dirty="0">
                <a:latin typeface="+mn-lt"/>
              </a:rPr>
              <a:t> had been set aside for 2019. 538 EUR have been spent on the non-remunerated contractor’s immigration and work permit fees.</a:t>
            </a:r>
            <a:endParaRPr lang="en-GB" sz="1200" kern="0" dirty="0">
              <a:latin typeface="Arial" charset="0"/>
            </a:endParaRPr>
          </a:p>
          <a:p>
            <a:pPr marL="342900" indent="-342900" algn="ctr">
              <a:spcBef>
                <a:spcPct val="20000"/>
              </a:spcBef>
              <a:defRPr/>
            </a:pPr>
            <a:endParaRPr lang="en-GB" altLang="en-US" sz="2000" b="1" dirty="0">
              <a:solidFill>
                <a:srgbClr val="FF3300"/>
              </a:solidFill>
            </a:endParaRPr>
          </a:p>
          <a:p>
            <a:pPr marL="342900" indent="-342900" algn="ctr">
              <a:spcBef>
                <a:spcPct val="20000"/>
              </a:spcBef>
              <a:defRPr/>
            </a:pPr>
            <a:endParaRPr lang="en-GB" altLang="en-US" sz="2000" b="1" dirty="0">
              <a:solidFill>
                <a:srgbClr val="FF3300"/>
              </a:solidFill>
            </a:endParaRPr>
          </a:p>
          <a:p>
            <a:pPr marL="342900" indent="-342900">
              <a:spcBef>
                <a:spcPct val="20000"/>
              </a:spcBef>
              <a:defRPr/>
            </a:pPr>
            <a:endParaRPr lang="en-GB" sz="1200" kern="0" dirty="0">
              <a:latin typeface="+mn-lt"/>
            </a:endParaRPr>
          </a:p>
          <a:p>
            <a:pPr marL="342900" indent="-342900">
              <a:spcBef>
                <a:spcPct val="20000"/>
              </a:spcBef>
              <a:defRPr/>
            </a:pPr>
            <a:endParaRPr lang="en-GB" sz="1200" kern="0" dirty="0">
              <a:latin typeface="+mn-lt"/>
            </a:endParaRPr>
          </a:p>
          <a:p>
            <a:pPr>
              <a:spcBef>
                <a:spcPct val="20000"/>
              </a:spcBef>
              <a:defRPr/>
            </a:pPr>
            <a:endParaRPr lang="en-GB" sz="2400" kern="0" dirty="0">
              <a:latin typeface="+mn-lt"/>
            </a:endParaRPr>
          </a:p>
          <a:p>
            <a:pPr marL="342900" indent="-342900">
              <a:spcBef>
                <a:spcPct val="20000"/>
              </a:spcBef>
              <a:defRPr/>
            </a:pPr>
            <a:r>
              <a:rPr lang="en-GB" sz="2000" kern="0" dirty="0">
                <a:latin typeface="+mn-lt"/>
              </a:rPr>
              <a:t>	</a:t>
            </a:r>
            <a:br>
              <a:rPr lang="en-GB" sz="1200" kern="0" dirty="0">
                <a:latin typeface="+mn-lt"/>
              </a:rPr>
            </a:br>
            <a:endParaRPr lang="en-GB" sz="1200" kern="0" dirty="0">
              <a:latin typeface="+mn-lt"/>
            </a:endParaRPr>
          </a:p>
        </p:txBody>
      </p:sp>
    </p:spTree>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marL="342900" indent="-342900">
              <a:lnSpc>
                <a:spcPct val="90000"/>
              </a:lnSpc>
              <a:spcBef>
                <a:spcPct val="20000"/>
              </a:spcBef>
              <a:buBlip>
                <a:blip r:embed="rId3"/>
              </a:buBlip>
              <a:defRPr/>
            </a:pPr>
            <a:r>
              <a:rPr lang="en-US" sz="2000" kern="0" dirty="0">
                <a:solidFill>
                  <a:srgbClr val="003366"/>
                </a:solidFill>
                <a:latin typeface="+mn-lt"/>
              </a:rPr>
              <a:t> Invoices issued to Partners in 2019 (credit notes and non-remunerated expert     taken into account)</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r>
              <a:rPr lang="en-US" sz="2800" kern="0" dirty="0">
                <a:solidFill>
                  <a:srgbClr val="003366"/>
                </a:solidFill>
                <a:latin typeface="+mn-lt"/>
              </a:rPr>
              <a:t> </a:t>
            </a:r>
            <a:r>
              <a:rPr lang="en-US" sz="2000" kern="0" dirty="0">
                <a:solidFill>
                  <a:srgbClr val="003366"/>
                </a:solidFill>
                <a:latin typeface="+mn-lt"/>
              </a:rPr>
              <a:t>Payments received by September 2019</a:t>
            </a:r>
          </a:p>
          <a:p>
            <a:pPr marL="342900" indent="-342900">
              <a:lnSpc>
                <a:spcPct val="90000"/>
              </a:lnSpc>
              <a:spcBef>
                <a:spcPct val="20000"/>
              </a:spcBef>
              <a:buBlip>
                <a:blip r:embed="rId3"/>
              </a:buBlip>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2" name="Object 1">
            <a:extLst>
              <a:ext uri="{FF2B5EF4-FFF2-40B4-BE49-F238E27FC236}">
                <a16:creationId xmlns:a16="http://schemas.microsoft.com/office/drawing/2014/main" id="{97E66081-4CDC-43A4-95B9-7CC548293DF0}"/>
              </a:ext>
            </a:extLst>
          </p:cNvPr>
          <p:cNvGraphicFramePr>
            <a:graphicFrameLocks noChangeAspect="1"/>
          </p:cNvGraphicFramePr>
          <p:nvPr>
            <p:extLst>
              <p:ext uri="{D42A27DB-BD31-4B8C-83A1-F6EECF244321}">
                <p14:modId xmlns:p14="http://schemas.microsoft.com/office/powerpoint/2010/main" val="1928791061"/>
              </p:ext>
            </p:extLst>
          </p:nvPr>
        </p:nvGraphicFramePr>
        <p:xfrm>
          <a:off x="2630727" y="1626560"/>
          <a:ext cx="5353050" cy="1914525"/>
        </p:xfrm>
        <a:graphic>
          <a:graphicData uri="http://schemas.openxmlformats.org/presentationml/2006/ole">
            <mc:AlternateContent xmlns:mc="http://schemas.openxmlformats.org/markup-compatibility/2006">
              <mc:Choice xmlns:v="urn:schemas-microsoft-com:vml" Requires="v">
                <p:oleObj spid="_x0000_s1130" name="Worksheet" r:id="rId4" imgW="5353115" imgH="1914621" progId="Excel.Sheet.12">
                  <p:embed/>
                </p:oleObj>
              </mc:Choice>
              <mc:Fallback>
                <p:oleObj name="Worksheet" r:id="rId4" imgW="5353115" imgH="1914621" progId="Excel.Sheet.12">
                  <p:embed/>
                  <p:pic>
                    <p:nvPicPr>
                      <p:cNvPr id="0" name=""/>
                      <p:cNvPicPr/>
                      <p:nvPr/>
                    </p:nvPicPr>
                    <p:blipFill>
                      <a:blip r:embed="rId5"/>
                      <a:stretch>
                        <a:fillRect/>
                      </a:stretch>
                    </p:blipFill>
                    <p:spPr>
                      <a:xfrm>
                        <a:off x="2630727" y="1626560"/>
                        <a:ext cx="5353050" cy="1914525"/>
                      </a:xfrm>
                      <a:prstGeom prst="rect">
                        <a:avLst/>
                      </a:prstGeom>
                    </p:spPr>
                  </p:pic>
                </p:oleObj>
              </mc:Fallback>
            </mc:AlternateContent>
          </a:graphicData>
        </a:graphic>
      </p:graphicFrame>
      <p:graphicFrame>
        <p:nvGraphicFramePr>
          <p:cNvPr id="6" name="Table 5">
            <a:extLst>
              <a:ext uri="{FF2B5EF4-FFF2-40B4-BE49-F238E27FC236}">
                <a16:creationId xmlns:a16="http://schemas.microsoft.com/office/drawing/2014/main" id="{48D8EF1A-E0E7-4EBC-9199-E1D77EE36E63}"/>
              </a:ext>
            </a:extLst>
          </p:cNvPr>
          <p:cNvGraphicFramePr>
            <a:graphicFrameLocks noGrp="1"/>
          </p:cNvGraphicFramePr>
          <p:nvPr>
            <p:extLst>
              <p:ext uri="{D42A27DB-BD31-4B8C-83A1-F6EECF244321}">
                <p14:modId xmlns:p14="http://schemas.microsoft.com/office/powerpoint/2010/main" val="353849593"/>
              </p:ext>
            </p:extLst>
          </p:nvPr>
        </p:nvGraphicFramePr>
        <p:xfrm>
          <a:off x="2408754" y="3952247"/>
          <a:ext cx="6235700" cy="1905000"/>
        </p:xfrm>
        <a:graphic>
          <a:graphicData uri="http://schemas.openxmlformats.org/drawingml/2006/table">
            <a:tbl>
              <a:tblPr/>
              <a:tblGrid>
                <a:gridCol w="1501658">
                  <a:extLst>
                    <a:ext uri="{9D8B030D-6E8A-4147-A177-3AD203B41FA5}">
                      <a16:colId xmlns:a16="http://schemas.microsoft.com/office/drawing/2014/main" val="3507398775"/>
                    </a:ext>
                  </a:extLst>
                </a:gridCol>
                <a:gridCol w="1927977">
                  <a:extLst>
                    <a:ext uri="{9D8B030D-6E8A-4147-A177-3AD203B41FA5}">
                      <a16:colId xmlns:a16="http://schemas.microsoft.com/office/drawing/2014/main" val="2558090656"/>
                    </a:ext>
                  </a:extLst>
                </a:gridCol>
                <a:gridCol w="2071143">
                  <a:extLst>
                    <a:ext uri="{9D8B030D-6E8A-4147-A177-3AD203B41FA5}">
                      <a16:colId xmlns:a16="http://schemas.microsoft.com/office/drawing/2014/main" val="2670386451"/>
                    </a:ext>
                  </a:extLst>
                </a:gridCol>
                <a:gridCol w="734922">
                  <a:extLst>
                    <a:ext uri="{9D8B030D-6E8A-4147-A177-3AD203B41FA5}">
                      <a16:colId xmlns:a16="http://schemas.microsoft.com/office/drawing/2014/main" val="1684281080"/>
                    </a:ext>
                  </a:extLst>
                </a:gridCol>
              </a:tblGrid>
              <a:tr h="190500">
                <a:tc gridSpan="4">
                  <a:txBody>
                    <a:bodyPr/>
                    <a:lstStyle/>
                    <a:p>
                      <a:pPr algn="ctr" fontAlgn="b"/>
                      <a:r>
                        <a:rPr lang="en-GB" sz="1100" b="1" i="0" u="none" strike="noStrike" dirty="0">
                          <a:solidFill>
                            <a:srgbClr val="000000"/>
                          </a:solidFill>
                          <a:effectLst/>
                          <a:latin typeface="Calibri" panose="020F0502020204030204" pitchFamily="34" charset="0"/>
                        </a:rPr>
                        <a:t>Payments received by 13 September 2018</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024942032"/>
                  </a:ext>
                </a:extLst>
              </a:tr>
              <a:tr h="190500">
                <a:tc>
                  <a:txBody>
                    <a:bodyPr/>
                    <a:lstStyle/>
                    <a:p>
                      <a:pPr algn="l" fontAlgn="b"/>
                      <a:r>
                        <a:rPr lang="en-GB" sz="1100" b="1" i="0" u="none" strike="noStrike">
                          <a:solidFill>
                            <a:srgbClr val="000000"/>
                          </a:solidFill>
                          <a:effectLst/>
                          <a:latin typeface="Calibri" panose="020F0502020204030204" pitchFamily="34" charset="0"/>
                        </a:rPr>
                        <a:t>Partner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Amount paid (in kEUR)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Date of payment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Pending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289986"/>
                  </a:ext>
                </a:extLst>
              </a:tr>
              <a:tr h="190500">
                <a:tc>
                  <a:txBody>
                    <a:bodyPr/>
                    <a:lstStyle/>
                    <a:p>
                      <a:pPr algn="l" fontAlgn="b"/>
                      <a:r>
                        <a:rPr lang="en-GB" sz="1100" b="1"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369,867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24/052019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74248405"/>
                  </a:ext>
                </a:extLst>
              </a:tr>
              <a:tr h="190500">
                <a:tc>
                  <a:txBody>
                    <a:bodyPr/>
                    <a:lstStyle/>
                    <a:p>
                      <a:pPr algn="l" fontAlgn="b"/>
                      <a:r>
                        <a:rPr lang="en-GB" sz="1100" b="1"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947,944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24/07/2019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6693381"/>
                  </a:ext>
                </a:extLst>
              </a:tr>
              <a:tr h="190500">
                <a:tc>
                  <a:txBody>
                    <a:bodyPr/>
                    <a:lstStyle/>
                    <a:p>
                      <a:pPr algn="l" fontAlgn="b"/>
                      <a:r>
                        <a:rPr lang="en-GB" sz="1100" b="1"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3157,942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25/03/2019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33138708"/>
                  </a:ext>
                </a:extLst>
              </a:tr>
              <a:tr h="190500">
                <a:tc>
                  <a:txBody>
                    <a:bodyPr/>
                    <a:lstStyle/>
                    <a:p>
                      <a:pPr algn="l" fontAlgn="b"/>
                      <a:r>
                        <a:rPr lang="en-GB" sz="1100" b="1"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900" b="0" i="0" u="none" strike="noStrike">
                          <a:solidFill>
                            <a:srgbClr val="000000"/>
                          </a:solidFill>
                          <a:effectLst/>
                          <a:latin typeface="Arial" panose="020B0604020202020204" pitchFamily="34" charset="0"/>
                        </a:rPr>
                        <a:t>519,908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18/04/2019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0794381"/>
                  </a:ext>
                </a:extLst>
              </a:tr>
              <a:tr h="190500">
                <a:tc>
                  <a:txBody>
                    <a:bodyPr/>
                    <a:lstStyle/>
                    <a:p>
                      <a:pPr algn="l" fontAlgn="b"/>
                      <a:r>
                        <a:rPr lang="en-GB" sz="1100" b="1"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196,504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02/08/2019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43253445"/>
                  </a:ext>
                </a:extLst>
              </a:tr>
              <a:tr h="190500">
                <a:tc>
                  <a:txBody>
                    <a:bodyPr/>
                    <a:lstStyle/>
                    <a:p>
                      <a:pPr algn="l" fontAlgn="b"/>
                      <a:r>
                        <a:rPr lang="en-GB" sz="1100" b="1"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242,985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09/08/2019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926587"/>
                  </a:ext>
                </a:extLst>
              </a:tr>
              <a:tr h="190500">
                <a:tc>
                  <a:txBody>
                    <a:bodyPr/>
                    <a:lstStyle/>
                    <a:p>
                      <a:pPr algn="l" fontAlgn="b"/>
                      <a:r>
                        <a:rPr lang="en-GB" sz="1100" b="1"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256,655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12/09/2019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53,508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41767162"/>
                  </a:ext>
                </a:extLst>
              </a:tr>
              <a:tr h="190500">
                <a:tc>
                  <a:txBody>
                    <a:bodyPr/>
                    <a:lstStyle/>
                    <a:p>
                      <a:pPr algn="l" fontAlgn="b"/>
                      <a:r>
                        <a:rPr lang="en-GB" sz="1100" b="1"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1" i="0" u="none" strike="noStrike">
                          <a:solidFill>
                            <a:srgbClr val="000000"/>
                          </a:solidFill>
                          <a:effectLst/>
                          <a:latin typeface="Calibri" panose="020F0502020204030204" pitchFamily="34" charset="0"/>
                        </a:rPr>
                        <a:t>5691,805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3550688"/>
                  </a:ext>
                </a:extLst>
              </a:tr>
            </a:tbl>
          </a:graphicData>
        </a:graphic>
      </p:graphicFrame>
    </p:spTree>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0" y="171450"/>
            <a:ext cx="8229600" cy="1143000"/>
          </a:xfrm>
          <a:noFill/>
        </p:spPr>
        <p:txBody>
          <a:bodyPr/>
          <a:lstStyle/>
          <a:p>
            <a:r>
              <a:rPr lang="en-US" altLang="en-US" sz="2400" b="1" dirty="0">
                <a:solidFill>
                  <a:srgbClr val="FF3300"/>
                </a:solidFill>
              </a:rPr>
              <a:t>Other Income Sources</a:t>
            </a:r>
          </a:p>
        </p:txBody>
      </p:sp>
      <p:sp>
        <p:nvSpPr>
          <p:cNvPr id="4" name="Content Placeholder 4"/>
          <p:cNvSpPr txBox="1">
            <a:spLocks/>
          </p:cNvSpPr>
          <p:nvPr/>
        </p:nvSpPr>
        <p:spPr bwMode="auto">
          <a:xfrm>
            <a:off x="1070919" y="1482726"/>
            <a:ext cx="10058400"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 Voluntary resources from Partners:</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TTA in lieu of payment).</a:t>
            </a:r>
          </a:p>
          <a:p>
            <a:pPr marL="342900" indent="-342900">
              <a:spcBef>
                <a:spcPct val="20000"/>
              </a:spcBef>
              <a:defRPr/>
            </a:pPr>
            <a:r>
              <a:rPr lang="en-GB" sz="1800" kern="0" dirty="0">
                <a:latin typeface="+mn-lt"/>
              </a:rPr>
              <a:t> </a:t>
            </a:r>
          </a:p>
          <a:p>
            <a:pPr marL="342900" indent="-342900">
              <a:spcBef>
                <a:spcPct val="20000"/>
              </a:spcBef>
              <a:buBlip>
                <a:blip r:embed="rId2"/>
              </a:buBlip>
              <a:defRPr/>
            </a:pPr>
            <a:r>
              <a:rPr lang="en-GB" sz="1800" kern="0" dirty="0">
                <a:latin typeface="+mn-lt"/>
              </a:rPr>
              <a:t>Other payments:  </a:t>
            </a:r>
          </a:p>
          <a:p>
            <a:pPr marL="342900" indent="-342900">
              <a:spcBef>
                <a:spcPct val="20000"/>
              </a:spcBef>
              <a:buBlip>
                <a:blip r:embed="rId2"/>
              </a:buBlip>
              <a:defRPr/>
            </a:pPr>
            <a:endParaRPr lang="en-GB" sz="1800" kern="0" dirty="0">
              <a:latin typeface="+mn-lt"/>
            </a:endParaRP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a:t>
            </a:r>
            <a:r>
              <a:rPr lang="en-US" sz="1800" dirty="0">
                <a:latin typeface="+mn-lt"/>
              </a:rPr>
              <a:t>CTIA/PTCRB </a:t>
            </a:r>
            <a:r>
              <a:rPr lang="en-GB" sz="1800" kern="0" dirty="0">
                <a:latin typeface="+mn-lt"/>
              </a:rPr>
              <a:t>for STF 160P</a:t>
            </a: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GCF</a:t>
            </a:r>
          </a:p>
          <a:p>
            <a:pPr marL="800100" lvl="1" indent="-342900">
              <a:spcBef>
                <a:spcPct val="20000"/>
              </a:spcBef>
              <a:buFont typeface="Arial" panose="020B0604020202020204" pitchFamily="34" charset="0"/>
              <a:buChar char="•"/>
              <a:defRPr/>
            </a:pPr>
            <a:endParaRPr lang="en-US" sz="1800" dirty="0">
              <a:latin typeface="+mn-lt"/>
            </a:endParaRPr>
          </a:p>
          <a:p>
            <a:pPr lvl="1">
              <a:spcBef>
                <a:spcPct val="20000"/>
              </a:spcBef>
              <a:defRPr/>
            </a:pPr>
            <a:endParaRPr lang="en-US" sz="1800" kern="0" dirty="0">
              <a:latin typeface="+mn-lt"/>
            </a:endParaRPr>
          </a:p>
          <a:p>
            <a:pPr marL="342900" indent="-342900">
              <a:spcBef>
                <a:spcPct val="20000"/>
              </a:spcBef>
              <a:buBlip>
                <a:blip r:embed="rId2"/>
              </a:buBlip>
              <a:defRPr/>
            </a:pPr>
            <a:endParaRPr lang="en-GB" sz="1800" kern="0" dirty="0">
              <a:latin typeface="+mn-lt"/>
            </a:endParaRPr>
          </a:p>
          <a:p>
            <a:pPr marL="800100" lvl="2" indent="-342900">
              <a:spcBef>
                <a:spcPct val="20000"/>
              </a:spcBef>
              <a:defRPr/>
            </a:pPr>
            <a:endParaRPr lang="en-GB" sz="1800" kern="0" dirty="0">
              <a:latin typeface="Arial" charset="0"/>
            </a:endParaRPr>
          </a:p>
          <a:p>
            <a:pPr marL="800100" lvl="1" indent="-342900">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defRPr/>
            </a:pPr>
            <a:endParaRPr lang="en-GB" sz="20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endParaRPr lang="en-GB" sz="2000" kern="0" dirty="0">
              <a:latin typeface="+mn-lt"/>
            </a:endParaRPr>
          </a:p>
        </p:txBody>
      </p:sp>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1867066672"/>
              </p:ext>
            </p:extLst>
          </p:nvPr>
        </p:nvGraphicFramePr>
        <p:xfrm>
          <a:off x="1567161" y="1018540"/>
          <a:ext cx="7837273" cy="4820920"/>
        </p:xfrm>
        <a:graphic>
          <a:graphicData uri="http://schemas.openxmlformats.org/drawingml/2006/table">
            <a:tbl>
              <a:tblPr firstRow="1" bandRow="1">
                <a:tableStyleId>{5C22544A-7EE6-4342-B048-85BDC9FD1C3A}</a:tableStyleId>
              </a:tblPr>
              <a:tblGrid>
                <a:gridCol w="5450241">
                  <a:extLst>
                    <a:ext uri="{9D8B030D-6E8A-4147-A177-3AD203B41FA5}">
                      <a16:colId xmlns:a16="http://schemas.microsoft.com/office/drawing/2014/main" val="20000"/>
                    </a:ext>
                  </a:extLst>
                </a:gridCol>
                <a:gridCol w="2387032">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r>
                        <a:rPr lang="en-GB" sz="1200" dirty="0"/>
                        <a:t>Predicted difference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MCC Contractors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rPr>
                        <a:t>+19*</a:t>
                      </a:r>
                    </a:p>
                  </a:txBody>
                  <a:tcPr marL="91445" marR="91445"/>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IT Support</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Additional IT Support</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TTCN Expert</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FF0000"/>
                          </a:solidFill>
                          <a:latin typeface="+mn-lt"/>
                        </a:rPr>
                        <a:t>+1</a:t>
                      </a:r>
                      <a:endParaRPr lang="en-GB" sz="1200" b="1" dirty="0">
                        <a:solidFill>
                          <a:srgbClr val="FF0000"/>
                        </a:solidFill>
                      </a:endParaRP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STF160</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0000FF"/>
                          </a:solidFill>
                          <a:latin typeface="+mn-lt"/>
                        </a:rPr>
                        <a:t>-134</a:t>
                      </a:r>
                      <a:endParaRPr lang="en-GB" sz="1200" b="1" dirty="0">
                        <a:solidFill>
                          <a:srgbClr val="0000FF"/>
                        </a:solidFill>
                      </a:endParaRP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0</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-15</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-10</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00FF"/>
                          </a:solidFill>
                        </a:rPr>
                        <a:t>-46</a:t>
                      </a: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dirty="0">
                          <a:solidFill>
                            <a:srgbClr val="0000FF"/>
                          </a:solidFill>
                          <a:latin typeface="+mn-lt"/>
                        </a:rPr>
                        <a:t>-149</a:t>
                      </a:r>
                      <a:endParaRPr lang="en-GB" sz="1200" b="1"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algn="r"/>
                      <a:r>
                        <a:rPr lang="en-GB" sz="1200" b="1" dirty="0">
                          <a:solidFill>
                            <a:srgbClr val="0000FF"/>
                          </a:solidFill>
                        </a:rPr>
                        <a:t>-334</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
        <p:nvSpPr>
          <p:cNvPr id="5" name="TextBox 4">
            <a:extLst>
              <a:ext uri="{FF2B5EF4-FFF2-40B4-BE49-F238E27FC236}">
                <a16:creationId xmlns:a16="http://schemas.microsoft.com/office/drawing/2014/main" id="{0D0AAFC5-E63B-40E2-9A65-954B3D48FA69}"/>
              </a:ext>
            </a:extLst>
          </p:cNvPr>
          <p:cNvSpPr txBox="1"/>
          <p:nvPr/>
        </p:nvSpPr>
        <p:spPr>
          <a:xfrm>
            <a:off x="1654029" y="6000852"/>
            <a:ext cx="8883941" cy="276999"/>
          </a:xfrm>
          <a:prstGeom prst="rect">
            <a:avLst/>
          </a:prstGeom>
          <a:noFill/>
        </p:spPr>
        <p:txBody>
          <a:bodyPr wrap="square" rtlCol="0">
            <a:spAutoFit/>
          </a:bodyPr>
          <a:lstStyle/>
          <a:p>
            <a:r>
              <a:rPr lang="en-GB" sz="1200" dirty="0">
                <a:solidFill>
                  <a:srgbClr val="FF0000"/>
                </a:solidFill>
                <a:latin typeface="+mn-lt"/>
              </a:rPr>
              <a:t>*</a:t>
            </a:r>
            <a:r>
              <a:rPr lang="en-GB" sz="1200" dirty="0">
                <a:latin typeface="+mn-lt"/>
              </a:rPr>
              <a:t> An additional budget overrun of 50 </a:t>
            </a:r>
            <a:r>
              <a:rPr lang="en-GB" sz="1200" dirty="0" err="1">
                <a:latin typeface="+mn-lt"/>
              </a:rPr>
              <a:t>kEUR</a:t>
            </a:r>
            <a:r>
              <a:rPr lang="en-GB" sz="1200" dirty="0">
                <a:latin typeface="+mn-lt"/>
              </a:rPr>
              <a:t> may be incurred to cover compensation for CCSA and TSDSI seconded experts</a:t>
            </a:r>
          </a:p>
        </p:txBody>
      </p:sp>
    </p:spTree>
    <p:extLst>
      <p:ext uri="{BB962C8B-B14F-4D97-AF65-F5344CB8AC3E}">
        <p14:creationId xmlns:p14="http://schemas.microsoft.com/office/powerpoint/2010/main" val="209689494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6" name="Content Placeholder 4"/>
          <p:cNvSpPr txBox="1">
            <a:spLocks/>
          </p:cNvSpPr>
          <p:nvPr/>
        </p:nvSpPr>
        <p:spPr bwMode="auto">
          <a:xfrm>
            <a:off x="1062681" y="1482726"/>
            <a:ext cx="10091351"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2400" kern="0" dirty="0">
                <a:latin typeface="+mn-lt"/>
              </a:rPr>
              <a:t> </a:t>
            </a:r>
            <a:r>
              <a:rPr lang="en-GB" sz="2000" kern="0" dirty="0">
                <a:latin typeface="+mn-lt"/>
              </a:rPr>
              <a:t>Income: most payments were received from Partners by end of August. The only pending payment is 50,508 </a:t>
            </a:r>
            <a:r>
              <a:rPr lang="en-GB" sz="2000" kern="0" dirty="0" err="1">
                <a:latin typeface="+mn-lt"/>
              </a:rPr>
              <a:t>kEUR</a:t>
            </a:r>
            <a:r>
              <a:rPr lang="en-GB" sz="2000" kern="0" dirty="0">
                <a:latin typeface="+mn-lt"/>
              </a:rPr>
              <a:t> from TSDSI which is expected to arrive shortly.</a:t>
            </a:r>
          </a:p>
          <a:p>
            <a:pPr marL="342900" indent="-342900">
              <a:spcBef>
                <a:spcPct val="20000"/>
              </a:spcBef>
              <a:defRPr/>
            </a:pPr>
            <a:endParaRPr lang="en-GB" sz="2400" kern="0" dirty="0">
              <a:latin typeface="+mn-lt"/>
            </a:endParaRPr>
          </a:p>
          <a:p>
            <a:pPr marL="342900" indent="-342900">
              <a:spcBef>
                <a:spcPct val="20000"/>
              </a:spcBef>
              <a:buBlip>
                <a:blip r:embed="rId2"/>
              </a:buBlip>
              <a:defRPr/>
            </a:pPr>
            <a:r>
              <a:rPr lang="en-GB" sz="2000" kern="0" dirty="0">
                <a:latin typeface="+mn-lt"/>
              </a:rPr>
              <a:t>Expenditure: most budget lines are being respected with minor differences resulting from changes in resources throughout the first half of the year which had not been expected.</a:t>
            </a: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r>
              <a:rPr lang="en-GB" sz="2000" kern="0" dirty="0">
                <a:latin typeface="+mn-lt"/>
              </a:rPr>
              <a:t>Summary: while it is not possible to give a precise year end prediction at this stage it is expected that 3GPP will close the year with a surplus of approximately 280 </a:t>
            </a:r>
            <a:r>
              <a:rPr lang="en-GB" sz="2000" kern="0" dirty="0" err="1">
                <a:latin typeface="+mn-lt"/>
              </a:rPr>
              <a:t>kEUR</a:t>
            </a:r>
            <a:r>
              <a:rPr lang="en-GB" sz="2000" kern="0" dirty="0">
                <a:latin typeface="+mn-lt"/>
              </a:rPr>
              <a:t>  (see explanation on previous slide)  </a:t>
            </a:r>
          </a:p>
          <a:p>
            <a:pPr marL="342900" indent="-342900">
              <a:spcBef>
                <a:spcPct val="20000"/>
              </a:spcBef>
              <a:buBlip>
                <a:blip r:embed="rId2"/>
              </a:buBlip>
              <a:defRPr/>
            </a:pPr>
            <a:endParaRPr lang="en-GB" sz="2000" kern="0" dirty="0">
              <a:highlight>
                <a:srgbClr val="FFFF00"/>
              </a:highlight>
              <a:latin typeface="+mn-lt"/>
            </a:endParaRPr>
          </a:p>
          <a:p>
            <a:pPr>
              <a:spcBef>
                <a:spcPct val="20000"/>
              </a:spcBef>
              <a:defRPr/>
            </a:pPr>
            <a:endParaRPr lang="en-GB" sz="20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fontScale="90000"/>
          </a:bodyPr>
          <a:lstStyle/>
          <a:p>
            <a:pPr>
              <a:defRPr/>
            </a:pPr>
            <a:r>
              <a:rPr lang="en-US" sz="4000" b="1" dirty="0">
                <a:solidFill>
                  <a:srgbClr val="FF3300"/>
                </a:solidFill>
              </a:rPr>
              <a:t>Contents</a:t>
            </a:r>
            <a:endParaRPr lang="en-GB" sz="40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pPr>
            <a:r>
              <a:rPr lang="en-US" altLang="en-US" sz="1800" dirty="0">
                <a:solidFill>
                  <a:srgbClr val="003366"/>
                </a:solidFill>
              </a:rPr>
              <a:t>  </a:t>
            </a:r>
            <a:r>
              <a:rPr lang="en-US" altLang="en-US" sz="1800" dirty="0"/>
              <a:t>Manpower expenditure (MCC staff)</a:t>
            </a:r>
          </a:p>
          <a:p>
            <a:pPr>
              <a:lnSpc>
                <a:spcPct val="90000"/>
              </a:lnSpc>
            </a:pPr>
            <a:r>
              <a:rPr lang="en-US" altLang="en-US" sz="1800" dirty="0"/>
              <a:t>  Manpower expenditure (MCC contractors)</a:t>
            </a:r>
          </a:p>
          <a:p>
            <a:pPr>
              <a:lnSpc>
                <a:spcPct val="90000"/>
              </a:lnSpc>
            </a:pPr>
            <a:r>
              <a:rPr lang="en-US" altLang="en-US" sz="1800" dirty="0"/>
              <a:t>  Manpower expenditure (IT support)</a:t>
            </a:r>
          </a:p>
          <a:p>
            <a:pPr>
              <a:lnSpc>
                <a:spcPct val="90000"/>
              </a:lnSpc>
            </a:pPr>
            <a:r>
              <a:rPr lang="en-US" altLang="en-US" sz="1800" dirty="0"/>
              <a:t>  Manpower expenditure (Additional IT support)</a:t>
            </a:r>
          </a:p>
          <a:p>
            <a:pPr>
              <a:lnSpc>
                <a:spcPct val="90000"/>
              </a:lnSpc>
            </a:pPr>
            <a:r>
              <a:rPr lang="en-US" altLang="en-US" sz="1800" dirty="0"/>
              <a:t>  Manpower expenditure (TTCN support)</a:t>
            </a:r>
          </a:p>
          <a:p>
            <a:pPr>
              <a:lnSpc>
                <a:spcPct val="90000"/>
              </a:lnSpc>
            </a:pPr>
            <a:r>
              <a:rPr lang="en-US" altLang="en-US" sz="1800" dirty="0"/>
              <a:t>  Manpower expenditure (TTCN STF 160)</a:t>
            </a:r>
          </a:p>
          <a:p>
            <a:pPr>
              <a:lnSpc>
                <a:spcPct val="90000"/>
              </a:lnSpc>
            </a:pPr>
            <a:r>
              <a:rPr lang="en-US" altLang="en-US" sz="1800" dirty="0"/>
              <a:t>  Manpower expenditure (TTCN STF 160P, 160G &amp; 160V)</a:t>
            </a:r>
          </a:p>
          <a:p>
            <a:pPr>
              <a:lnSpc>
                <a:spcPct val="90000"/>
              </a:lnSpc>
            </a:pPr>
            <a:r>
              <a:rPr lang="en-US" altLang="en-US" sz="1800" dirty="0"/>
              <a:t>  Travel expenditure</a:t>
            </a:r>
          </a:p>
          <a:p>
            <a:pPr>
              <a:lnSpc>
                <a:spcPct val="90000"/>
              </a:lnSpc>
            </a:pPr>
            <a:r>
              <a:rPr lang="en-US" altLang="en-US" sz="1800" dirty="0"/>
              <a:t>  Promotion and Marketing Materials</a:t>
            </a:r>
          </a:p>
          <a:p>
            <a:pPr>
              <a:lnSpc>
                <a:spcPct val="90000"/>
              </a:lnSpc>
            </a:pPr>
            <a:r>
              <a:rPr lang="en-US" altLang="en-US" sz="1800" dirty="0"/>
              <a:t>  Training</a:t>
            </a:r>
          </a:p>
          <a:p>
            <a:pPr>
              <a:lnSpc>
                <a:spcPct val="90000"/>
              </a:lnSpc>
            </a:pPr>
            <a:r>
              <a:rPr lang="en-US" altLang="en-US" sz="1800" dirty="0"/>
              <a:t>  </a:t>
            </a:r>
            <a:r>
              <a:rPr lang="en-GB" altLang="en-US" sz="1800" dirty="0"/>
              <a:t>Overheads</a:t>
            </a:r>
          </a:p>
          <a:p>
            <a:pPr>
              <a:lnSpc>
                <a:spcPct val="90000"/>
              </a:lnSpc>
            </a:pPr>
            <a:r>
              <a:rPr lang="en-GB" altLang="en-US" sz="1800" dirty="0"/>
              <a:t>  Contingency</a:t>
            </a:r>
          </a:p>
          <a:p>
            <a:pPr>
              <a:lnSpc>
                <a:spcPct val="90000"/>
              </a:lnSpc>
            </a:pPr>
            <a:r>
              <a:rPr lang="en-GB" altLang="en-US" sz="1800" dirty="0"/>
              <a:t>  Income from Partners</a:t>
            </a:r>
          </a:p>
          <a:p>
            <a:pPr>
              <a:lnSpc>
                <a:spcPct val="90000"/>
              </a:lnSpc>
            </a:pPr>
            <a:r>
              <a:rPr lang="en-GB" altLang="en-US" sz="1800" dirty="0"/>
              <a:t>  Other income sources</a:t>
            </a:r>
          </a:p>
          <a:p>
            <a:pPr>
              <a:lnSpc>
                <a:spcPct val="90000"/>
              </a:lnSpc>
            </a:pPr>
            <a:r>
              <a:rPr lang="en-GB" altLang="en-US" sz="1800" dirty="0"/>
              <a:t>  Year end prediction</a:t>
            </a:r>
          </a:p>
          <a:p>
            <a:pPr>
              <a:lnSpc>
                <a:spcPct val="90000"/>
              </a:lnSpc>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Manpower Expenditure (MCC Staff)</a:t>
            </a:r>
          </a:p>
        </p:txBody>
      </p:sp>
      <p:graphicFrame>
        <p:nvGraphicFramePr>
          <p:cNvPr id="6" name="Chart 5">
            <a:extLst>
              <a:ext uri="{FF2B5EF4-FFF2-40B4-BE49-F238E27FC236}">
                <a16:creationId xmlns:a16="http://schemas.microsoft.com/office/drawing/2014/main" id="{1646FF75-29F3-4B12-A943-ABC2ADF51F5E}"/>
              </a:ext>
            </a:extLst>
          </p:cNvPr>
          <p:cNvGraphicFramePr>
            <a:graphicFrameLocks/>
          </p:cNvGraphicFramePr>
          <p:nvPr>
            <p:extLst>
              <p:ext uri="{D42A27DB-BD31-4B8C-83A1-F6EECF244321}">
                <p14:modId xmlns:p14="http://schemas.microsoft.com/office/powerpoint/2010/main" val="2241901702"/>
              </p:ext>
            </p:extLst>
          </p:nvPr>
        </p:nvGraphicFramePr>
        <p:xfrm>
          <a:off x="1804988" y="1778466"/>
          <a:ext cx="7972425" cy="394367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Staff)</a:t>
            </a:r>
          </a:p>
        </p:txBody>
      </p:sp>
      <p:sp>
        <p:nvSpPr>
          <p:cNvPr id="6" name="Subtitle 6"/>
          <p:cNvSpPr txBox="1">
            <a:spLocks/>
          </p:cNvSpPr>
          <p:nvPr/>
        </p:nvSpPr>
        <p:spPr bwMode="auto">
          <a:xfrm>
            <a:off x="1981200" y="1181102"/>
            <a:ext cx="8857376" cy="2039893"/>
          </a:xfrm>
          <a:prstGeom prst="rect">
            <a:avLst/>
          </a:prstGeom>
          <a:noFill/>
          <a:ln w="9525">
            <a:noFill/>
            <a:miter lim="800000"/>
            <a:headEnd/>
            <a:tailEnd/>
          </a:ln>
        </p:spPr>
        <p:txBody>
          <a:bodyPr/>
          <a:lstStyle/>
          <a:p>
            <a:pPr marL="342900" indent="-342900">
              <a:spcBef>
                <a:spcPct val="20000"/>
              </a:spcBef>
              <a:buBlip>
                <a:blip r:embed="rId2">
                  <a:extLst/>
                </a:blip>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Expenditure for MCC Staff is 1 203,291 </a:t>
            </a:r>
            <a:r>
              <a:rPr lang="en-GB" sz="1800" kern="0" dirty="0" err="1">
                <a:latin typeface="+mn-lt"/>
              </a:rPr>
              <a:t>kEUR</a:t>
            </a:r>
            <a:r>
              <a:rPr lang="en-GB" sz="1800" kern="0" dirty="0">
                <a:latin typeface="+mn-lt"/>
              </a:rPr>
              <a:t> out of an annual budget of 2300 </a:t>
            </a:r>
            <a:r>
              <a:rPr lang="en-GB" sz="1800" kern="0" dirty="0" err="1">
                <a:latin typeface="+mn-lt"/>
              </a:rPr>
              <a:t>kEUR</a:t>
            </a:r>
            <a:endParaRPr lang="en-GB" sz="1800" kern="0" dirty="0">
              <a:latin typeface="+mn-lt"/>
            </a:endParaRPr>
          </a:p>
          <a:p>
            <a:pPr marL="800100" lvl="1" indent="-342900">
              <a:spcBef>
                <a:spcPct val="20000"/>
              </a:spcBef>
              <a:buFont typeface="Arial" pitchFamily="34" charset="0"/>
              <a:buChar char="•"/>
              <a:defRPr/>
            </a:pPr>
            <a:r>
              <a:rPr lang="en-GB" sz="1800" kern="0" dirty="0">
                <a:latin typeface="+mn-lt"/>
              </a:rPr>
              <a:t>Expenditure is not linear because of bonus payments made in May and June.</a:t>
            </a:r>
          </a:p>
          <a:p>
            <a:pPr marL="342900" indent="-342900">
              <a:spcBef>
                <a:spcPct val="20000"/>
              </a:spcBef>
              <a:buBlip>
                <a:blip r:embed="rId2">
                  <a:extLst/>
                </a:blip>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to close the year within the prescribed budget </a:t>
            </a:r>
          </a:p>
          <a:p>
            <a:pPr marL="800100" lvl="1" indent="-342900">
              <a:spcBef>
                <a:spcPct val="20000"/>
              </a:spcBef>
              <a:buFont typeface="Arial" pitchFamily="34" charset="0"/>
              <a:buChar char="•"/>
              <a:defRPr/>
            </a:pPr>
            <a:endParaRPr lang="en-GB" sz="1800" kern="0" dirty="0"/>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Contractors)</a:t>
            </a:r>
          </a:p>
        </p:txBody>
      </p:sp>
      <p:sp>
        <p:nvSpPr>
          <p:cNvPr id="6" name="Subtitle 6"/>
          <p:cNvSpPr txBox="1">
            <a:spLocks/>
          </p:cNvSpPr>
          <p:nvPr/>
        </p:nvSpPr>
        <p:spPr bwMode="auto">
          <a:xfrm>
            <a:off x="1981200" y="1181102"/>
            <a:ext cx="8210550" cy="223760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contractors expenditure during H1 2019 amounts to 117,164 </a:t>
            </a:r>
            <a:r>
              <a:rPr lang="en-GB" sz="1800" kern="0" dirty="0" err="1">
                <a:latin typeface="+mn-lt"/>
              </a:rPr>
              <a:t>kEUR</a:t>
            </a:r>
            <a:r>
              <a:rPr lang="en-GB" sz="1800" kern="0" dirty="0">
                <a:latin typeface="+mn-lt"/>
              </a:rPr>
              <a:t> from an annual budget 218,800 </a:t>
            </a:r>
            <a:r>
              <a:rPr lang="en-GB" sz="1800" kern="0" dirty="0" err="1">
                <a:latin typeface="+mn-lt"/>
              </a:rPr>
              <a:t>kEUR</a:t>
            </a:r>
            <a:r>
              <a:rPr lang="en-GB" sz="1800" kern="0" dirty="0">
                <a:latin typeface="+mn-lt"/>
              </a:rPr>
              <a:t>.</a:t>
            </a:r>
          </a:p>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The year end prediction is that there will be a 19 </a:t>
            </a:r>
            <a:r>
              <a:rPr lang="en-GB" sz="1800" kern="0" dirty="0" err="1">
                <a:latin typeface="+mn-lt"/>
              </a:rPr>
              <a:t>kEUR</a:t>
            </a:r>
            <a:r>
              <a:rPr lang="en-GB" sz="1800" kern="0" dirty="0">
                <a:latin typeface="+mn-lt"/>
              </a:rPr>
              <a:t> overspend due to one contract (</a:t>
            </a:r>
            <a:r>
              <a:rPr lang="en-GB" sz="1800" kern="0" dirty="0" err="1">
                <a:latin typeface="+mn-lt"/>
              </a:rPr>
              <a:t>Toufik</a:t>
            </a:r>
            <a:r>
              <a:rPr lang="en-GB" sz="1800" kern="0" dirty="0">
                <a:latin typeface="+mn-lt"/>
              </a:rPr>
              <a:t>) being increased from 0,8 to 0,9 years and this not being included in the original forecast.</a:t>
            </a:r>
          </a:p>
          <a:p>
            <a:pPr marL="800100" lvl="1" indent="-342900">
              <a:spcBef>
                <a:spcPct val="20000"/>
              </a:spcBef>
              <a:buFont typeface="Arial" pitchFamily="34" charset="0"/>
              <a:buChar char="•"/>
              <a:defRPr/>
            </a:pPr>
            <a:r>
              <a:rPr lang="en-GB" sz="1800" kern="0" dirty="0">
                <a:latin typeface="+mn-lt"/>
              </a:rPr>
              <a:t>It should be noted that the H1 expenditure does not include the non-remunerated expert provided by TTA in lieu of payment (whose annual value is 136,200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r>
              <a:rPr lang="en-GB" sz="1800" kern="0" dirty="0">
                <a:latin typeface="+mn-lt"/>
              </a:rPr>
              <a:t>In addition, the experts being provided by CCSA and TSDSI that are expected to be in post before the year end were not included in the 2019 budget. CCSA and TSDSI will however need to be compensated. There will therefore be a slight budget overrun, the amount of which is hard to predict as it depends on when the experts receive work permits. (An additional 50 </a:t>
            </a:r>
            <a:r>
              <a:rPr lang="en-GB" sz="1800" kern="0" dirty="0" err="1">
                <a:latin typeface="+mn-lt"/>
              </a:rPr>
              <a:t>kEUR</a:t>
            </a:r>
            <a:r>
              <a:rPr lang="en-GB" sz="1800" kern="0" dirty="0">
                <a:latin typeface="+mn-lt"/>
              </a:rPr>
              <a:t> budget overrun is the best estimate available at this time)</a:t>
            </a:r>
          </a:p>
        </p:txBody>
      </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(IT Support)</a:t>
            </a:r>
          </a:p>
        </p:txBody>
      </p:sp>
      <p:sp>
        <p:nvSpPr>
          <p:cNvPr id="6" name="Subtitle 6"/>
          <p:cNvSpPr txBox="1">
            <a:spLocks/>
          </p:cNvSpPr>
          <p:nvPr/>
        </p:nvSpPr>
        <p:spPr bwMode="auto">
          <a:xfrm>
            <a:off x="1981200" y="1181102"/>
            <a:ext cx="8210550"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cost of the IT support expert (</a:t>
            </a:r>
            <a:r>
              <a:rPr lang="en-GB" sz="1800" kern="0" dirty="0" err="1">
                <a:latin typeface="+mn-lt"/>
              </a:rPr>
              <a:t>Barbance</a:t>
            </a:r>
            <a:r>
              <a:rPr lang="en-GB" sz="1800" kern="0" dirty="0">
                <a:latin typeface="+mn-lt"/>
              </a:rPr>
              <a:t>) was 18,675 </a:t>
            </a:r>
            <a:r>
              <a:rPr lang="en-GB" sz="1800" kern="0" dirty="0" err="1">
                <a:latin typeface="+mn-lt"/>
              </a:rPr>
              <a:t>kEUR</a:t>
            </a:r>
            <a:r>
              <a:rPr lang="en-GB" sz="1800" kern="0" dirty="0">
                <a:latin typeface="+mn-lt"/>
              </a:rPr>
              <a:t> from an annual budget of 40 </a:t>
            </a:r>
            <a:r>
              <a:rPr lang="en-GB" sz="1800" kern="0" dirty="0" err="1">
                <a:latin typeface="+mn-lt"/>
              </a:rPr>
              <a:t>kEUR</a:t>
            </a:r>
            <a:r>
              <a:rPr lang="en-GB" sz="1800" kern="0" dirty="0">
                <a:latin typeface="+mn-lt"/>
              </a:rPr>
              <a:t> (45% of one officer dedicated to this task). </a:t>
            </a:r>
          </a:p>
          <a:p>
            <a:pPr marL="800100" lvl="1" indent="-342900">
              <a:spcBef>
                <a:spcPct val="20000"/>
              </a:spcBef>
              <a:buFont typeface="Arial" pitchFamily="34" charset="0"/>
              <a:buChar char="•"/>
              <a:defRPr/>
            </a:pPr>
            <a:r>
              <a:rPr lang="en-GB" sz="1800" kern="0" dirty="0">
                <a:latin typeface="+mn-lt"/>
              </a:rPr>
              <a:t>The support expert left ETSI in May 2019 with other officers backfilling this vacancy. A new support model is being implemented (and already integrated into the 2020 budget).</a:t>
            </a:r>
          </a:p>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At this point in time the assumption is that this budget line will close within the prescribed amount.</a:t>
            </a:r>
          </a:p>
          <a:p>
            <a:pPr marL="800100" lvl="1" indent="-342900">
              <a:spcBef>
                <a:spcPct val="20000"/>
              </a:spcBef>
              <a:buFont typeface="Arial" pitchFamily="34" charset="0"/>
              <a:buChar char="•"/>
              <a:defRPr/>
            </a:pPr>
            <a:r>
              <a:rPr lang="en-GB" sz="1800" kern="0" dirty="0">
                <a:latin typeface="+mn-lt"/>
              </a:rPr>
              <a:t>(Due to the change in model, there may be an underspend on this budget line by the year end but this will be compensated by an equivalent overspend on the budget line explained in the following slide)</a:t>
            </a:r>
          </a:p>
          <a:p>
            <a:pPr marL="800100" lvl="1" indent="-342900">
              <a:spcBef>
                <a:spcPct val="20000"/>
              </a:spcBef>
              <a:buFont typeface="Arial" pitchFamily="34" charset="0"/>
              <a:buChar char="•"/>
              <a:defRPr/>
            </a:pPr>
            <a:endParaRPr lang="en-GB" sz="1800" kern="0" dirty="0">
              <a:highlight>
                <a:srgbClr val="FFFF00"/>
              </a:highlight>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3GPP Manpower Expenditure (Additional IT Support)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5" name="Subtitle 6">
            <a:extLst>
              <a:ext uri="{FF2B5EF4-FFF2-40B4-BE49-F238E27FC236}">
                <a16:creationId xmlns:a16="http://schemas.microsoft.com/office/drawing/2014/main" id="{0E0D7C0F-95E5-408F-95AB-E8C0DAB5B813}"/>
              </a:ext>
            </a:extLst>
          </p:cNvPr>
          <p:cNvSpPr txBox="1">
            <a:spLocks/>
          </p:cNvSpPr>
          <p:nvPr/>
        </p:nvSpPr>
        <p:spPr bwMode="auto">
          <a:xfrm>
            <a:off x="1662023" y="1379538"/>
            <a:ext cx="8210550" cy="1254605"/>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cost of providing additional IT support is 40,800 </a:t>
            </a:r>
            <a:r>
              <a:rPr lang="en-GB" sz="1800" kern="0" dirty="0" err="1">
                <a:latin typeface="+mn-lt"/>
              </a:rPr>
              <a:t>kEUR</a:t>
            </a:r>
            <a:r>
              <a:rPr lang="en-GB" sz="1800" kern="0" dirty="0">
                <a:latin typeface="+mn-lt"/>
              </a:rPr>
              <a:t> from an annual budget of 70 </a:t>
            </a:r>
            <a:r>
              <a:rPr lang="en-GB" sz="1800" kern="0" dirty="0" err="1">
                <a:latin typeface="+mn-lt"/>
              </a:rPr>
              <a:t>kEUR</a:t>
            </a:r>
            <a:r>
              <a:rPr lang="en-GB" sz="1800" kern="0" dirty="0">
                <a:latin typeface="+mn-lt"/>
              </a:rPr>
              <a:t>. </a:t>
            </a: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3" name="Table 2">
            <a:extLst>
              <a:ext uri="{FF2B5EF4-FFF2-40B4-BE49-F238E27FC236}">
                <a16:creationId xmlns:a16="http://schemas.microsoft.com/office/drawing/2014/main" id="{FB3DDDFD-1B34-4CF2-8CCC-E5B10ECA0D6F}"/>
              </a:ext>
            </a:extLst>
          </p:cNvPr>
          <p:cNvGraphicFramePr>
            <a:graphicFrameLocks noGrp="1"/>
          </p:cNvGraphicFramePr>
          <p:nvPr>
            <p:extLst>
              <p:ext uri="{D42A27DB-BD31-4B8C-83A1-F6EECF244321}">
                <p14:modId xmlns:p14="http://schemas.microsoft.com/office/powerpoint/2010/main" val="568872874"/>
              </p:ext>
            </p:extLst>
          </p:nvPr>
        </p:nvGraphicFramePr>
        <p:xfrm>
          <a:off x="605755" y="2906393"/>
          <a:ext cx="11183937" cy="1741500"/>
        </p:xfrm>
        <a:graphic>
          <a:graphicData uri="http://schemas.openxmlformats.org/drawingml/2006/table">
            <a:tbl>
              <a:tblPr/>
              <a:tblGrid>
                <a:gridCol w="2567484">
                  <a:extLst>
                    <a:ext uri="{9D8B030D-6E8A-4147-A177-3AD203B41FA5}">
                      <a16:colId xmlns:a16="http://schemas.microsoft.com/office/drawing/2014/main" val="3720784177"/>
                    </a:ext>
                  </a:extLst>
                </a:gridCol>
                <a:gridCol w="2295354">
                  <a:extLst>
                    <a:ext uri="{9D8B030D-6E8A-4147-A177-3AD203B41FA5}">
                      <a16:colId xmlns:a16="http://schemas.microsoft.com/office/drawing/2014/main" val="2654494162"/>
                    </a:ext>
                  </a:extLst>
                </a:gridCol>
                <a:gridCol w="1517419">
                  <a:extLst>
                    <a:ext uri="{9D8B030D-6E8A-4147-A177-3AD203B41FA5}">
                      <a16:colId xmlns:a16="http://schemas.microsoft.com/office/drawing/2014/main" val="222780309"/>
                    </a:ext>
                  </a:extLst>
                </a:gridCol>
                <a:gridCol w="1124014">
                  <a:extLst>
                    <a:ext uri="{9D8B030D-6E8A-4147-A177-3AD203B41FA5}">
                      <a16:colId xmlns:a16="http://schemas.microsoft.com/office/drawing/2014/main" val="4211652165"/>
                    </a:ext>
                  </a:extLst>
                </a:gridCol>
                <a:gridCol w="1124014">
                  <a:extLst>
                    <a:ext uri="{9D8B030D-6E8A-4147-A177-3AD203B41FA5}">
                      <a16:colId xmlns:a16="http://schemas.microsoft.com/office/drawing/2014/main" val="1671978978"/>
                    </a:ext>
                  </a:extLst>
                </a:gridCol>
                <a:gridCol w="828221">
                  <a:extLst>
                    <a:ext uri="{9D8B030D-6E8A-4147-A177-3AD203B41FA5}">
                      <a16:colId xmlns:a16="http://schemas.microsoft.com/office/drawing/2014/main" val="1835353761"/>
                    </a:ext>
                  </a:extLst>
                </a:gridCol>
                <a:gridCol w="709903">
                  <a:extLst>
                    <a:ext uri="{9D8B030D-6E8A-4147-A177-3AD203B41FA5}">
                      <a16:colId xmlns:a16="http://schemas.microsoft.com/office/drawing/2014/main" val="210004254"/>
                    </a:ext>
                  </a:extLst>
                </a:gridCol>
                <a:gridCol w="1017528">
                  <a:extLst>
                    <a:ext uri="{9D8B030D-6E8A-4147-A177-3AD203B41FA5}">
                      <a16:colId xmlns:a16="http://schemas.microsoft.com/office/drawing/2014/main" val="1380179380"/>
                    </a:ext>
                  </a:extLst>
                </a:gridCol>
              </a:tblGrid>
              <a:tr h="177523">
                <a:tc>
                  <a:txBody>
                    <a:bodyPr/>
                    <a:lstStyle/>
                    <a:p>
                      <a:pPr algn="ctr" fontAlgn="b"/>
                      <a:r>
                        <a:rPr lang="en-GB" sz="1000" b="1" i="0" u="none" strike="noStrike">
                          <a:solidFill>
                            <a:srgbClr val="FFFFFF"/>
                          </a:solidFill>
                          <a:effectLst/>
                          <a:latin typeface="Calibri" panose="020F0502020204030204" pitchFamily="34" charset="0"/>
                        </a:rPr>
                        <a:t>Group</a:t>
                      </a:r>
                    </a:p>
                  </a:txBody>
                  <a:tcPr marL="8876" marR="8876" marT="88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Place</a:t>
                      </a:r>
                    </a:p>
                  </a:txBody>
                  <a:tcPr marL="8876" marR="8876" marT="88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IT Support</a:t>
                      </a:r>
                    </a:p>
                  </a:txBody>
                  <a:tcPr marL="8876" marR="8876" marT="88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Prepa Days</a:t>
                      </a:r>
                    </a:p>
                  </a:txBody>
                  <a:tcPr marL="8876" marR="8876" marT="88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Travel days</a:t>
                      </a:r>
                    </a:p>
                  </a:txBody>
                  <a:tcPr marL="8876" marR="8876" marT="88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On-site Days</a:t>
                      </a:r>
                    </a:p>
                  </a:txBody>
                  <a:tcPr marL="8876" marR="8876" marT="88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Total days</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GB" sz="1000" b="1" i="0" u="none" strike="noStrike">
                          <a:solidFill>
                            <a:srgbClr val="FFFFFF"/>
                          </a:solidFill>
                          <a:effectLst/>
                          <a:latin typeface="Calibri" panose="020F0502020204030204" pitchFamily="34" charset="0"/>
                        </a:rPr>
                        <a:t>Cost (kEUR)</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929341513"/>
                  </a:ext>
                </a:extLst>
              </a:tr>
              <a:tr h="177523">
                <a:tc>
                  <a:txBody>
                    <a:bodyPr/>
                    <a:lstStyle/>
                    <a:p>
                      <a:pPr algn="ctr" fontAlgn="b"/>
                      <a:r>
                        <a:rPr lang="en-GB" sz="1000" b="0" i="0" u="none" strike="noStrike">
                          <a:solidFill>
                            <a:srgbClr val="000000"/>
                          </a:solidFill>
                          <a:effectLst/>
                          <a:latin typeface="Calibri" panose="020F0502020204030204" pitchFamily="34" charset="0"/>
                        </a:rPr>
                        <a:t>3GPP SA2, SA6</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Kochi, India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MMA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2</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6</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8,50</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000" b="0"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4676958"/>
                  </a:ext>
                </a:extLst>
              </a:tr>
              <a:tr h="177523">
                <a:tc>
                  <a:txBody>
                    <a:bodyPr/>
                    <a:lstStyle/>
                    <a:p>
                      <a:pPr algn="ctr" fontAlgn="b"/>
                      <a:r>
                        <a:rPr lang="en-GB" sz="1000" b="0" i="0" u="none" strike="noStrike">
                          <a:solidFill>
                            <a:srgbClr val="000000"/>
                          </a:solidFill>
                          <a:effectLst/>
                          <a:latin typeface="Calibri" panose="020F0502020204030204" pitchFamily="34" charset="0"/>
                        </a:rPr>
                        <a:t>3GPP CT1, CT3, CT4, CT6</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Montreal, Canada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ASC</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2</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7</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9,50</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000" b="0"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846275"/>
                  </a:ext>
                </a:extLst>
              </a:tr>
              <a:tr h="177523">
                <a:tc>
                  <a:txBody>
                    <a:bodyPr/>
                    <a:lstStyle/>
                    <a:p>
                      <a:pPr algn="ctr" fontAlgn="b"/>
                      <a:r>
                        <a:rPr lang="en-GB" sz="1000" b="0" i="0" u="none" strike="noStrike">
                          <a:solidFill>
                            <a:srgbClr val="000000"/>
                          </a:solidFill>
                          <a:effectLst/>
                          <a:latin typeface="Calibri" panose="020F0502020204030204" pitchFamily="34" charset="0"/>
                        </a:rPr>
                        <a:t>3GPP SA2</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Santa Cruz, Tenerife</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JBD (Syage)</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1,5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6</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8,00</a:t>
                      </a:r>
                    </a:p>
                  </a:txBody>
                  <a:tcPr marL="8876" marR="8876" marT="88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000" b="0" i="0" u="none" strike="noStrike">
                        <a:solidFill>
                          <a:srgbClr val="000000"/>
                        </a:solidFill>
                        <a:effectLst/>
                        <a:latin typeface="Calibri" panose="020F0502020204030204" pitchFamily="34" charset="0"/>
                      </a:endParaRPr>
                    </a:p>
                  </a:txBody>
                  <a:tcPr marL="8876" marR="8876" marT="88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793993"/>
                  </a:ext>
                </a:extLst>
              </a:tr>
              <a:tr h="177523">
                <a:tc>
                  <a:txBody>
                    <a:bodyPr/>
                    <a:lstStyle/>
                    <a:p>
                      <a:pPr algn="ctr" fontAlgn="b"/>
                      <a:r>
                        <a:rPr lang="en-GB" sz="1000" b="0" i="0" u="none" strike="noStrike">
                          <a:solidFill>
                            <a:srgbClr val="000000"/>
                          </a:solidFill>
                          <a:effectLst/>
                          <a:latin typeface="Calibri" panose="020F0502020204030204" pitchFamily="34" charset="0"/>
                        </a:rPr>
                        <a:t>3GPP CT, RAN, SA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 Shenzhen, China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MMA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3,5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6</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10,00</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000" b="0"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2339434"/>
                  </a:ext>
                </a:extLst>
              </a:tr>
              <a:tr h="321316">
                <a:tc>
                  <a:txBody>
                    <a:bodyPr/>
                    <a:lstStyle/>
                    <a:p>
                      <a:pPr algn="ctr" fontAlgn="b"/>
                      <a:r>
                        <a:rPr lang="en-GB" sz="1000" b="0" i="0" u="none" strike="noStrike">
                          <a:solidFill>
                            <a:srgbClr val="000000"/>
                          </a:solidFill>
                          <a:effectLst/>
                          <a:latin typeface="Calibri" panose="020F0502020204030204" pitchFamily="34" charset="0"/>
                        </a:rPr>
                        <a:t>3GPP CT1, CT3, CT4, CT6, RAN1, RAN2, RAN3, SA2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Xi'an, China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MMA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3,5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7,5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11,50</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000" b="0"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4346539"/>
                  </a:ext>
                </a:extLst>
              </a:tr>
              <a:tr h="177523">
                <a:tc>
                  <a:txBody>
                    <a:bodyPr/>
                    <a:lstStyle/>
                    <a:p>
                      <a:pPr algn="ctr" fontAlgn="b"/>
                      <a:r>
                        <a:rPr lang="en-GB" sz="1000" b="0" i="0" u="none" strike="noStrike">
                          <a:solidFill>
                            <a:srgbClr val="000000"/>
                          </a:solidFill>
                          <a:effectLst/>
                          <a:latin typeface="Calibri" panose="020F0502020204030204" pitchFamily="34" charset="0"/>
                        </a:rPr>
                        <a:t>3GPP RAN4, RAN5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Xi'an, China</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BAR (Syage)</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3</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7,5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11,00</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GB" sz="1000" b="0" i="0" u="none" strike="noStrike">
                          <a:solidFill>
                            <a:srgbClr val="1F3864"/>
                          </a:solidFill>
                          <a:effectLst/>
                          <a:latin typeface="Calibri" panose="020F0502020204030204" pitchFamily="34" charset="0"/>
                        </a:rPr>
                        <a:t> </a:t>
                      </a:r>
                    </a:p>
                  </a:txBody>
                  <a:tcPr marL="8876" marR="8876" marT="8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2922415"/>
                  </a:ext>
                </a:extLst>
              </a:tr>
              <a:tr h="177523">
                <a:tc>
                  <a:txBody>
                    <a:bodyPr/>
                    <a:lstStyle/>
                    <a:p>
                      <a:pPr algn="ctr" fontAlgn="ctr"/>
                      <a:r>
                        <a:rPr lang="en-GB" sz="1000" b="0" i="0" u="none" strike="noStrike">
                          <a:solidFill>
                            <a:srgbClr val="000000"/>
                          </a:solidFill>
                          <a:effectLst/>
                          <a:latin typeface="Calibri" panose="020F0502020204030204" pitchFamily="34" charset="0"/>
                        </a:rPr>
                        <a:t>3GPP SA2, SA3,SA5</a:t>
                      </a:r>
                    </a:p>
                  </a:txBody>
                  <a:tcPr marL="8876" marR="8876" marT="887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Sapporo, Japan</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JMS</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0.5</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2</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0" i="0" u="none" strike="noStrike">
                          <a:solidFill>
                            <a:srgbClr val="000000"/>
                          </a:solidFill>
                          <a:effectLst/>
                          <a:latin typeface="Calibri" panose="020F0502020204030204" pitchFamily="34" charset="0"/>
                        </a:rPr>
                        <a:t>7 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0" i="0" u="none" strike="noStrike">
                          <a:solidFill>
                            <a:srgbClr val="000000"/>
                          </a:solidFill>
                          <a:effectLst/>
                          <a:latin typeface="Calibri" panose="020F0502020204030204" pitchFamily="34" charset="0"/>
                        </a:rPr>
                        <a:t>9,50</a:t>
                      </a:r>
                    </a:p>
                  </a:txBody>
                  <a:tcPr marL="8876" marR="8876" marT="88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000" b="0" i="0" u="none" strike="noStrike">
                          <a:solidFill>
                            <a:srgbClr val="000000"/>
                          </a:solidFill>
                          <a:effectLst/>
                          <a:latin typeface="Calibri" panose="020F0502020204030204" pitchFamily="34" charset="0"/>
                        </a:rPr>
                        <a:t> </a:t>
                      </a:r>
                    </a:p>
                  </a:txBody>
                  <a:tcPr marL="8876" marR="8876" marT="88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0594795"/>
                  </a:ext>
                </a:extLst>
              </a:tr>
              <a:tr h="177523">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000" b="1" i="0" u="none" strike="noStrike">
                          <a:solidFill>
                            <a:srgbClr val="000000"/>
                          </a:solidFill>
                          <a:effectLst/>
                          <a:latin typeface="Calibri" panose="020F0502020204030204" pitchFamily="34" charset="0"/>
                        </a:rPr>
                        <a:t> </a:t>
                      </a:r>
                    </a:p>
                  </a:txBody>
                  <a:tcPr marL="8876" marR="8876" marT="88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000" b="1" i="0" u="none" strike="noStrike">
                          <a:solidFill>
                            <a:srgbClr val="000000"/>
                          </a:solidFill>
                          <a:effectLst/>
                          <a:latin typeface="Calibri" panose="020F0502020204030204" pitchFamily="34" charset="0"/>
                        </a:rPr>
                        <a:t>68,00</a:t>
                      </a:r>
                    </a:p>
                  </a:txBody>
                  <a:tcPr marL="8876" marR="8876" marT="88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000" b="1" i="0" u="none" strike="noStrike" dirty="0">
                          <a:solidFill>
                            <a:srgbClr val="000000"/>
                          </a:solidFill>
                          <a:effectLst/>
                          <a:latin typeface="Calibri" panose="020F0502020204030204" pitchFamily="34" charset="0"/>
                        </a:rPr>
                        <a:t>40,8</a:t>
                      </a:r>
                    </a:p>
                  </a:txBody>
                  <a:tcPr marL="8876" marR="8876" marT="88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9769500"/>
                  </a:ext>
                </a:extLst>
              </a:tr>
            </a:tbl>
          </a:graphicData>
        </a:graphic>
      </p:graphicFrame>
      <p:sp>
        <p:nvSpPr>
          <p:cNvPr id="7" name="Subtitle 6">
            <a:extLst>
              <a:ext uri="{FF2B5EF4-FFF2-40B4-BE49-F238E27FC236}">
                <a16:creationId xmlns:a16="http://schemas.microsoft.com/office/drawing/2014/main" id="{7CE55213-10EC-48EF-8EB8-FD931987C1E1}"/>
              </a:ext>
            </a:extLst>
          </p:cNvPr>
          <p:cNvSpPr txBox="1">
            <a:spLocks/>
          </p:cNvSpPr>
          <p:nvPr/>
        </p:nvSpPr>
        <p:spPr bwMode="auto">
          <a:xfrm>
            <a:off x="1581293" y="4807744"/>
            <a:ext cx="10208399" cy="102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20000"/>
              </a:spcBef>
              <a:buBlip>
                <a:blip r:embed="rId2"/>
              </a:buBlip>
              <a:defRPr/>
            </a:pPr>
            <a:r>
              <a:rPr lang="en-GB" sz="2000" kern="0" dirty="0">
                <a:latin typeface="+mn-lt"/>
              </a:rPr>
              <a:t>Year end prediction</a:t>
            </a:r>
          </a:p>
          <a:p>
            <a:pPr lvl="1">
              <a:spcBef>
                <a:spcPct val="20000"/>
              </a:spcBef>
              <a:buFont typeface="Arial" pitchFamily="34" charset="0"/>
              <a:buChar char="•"/>
              <a:defRPr/>
            </a:pPr>
            <a:r>
              <a:rPr lang="en-GB" sz="1800" kern="0" dirty="0">
                <a:latin typeface="+mn-lt"/>
              </a:rPr>
              <a:t>It is predicted that the year will close within budget. </a:t>
            </a: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(TTCN Support)</a:t>
            </a:r>
          </a:p>
        </p:txBody>
      </p:sp>
      <p:sp>
        <p:nvSpPr>
          <p:cNvPr id="6"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The cost of the TTCN support expert was 68,273 </a:t>
            </a:r>
            <a:r>
              <a:rPr lang="en-GB" sz="1800" kern="0" dirty="0" err="1">
                <a:latin typeface="+mn-lt"/>
              </a:rPr>
              <a:t>kEUR</a:t>
            </a:r>
            <a:r>
              <a:rPr lang="en-GB" sz="1800" kern="0" dirty="0">
                <a:latin typeface="+mn-lt"/>
              </a:rPr>
              <a:t> from an annual budget of 135 </a:t>
            </a:r>
            <a:r>
              <a:rPr lang="en-GB" sz="1800" kern="0" dirty="0" err="1">
                <a:latin typeface="+mn-lt"/>
              </a:rPr>
              <a:t>kEUR</a:t>
            </a:r>
            <a:r>
              <a:rPr lang="en-GB" sz="1800" kern="0" dirty="0">
                <a:latin typeface="+mn-lt"/>
              </a:rPr>
              <a:t> (one officer dedicated full time to this task)  </a:t>
            </a:r>
          </a:p>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to overspend this budget line by 1 </a:t>
            </a:r>
            <a:r>
              <a:rPr lang="en-GB" sz="1800" kern="0" dirty="0" err="1">
                <a:latin typeface="+mn-lt"/>
              </a:rPr>
              <a:t>kEUR</a:t>
            </a:r>
            <a:r>
              <a:rPr lang="en-GB" sz="1800" kern="0" dirty="0">
                <a:latin typeface="+mn-lt"/>
              </a:rPr>
              <a:t> by the year end</a:t>
            </a:r>
          </a:p>
          <a:p>
            <a:pPr marL="800100" lvl="1" indent="-342900">
              <a:spcBef>
                <a:spcPct val="20000"/>
              </a:spcBef>
              <a:buFont typeface="Arial" pitchFamily="34" charset="0"/>
              <a:buChar char="•"/>
              <a:defRPr/>
            </a:pPr>
            <a:endParaRPr lang="en-GB" sz="1800" kern="0" dirty="0"/>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STF 160)</a:t>
            </a:r>
          </a:p>
        </p:txBody>
      </p:sp>
      <p:sp>
        <p:nvSpPr>
          <p:cNvPr id="8" name="Subtitle 6"/>
          <p:cNvSpPr txBox="1">
            <a:spLocks/>
          </p:cNvSpPr>
          <p:nvPr/>
        </p:nvSpPr>
        <p:spPr bwMode="auto">
          <a:xfrm>
            <a:off x="1079157" y="1181101"/>
            <a:ext cx="10066638" cy="1784521"/>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2019 H1 situation:</a:t>
            </a:r>
          </a:p>
          <a:p>
            <a:pPr marL="800100" lvl="1" indent="-342900">
              <a:spcBef>
                <a:spcPct val="20000"/>
              </a:spcBef>
              <a:buFont typeface="Arial" pitchFamily="34" charset="0"/>
              <a:buChar char="•"/>
              <a:defRPr/>
            </a:pPr>
            <a:r>
              <a:rPr lang="en-GB" sz="1800" kern="0" dirty="0">
                <a:latin typeface="+mn-lt"/>
              </a:rPr>
              <a:t>311,400 </a:t>
            </a:r>
            <a:r>
              <a:rPr lang="en-GB" sz="1800" kern="0" dirty="0" err="1">
                <a:latin typeface="+mn-lt"/>
              </a:rPr>
              <a:t>kEUR</a:t>
            </a:r>
            <a:r>
              <a:rPr lang="en-GB" sz="1800" kern="0" dirty="0">
                <a:latin typeface="+mn-lt"/>
              </a:rPr>
              <a:t> of contracts have been established for STF160 out of the annual budget of 884 </a:t>
            </a:r>
            <a:r>
              <a:rPr lang="en-GB" sz="1800" kern="0" dirty="0" err="1">
                <a:latin typeface="+mn-lt"/>
              </a:rPr>
              <a:t>kEUR</a:t>
            </a:r>
            <a:r>
              <a:rPr lang="en-GB" sz="1800" kern="0" dirty="0">
                <a:latin typeface="+mn-lt"/>
              </a:rPr>
              <a:t> .  </a:t>
            </a:r>
          </a:p>
          <a:p>
            <a:pPr marL="800100" lvl="1" indent="-342900">
              <a:spcBef>
                <a:spcPct val="20000"/>
              </a:spcBef>
              <a:buFont typeface="Arial" pitchFamily="34" charset="0"/>
              <a:buChar char="•"/>
              <a:defRPr/>
            </a:pPr>
            <a:r>
              <a:rPr lang="en-GB" sz="1800" kern="0" dirty="0">
                <a:latin typeface="+mn-lt"/>
              </a:rPr>
              <a:t>The instability of base standards have led to delays in the start of TTCN development.</a:t>
            </a:r>
          </a:p>
          <a:p>
            <a:pPr marL="800100" lvl="1" indent="-342900">
              <a:spcBef>
                <a:spcPct val="20000"/>
              </a:spcBef>
              <a:buFont typeface="Arial" pitchFamily="34" charset="0"/>
              <a:buChar char="•"/>
              <a:defRPr/>
            </a:pPr>
            <a:endParaRPr lang="en-GB" sz="1800" kern="0" dirty="0">
              <a:latin typeface="+mn-lt"/>
            </a:endParaRPr>
          </a:p>
          <a:p>
            <a:pPr marL="342900" indent="-342900">
              <a:spcBef>
                <a:spcPct val="20000"/>
              </a:spcBef>
              <a:buBlip>
                <a:blip r:embed="rId2"/>
              </a:buBlip>
              <a:defRPr/>
            </a:pPr>
            <a:r>
              <a:rPr lang="en-GB" sz="2000" kern="0" dirty="0">
                <a:latin typeface="+mn-lt"/>
              </a:rPr>
              <a:t>Year end prediction:</a:t>
            </a:r>
          </a:p>
          <a:p>
            <a:pPr marL="800100" lvl="1" indent="-342900">
              <a:spcBef>
                <a:spcPct val="20000"/>
              </a:spcBef>
              <a:buFont typeface="Arial" pitchFamily="34" charset="0"/>
              <a:buChar char="•"/>
              <a:defRPr/>
            </a:pPr>
            <a:r>
              <a:rPr lang="en-GB" sz="1800" kern="0" dirty="0">
                <a:latin typeface="+mn-lt"/>
              </a:rPr>
              <a:t>It is expected that approximately 750 </a:t>
            </a:r>
            <a:r>
              <a:rPr lang="en-GB" sz="1800" kern="0" dirty="0" err="1">
                <a:latin typeface="+mn-lt"/>
              </a:rPr>
              <a:t>kEUR</a:t>
            </a:r>
            <a:r>
              <a:rPr lang="en-GB" sz="1800" kern="0" dirty="0">
                <a:latin typeface="+mn-lt"/>
              </a:rPr>
              <a:t> will be spent by the year end which represents an underspend of 134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defRPr/>
            </a:pPr>
            <a:r>
              <a:rPr lang="en-GB" sz="1200" kern="0" dirty="0">
                <a:latin typeface="Arial" charset="0"/>
              </a:rPr>
              <a:t>	</a:t>
            </a:r>
            <a:br>
              <a:rPr lang="en-GB" sz="1200" kern="0" dirty="0">
                <a:latin typeface="Arial" charset="0"/>
              </a:rPr>
            </a:br>
            <a:endParaRPr lang="en-GB" sz="1200" kern="0" dirty="0">
              <a:latin typeface="Arial" charset="0"/>
            </a:endParaRPr>
          </a:p>
          <a:p>
            <a:pPr marL="342900" indent="-342900">
              <a:spcBef>
                <a:spcPct val="20000"/>
              </a:spcBef>
              <a:defRPr/>
            </a:pPr>
            <a:endParaRPr lang="en-GB" sz="2400" kern="0" dirty="0">
              <a:latin typeface="+mn-lt"/>
            </a:endParaRPr>
          </a:p>
          <a:p>
            <a:pPr marL="342900" indent="-342900">
              <a:spcBef>
                <a:spcPct val="20000"/>
              </a:spcBef>
              <a:defRPr/>
            </a:pPr>
            <a:endParaRPr lang="en-GB" sz="1200" kern="0" dirty="0">
              <a:latin typeface="+mn-lt"/>
            </a:endParaRPr>
          </a:p>
          <a:p>
            <a:pPr marL="342900" indent="-342900">
              <a:spcBef>
                <a:spcPct val="20000"/>
              </a:spcBef>
              <a:defRPr/>
            </a:pPr>
            <a:endParaRPr lang="en-GB" sz="2400" kern="0" dirty="0">
              <a:latin typeface="+mn-lt"/>
            </a:endParaRPr>
          </a:p>
          <a:p>
            <a:pPr marL="342900" indent="-342900">
              <a:spcBef>
                <a:spcPct val="20000"/>
              </a:spcBef>
              <a:defRPr/>
            </a:pPr>
            <a:r>
              <a:rPr lang="en-GB" sz="2000" kern="0" dirty="0">
                <a:latin typeface="+mn-lt"/>
              </a:rPr>
              <a:t>	</a:t>
            </a:r>
            <a:endParaRPr lang="en-GB" sz="1200" kern="0" dirty="0"/>
          </a:p>
          <a:p>
            <a:pPr marL="342900" indent="-342900">
              <a:spcBef>
                <a:spcPct val="20000"/>
              </a:spcBef>
              <a:defRPr/>
            </a:pPr>
            <a:br>
              <a:rPr lang="en-GB" sz="1200" kern="0" dirty="0">
                <a:latin typeface="+mn-lt"/>
              </a:rPr>
            </a:br>
            <a:endParaRPr lang="en-GB" sz="12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27820</TotalTime>
  <Words>1416</Words>
  <Application>Microsoft Office PowerPoint</Application>
  <PresentationFormat>Widescreen</PresentationFormat>
  <Paragraphs>305</Paragraphs>
  <Slides>19</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5" baseType="lpstr">
      <vt:lpstr>Arial</vt:lpstr>
      <vt:lpstr>Calibri</vt:lpstr>
      <vt:lpstr>Segoe UI</vt:lpstr>
      <vt:lpstr>Times New Roman</vt:lpstr>
      <vt:lpstr>Office Theme</vt:lpstr>
      <vt:lpstr>Worksheet</vt:lpstr>
      <vt:lpstr>  Summary of 2019 H1 Income and Expenditure </vt:lpstr>
      <vt:lpstr>Contents</vt:lpstr>
      <vt:lpstr>PowerPoint Presentation</vt:lpstr>
      <vt:lpstr>PowerPoint Presentation</vt:lpstr>
      <vt:lpstr>PowerPoint Presentation</vt:lpstr>
      <vt:lpstr>PowerPoint Presentation</vt:lpstr>
      <vt:lpstr>3GPP Manpower Expenditure (Additional IT Support) </vt:lpstr>
      <vt:lpstr>PowerPoint Presentation</vt:lpstr>
      <vt:lpstr>PowerPoint Presentation</vt:lpstr>
      <vt:lpstr>PowerPoint Presentation</vt:lpstr>
      <vt:lpstr>3GPP Travel Expenditure</vt:lpstr>
      <vt:lpstr>Promotion and Marketing Materials</vt:lpstr>
      <vt:lpstr>Training</vt:lpstr>
      <vt:lpstr>Overheads</vt:lpstr>
      <vt:lpstr>Contingency</vt:lpstr>
      <vt:lpstr>PowerPoint Presentation</vt:lpstr>
      <vt:lpstr>Other Income Sources</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994</cp:revision>
  <cp:lastPrinted>2018-02-20T09:54:35Z</cp:lastPrinted>
  <dcterms:created xsi:type="dcterms:W3CDTF">2008-08-30T09:32:10Z</dcterms:created>
  <dcterms:modified xsi:type="dcterms:W3CDTF">2019-09-18T16:08:28Z</dcterms:modified>
</cp:coreProperties>
</file>