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152" r:id="rId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33">
          <p15:clr>
            <a:srgbClr val="A4A3A4"/>
          </p15:clr>
        </p15:guide>
        <p15:guide id="2" pos="28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8" autoAdjust="0"/>
    <p:restoredTop sz="95760" autoAdjust="0"/>
  </p:normalViewPr>
  <p:slideViewPr>
    <p:cSldViewPr snapToGrid="0">
      <p:cViewPr varScale="1">
        <p:scale>
          <a:sx n="88" d="100"/>
          <a:sy n="88" d="100"/>
        </p:scale>
        <p:origin x="1092" y="57"/>
      </p:cViewPr>
      <p:guideLst>
        <p:guide orient="horz" pos="2133"/>
        <p:guide pos="28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4" y="34"/>
      </p:cViewPr>
      <p:guideLst>
        <p:guide orient="horz" pos="3088"/>
        <p:guide pos="214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11/20/2025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43089DC-F83A-406C-9953-2B0B901397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E6F58B-365E-42B9-9FAC-DB197C7823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77B36-3C10-48BC-8EAC-E8A804770217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12B519B-ED5F-4424-9941-5B5CC579CA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191444-6AD0-4304-8162-226125C7C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42F78-83EB-4078-B06A-F05CB64264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47A23-0973-48CC-830F-6C1F8854B3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CD2C-A2A9-4D72-B0A8-7202530CD11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KI#1 : 11 agreed, 1 </a:t>
            </a:r>
            <a:r>
              <a:rPr lang="en-US" altLang="zh-CN" dirty="0"/>
              <a:t>approved, </a:t>
            </a:r>
            <a:r>
              <a:rPr lang="en-GB" dirty="0"/>
              <a:t>2 merged</a:t>
            </a:r>
            <a:r>
              <a:rPr lang="en-US" dirty="0"/>
              <a:t>,</a:t>
            </a:r>
            <a:r>
              <a:rPr lang="zh-CN" altLang="en-US" dirty="0"/>
              <a:t> </a:t>
            </a:r>
            <a:r>
              <a:rPr lang="en-US" altLang="zh-CN" dirty="0"/>
              <a:t>3 postponed </a:t>
            </a:r>
            <a:endParaRPr lang="en-GB" dirty="0"/>
          </a:p>
          <a:p>
            <a:r>
              <a:rPr lang="en-GB" dirty="0"/>
              <a:t>KI#2: 12 agreed, 0 approved, 5 merged, 1 postponed</a:t>
            </a:r>
          </a:p>
          <a:p>
            <a:r>
              <a:rPr lang="en-GB" dirty="0"/>
              <a:t>KI#3</a:t>
            </a:r>
            <a:r>
              <a:rPr lang="en-US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2</a:t>
            </a:r>
            <a:r>
              <a:rPr lang="zh-CN" altLang="en-US" dirty="0"/>
              <a:t> </a:t>
            </a:r>
            <a:r>
              <a:rPr lang="en-US" altLang="zh-CN" dirty="0"/>
              <a:t>agreed, 1 merged </a:t>
            </a:r>
          </a:p>
          <a:p>
            <a:r>
              <a:rPr lang="en-US" dirty="0"/>
              <a:t>KI#4: 1 agreed, 0 merged </a:t>
            </a:r>
          </a:p>
          <a:p>
            <a:r>
              <a:rPr lang="en-US" dirty="0"/>
              <a:t>Total: 26 agreed, 1 approved, 8 merged, 4 postponed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6CD2C-A2A9-4D72-B0A8-7202530CD11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873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982731" y="285371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de-DE" sz="1400" b="1" dirty="0">
                <a:effectLst/>
              </a:rPr>
              <a:t>S2-2509630</a:t>
            </a:r>
            <a:endParaRPr lang="en-US" sz="1400" b="1" dirty="0">
              <a:solidFill>
                <a:schemeClr val="bg2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#171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Oct 13-17, </a:t>
            </a:r>
            <a:r>
              <a:rPr lang="en-GB" altLang="zh-CN" sz="1400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Wuhan, China</a:t>
            </a:r>
            <a:endParaRPr kumimoji="0" lang="zh-CN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de-DE" sz="1400" b="1" dirty="0">
                <a:effectLst/>
              </a:rPr>
              <a:t>S2-2</a:t>
            </a:r>
            <a:r>
              <a:rPr lang="en-US" sz="1400" b="1" dirty="0">
                <a:effectLst/>
              </a:rPr>
              <a:t>409351</a:t>
            </a:r>
            <a:endParaRPr lang="en-US" sz="1400" b="1" dirty="0">
              <a:solidFill>
                <a:schemeClr val="bg2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3GPP TSG SA WG2 Meeting #1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64</a:t>
            </a:r>
            <a:endParaRPr lang="de-DE" altLang="ko-KR" sz="14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Maastricht, Netherlands, 19 - 23 August, 2024</a:t>
            </a:r>
          </a:p>
        </p:txBody>
      </p:sp>
      <p:sp>
        <p:nvSpPr>
          <p:cNvPr id="4" name="文本框 3"/>
          <p:cNvSpPr txBox="1"/>
          <p:nvPr userDrawn="1"/>
        </p:nvSpPr>
        <p:spPr>
          <a:xfrm>
            <a:off x="8107680" y="6567805"/>
            <a:ext cx="3048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US" altLang="en-GB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538162" y="6429693"/>
            <a:ext cx="5837237" cy="242887"/>
          </a:xfrm>
          <a:prstGeom prst="rect">
            <a:avLst/>
          </a:prstGeom>
          <a:noFill/>
        </p:spPr>
        <p:txBody>
          <a:bodyPr anchor="ctr">
            <a:normAutofit fontScale="87500" lnSpcReduction="10000"/>
          </a:bodyPr>
          <a:lstStyle/>
          <a:p>
            <a:pPr marL="0" marR="0" algn="l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en-US" altLang="de-DE" sz="1300" dirty="0">
                <a:solidFill>
                  <a:schemeClr val="bg1"/>
                </a:solidFill>
                <a:latin typeface="+mn-lt"/>
              </a:rPr>
              <a:t>SA WG2 Meeting #171, Oct 13-17, Wuhan, China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D52C4-5430-4D56-8D2A-947A8B15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28" y="334346"/>
            <a:ext cx="7380962" cy="675167"/>
          </a:xfrm>
        </p:spPr>
        <p:txBody>
          <a:bodyPr/>
          <a:lstStyle/>
          <a:p>
            <a:pPr algn="l"/>
            <a:r>
              <a:rPr lang="en-US" altLang="zh-CN" sz="2800" b="1" dirty="0" err="1"/>
              <a:t>FS_Sensing_ARC</a:t>
            </a:r>
            <a:r>
              <a:rPr lang="en-US" altLang="zh-CN" sz="2800" b="1" dirty="0"/>
              <a:t> </a:t>
            </a:r>
            <a:r>
              <a:rPr lang="en-US" altLang="de-DE" sz="2800" b="1" dirty="0"/>
              <a:t>status in SA2#172</a:t>
            </a:r>
            <a:endParaRPr lang="en-US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68718ACE-905C-4535-9FDE-8C519F18A089}"/>
              </a:ext>
            </a:extLst>
          </p:cNvPr>
          <p:cNvSpPr txBox="1">
            <a:spLocks/>
          </p:cNvSpPr>
          <p:nvPr/>
        </p:nvSpPr>
        <p:spPr>
          <a:xfrm>
            <a:off x="397925" y="1584923"/>
            <a:ext cx="8348150" cy="3587513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900"/>
              </a:spcBef>
              <a:spcAft>
                <a:spcPts val="0"/>
              </a:spcAft>
            </a:pPr>
            <a:r>
              <a:rPr lang="en-US" altLang="de-DE" sz="2400" kern="0" dirty="0"/>
              <a:t>Overall progress for Sensing study</a:t>
            </a:r>
          </a:p>
          <a:p>
            <a:pPr lvl="1">
              <a:spcBef>
                <a:spcPts val="900"/>
              </a:spcBef>
              <a:spcAft>
                <a:spcPts val="0"/>
              </a:spcAft>
            </a:pPr>
            <a:r>
              <a:rPr lang="en-US" altLang="de-DE" sz="1800" kern="0" dirty="0"/>
              <a:t>Conclusion papers for KI#2/3/4/5/6 were agreed.</a:t>
            </a:r>
          </a:p>
          <a:p>
            <a:pPr lvl="1">
              <a:spcBef>
                <a:spcPts val="900"/>
              </a:spcBef>
              <a:spcAft>
                <a:spcPts val="0"/>
              </a:spcAft>
            </a:pPr>
            <a:r>
              <a:rPr lang="en-US" altLang="de-DE" sz="1800" kern="0" dirty="0"/>
              <a:t>Conclusion paper for KI#1 is still open, but all the contents are agreeable, except one issue:</a:t>
            </a:r>
          </a:p>
          <a:p>
            <a:pPr lvl="2">
              <a:spcBef>
                <a:spcPts val="900"/>
              </a:spcBef>
              <a:spcAft>
                <a:spcPts val="0"/>
              </a:spcAft>
            </a:pPr>
            <a:r>
              <a:rPr lang="en-US" altLang="de-DE" sz="1600" u="sng" kern="0" dirty="0">
                <a:solidFill>
                  <a:srgbClr val="FF0000"/>
                </a:solidFill>
              </a:rPr>
              <a:t>Whether AMF involved for Sensing control signaling exchange between SE and SF?</a:t>
            </a:r>
          </a:p>
          <a:p>
            <a:pPr lvl="1">
              <a:spcBef>
                <a:spcPts val="900"/>
              </a:spcBef>
              <a:spcAft>
                <a:spcPts val="0"/>
              </a:spcAft>
            </a:pPr>
            <a:r>
              <a:rPr lang="en-US" altLang="de-DE" sz="2000" kern="0" dirty="0"/>
              <a:t>LS OUT to RAN WGs were agreed</a:t>
            </a:r>
          </a:p>
          <a:p>
            <a:pPr lvl="1">
              <a:spcBef>
                <a:spcPts val="900"/>
              </a:spcBef>
              <a:spcAft>
                <a:spcPts val="0"/>
              </a:spcAft>
            </a:pPr>
            <a:r>
              <a:rPr lang="en-US" altLang="de-DE" sz="2000" kern="0" dirty="0"/>
              <a:t>RAN dependency issues: </a:t>
            </a:r>
          </a:p>
          <a:p>
            <a:pPr lvl="2">
              <a:spcBef>
                <a:spcPts val="900"/>
              </a:spcBef>
              <a:spcAft>
                <a:spcPts val="0"/>
              </a:spcAft>
            </a:pPr>
            <a:r>
              <a:rPr lang="en-US" altLang="de-DE" sz="1800" kern="0" dirty="0"/>
              <a:t>Further alignment with RAN WGs during the normative phase</a:t>
            </a:r>
          </a:p>
          <a:p>
            <a:pPr lvl="1">
              <a:spcBef>
                <a:spcPts val="900"/>
              </a:spcBef>
              <a:spcAft>
                <a:spcPts val="0"/>
              </a:spcAft>
            </a:pPr>
            <a:endParaRPr lang="en-US" altLang="de-DE" sz="2000" kern="0" dirty="0"/>
          </a:p>
        </p:txBody>
      </p:sp>
    </p:spTree>
    <p:extLst>
      <p:ext uri="{BB962C8B-B14F-4D97-AF65-F5344CB8AC3E}">
        <p14:creationId xmlns:p14="http://schemas.microsoft.com/office/powerpoint/2010/main" val="152572647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6920</TotalTime>
  <Words>138</Words>
  <Application>Microsoft Office PowerPoint</Application>
  <PresentationFormat>全屏显示(4:3)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FS_Sensing_ARC status in SA2#172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FS_AIML_CN Status Report</dc:title>
  <dc:creator>程思涵</dc:creator>
  <cp:lastModifiedBy>User1</cp:lastModifiedBy>
  <cp:revision>244</cp:revision>
  <dcterms:modified xsi:type="dcterms:W3CDTF">2025-11-21T00:22:41Z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084001f013bb11f08000676900006769">
    <vt:lpwstr>CWMOeYxRiykuqomVB8Z4QYUbCvinY+WqDw1IUb5Ojnkx1Y1VXPj8cZyaqhEX4tt5EnzpY/LbrmLOa2Ih4AJXEHsaQ==</vt:lpwstr>
  </property>
  <property fmtid="{D5CDD505-2E9C-101B-9397-08002B2CF9AE}" pid="3" name="fileWhereFroms">
    <vt:lpwstr>PpjeLB1gRN0lwrPqMaCTkrjFIfXAixl2aF+HuWmxQlzpS4D1gj6ZSq/43svas+OMLKlSfXm0c9pQryjKQKL4Vtq9B7llDOybEhZJuA4uLe2L1Kex5PfDuKQOg5o6epURZ2KBi09qQiSQcz2TKFVmrPPTC/QKZo+aNGAfs6q71+VZh5di6ENTdjGoesxJ/cxZot5JR8Y+QGCOLvKTf+HdogefIICPGzdAk0hW/Z73SXWyWMHnuxIC/sX++qIHJvdxmDyHQwmz8N+qU/LuAHOBJkfZmfxtWzb9f7CDO10SvC9ueNfxCCGVlOuiNqluo/86</vt:lpwstr>
  </property>
  <property fmtid="{D5CDD505-2E9C-101B-9397-08002B2CF9AE}" pid="4" name="CWMa9092890c66d11f0800001dc000000dc">
    <vt:lpwstr>CWMYC0sh6ZKLdf5bcVcnN7SFzsjgIIWTUIlwl4A9dPRaXt3HgvIajSuZYml4PwJ3wOVsFstsCPE1A56eMFXLg82aA==</vt:lpwstr>
  </property>
</Properties>
</file>