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1"/>
  </p:notesMasterIdLst>
  <p:handoutMasterIdLst>
    <p:handoutMasterId r:id="rId12"/>
  </p:handoutMasterIdLst>
  <p:sldIdLst>
    <p:sldId id="347" r:id="rId5"/>
    <p:sldId id="364" r:id="rId6"/>
    <p:sldId id="366" r:id="rId7"/>
    <p:sldId id="371" r:id="rId8"/>
    <p:sldId id="368" r:id="rId9"/>
    <p:sldId id="369" r:id="rId1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64A1ED-B0A0-168E-EA69-B72CC47BD309}" name="NIST" initials="N" userId="NIST"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FFFF"/>
    <a:srgbClr val="FF6600"/>
    <a:srgbClr val="1A4669"/>
    <a:srgbClr val="C6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22A7A7-8929-48D8-B571-86D45D6B614E}" v="20" dt="2025-11-07T15:53:00.2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18" autoAdjust="0"/>
    <p:restoredTop sz="90420" autoAdjust="0"/>
  </p:normalViewPr>
  <p:slideViewPr>
    <p:cSldViewPr snapToGrid="0">
      <p:cViewPr>
        <p:scale>
          <a:sx n="100" d="100"/>
          <a:sy n="100" d="100"/>
        </p:scale>
        <p:origin x="101" y="1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76"/>
        <p:guide pos="21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Yishen (Fed)" userId="0a7b3c28-f734-4f1f-b9b9-d379e4805f78" providerId="ADAL" clId="{4822A7A7-8929-48D8-B571-86D45D6B614E}"/>
    <pc:docChg chg="undo custSel modSld">
      <pc:chgData name="Sun, Yishen (Fed)" userId="0a7b3c28-f734-4f1f-b9b9-d379e4805f78" providerId="ADAL" clId="{4822A7A7-8929-48D8-B571-86D45D6B614E}" dt="2025-11-07T15:53:00.224" v="207" actId="1076"/>
      <pc:docMkLst>
        <pc:docMk/>
      </pc:docMkLst>
      <pc:sldChg chg="modSp mod">
        <pc:chgData name="Sun, Yishen (Fed)" userId="0a7b3c28-f734-4f1f-b9b9-d379e4805f78" providerId="ADAL" clId="{4822A7A7-8929-48D8-B571-86D45D6B614E}" dt="2025-11-07T15:31:07.228" v="202" actId="14100"/>
        <pc:sldMkLst>
          <pc:docMk/>
          <pc:sldMk cId="4207050257" sldId="343"/>
        </pc:sldMkLst>
        <pc:spChg chg="mod">
          <ac:chgData name="Sun, Yishen (Fed)" userId="0a7b3c28-f734-4f1f-b9b9-d379e4805f78" providerId="ADAL" clId="{4822A7A7-8929-48D8-B571-86D45D6B614E}" dt="2025-11-07T15:31:07.228" v="202" actId="14100"/>
          <ac:spMkLst>
            <pc:docMk/>
            <pc:sldMk cId="4207050257" sldId="343"/>
            <ac:spMk id="3" creationId="{87AB6049-18A7-6F68-D698-2A9EA10D395E}"/>
          </ac:spMkLst>
        </pc:spChg>
        <pc:spChg chg="mod">
          <ac:chgData name="Sun, Yishen (Fed)" userId="0a7b3c28-f734-4f1f-b9b9-d379e4805f78" providerId="ADAL" clId="{4822A7A7-8929-48D8-B571-86D45D6B614E}" dt="2025-11-06T14:45:20.766" v="152" actId="1076"/>
          <ac:spMkLst>
            <pc:docMk/>
            <pc:sldMk cId="4207050257" sldId="343"/>
            <ac:spMk id="4" creationId="{EF6631A0-2BF6-8E93-A51F-DDA58938D37F}"/>
          </ac:spMkLst>
        </pc:spChg>
      </pc:sldChg>
      <pc:sldChg chg="modSp mod">
        <pc:chgData name="Sun, Yishen (Fed)" userId="0a7b3c28-f734-4f1f-b9b9-d379e4805f78" providerId="ADAL" clId="{4822A7A7-8929-48D8-B571-86D45D6B614E}" dt="2025-11-06T14:46:15.486" v="160" actId="6549"/>
        <pc:sldMkLst>
          <pc:docMk/>
          <pc:sldMk cId="764525793" sldId="347"/>
        </pc:sldMkLst>
        <pc:spChg chg="mod">
          <ac:chgData name="Sun, Yishen (Fed)" userId="0a7b3c28-f734-4f1f-b9b9-d379e4805f78" providerId="ADAL" clId="{4822A7A7-8929-48D8-B571-86D45D6B614E}" dt="2025-11-06T14:46:15.486" v="160" actId="6549"/>
          <ac:spMkLst>
            <pc:docMk/>
            <pc:sldMk cId="764525793" sldId="347"/>
            <ac:spMk id="3" creationId="{F387FC74-6651-3F06-84A9-B9590DD0BCDF}"/>
          </ac:spMkLst>
        </pc:spChg>
        <pc:spChg chg="mod">
          <ac:chgData name="Sun, Yishen (Fed)" userId="0a7b3c28-f734-4f1f-b9b9-d379e4805f78" providerId="ADAL" clId="{4822A7A7-8929-48D8-B571-86D45D6B614E}" dt="2025-11-06T14:45:09.349" v="150" actId="1076"/>
          <ac:spMkLst>
            <pc:docMk/>
            <pc:sldMk cId="764525793" sldId="347"/>
            <ac:spMk id="4" creationId="{4AE06D6D-E48A-4107-D737-1E10A3FE37CC}"/>
          </ac:spMkLst>
        </pc:spChg>
      </pc:sldChg>
      <pc:sldChg chg="addSp delSp modSp mod">
        <pc:chgData name="Sun, Yishen (Fed)" userId="0a7b3c28-f734-4f1f-b9b9-d379e4805f78" providerId="ADAL" clId="{4822A7A7-8929-48D8-B571-86D45D6B614E}" dt="2025-11-07T15:52:35.493" v="204" actId="1076"/>
        <pc:sldMkLst>
          <pc:docMk/>
          <pc:sldMk cId="2222748142" sldId="350"/>
        </pc:sldMkLst>
        <pc:spChg chg="mod">
          <ac:chgData name="Sun, Yishen (Fed)" userId="0a7b3c28-f734-4f1f-b9b9-d379e4805f78" providerId="ADAL" clId="{4822A7A7-8929-48D8-B571-86D45D6B614E}" dt="2025-11-07T15:52:35.493" v="204" actId="1076"/>
          <ac:spMkLst>
            <pc:docMk/>
            <pc:sldMk cId="2222748142" sldId="350"/>
            <ac:spMk id="3" creationId="{3C366729-722B-7D76-4992-75D8EE94573C}"/>
          </ac:spMkLst>
        </pc:spChg>
        <pc:spChg chg="del mod">
          <ac:chgData name="Sun, Yishen (Fed)" userId="0a7b3c28-f734-4f1f-b9b9-d379e4805f78" providerId="ADAL" clId="{4822A7A7-8929-48D8-B571-86D45D6B614E}" dt="2025-11-06T14:45:31.658" v="153" actId="478"/>
          <ac:spMkLst>
            <pc:docMk/>
            <pc:sldMk cId="2222748142" sldId="350"/>
            <ac:spMk id="4" creationId="{004F566E-0D76-7331-16BB-EBA426874588}"/>
          </ac:spMkLst>
        </pc:spChg>
        <pc:spChg chg="add mod">
          <ac:chgData name="Sun, Yishen (Fed)" userId="0a7b3c28-f734-4f1f-b9b9-d379e4805f78" providerId="ADAL" clId="{4822A7A7-8929-48D8-B571-86D45D6B614E}" dt="2025-11-06T14:45:32.164" v="154"/>
          <ac:spMkLst>
            <pc:docMk/>
            <pc:sldMk cId="2222748142" sldId="350"/>
            <ac:spMk id="5" creationId="{8EDB139B-2500-E952-BDE6-88F1C83CFCB4}"/>
          </ac:spMkLst>
        </pc:spChg>
      </pc:sldChg>
      <pc:sldChg chg="addSp delSp modSp mod">
        <pc:chgData name="Sun, Yishen (Fed)" userId="0a7b3c28-f734-4f1f-b9b9-d379e4805f78" providerId="ADAL" clId="{4822A7A7-8929-48D8-B571-86D45D6B614E}" dt="2025-11-07T15:53:00.224" v="207" actId="1076"/>
        <pc:sldMkLst>
          <pc:docMk/>
          <pc:sldMk cId="2669429531" sldId="362"/>
        </pc:sldMkLst>
        <pc:spChg chg="mod">
          <ac:chgData name="Sun, Yishen (Fed)" userId="0a7b3c28-f734-4f1f-b9b9-d379e4805f78" providerId="ADAL" clId="{4822A7A7-8929-48D8-B571-86D45D6B614E}" dt="2025-11-07T15:53:00.224" v="207" actId="1076"/>
          <ac:spMkLst>
            <pc:docMk/>
            <pc:sldMk cId="2669429531" sldId="362"/>
            <ac:spMk id="3" creationId="{8185070C-217C-BE01-E069-393C9B6242B7}"/>
          </ac:spMkLst>
        </pc:spChg>
        <pc:spChg chg="del">
          <ac:chgData name="Sun, Yishen (Fed)" userId="0a7b3c28-f734-4f1f-b9b9-d379e4805f78" providerId="ADAL" clId="{4822A7A7-8929-48D8-B571-86D45D6B614E}" dt="2025-11-06T14:45:37.892" v="155" actId="478"/>
          <ac:spMkLst>
            <pc:docMk/>
            <pc:sldMk cId="2669429531" sldId="362"/>
            <ac:spMk id="4" creationId="{6D72F5EC-A8A4-7A20-DD3F-A1B9656854CB}"/>
          </ac:spMkLst>
        </pc:spChg>
        <pc:spChg chg="add mod">
          <ac:chgData name="Sun, Yishen (Fed)" userId="0a7b3c28-f734-4f1f-b9b9-d379e4805f78" providerId="ADAL" clId="{4822A7A7-8929-48D8-B571-86D45D6B614E}" dt="2025-11-06T14:45:38.379" v="156"/>
          <ac:spMkLst>
            <pc:docMk/>
            <pc:sldMk cId="2669429531" sldId="362"/>
            <ac:spMk id="5" creationId="{7A2B5991-762D-221E-8450-C2E229FAFF03}"/>
          </ac:spMkLst>
        </pc:spChg>
      </pc:sldChg>
      <pc:sldChg chg="addSp delSp modSp mod">
        <pc:chgData name="Sun, Yishen (Fed)" userId="0a7b3c28-f734-4f1f-b9b9-d379e4805f78" providerId="ADAL" clId="{4822A7A7-8929-48D8-B571-86D45D6B614E}" dt="2025-11-07T15:18:58.719" v="187" actId="1036"/>
        <pc:sldMkLst>
          <pc:docMk/>
          <pc:sldMk cId="4181139770" sldId="363"/>
        </pc:sldMkLst>
        <pc:spChg chg="mod">
          <ac:chgData name="Sun, Yishen (Fed)" userId="0a7b3c28-f734-4f1f-b9b9-d379e4805f78" providerId="ADAL" clId="{4822A7A7-8929-48D8-B571-86D45D6B614E}" dt="2025-11-06T17:17:15.186" v="178" actId="6549"/>
          <ac:spMkLst>
            <pc:docMk/>
            <pc:sldMk cId="4181139770" sldId="363"/>
            <ac:spMk id="2" creationId="{23B13CB3-F956-F294-F152-1455D839F048}"/>
          </ac:spMkLst>
        </pc:spChg>
        <pc:spChg chg="add mod">
          <ac:chgData name="Sun, Yishen (Fed)" userId="0a7b3c28-f734-4f1f-b9b9-d379e4805f78" providerId="ADAL" clId="{4822A7A7-8929-48D8-B571-86D45D6B614E}" dt="2025-11-06T14:45:44.936" v="158"/>
          <ac:spMkLst>
            <pc:docMk/>
            <pc:sldMk cId="4181139770" sldId="363"/>
            <ac:spMk id="3" creationId="{F13D08D6-F7BF-49F9-28E2-5428017E443E}"/>
          </ac:spMkLst>
        </pc:spChg>
        <pc:spChg chg="del">
          <ac:chgData name="Sun, Yishen (Fed)" userId="0a7b3c28-f734-4f1f-b9b9-d379e4805f78" providerId="ADAL" clId="{4822A7A7-8929-48D8-B571-86D45D6B614E}" dt="2025-11-06T14:45:44.385" v="157" actId="478"/>
          <ac:spMkLst>
            <pc:docMk/>
            <pc:sldMk cId="4181139770" sldId="363"/>
            <ac:spMk id="4" creationId="{1DC96421-E572-FC1C-CA21-EFD94C456899}"/>
          </ac:spMkLst>
        </pc:spChg>
        <pc:spChg chg="mod">
          <ac:chgData name="Sun, Yishen (Fed)" userId="0a7b3c28-f734-4f1f-b9b9-d379e4805f78" providerId="ADAL" clId="{4822A7A7-8929-48D8-B571-86D45D6B614E}" dt="2025-11-07T15:18:58.719" v="187" actId="1036"/>
          <ac:spMkLst>
            <pc:docMk/>
            <pc:sldMk cId="4181139770" sldId="363"/>
            <ac:spMk id="8" creationId="{E32A821C-228E-2B23-129D-94DE627CEE42}"/>
          </ac:spMkLst>
        </pc:spChg>
        <pc:graphicFrameChg chg="mod modGraphic">
          <ac:chgData name="Sun, Yishen (Fed)" userId="0a7b3c28-f734-4f1f-b9b9-d379e4805f78" providerId="ADAL" clId="{4822A7A7-8929-48D8-B571-86D45D6B614E}" dt="2025-11-06T14:45:52.829" v="159" actId="13926"/>
          <ac:graphicFrameMkLst>
            <pc:docMk/>
            <pc:sldMk cId="4181139770" sldId="363"/>
            <ac:graphicFrameMk id="6" creationId="{CEFE7790-BE78-9158-2EC6-77E8FA87CC94}"/>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36285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a:t>
            </a:r>
            <a:r>
              <a:rPr lang="en-US" altLang="zh-CN" sz="1200" b="1" dirty="0">
                <a:latin typeface="Arial "/>
              </a:rPr>
              <a:t>TSG-WG SA2 Meeting #172 </a:t>
            </a:r>
            <a:r>
              <a:rPr lang="sv-SE" altLang="en-US" sz="1200" b="1" dirty="0">
                <a:latin typeface="Arial "/>
              </a:rPr>
              <a:t>	</a:t>
            </a:r>
          </a:p>
          <a:p>
            <a:pPr eaLnBrk="1" hangingPunct="1">
              <a:defRPr/>
            </a:pPr>
            <a:r>
              <a:rPr lang="sv-SE" altLang="en-US" sz="1200" b="1" dirty="0">
                <a:latin typeface="Arial "/>
              </a:rPr>
              <a:t>Dallas, U.S.A., November 17~21, 2025</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E0237-CE39-15D4-A753-E8437266B09A}"/>
              </a:ext>
            </a:extLst>
          </p:cNvPr>
          <p:cNvSpPr>
            <a:spLocks noGrp="1"/>
          </p:cNvSpPr>
          <p:nvPr>
            <p:ph type="ctrTitle"/>
          </p:nvPr>
        </p:nvSpPr>
        <p:spPr>
          <a:xfrm>
            <a:off x="1749592" y="2529517"/>
            <a:ext cx="8533095" cy="1460499"/>
          </a:xfrm>
        </p:spPr>
        <p:txBody>
          <a:bodyPr/>
          <a:lstStyle/>
          <a:p>
            <a:r>
              <a:rPr lang="en-US" altLang="en-US" sz="4800" b="1" dirty="0"/>
              <a:t>S</a:t>
            </a:r>
            <a:r>
              <a:rPr lang="en-US" altLang="zh-CN" sz="4800" b="1" dirty="0"/>
              <a:t>ummary and Way forward </a:t>
            </a:r>
            <a:r>
              <a:rPr lang="en-US" altLang="en-US" sz="4800" b="1" dirty="0"/>
              <a:t>of AIML KI#2 UC#1 </a:t>
            </a:r>
            <a:endParaRPr lang="en-GB" sz="4800" dirty="0"/>
          </a:p>
        </p:txBody>
      </p:sp>
      <p:sp>
        <p:nvSpPr>
          <p:cNvPr id="3" name="Title 1">
            <a:extLst>
              <a:ext uri="{FF2B5EF4-FFF2-40B4-BE49-F238E27FC236}">
                <a16:creationId xmlns:a16="http://schemas.microsoft.com/office/drawing/2014/main" id="{F387FC74-6651-3F06-84A9-B9590DD0BCDF}"/>
              </a:ext>
            </a:extLst>
          </p:cNvPr>
          <p:cNvSpPr txBox="1">
            <a:spLocks/>
          </p:cNvSpPr>
          <p:nvPr/>
        </p:nvSpPr>
        <p:spPr bwMode="auto">
          <a:xfrm>
            <a:off x="866825" y="4652408"/>
            <a:ext cx="10108846" cy="65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r>
              <a:rPr lang="en-US" altLang="en-US" sz="3200" dirty="0"/>
              <a:t>China Mobile </a:t>
            </a:r>
          </a:p>
        </p:txBody>
      </p:sp>
    </p:spTree>
    <p:extLst>
      <p:ext uri="{BB962C8B-B14F-4D97-AF65-F5344CB8AC3E}">
        <p14:creationId xmlns:p14="http://schemas.microsoft.com/office/powerpoint/2010/main" val="764525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977" y="365125"/>
            <a:ext cx="10515600" cy="1325563"/>
          </a:xfrm>
        </p:spPr>
        <p:txBody>
          <a:bodyPr/>
          <a:lstStyle/>
          <a:p>
            <a:r>
              <a:rPr lang="en-GB" dirty="0"/>
              <a:t>UPF as Analytics consumer?</a:t>
            </a:r>
          </a:p>
        </p:txBody>
      </p:sp>
      <p:sp>
        <p:nvSpPr>
          <p:cNvPr id="3" name="Content Placeholder 2"/>
          <p:cNvSpPr>
            <a:spLocks noGrp="1"/>
          </p:cNvSpPr>
          <p:nvPr>
            <p:ph idx="1"/>
          </p:nvPr>
        </p:nvSpPr>
        <p:spPr>
          <a:xfrm>
            <a:off x="159025" y="1825624"/>
            <a:ext cx="12296345" cy="2126443"/>
          </a:xfrm>
        </p:spPr>
        <p:txBody>
          <a:bodyPr/>
          <a:lstStyle/>
          <a:p>
            <a:r>
              <a:rPr lang="en-GB" sz="2000" dirty="0"/>
              <a:t>The overall Agreed Principles for KI#2 UC#1 from last meeting are relatively stable.</a:t>
            </a:r>
          </a:p>
          <a:p>
            <a:r>
              <a:rPr lang="en-GB" sz="2000" dirty="0">
                <a:highlight>
                  <a:srgbClr val="FFFF00"/>
                </a:highlight>
              </a:rPr>
              <a:t> Controversial point #1: </a:t>
            </a:r>
            <a:r>
              <a:rPr lang="en-GB" sz="2000" dirty="0"/>
              <a:t>Whether UPF can be the Analytics consumer:</a:t>
            </a:r>
          </a:p>
          <a:p>
            <a:pPr marL="0" indent="0">
              <a:buNone/>
            </a:pPr>
            <a:r>
              <a:rPr lang="en-GB" sz="2000" dirty="0"/>
              <a:t>Yes: SK Telecom, AT&amp;T, China Mobile, China Telecom, Deutsche Telekom, KDDI, Verizon, CATT, ETRI, ZTE, Samsung, Nokia (co-signers of </a:t>
            </a:r>
            <a:r>
              <a:rPr lang="en-US" altLang="zh-CN" sz="2000" i="1" dirty="0"/>
              <a:t>S2-25010045, try to add more details of UPF act as Analytics consumer)</a:t>
            </a:r>
            <a:endParaRPr lang="en-GB" sz="2000" dirty="0"/>
          </a:p>
          <a:p>
            <a:pPr marL="0" indent="0">
              <a:buNone/>
            </a:pPr>
            <a:r>
              <a:rPr lang="en-GB" sz="2000" dirty="0"/>
              <a:t>No: Huawei and Ericsson (</a:t>
            </a:r>
            <a:r>
              <a:rPr lang="en-GB" altLang="zh-CN" sz="2000" dirty="0"/>
              <a:t>co-signers of </a:t>
            </a:r>
            <a:r>
              <a:rPr lang="en-US" altLang="zh-CN" sz="2000" i="1" dirty="0"/>
              <a:t>S2-2501722, delete all descriptions related to UPF as Analytics consumer, include agreed principles in last meeting</a:t>
            </a:r>
            <a:r>
              <a:rPr lang="en-GB" sz="2000" dirty="0"/>
              <a:t>)</a:t>
            </a:r>
          </a:p>
          <a:p>
            <a:pPr lvl="1"/>
            <a:endParaRPr lang="en-GB" sz="2000" dirty="0"/>
          </a:p>
        </p:txBody>
      </p:sp>
      <p:pic>
        <p:nvPicPr>
          <p:cNvPr id="4" name="그림 2">
            <a:extLst>
              <a:ext uri="{FF2B5EF4-FFF2-40B4-BE49-F238E27FC236}">
                <a16:creationId xmlns:a16="http://schemas.microsoft.com/office/drawing/2014/main" id="{D64BF2E3-F3E2-058F-5A3F-867591A373F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5839552" y="3561712"/>
            <a:ext cx="5213147" cy="3386542"/>
          </a:xfrm>
          <a:prstGeom prst="rect">
            <a:avLst/>
          </a:prstGeom>
          <a:noFill/>
        </p:spPr>
      </p:pic>
    </p:spTree>
    <p:extLst>
      <p:ext uri="{BB962C8B-B14F-4D97-AF65-F5344CB8AC3E}">
        <p14:creationId xmlns:p14="http://schemas.microsoft.com/office/powerpoint/2010/main" val="634103772"/>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F0A1D-032D-0D1A-7D4F-40A0009F10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94A01E-5286-2D42-49A1-4F73CAEE3211}"/>
              </a:ext>
            </a:extLst>
          </p:cNvPr>
          <p:cNvSpPr>
            <a:spLocks noGrp="1"/>
          </p:cNvSpPr>
          <p:nvPr>
            <p:ph type="title"/>
          </p:nvPr>
        </p:nvSpPr>
        <p:spPr>
          <a:xfrm>
            <a:off x="242977" y="365125"/>
            <a:ext cx="10515600" cy="1325563"/>
          </a:xfrm>
        </p:spPr>
        <p:txBody>
          <a:bodyPr/>
          <a:lstStyle/>
          <a:p>
            <a:r>
              <a:rPr lang="en-GB" dirty="0"/>
              <a:t>UPF as Analytics consumer?</a:t>
            </a:r>
          </a:p>
        </p:txBody>
      </p:sp>
      <p:sp>
        <p:nvSpPr>
          <p:cNvPr id="3" name="Content Placeholder 2">
            <a:extLst>
              <a:ext uri="{FF2B5EF4-FFF2-40B4-BE49-F238E27FC236}">
                <a16:creationId xmlns:a16="http://schemas.microsoft.com/office/drawing/2014/main" id="{22E18FDF-3128-71A2-589F-ECC6A9E33C08}"/>
              </a:ext>
            </a:extLst>
          </p:cNvPr>
          <p:cNvSpPr>
            <a:spLocks noGrp="1"/>
          </p:cNvSpPr>
          <p:nvPr>
            <p:ph idx="1"/>
          </p:nvPr>
        </p:nvSpPr>
        <p:spPr>
          <a:xfrm>
            <a:off x="141270" y="1532662"/>
            <a:ext cx="12193545" cy="3021583"/>
          </a:xfrm>
        </p:spPr>
        <p:txBody>
          <a:bodyPr/>
          <a:lstStyle/>
          <a:p>
            <a:pPr marL="0" indent="0">
              <a:buNone/>
            </a:pPr>
            <a:endParaRPr lang="en-GB" sz="1600" dirty="0"/>
          </a:p>
          <a:p>
            <a:pPr marL="0" indent="0">
              <a:buNone/>
            </a:pPr>
            <a:r>
              <a:rPr lang="en-GB" sz="2000" dirty="0"/>
              <a:t>Agreed principles captured in TR in last meeting:</a:t>
            </a:r>
          </a:p>
          <a:p>
            <a:pPr marL="0" indent="0">
              <a:buNone/>
            </a:pPr>
            <a:r>
              <a:rPr lang="en-US" sz="2000" dirty="0"/>
              <a:t>- UPF as consumer of NWDAF analytics may for instance take the following actions:</a:t>
            </a:r>
          </a:p>
          <a:p>
            <a:pPr marL="0" indent="0">
              <a:buNone/>
            </a:pPr>
            <a:r>
              <a:rPr lang="en-US" sz="2000" dirty="0"/>
              <a:t>- Downlink traffic suppression (e.g., selective packet dropping or rate limitations).</a:t>
            </a:r>
          </a:p>
          <a:p>
            <a:pPr marL="0" indent="0">
              <a:buNone/>
            </a:pPr>
            <a:r>
              <a:rPr lang="en-US" sz="2000" dirty="0"/>
              <a:t>- adjust packet processing resources.</a:t>
            </a:r>
          </a:p>
          <a:p>
            <a:pPr marL="0" indent="0">
              <a:buNone/>
            </a:pPr>
            <a:r>
              <a:rPr lang="en-US" sz="2000" dirty="0"/>
              <a:t>NOTE 1:	UPF will only receive Analytics with reduced Output (i.e. type of abnormal traffic and traffic descriptor). UPF has operator-configured policies corresponding to the types of abnormal traffic, that can be activated for the received traffic descriptor. This does not apply on PDU-session level.</a:t>
            </a:r>
            <a:endParaRPr lang="en-GB" sz="2000" dirty="0"/>
          </a:p>
          <a:p>
            <a:pPr lvl="1"/>
            <a:endParaRPr lang="en-GB" sz="2000" dirty="0"/>
          </a:p>
          <a:p>
            <a:pPr lvl="1"/>
            <a:endParaRPr lang="en-GB" sz="2000" dirty="0"/>
          </a:p>
        </p:txBody>
      </p:sp>
      <p:sp>
        <p:nvSpPr>
          <p:cNvPr id="5" name="文本框 4">
            <a:extLst>
              <a:ext uri="{FF2B5EF4-FFF2-40B4-BE49-F238E27FC236}">
                <a16:creationId xmlns:a16="http://schemas.microsoft.com/office/drawing/2014/main" id="{84E72CE8-C473-F4BC-955F-E013FC466365}"/>
              </a:ext>
            </a:extLst>
          </p:cNvPr>
          <p:cNvSpPr txBox="1"/>
          <p:nvPr/>
        </p:nvSpPr>
        <p:spPr>
          <a:xfrm>
            <a:off x="141270" y="4909351"/>
            <a:ext cx="11585360" cy="369332"/>
          </a:xfrm>
          <a:prstGeom prst="rect">
            <a:avLst/>
          </a:prstGeom>
          <a:noFill/>
        </p:spPr>
        <p:txBody>
          <a:bodyPr wrap="square" rtlCol="0">
            <a:spAutoFit/>
          </a:bodyPr>
          <a:lstStyle/>
          <a:p>
            <a:r>
              <a:rPr lang="en-US" altLang="zh-CN" b="1" dirty="0"/>
              <a:t>Way forward</a:t>
            </a:r>
            <a:r>
              <a:rPr lang="en-US" altLang="zh-CN" dirty="0"/>
              <a:t>: </a:t>
            </a:r>
            <a:r>
              <a:rPr lang="en-US" altLang="zh-CN" dirty="0">
                <a:highlight>
                  <a:srgbClr val="00FF00"/>
                </a:highlight>
              </a:rPr>
              <a:t>UPF can be the Analytics consumer</a:t>
            </a:r>
            <a:r>
              <a:rPr lang="en-US" altLang="zh-CN" dirty="0"/>
              <a:t>, discuss whether new details can be added.</a:t>
            </a:r>
            <a:endParaRPr lang="zh-CN" altLang="en-US" dirty="0"/>
          </a:p>
        </p:txBody>
      </p:sp>
    </p:spTree>
    <p:extLst>
      <p:ext uri="{BB962C8B-B14F-4D97-AF65-F5344CB8AC3E}">
        <p14:creationId xmlns:p14="http://schemas.microsoft.com/office/powerpoint/2010/main" val="337041269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28D93-7056-B291-AB83-3CDEC7A73D91}"/>
            </a:ext>
          </a:extLst>
        </p:cNvPr>
        <p:cNvGrpSpPr/>
        <p:nvPr/>
      </p:nvGrpSpPr>
      <p:grpSpPr>
        <a:xfrm>
          <a:off x="0" y="0"/>
          <a:ext cx="0" cy="0"/>
          <a:chOff x="0" y="0"/>
          <a:chExt cx="0" cy="0"/>
        </a:xfrm>
      </p:grpSpPr>
      <p:sp>
        <p:nvSpPr>
          <p:cNvPr id="2" name="标题 1">
            <a:extLst>
              <a:ext uri="{FF2B5EF4-FFF2-40B4-BE49-F238E27FC236}">
                <a16:creationId xmlns:a16="http://schemas.microsoft.com/office/drawing/2014/main" id="{8F500597-AE05-3237-0F72-D691AA702A5A}"/>
              </a:ext>
            </a:extLst>
          </p:cNvPr>
          <p:cNvSpPr>
            <a:spLocks noGrp="1"/>
          </p:cNvSpPr>
          <p:nvPr>
            <p:ph type="title"/>
          </p:nvPr>
        </p:nvSpPr>
        <p:spPr>
          <a:xfrm>
            <a:off x="234351" y="365125"/>
            <a:ext cx="10515600" cy="1325563"/>
          </a:xfrm>
        </p:spPr>
        <p:txBody>
          <a:bodyPr/>
          <a:lstStyle/>
          <a:p>
            <a:r>
              <a:rPr lang="en-US" altLang="zh-CN" dirty="0"/>
              <a:t>Unresolved issues from last meeting</a:t>
            </a:r>
            <a:endParaRPr lang="zh-CN" altLang="en-US" dirty="0"/>
          </a:p>
        </p:txBody>
      </p:sp>
      <p:sp>
        <p:nvSpPr>
          <p:cNvPr id="3" name="内容占位符 2">
            <a:extLst>
              <a:ext uri="{FF2B5EF4-FFF2-40B4-BE49-F238E27FC236}">
                <a16:creationId xmlns:a16="http://schemas.microsoft.com/office/drawing/2014/main" id="{14408BBE-EE55-BF51-3938-A004188E2224}"/>
              </a:ext>
            </a:extLst>
          </p:cNvPr>
          <p:cNvSpPr>
            <a:spLocks noGrp="1"/>
          </p:cNvSpPr>
          <p:nvPr>
            <p:ph idx="1"/>
          </p:nvPr>
        </p:nvSpPr>
        <p:spPr>
          <a:xfrm>
            <a:off x="173966" y="1812894"/>
            <a:ext cx="11501762" cy="4596531"/>
          </a:xfrm>
        </p:spPr>
        <p:txBody>
          <a:bodyPr/>
          <a:lstStyle/>
          <a:p>
            <a:r>
              <a:rPr lang="en-US" altLang="zh-CN" sz="2000" dirty="0"/>
              <a:t> What is the meaning of traffic pattern and whether there is a need to add a new identifier for a traffic pattern or not </a:t>
            </a:r>
          </a:p>
          <a:p>
            <a:pPr marL="0" indent="0">
              <a:buNone/>
            </a:pPr>
            <a:r>
              <a:rPr lang="en-US" altLang="zh-CN" sz="2000" dirty="0"/>
              <a:t>(Traffic pattern ID is suggested by Nokia’s S2-2510061)</a:t>
            </a:r>
          </a:p>
          <a:p>
            <a:pPr marL="0" indent="0">
              <a:buNone/>
            </a:pPr>
            <a:r>
              <a:rPr lang="en-US" altLang="zh-CN" sz="2000" dirty="0">
                <a:highlight>
                  <a:srgbClr val="FF0000"/>
                </a:highlight>
              </a:rPr>
              <a:t>Nokia: Object any conclusion this meeting and need further discussion</a:t>
            </a:r>
            <a:endParaRPr lang="en-US" altLang="zh-CN" sz="2000" dirty="0"/>
          </a:p>
          <a:p>
            <a:pPr marL="0" indent="0">
              <a:buNone/>
            </a:pPr>
            <a:r>
              <a:rPr lang="en-US" altLang="zh-CN" sz="2000" b="1" dirty="0"/>
              <a:t>Way forward</a:t>
            </a:r>
            <a:r>
              <a:rPr lang="en-US" altLang="zh-CN" sz="2000" dirty="0"/>
              <a:t>: not pursued.</a:t>
            </a:r>
          </a:p>
          <a:p>
            <a:r>
              <a:rPr lang="en-US" altLang="zh-CN" sz="2000" dirty="0"/>
              <a:t> Whether use existing event or enhance existing event or some new events of SMF/UPF for Analytics input</a:t>
            </a:r>
          </a:p>
          <a:p>
            <a:pPr marL="0" indent="0">
              <a:buNone/>
            </a:pPr>
            <a:r>
              <a:rPr lang="en-US" altLang="zh-CN" sz="2000" b="1" dirty="0"/>
              <a:t>Reuse existing event: </a:t>
            </a:r>
            <a:r>
              <a:rPr lang="en-US" altLang="zh-CN" sz="2000" dirty="0"/>
              <a:t>Ericsson’s S2-2510204</a:t>
            </a:r>
          </a:p>
          <a:p>
            <a:pPr marL="0" indent="0">
              <a:buNone/>
            </a:pPr>
            <a:r>
              <a:rPr lang="en-US" altLang="zh-CN" sz="2000" b="1" dirty="0"/>
              <a:t>Enhance event exposure of UPF but leave the details to normative: </a:t>
            </a:r>
            <a:r>
              <a:rPr lang="en-GB" altLang="zh-CN" sz="2000" dirty="0"/>
              <a:t>SK Telecom, AT&amp;T, China Mobile, China Telecom, Deutsche Telekom, KDDI, Verizon, CATT, ETRI, ZTE, Samsung, Nokia (co-signers of </a:t>
            </a:r>
            <a:r>
              <a:rPr lang="en-US" altLang="zh-CN" sz="2000" dirty="0"/>
              <a:t>S2-25010045)</a:t>
            </a:r>
          </a:p>
          <a:p>
            <a:pPr marL="0" indent="0">
              <a:buNone/>
            </a:pPr>
            <a:r>
              <a:rPr lang="en-US" altLang="zh-CN" sz="2000" b="1" dirty="0"/>
              <a:t>Postpone to normative: </a:t>
            </a:r>
            <a:r>
              <a:rPr lang="en-US" altLang="zh-CN" sz="2000" dirty="0"/>
              <a:t>Nokia’s S2-2510061</a:t>
            </a:r>
          </a:p>
          <a:p>
            <a:pPr marL="0" indent="0">
              <a:buNone/>
            </a:pPr>
            <a:r>
              <a:rPr lang="en-US" altLang="zh-CN" sz="2000" b="1" dirty="0"/>
              <a:t>Way forward</a:t>
            </a:r>
            <a:r>
              <a:rPr lang="en-US" altLang="zh-CN" sz="2000" dirty="0"/>
              <a:t>: The event exposure of UPF/SMF can be enhanced, details of enhancement can be discussed in normative phase. A note can be added in the conclusion to reflect the way forward. </a:t>
            </a:r>
            <a:endParaRPr lang="zh-CN" altLang="en-US" sz="2000" dirty="0"/>
          </a:p>
        </p:txBody>
      </p:sp>
    </p:spTree>
    <p:extLst>
      <p:ext uri="{BB962C8B-B14F-4D97-AF65-F5344CB8AC3E}">
        <p14:creationId xmlns:p14="http://schemas.microsoft.com/office/powerpoint/2010/main" val="2273934553"/>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E120F91-4BF4-68F5-189F-A334F4DBFCF0}"/>
              </a:ext>
            </a:extLst>
          </p:cNvPr>
          <p:cNvSpPr>
            <a:spLocks noGrp="1"/>
          </p:cNvSpPr>
          <p:nvPr>
            <p:ph type="title"/>
          </p:nvPr>
        </p:nvSpPr>
        <p:spPr>
          <a:xfrm>
            <a:off x="234351" y="365125"/>
            <a:ext cx="10515600" cy="1325563"/>
          </a:xfrm>
        </p:spPr>
        <p:txBody>
          <a:bodyPr/>
          <a:lstStyle/>
          <a:p>
            <a:r>
              <a:rPr lang="en-US" altLang="zh-CN" dirty="0"/>
              <a:t>Unresolved issues from last meeting</a:t>
            </a:r>
            <a:endParaRPr lang="zh-CN" altLang="en-US" dirty="0"/>
          </a:p>
        </p:txBody>
      </p:sp>
      <p:sp>
        <p:nvSpPr>
          <p:cNvPr id="3" name="内容占位符 2">
            <a:extLst>
              <a:ext uri="{FF2B5EF4-FFF2-40B4-BE49-F238E27FC236}">
                <a16:creationId xmlns:a16="http://schemas.microsoft.com/office/drawing/2014/main" id="{522061DB-4771-08AD-5D5F-CE74F9271793}"/>
              </a:ext>
            </a:extLst>
          </p:cNvPr>
          <p:cNvSpPr>
            <a:spLocks noGrp="1"/>
          </p:cNvSpPr>
          <p:nvPr>
            <p:ph idx="1"/>
          </p:nvPr>
        </p:nvSpPr>
        <p:spPr>
          <a:xfrm>
            <a:off x="345119" y="1985423"/>
            <a:ext cx="11501762" cy="4351338"/>
          </a:xfrm>
        </p:spPr>
        <p:txBody>
          <a:bodyPr/>
          <a:lstStyle/>
          <a:p>
            <a:r>
              <a:rPr lang="en-US" altLang="zh-CN" sz="2000" dirty="0"/>
              <a:t> Whether the actions in the UPF on node level are provisioned at UPF via SMF or via operator policies using OAM, or both. </a:t>
            </a:r>
          </a:p>
          <a:p>
            <a:pPr marL="0" indent="0">
              <a:buNone/>
            </a:pPr>
            <a:r>
              <a:rPr lang="en-US" altLang="zh-CN" sz="2000" b="1" dirty="0"/>
              <a:t>Way forward</a:t>
            </a:r>
            <a:r>
              <a:rPr lang="en-US" altLang="zh-CN" sz="2000" dirty="0"/>
              <a:t>: </a:t>
            </a:r>
            <a:r>
              <a:rPr lang="en-US" altLang="zh-CN" sz="2000" dirty="0">
                <a:highlight>
                  <a:srgbClr val="00FF00"/>
                </a:highlight>
              </a:rPr>
              <a:t>Both options </a:t>
            </a:r>
            <a:r>
              <a:rPr lang="en-US" altLang="zh-CN" sz="2000" dirty="0"/>
              <a:t>can be captured in the conclusion, details can be developed in normative phase. </a:t>
            </a:r>
            <a:endParaRPr lang="zh-CN" altLang="en-US" sz="2000" dirty="0"/>
          </a:p>
        </p:txBody>
      </p:sp>
    </p:spTree>
    <p:extLst>
      <p:ext uri="{BB962C8B-B14F-4D97-AF65-F5344CB8AC3E}">
        <p14:creationId xmlns:p14="http://schemas.microsoft.com/office/powerpoint/2010/main" val="2902031556"/>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3CD2B0F-78BF-D454-3B44-A13F8DEBD87D}"/>
              </a:ext>
            </a:extLst>
          </p:cNvPr>
          <p:cNvSpPr>
            <a:spLocks noGrp="1"/>
          </p:cNvSpPr>
          <p:nvPr>
            <p:ph type="title"/>
          </p:nvPr>
        </p:nvSpPr>
        <p:spPr>
          <a:xfrm>
            <a:off x="294736" y="408257"/>
            <a:ext cx="10515600" cy="1325563"/>
          </a:xfrm>
        </p:spPr>
        <p:txBody>
          <a:bodyPr/>
          <a:lstStyle/>
          <a:p>
            <a:r>
              <a:rPr lang="en-US" altLang="zh-CN" dirty="0"/>
              <a:t>Some new proposals to KI#2 UC#1</a:t>
            </a:r>
            <a:endParaRPr lang="zh-CN" altLang="en-US" dirty="0"/>
          </a:p>
        </p:txBody>
      </p:sp>
      <p:sp>
        <p:nvSpPr>
          <p:cNvPr id="3" name="内容占位符 2">
            <a:extLst>
              <a:ext uri="{FF2B5EF4-FFF2-40B4-BE49-F238E27FC236}">
                <a16:creationId xmlns:a16="http://schemas.microsoft.com/office/drawing/2014/main" id="{92097F51-78E8-2419-318C-FEE48B594C43}"/>
              </a:ext>
            </a:extLst>
          </p:cNvPr>
          <p:cNvSpPr>
            <a:spLocks noGrp="1"/>
          </p:cNvSpPr>
          <p:nvPr>
            <p:ph idx="1"/>
          </p:nvPr>
        </p:nvSpPr>
        <p:spPr>
          <a:xfrm>
            <a:off x="131552" y="1796752"/>
            <a:ext cx="11739113" cy="4601143"/>
          </a:xfrm>
        </p:spPr>
        <p:txBody>
          <a:bodyPr/>
          <a:lstStyle/>
          <a:p>
            <a:pPr marL="0" indent="0">
              <a:buNone/>
            </a:pPr>
            <a:r>
              <a:rPr lang="en-US" altLang="zh-CN" sz="1600" b="1" dirty="0"/>
              <a:t>Whether UPF can obtain ML Model from NWDAF and new mechanism for NWDAF inference.</a:t>
            </a:r>
            <a:endParaRPr lang="en-US" altLang="zh-CN" sz="1600" dirty="0"/>
          </a:p>
          <a:p>
            <a:pPr marL="0" indent="0">
              <a:buNone/>
            </a:pPr>
            <a:r>
              <a:rPr lang="en-US" altLang="zh-CN" sz="1600" dirty="0"/>
              <a:t>-  The NWDAF may generate Analytics on abnormal user plane traffic using UPF input, this input includes the option that UPF performs inference using a local ML model, then report the inference results to NWDAF, the output of the local ML model at UPF are used as input of the ML model in the NWDAF.</a:t>
            </a:r>
          </a:p>
          <a:p>
            <a:pPr marL="0" indent="0">
              <a:buNone/>
            </a:pPr>
            <a:r>
              <a:rPr lang="en-US" altLang="zh-CN" sz="1600" dirty="0"/>
              <a:t>NOTE 3:	The local ML Model at UPF is an implementation option, how to train the ML Model or how to provision the ML Model is out of the scope of this study. (Proposed by Ericsson’s S2-2510204)</a:t>
            </a:r>
          </a:p>
          <a:p>
            <a:pPr marL="0" indent="0">
              <a:buNone/>
            </a:pPr>
            <a:r>
              <a:rPr lang="en-US" altLang="zh-CN" sz="1600" b="1" dirty="0">
                <a:highlight>
                  <a:srgbClr val="FF0000"/>
                </a:highlight>
              </a:rPr>
              <a:t>Nokia/Huawei/ZTE/(Samsung?) negative  </a:t>
            </a:r>
            <a:r>
              <a:rPr lang="en-US" altLang="zh-CN" sz="1600" b="1" dirty="0">
                <a:highlight>
                  <a:srgbClr val="00FF00"/>
                </a:highlight>
              </a:rPr>
              <a:t>DCM support this</a:t>
            </a:r>
          </a:p>
          <a:p>
            <a:pPr marL="0" indent="0">
              <a:buNone/>
            </a:pPr>
            <a:r>
              <a:rPr lang="en-US" altLang="zh-CN" sz="1600" b="1" dirty="0"/>
              <a:t>Way forward</a:t>
            </a:r>
            <a:r>
              <a:rPr lang="en-US" altLang="zh-CN" sz="1600" dirty="0"/>
              <a:t>: TBD</a:t>
            </a:r>
          </a:p>
          <a:p>
            <a:pPr marL="0" indent="0">
              <a:buNone/>
            </a:pPr>
            <a:r>
              <a:rPr lang="en-US" altLang="zh-CN" sz="1600" b="1" dirty="0"/>
              <a:t>Add AF and OAM as Analytics consumer: </a:t>
            </a:r>
            <a:endParaRPr lang="en-US" altLang="zh-CN" sz="1600" dirty="0"/>
          </a:p>
          <a:p>
            <a:pPr marL="0" indent="0">
              <a:buNone/>
            </a:pPr>
            <a:r>
              <a:rPr lang="en-US" altLang="zh-CN" sz="1600" dirty="0"/>
              <a:t>- OAM as consumer of NWDAF analytics could configure SMF and/or UPF to block abnormal traffic or to increase capacity for legitimate traffic peaks.</a:t>
            </a:r>
          </a:p>
          <a:p>
            <a:pPr>
              <a:buFontTx/>
              <a:buChar char="-"/>
            </a:pPr>
            <a:r>
              <a:rPr lang="en-US" altLang="zh-CN" sz="1600" dirty="0"/>
              <a:t>An AF as consumer of NWDAF analytics and data source could take action to correct abnormal traffic. For instance, in an enterprise network or IoT deployments, an (IOT) server to control abnormal traffic to/from (IoT) devices or to reconfigure some mis-configured devices. (Proposed by Nokia’s S2-2510061)</a:t>
            </a:r>
          </a:p>
          <a:p>
            <a:pPr marL="0" indent="0">
              <a:buNone/>
            </a:pPr>
            <a:r>
              <a:rPr lang="en-US" altLang="zh-CN" sz="1600" dirty="0">
                <a:highlight>
                  <a:srgbClr val="00FF00"/>
                </a:highlight>
              </a:rPr>
              <a:t>Nokia :OK </a:t>
            </a:r>
          </a:p>
          <a:p>
            <a:pPr marL="0" indent="0">
              <a:buNone/>
            </a:pPr>
            <a:r>
              <a:rPr lang="en-US" altLang="zh-CN" sz="1600" b="1" dirty="0"/>
              <a:t>Way forward</a:t>
            </a:r>
            <a:r>
              <a:rPr lang="en-US" altLang="zh-CN" sz="1600" dirty="0"/>
              <a:t>: All the OAM stuff feasibility need to coordinate with SA5 and therefore can be postponed to normative phase. AF can be the Analytics consumer and take action to correct abnormal traffic.</a:t>
            </a:r>
          </a:p>
          <a:p>
            <a:pPr marL="0" indent="0">
              <a:buNone/>
            </a:pPr>
            <a:endParaRPr lang="zh-CN" altLang="en-US" sz="1800" dirty="0"/>
          </a:p>
        </p:txBody>
      </p:sp>
    </p:spTree>
    <p:extLst>
      <p:ext uri="{BB962C8B-B14F-4D97-AF65-F5344CB8AC3E}">
        <p14:creationId xmlns:p14="http://schemas.microsoft.com/office/powerpoint/2010/main" val="363525109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d21c386-3647-42ab-a9df-1eea3e636741" xsi:nil="true"/>
    <lcf76f155ced4ddcb4097134ff3c332f xmlns="85ab900e-2b2e-4232-90cf-f6d111adcfc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D77142C4C08940854A18CA5CC800EE" ma:contentTypeVersion="16" ma:contentTypeDescription="Create a new document." ma:contentTypeScope="" ma:versionID="e50148092416ff314893ecd358ee70e3">
  <xsd:schema xmlns:xsd="http://www.w3.org/2001/XMLSchema" xmlns:xs="http://www.w3.org/2001/XMLSchema" xmlns:p="http://schemas.microsoft.com/office/2006/metadata/properties" xmlns:ns2="85ab900e-2b2e-4232-90cf-f6d111adcfcb" xmlns:ns3="dd21c386-3647-42ab-a9df-1eea3e636741" targetNamespace="http://schemas.microsoft.com/office/2006/metadata/properties" ma:root="true" ma:fieldsID="37dadaeeee6e7f60082dad07c48593a2" ns2:_="" ns3:_="">
    <xsd:import namespace="85ab900e-2b2e-4232-90cf-f6d111adcfcb"/>
    <xsd:import namespace="dd21c386-3647-42ab-a9df-1eea3e63674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ab900e-2b2e-4232-90cf-f6d111adcf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e6a98a9-4721-402f-9b0e-578e6c49775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21c386-3647-42ab-a9df-1eea3e63674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9165ff2-2b3d-4bda-87a1-3748f420c083}" ma:internalName="TaxCatchAll" ma:showField="CatchAllData" ma:web="dd21c386-3647-42ab-a9df-1eea3e636741">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purl.org/dc/term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purl.org/dc/dcmitype/"/>
    <ds:schemaRef ds:uri="85ab900e-2b2e-4232-90cf-f6d111adcfcb"/>
    <ds:schemaRef ds:uri="dd21c386-3647-42ab-a9df-1eea3e63674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850744F-D18E-4A92-864C-C71743177612}">
  <ds:schemaRefs>
    <ds:schemaRef ds:uri="85ab900e-2b2e-4232-90cf-f6d111adcfcb"/>
    <ds:schemaRef ds:uri="dd21c386-3647-42ab-a9df-1eea3e6367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5706</TotalTime>
  <Words>750</Words>
  <Application>Microsoft Office PowerPoint</Application>
  <PresentationFormat>宽屏</PresentationFormat>
  <Paragraphs>39</Paragraphs>
  <Slides>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vt:i4>
      </vt:variant>
    </vt:vector>
  </HeadingPairs>
  <TitlesOfParts>
    <vt:vector size="13" baseType="lpstr">
      <vt:lpstr>Arial </vt:lpstr>
      <vt:lpstr>宋体</vt:lpstr>
      <vt:lpstr>Arial</vt:lpstr>
      <vt:lpstr>Calibri</vt:lpstr>
      <vt:lpstr>Calibri Light</vt:lpstr>
      <vt:lpstr>Times New Roman</vt:lpstr>
      <vt:lpstr>Office Theme</vt:lpstr>
      <vt:lpstr>Summary and Way forward of AIML KI#2 UC#1 </vt:lpstr>
      <vt:lpstr>UPF as Analytics consumer?</vt:lpstr>
      <vt:lpstr>UPF as Analytics consumer?</vt:lpstr>
      <vt:lpstr>Unresolved issues from last meeting</vt:lpstr>
      <vt:lpstr>Unresolved issues from last meeting</vt:lpstr>
      <vt:lpstr>Some new proposals to KI#2 UC#1</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vivo-2</cp:lastModifiedBy>
  <cp:revision>45</cp:revision>
  <dcterms:created xsi:type="dcterms:W3CDTF">2010-02-05T13:52:04Z</dcterms:created>
  <dcterms:modified xsi:type="dcterms:W3CDTF">2025-11-17T19:56:10Z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0x010100F2D77142C4C08940854A18CA5CC800EE</vt:lpwstr>
  </property>
  <property fmtid="{D5CDD505-2E9C-101B-9397-08002B2CF9AE}" pid="3" name="_2015_ms_pID_725343">
    <vt:lpwstr>(3)pvYB9IClKNl5XaC4UZuKSBBszr+wKekqz3kVnHyJTsa2o3THBr9qNb+lfYBYv82/IYYVMkc4
5rjvz2a5j15G1QjsUFVxlTbbbhveAAWsCivIWEx4llnWk6c2egjlvsHAHmX/SglqpeSqyZjn
UPcwNuoNmKJg42gOEEbg2AK4yw7o5MFNfXbAnECe0pHVWkWnhGGXtMqGPiziCRcdBayao4PH
qIKAgUpZ8ZRABfqZi3</vt:lpwstr>
  </property>
  <property fmtid="{D5CDD505-2E9C-101B-9397-08002B2CF9AE}" pid="4" name="_2015_ms_pID_7253431">
    <vt:lpwstr>6p/0eZXo15WyyvjAjUfyhPvl0KzjmsowYwMDWYi/IDr4Wbj+M2mnJ5
xOJbbTvM808cYNzKWO/u23goV3c/kG6aWHWNS6V+Yk7opxehvtxA+SSLOrGZbfLqp14SmvEz
zD7wIM/p+WCiKCrWCRci2Lve4PBfYghMhNZBx1Zosa3vB/gPCMMSBzTpcjiQiq0OC47O/Gaw
SHtlQNt4xP/JUvDJu1bgODfzk4kgfzRxqE40</vt:lpwstr>
  </property>
  <property fmtid="{D5CDD505-2E9C-101B-9397-08002B2CF9AE}" pid="5" name="_2015_ms_pID_7253432">
    <vt:lpwstr>EQ==</vt:lpwstr>
  </property>
  <property fmtid="{D5CDD505-2E9C-101B-9397-08002B2CF9AE}" pid="6" name="MediaServiceImageTags">
    <vt:lpwstr/>
  </property>
</Properties>
</file>