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92" r:id="rId5"/>
    <p:sldId id="413" r:id="rId6"/>
    <p:sldId id="412" r:id="rId7"/>
    <p:sldId id="402" r:id="rId8"/>
    <p:sldId id="415" r:id="rId9"/>
    <p:sldId id="416"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既定のセクション" id="{A3A51711-025B-41D6-B08B-7EFE517E5FD2}">
          <p14:sldIdLst>
            <p14:sldId id="392"/>
            <p14:sldId id="413"/>
            <p14:sldId id="412"/>
            <p14:sldId id="402"/>
            <p14:sldId id="415"/>
            <p14:sldId id="416"/>
          </p14:sldIdLst>
        </p14:section>
        <p14:section name="Backup" id="{CBB05C0F-762B-4B4D-969F-0E10009066F2}">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00000"/>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9B974-F369-4556-8E84-279050B5A698}" v="3" dt="2025-11-13T12:48:03.665"/>
    <p1510:client id="{4F020744-7923-416A-B8C7-0A10C84F0EDB}" v="13" dt="2025-11-13T09:38:30.06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59" d="100"/>
          <a:sy n="59" d="100"/>
        </p:scale>
        <p:origin x="268" y="26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76"/>
        <p:guide pos="21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hador Bakhshi" userId="dd22837a-cd05-4eae-8ad3-d37c737b19c6" providerId="ADAL" clId="{9F24878F-71E5-4F5E-8CD7-D7EAF8DDF945}"/>
    <pc:docChg chg="undo custSel addSld delSld modSld modSection">
      <pc:chgData name="Bahador Bakhshi" userId="dd22837a-cd05-4eae-8ad3-d37c737b19c6" providerId="ADAL" clId="{9F24878F-71E5-4F5E-8CD7-D7EAF8DDF945}" dt="2025-11-13T09:43:29.063" v="2132" actId="20577"/>
      <pc:docMkLst>
        <pc:docMk/>
      </pc:docMkLst>
      <pc:sldChg chg="modSp mod">
        <pc:chgData name="Bahador Bakhshi" userId="dd22837a-cd05-4eae-8ad3-d37c737b19c6" providerId="ADAL" clId="{9F24878F-71E5-4F5E-8CD7-D7EAF8DDF945}" dt="2025-11-13T09:17:20.881" v="630" actId="20577"/>
        <pc:sldMkLst>
          <pc:docMk/>
          <pc:sldMk cId="2762973026" sldId="402"/>
        </pc:sldMkLst>
        <pc:graphicFrameChg chg="modGraphic">
          <ac:chgData name="Bahador Bakhshi" userId="dd22837a-cd05-4eae-8ad3-d37c737b19c6" providerId="ADAL" clId="{9F24878F-71E5-4F5E-8CD7-D7EAF8DDF945}" dt="2025-11-13T09:17:20.881" v="630" actId="20577"/>
          <ac:graphicFrameMkLst>
            <pc:docMk/>
            <pc:sldMk cId="2762973026" sldId="402"/>
            <ac:graphicFrameMk id="2" creationId="{37CF5B33-4927-8CF6-7BD5-AA6DA164A294}"/>
          </ac:graphicFrameMkLst>
        </pc:graphicFrameChg>
      </pc:sldChg>
      <pc:sldChg chg="del">
        <pc:chgData name="Bahador Bakhshi" userId="dd22837a-cd05-4eae-8ad3-d37c737b19c6" providerId="ADAL" clId="{9F24878F-71E5-4F5E-8CD7-D7EAF8DDF945}" dt="2025-11-13T09:42:38.240" v="2113" actId="47"/>
        <pc:sldMkLst>
          <pc:docMk/>
          <pc:sldMk cId="2214782089" sldId="411"/>
        </pc:sldMkLst>
      </pc:sldChg>
      <pc:sldChg chg="modSp mod">
        <pc:chgData name="Bahador Bakhshi" userId="dd22837a-cd05-4eae-8ad3-d37c737b19c6" providerId="ADAL" clId="{9F24878F-71E5-4F5E-8CD7-D7EAF8DDF945}" dt="2025-11-13T09:03:46.818" v="0" actId="20577"/>
        <pc:sldMkLst>
          <pc:docMk/>
          <pc:sldMk cId="410421664" sldId="413"/>
        </pc:sldMkLst>
        <pc:spChg chg="mod">
          <ac:chgData name="Bahador Bakhshi" userId="dd22837a-cd05-4eae-8ad3-d37c737b19c6" providerId="ADAL" clId="{9F24878F-71E5-4F5E-8CD7-D7EAF8DDF945}" dt="2025-11-13T09:03:46.818" v="0" actId="20577"/>
          <ac:spMkLst>
            <pc:docMk/>
            <pc:sldMk cId="410421664" sldId="413"/>
            <ac:spMk id="4" creationId="{BFBE5A70-A750-C921-E3DB-816723A21C5D}"/>
          </ac:spMkLst>
        </pc:spChg>
      </pc:sldChg>
      <pc:sldChg chg="del">
        <pc:chgData name="Bahador Bakhshi" userId="dd22837a-cd05-4eae-8ad3-d37c737b19c6" providerId="ADAL" clId="{9F24878F-71E5-4F5E-8CD7-D7EAF8DDF945}" dt="2025-11-13T09:42:43.188" v="2114" actId="47"/>
        <pc:sldMkLst>
          <pc:docMk/>
          <pc:sldMk cId="2827087796" sldId="414"/>
        </pc:sldMkLst>
      </pc:sldChg>
      <pc:sldChg chg="modSp add mod">
        <pc:chgData name="Bahador Bakhshi" userId="dd22837a-cd05-4eae-8ad3-d37c737b19c6" providerId="ADAL" clId="{9F24878F-71E5-4F5E-8CD7-D7EAF8DDF945}" dt="2025-11-13T09:43:17.221" v="2123" actId="20577"/>
        <pc:sldMkLst>
          <pc:docMk/>
          <pc:sldMk cId="1056235070" sldId="415"/>
        </pc:sldMkLst>
        <pc:spChg chg="mod">
          <ac:chgData name="Bahador Bakhshi" userId="dd22837a-cd05-4eae-8ad3-d37c737b19c6" providerId="ADAL" clId="{9F24878F-71E5-4F5E-8CD7-D7EAF8DDF945}" dt="2025-11-13T09:06:34.819" v="162" actId="20577"/>
          <ac:spMkLst>
            <pc:docMk/>
            <pc:sldMk cId="1056235070" sldId="415"/>
            <ac:spMk id="6146" creationId="{80155BE1-E779-1BD4-E975-BE863FBCE49B}"/>
          </ac:spMkLst>
        </pc:spChg>
        <pc:graphicFrameChg chg="mod modGraphic">
          <ac:chgData name="Bahador Bakhshi" userId="dd22837a-cd05-4eae-8ad3-d37c737b19c6" providerId="ADAL" clId="{9F24878F-71E5-4F5E-8CD7-D7EAF8DDF945}" dt="2025-11-13T09:43:17.221" v="2123" actId="20577"/>
          <ac:graphicFrameMkLst>
            <pc:docMk/>
            <pc:sldMk cId="1056235070" sldId="415"/>
            <ac:graphicFrameMk id="2" creationId="{456FEB40-1BE6-8CD7-D888-F2099C225170}"/>
          </ac:graphicFrameMkLst>
        </pc:graphicFrameChg>
      </pc:sldChg>
      <pc:sldChg chg="new del">
        <pc:chgData name="Bahador Bakhshi" userId="dd22837a-cd05-4eae-8ad3-d37c737b19c6" providerId="ADAL" clId="{9F24878F-71E5-4F5E-8CD7-D7EAF8DDF945}" dt="2025-11-13T09:04:26.449" v="2" actId="47"/>
        <pc:sldMkLst>
          <pc:docMk/>
          <pc:sldMk cId="4092421411" sldId="415"/>
        </pc:sldMkLst>
      </pc:sldChg>
      <pc:sldChg chg="modSp add mod">
        <pc:chgData name="Bahador Bakhshi" userId="dd22837a-cd05-4eae-8ad3-d37c737b19c6" providerId="ADAL" clId="{9F24878F-71E5-4F5E-8CD7-D7EAF8DDF945}" dt="2025-11-13T09:43:29.063" v="2132" actId="20577"/>
        <pc:sldMkLst>
          <pc:docMk/>
          <pc:sldMk cId="709216298" sldId="416"/>
        </pc:sldMkLst>
        <pc:graphicFrameChg chg="mod modGraphic">
          <ac:chgData name="Bahador Bakhshi" userId="dd22837a-cd05-4eae-8ad3-d37c737b19c6" providerId="ADAL" clId="{9F24878F-71E5-4F5E-8CD7-D7EAF8DDF945}" dt="2025-11-13T09:43:29.063" v="2132" actId="20577"/>
          <ac:graphicFrameMkLst>
            <pc:docMk/>
            <pc:sldMk cId="709216298" sldId="416"/>
            <ac:graphicFrameMk id="2" creationId="{E8D9586F-07C4-1AA4-CF2B-CA19B72806E9}"/>
          </ac:graphicFrameMkLst>
        </pc:graphicFrameChg>
      </pc:sldChg>
    </pc:docChg>
  </pc:docChgLst>
  <pc:docChgLst>
    <pc:chgData name="Kohei Nozaki (野﨑 航平)" userId="15bb833f-caab-4b21-8c9d-2056d0ffbb5b" providerId="ADAL" clId="{50B4CAA9-DBA4-4629-AE82-F2A5E36849F4}"/>
    <pc:docChg chg="modSld">
      <pc:chgData name="Kohei Nozaki (野﨑 航平)" userId="15bb833f-caab-4b21-8c9d-2056d0ffbb5b" providerId="ADAL" clId="{50B4CAA9-DBA4-4629-AE82-F2A5E36849F4}" dt="2025-11-13T12:48:03.665" v="3" actId="1076"/>
      <pc:docMkLst>
        <pc:docMk/>
      </pc:docMkLst>
      <pc:sldChg chg="modSp">
        <pc:chgData name="Kohei Nozaki (野﨑 航平)" userId="15bb833f-caab-4b21-8c9d-2056d0ffbb5b" providerId="ADAL" clId="{50B4CAA9-DBA4-4629-AE82-F2A5E36849F4}" dt="2025-11-13T12:26:53.097" v="0" actId="1076"/>
        <pc:sldMkLst>
          <pc:docMk/>
          <pc:sldMk cId="2110934247" sldId="392"/>
        </pc:sldMkLst>
        <pc:spChg chg="mod">
          <ac:chgData name="Kohei Nozaki (野﨑 航平)" userId="15bb833f-caab-4b21-8c9d-2056d0ffbb5b" providerId="ADAL" clId="{50B4CAA9-DBA4-4629-AE82-F2A5E36849F4}" dt="2025-11-13T12:26:53.097" v="0" actId="1076"/>
          <ac:spMkLst>
            <pc:docMk/>
            <pc:sldMk cId="2110934247" sldId="392"/>
            <ac:spMk id="5122" creationId="{6BFCA172-672F-4297-B767-9F7EDE373FA1}"/>
          </ac:spMkLst>
        </pc:spChg>
      </pc:sldChg>
      <pc:sldChg chg="modSp mod">
        <pc:chgData name="Kohei Nozaki (野﨑 航平)" userId="15bb833f-caab-4b21-8c9d-2056d0ffbb5b" providerId="ADAL" clId="{50B4CAA9-DBA4-4629-AE82-F2A5E36849F4}" dt="2025-11-13T12:44:14.276" v="1" actId="20577"/>
        <pc:sldMkLst>
          <pc:docMk/>
          <pc:sldMk cId="410421664" sldId="413"/>
        </pc:sldMkLst>
        <pc:spChg chg="mod">
          <ac:chgData name="Kohei Nozaki (野﨑 航平)" userId="15bb833f-caab-4b21-8c9d-2056d0ffbb5b" providerId="ADAL" clId="{50B4CAA9-DBA4-4629-AE82-F2A5E36849F4}" dt="2025-11-13T12:44:14.276" v="1" actId="20577"/>
          <ac:spMkLst>
            <pc:docMk/>
            <pc:sldMk cId="410421664" sldId="413"/>
            <ac:spMk id="4" creationId="{BFBE5A70-A750-C921-E3DB-816723A21C5D}"/>
          </ac:spMkLst>
        </pc:spChg>
      </pc:sldChg>
      <pc:sldChg chg="modSp">
        <pc:chgData name="Kohei Nozaki (野﨑 航平)" userId="15bb833f-caab-4b21-8c9d-2056d0ffbb5b" providerId="ADAL" clId="{50B4CAA9-DBA4-4629-AE82-F2A5E36849F4}" dt="2025-11-13T12:48:03.665" v="3" actId="1076"/>
        <pc:sldMkLst>
          <pc:docMk/>
          <pc:sldMk cId="709216298" sldId="416"/>
        </pc:sldMkLst>
        <pc:spChg chg="mod">
          <ac:chgData name="Kohei Nozaki (野﨑 航平)" userId="15bb833f-caab-4b21-8c9d-2056d0ffbb5b" providerId="ADAL" clId="{50B4CAA9-DBA4-4629-AE82-F2A5E36849F4}" dt="2025-11-13T12:48:03.665" v="3" actId="1076"/>
          <ac:spMkLst>
            <pc:docMk/>
            <pc:sldMk cId="709216298" sldId="416"/>
            <ac:spMk id="6146" creationId="{EBB894E7-739A-B356-B77C-5C83C0AA836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51802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11112" y="795637"/>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149840" y="66675"/>
            <a:ext cx="1203960" cy="7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ttdocomo-my.sharepoint.com/personal/kouhei_nozaki_rv_nttdocomo_com/Downloads/&#21382;&#21490;/Docs/S2-2510061.zip" TargetMode="External"/><Relationship Id="rId2" Type="http://schemas.openxmlformats.org/officeDocument/2006/relationships/hyperlink" Target="https://nttdocomo-my.sharepoint.com/personal/kouhei_nozaki_rv_nttdocomo_com/Downloads/&#21382;&#21490;/Docs/S2-2509986.zip" TargetMode="External"/><Relationship Id="rId1" Type="http://schemas.openxmlformats.org/officeDocument/2006/relationships/slideLayout" Target="../slideLayouts/slideLayout2.xml"/><Relationship Id="rId4" Type="http://schemas.openxmlformats.org/officeDocument/2006/relationships/hyperlink" Target="https://nttdocomo-my.sharepoint.com/personal/kouhei_nozaki_rv_nttdocomo_com/Downloads/&#21382;&#21490;/Docs/S2-2510204.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nttdocomo-my.sharepoint.com/personal/kouhei_nozaki_rv_nttdocomo_com/Downloads/&#21382;&#21490;/Docs/S2-2510314.zip" TargetMode="External"/><Relationship Id="rId2" Type="http://schemas.openxmlformats.org/officeDocument/2006/relationships/hyperlink" Target="https://nttdocomo-my.sharepoint.com/personal/kouhei_nozaki_rv_nttdocomo_com/Downloads/&#21382;&#21490;/Docs/S2-2510295.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643385" y="2819801"/>
            <a:ext cx="11098060" cy="1033461"/>
          </a:xfrm>
        </p:spPr>
        <p:txBody>
          <a:bodyPr/>
          <a:lstStyle/>
          <a:p>
            <a:pPr algn="ctr" eaLnBrk="1" hangingPunct="1"/>
            <a:r>
              <a:rPr lang="en-US" altLang="zh-CN" sz="4400" dirty="0"/>
              <a:t>Discussion on reducing reporting load from UPF</a:t>
            </a:r>
            <a:endParaRPr lang="en-GB" altLang="en-US" sz="4400" dirty="0"/>
          </a:p>
        </p:txBody>
      </p:sp>
      <p:sp>
        <p:nvSpPr>
          <p:cNvPr id="3" name="Title 1">
            <a:extLst>
              <a:ext uri="{FF2B5EF4-FFF2-40B4-BE49-F238E27FC236}">
                <a16:creationId xmlns:a16="http://schemas.microsoft.com/office/drawing/2014/main" id="{F89C8330-0D0C-4F65-AF84-D0231B4713F0}"/>
              </a:ext>
            </a:extLst>
          </p:cNvPr>
          <p:cNvSpPr txBox="1">
            <a:spLocks/>
          </p:cNvSpPr>
          <p:nvPr/>
        </p:nvSpPr>
        <p:spPr bwMode="auto">
          <a:xfrm>
            <a:off x="1599577" y="4325421"/>
            <a:ext cx="8992845" cy="103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r>
              <a:rPr lang="en-US" altLang="ja-JP" sz="3200" dirty="0"/>
              <a:t>Conference Call for SA2#172 FS_AIML_CN_Ph2</a:t>
            </a:r>
          </a:p>
          <a:p>
            <a:pPr algn="ctr" eaLnBrk="1" hangingPunct="1"/>
            <a:r>
              <a:rPr lang="en-US" altLang="ja-JP" sz="3200" dirty="0"/>
              <a:t>NTT DOCOMO</a:t>
            </a:r>
            <a:endParaRPr lang="en-GB" altLang="en-US" sz="3200" dirty="0"/>
          </a:p>
        </p:txBody>
      </p:sp>
    </p:spTree>
    <p:extLst>
      <p:ext uri="{BB962C8B-B14F-4D97-AF65-F5344CB8AC3E}">
        <p14:creationId xmlns:p14="http://schemas.microsoft.com/office/powerpoint/2010/main" val="211093424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CE61C-3BE8-CFDF-B006-F0A3F6C6123D}"/>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9A39777B-B133-C860-BA40-AE0DE4DA82DD}"/>
              </a:ext>
            </a:extLst>
          </p:cNvPr>
          <p:cNvSpPr>
            <a:spLocks noGrp="1"/>
          </p:cNvSpPr>
          <p:nvPr>
            <p:ph type="title"/>
          </p:nvPr>
        </p:nvSpPr>
        <p:spPr>
          <a:xfrm>
            <a:off x="0" y="-188649"/>
            <a:ext cx="10515600" cy="1325563"/>
          </a:xfrm>
        </p:spPr>
        <p:txBody>
          <a:bodyPr/>
          <a:lstStyle/>
          <a:p>
            <a:r>
              <a:rPr lang="en-US" altLang="ja-JP" sz="2800" dirty="0"/>
              <a:t>Problem statement</a:t>
            </a:r>
            <a:endParaRPr lang="zh-CN" altLang="en-US" sz="2800" dirty="0"/>
          </a:p>
        </p:txBody>
      </p:sp>
      <p:sp>
        <p:nvSpPr>
          <p:cNvPr id="4" name="Content Placeholder 3">
            <a:extLst>
              <a:ext uri="{FF2B5EF4-FFF2-40B4-BE49-F238E27FC236}">
                <a16:creationId xmlns:a16="http://schemas.microsoft.com/office/drawing/2014/main" id="{BFBE5A70-A750-C921-E3DB-816723A21C5D}"/>
              </a:ext>
            </a:extLst>
          </p:cNvPr>
          <p:cNvSpPr>
            <a:spLocks noGrp="1"/>
          </p:cNvSpPr>
          <p:nvPr>
            <p:ph idx="1"/>
          </p:nvPr>
        </p:nvSpPr>
        <p:spPr>
          <a:xfrm>
            <a:off x="154805" y="1253331"/>
            <a:ext cx="11462887" cy="4351338"/>
          </a:xfrm>
        </p:spPr>
        <p:txBody>
          <a:bodyPr/>
          <a:lstStyle/>
          <a:p>
            <a:r>
              <a:rPr lang="en-US" altLang="ja-JP" dirty="0"/>
              <a:t>The following topic is under further consideration in the TR:</a:t>
            </a:r>
          </a:p>
          <a:p>
            <a:pPr lvl="1"/>
            <a:r>
              <a:rPr lang="en-US" altLang="ja-JP" dirty="0"/>
              <a:t>How to reduce the reporting load of input data sources and control plane </a:t>
            </a:r>
            <a:r>
              <a:rPr lang="en-US" altLang="ja-JP" dirty="0" err="1"/>
              <a:t>signalling</a:t>
            </a:r>
            <a:r>
              <a:rPr lang="en-US" altLang="ja-JP" dirty="0"/>
              <a:t> overhead? For example by configuring appropriate Analytics Filter Information, combining notification to NWDAF at UPF for multiple events, instructions from NWDAF to UPF for pre-processing in the UPF, etc.</a:t>
            </a:r>
          </a:p>
          <a:p>
            <a:pPr lvl="1"/>
            <a:endParaRPr lang="en-US" altLang="ja-JP" dirty="0"/>
          </a:p>
          <a:p>
            <a:r>
              <a:rPr lang="en-US" altLang="ja-JP" dirty="0"/>
              <a:t>There are several proposals from companies </a:t>
            </a:r>
            <a:br>
              <a:rPr lang="en-US" altLang="ja-JP" dirty="0"/>
            </a:br>
            <a:r>
              <a:rPr lang="en-US" altLang="ja-JP" dirty="0"/>
              <a:t>(please see pages 3 and 4.)</a:t>
            </a:r>
            <a:endParaRPr lang="ja-JP" altLang="en-US" dirty="0"/>
          </a:p>
        </p:txBody>
      </p:sp>
    </p:spTree>
    <p:extLst>
      <p:ext uri="{BB962C8B-B14F-4D97-AF65-F5344CB8AC3E}">
        <p14:creationId xmlns:p14="http://schemas.microsoft.com/office/powerpoint/2010/main" val="41042166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AC0B4-817A-97D1-9D66-D930C0610E88}"/>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436ACDA2-BBFB-9D86-AD16-A3835A438D53}"/>
              </a:ext>
            </a:extLst>
          </p:cNvPr>
          <p:cNvSpPr>
            <a:spLocks noGrp="1"/>
          </p:cNvSpPr>
          <p:nvPr>
            <p:ph type="title"/>
          </p:nvPr>
        </p:nvSpPr>
        <p:spPr>
          <a:xfrm>
            <a:off x="0" y="-188649"/>
            <a:ext cx="10515600" cy="1325563"/>
          </a:xfrm>
        </p:spPr>
        <p:txBody>
          <a:bodyPr/>
          <a:lstStyle/>
          <a:p>
            <a:r>
              <a:rPr lang="en-US" altLang="ja-JP" sz="2800" dirty="0"/>
              <a:t>Company's</a:t>
            </a:r>
            <a:r>
              <a:rPr lang="en-US" altLang="zh-CN" sz="2800" dirty="0"/>
              <a:t> views from </a:t>
            </a:r>
            <a:r>
              <a:rPr lang="en-US" altLang="ja-JP" sz="2800" dirty="0"/>
              <a:t>interim conclusion paper (1/2)</a:t>
            </a:r>
            <a:endParaRPr lang="zh-CN" altLang="en-US" sz="2800" dirty="0"/>
          </a:p>
        </p:txBody>
      </p:sp>
      <p:graphicFrame>
        <p:nvGraphicFramePr>
          <p:cNvPr id="2" name="Content Placeholder 1">
            <a:extLst>
              <a:ext uri="{FF2B5EF4-FFF2-40B4-BE49-F238E27FC236}">
                <a16:creationId xmlns:a16="http://schemas.microsoft.com/office/drawing/2014/main" id="{1A74B899-9197-29DC-1D4F-AC69AAE0774E}"/>
              </a:ext>
            </a:extLst>
          </p:cNvPr>
          <p:cNvGraphicFramePr>
            <a:graphicFrameLocks noGrp="1"/>
          </p:cNvGraphicFramePr>
          <p:nvPr>
            <p:ph idx="1"/>
            <p:extLst>
              <p:ext uri="{D42A27DB-BD31-4B8C-83A1-F6EECF244321}">
                <p14:modId xmlns:p14="http://schemas.microsoft.com/office/powerpoint/2010/main" val="1973493387"/>
              </p:ext>
            </p:extLst>
          </p:nvPr>
        </p:nvGraphicFramePr>
        <p:xfrm>
          <a:off x="723900" y="1216025"/>
          <a:ext cx="10744200" cy="4491601"/>
        </p:xfrm>
        <a:graphic>
          <a:graphicData uri="http://schemas.openxmlformats.org/drawingml/2006/table">
            <a:tbl>
              <a:tblPr firstRow="1" bandRow="1">
                <a:tableStyleId>{5C22544A-7EE6-4342-B048-85BDC9FD1C3A}</a:tableStyleId>
              </a:tblPr>
              <a:tblGrid>
                <a:gridCol w="1291713">
                  <a:extLst>
                    <a:ext uri="{9D8B030D-6E8A-4147-A177-3AD203B41FA5}">
                      <a16:colId xmlns:a16="http://schemas.microsoft.com/office/drawing/2014/main" val="807268978"/>
                    </a:ext>
                  </a:extLst>
                </a:gridCol>
                <a:gridCol w="1602658">
                  <a:extLst>
                    <a:ext uri="{9D8B030D-6E8A-4147-A177-3AD203B41FA5}">
                      <a16:colId xmlns:a16="http://schemas.microsoft.com/office/drawing/2014/main" val="2844235311"/>
                    </a:ext>
                  </a:extLst>
                </a:gridCol>
                <a:gridCol w="7849829">
                  <a:extLst>
                    <a:ext uri="{9D8B030D-6E8A-4147-A177-3AD203B41FA5}">
                      <a16:colId xmlns:a16="http://schemas.microsoft.com/office/drawing/2014/main" val="400693278"/>
                    </a:ext>
                  </a:extLst>
                </a:gridCol>
              </a:tblGrid>
              <a:tr h="376801">
                <a:tc>
                  <a:txBody>
                    <a:bodyPr/>
                    <a:lstStyle/>
                    <a:p>
                      <a:r>
                        <a:rPr kumimoji="1" lang="en-US" altLang="ja-JP" dirty="0" err="1"/>
                        <a:t>TDoc</a:t>
                      </a:r>
                      <a:endParaRPr kumimoji="1" lang="ja-JP" altLang="en-US" dirty="0"/>
                    </a:p>
                  </a:txBody>
                  <a:tcPr/>
                </a:tc>
                <a:tc>
                  <a:txBody>
                    <a:bodyPr/>
                    <a:lstStyle/>
                    <a:p>
                      <a:r>
                        <a:rPr kumimoji="1" lang="en-US" altLang="ja-JP" dirty="0"/>
                        <a:t>Company</a:t>
                      </a:r>
                      <a:endParaRPr kumimoji="1" lang="ja-JP" altLang="en-US" dirty="0"/>
                    </a:p>
                  </a:txBody>
                  <a:tcPr/>
                </a:tc>
                <a:tc>
                  <a:txBody>
                    <a:bodyPr/>
                    <a:lstStyle/>
                    <a:p>
                      <a:r>
                        <a:rPr kumimoji="1" lang="en-US" altLang="ja-JP" dirty="0"/>
                        <a:t>Statement</a:t>
                      </a:r>
                      <a:endParaRPr kumimoji="1" lang="ja-JP" altLang="en-US" dirty="0"/>
                    </a:p>
                  </a:txBody>
                  <a:tcPr/>
                </a:tc>
                <a:extLst>
                  <a:ext uri="{0D108BD9-81ED-4DB2-BD59-A6C34878D82A}">
                    <a16:rowId xmlns:a16="http://schemas.microsoft.com/office/drawing/2014/main" val="575993797"/>
                  </a:ext>
                </a:extLst>
              </a:tr>
              <a:tr h="661363">
                <a:tc>
                  <a:txBody>
                    <a:bodyPr/>
                    <a:lstStyle/>
                    <a:p>
                      <a:r>
                        <a:rPr lang="en-GB" altLang="ja-JP" sz="1800" b="1" u="sng" kern="1200" dirty="0">
                          <a:solidFill>
                            <a:schemeClr val="dk1"/>
                          </a:solidFill>
                          <a:effectLst/>
                          <a:latin typeface="+mn-lt"/>
                          <a:ea typeface="+mn-ea"/>
                          <a:cs typeface="+mn-cs"/>
                          <a:hlinkClick r:id="rId2"/>
                        </a:rPr>
                        <a:t>S2-2509986</a:t>
                      </a:r>
                      <a:endParaRPr kumimoji="1" lang="ja-JP" altLang="en-US" dirty="0"/>
                    </a:p>
                  </a:txBody>
                  <a:tcPr/>
                </a:tc>
                <a:tc>
                  <a:txBody>
                    <a:bodyPr/>
                    <a:lstStyle/>
                    <a:p>
                      <a:r>
                        <a:rPr kumimoji="1" lang="en-US" altLang="ja-JP" dirty="0"/>
                        <a:t>China Mobile</a:t>
                      </a:r>
                      <a:endParaRPr kumimoji="1" lang="ja-JP" altLang="en-US" dirty="0"/>
                    </a:p>
                  </a:txBody>
                  <a:tcPr/>
                </a:tc>
                <a:tc>
                  <a:txBody>
                    <a:bodyPr/>
                    <a:lstStyle/>
                    <a:p>
                      <a:r>
                        <a:rPr kumimoji="1" lang="en-US" altLang="ja-JP" dirty="0"/>
                        <a:t>- The reporting load of input data sources and control plane signaling overhead may be reduced via configuring appropriate Analytics Filter Information, combining notification to NWDAF at UPF for multiple events, instructions from NWDAF to UPF for pre-processing in the UPF, etc.</a:t>
                      </a:r>
                      <a:endParaRPr kumimoji="1" lang="ja-JP" altLang="en-US" dirty="0"/>
                    </a:p>
                  </a:txBody>
                  <a:tcPr/>
                </a:tc>
                <a:extLst>
                  <a:ext uri="{0D108BD9-81ED-4DB2-BD59-A6C34878D82A}">
                    <a16:rowId xmlns:a16="http://schemas.microsoft.com/office/drawing/2014/main" val="1036871586"/>
                  </a:ext>
                </a:extLst>
              </a:tr>
              <a:tr h="661363">
                <a:tc>
                  <a:txBody>
                    <a:bodyPr/>
                    <a:lstStyle/>
                    <a:p>
                      <a:r>
                        <a:rPr lang="en-GB" altLang="ja-JP" sz="1800" b="1" u="sng" kern="1200" dirty="0">
                          <a:solidFill>
                            <a:schemeClr val="dk1"/>
                          </a:solidFill>
                          <a:effectLst/>
                          <a:latin typeface="+mn-lt"/>
                          <a:ea typeface="+mn-ea"/>
                          <a:cs typeface="+mn-cs"/>
                          <a:hlinkClick r:id="rId3"/>
                        </a:rPr>
                        <a:t>S2-2510061</a:t>
                      </a:r>
                      <a:endParaRPr kumimoji="1" lang="ja-JP" altLang="en-US" dirty="0"/>
                    </a:p>
                  </a:txBody>
                  <a:tcPr/>
                </a:tc>
                <a:tc>
                  <a:txBody>
                    <a:bodyPr/>
                    <a:lstStyle/>
                    <a:p>
                      <a:r>
                        <a:rPr kumimoji="1" lang="en-US" altLang="ja-JP" dirty="0"/>
                        <a:t>Nokia</a:t>
                      </a:r>
                      <a:endParaRPr kumimoji="1" lang="ja-JP" altLang="en-US" dirty="0"/>
                    </a:p>
                  </a:txBody>
                  <a:tcPr/>
                </a:tc>
                <a:tc>
                  <a:txBody>
                    <a:bodyPr/>
                    <a:lstStyle/>
                    <a:p>
                      <a:r>
                        <a:rPr kumimoji="1" lang="en-US" altLang="ja-JP" dirty="0"/>
                        <a:t>- </a:t>
                      </a:r>
                      <a:r>
                        <a:rPr lang="en-GB" altLang="ja-JP" sz="1800" kern="1200" dirty="0">
                          <a:solidFill>
                            <a:schemeClr val="dk1"/>
                          </a:solidFill>
                          <a:effectLst/>
                          <a:latin typeface="+mn-lt"/>
                          <a:ea typeface="+mn-ea"/>
                          <a:cs typeface="+mn-cs"/>
                        </a:rPr>
                        <a:t>Filters can target special traffic patterns identified by UPF internal logic to be identified by a UP traffic pattern ID or application ID known to analytics consumer, NWDAF and UPF , special UEs or UE group IDs, special data sources, and/or provide thresholds for a minimum volume of an observer traffic pattern, or for a minimum increase rate in the observation of an observer traffic pattern.</a:t>
                      </a:r>
                      <a:endParaRPr kumimoji="1" lang="ja-JP" altLang="en-US" dirty="0"/>
                    </a:p>
                  </a:txBody>
                  <a:tcPr/>
                </a:tc>
                <a:extLst>
                  <a:ext uri="{0D108BD9-81ED-4DB2-BD59-A6C34878D82A}">
                    <a16:rowId xmlns:a16="http://schemas.microsoft.com/office/drawing/2014/main" val="2005950527"/>
                  </a:ext>
                </a:extLst>
              </a:tr>
              <a:tr h="661363">
                <a:tc>
                  <a:txBody>
                    <a:bodyPr/>
                    <a:lstStyle/>
                    <a:p>
                      <a:r>
                        <a:rPr lang="en-GB" altLang="ja-JP" sz="1800" b="1" u="sng" kern="1200" dirty="0">
                          <a:solidFill>
                            <a:schemeClr val="dk1"/>
                          </a:solidFill>
                          <a:effectLst/>
                          <a:latin typeface="+mn-lt"/>
                          <a:ea typeface="+mn-ea"/>
                          <a:cs typeface="+mn-cs"/>
                          <a:hlinkClick r:id="rId4"/>
                        </a:rPr>
                        <a:t>S2-2510204</a:t>
                      </a:r>
                      <a:endParaRPr kumimoji="1" lang="ja-JP" altLang="en-US" dirty="0"/>
                    </a:p>
                  </a:txBody>
                  <a:tcPr/>
                </a:tc>
                <a:tc>
                  <a:txBody>
                    <a:bodyPr/>
                    <a:lstStyle/>
                    <a:p>
                      <a:r>
                        <a:rPr kumimoji="1" lang="en-US" altLang="ja-JP" dirty="0"/>
                        <a:t>Ericsson</a:t>
                      </a:r>
                      <a:endParaRPr kumimoji="1" lang="ja-JP" altLang="en-US" dirty="0"/>
                    </a:p>
                  </a:txBody>
                  <a:tcPr/>
                </a:tc>
                <a:tc>
                  <a:txBody>
                    <a:bodyPr/>
                    <a:lstStyle/>
                    <a:p>
                      <a:r>
                        <a:rPr lang="en-GB" altLang="ja-JP" sz="1800" kern="1200" dirty="0">
                          <a:solidFill>
                            <a:schemeClr val="dk1"/>
                          </a:solidFill>
                          <a:effectLst/>
                          <a:latin typeface="+mn-lt"/>
                          <a:ea typeface="+mn-ea"/>
                          <a:cs typeface="+mn-cs"/>
                        </a:rPr>
                        <a:t>- To reduce reporting load, the existing Event Reporting Instructions can be used to provide a threshold to UPF, other pre-processing instructions can be requested by NWDAF at UPF, to aggregate or to provide statistics on data measurements with different level of granularity such as per PDU Session. Other actions defined in 29.564 applies.</a:t>
                      </a:r>
                      <a:endParaRPr kumimoji="1" lang="ja-JP" altLang="en-US" dirty="0"/>
                    </a:p>
                  </a:txBody>
                  <a:tcPr/>
                </a:tc>
                <a:extLst>
                  <a:ext uri="{0D108BD9-81ED-4DB2-BD59-A6C34878D82A}">
                    <a16:rowId xmlns:a16="http://schemas.microsoft.com/office/drawing/2014/main" val="744710274"/>
                  </a:ext>
                </a:extLst>
              </a:tr>
            </a:tbl>
          </a:graphicData>
        </a:graphic>
      </p:graphicFrame>
    </p:spTree>
    <p:extLst>
      <p:ext uri="{BB962C8B-B14F-4D97-AF65-F5344CB8AC3E}">
        <p14:creationId xmlns:p14="http://schemas.microsoft.com/office/powerpoint/2010/main" val="256147422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0" y="-188649"/>
            <a:ext cx="10515600" cy="1325563"/>
          </a:xfrm>
        </p:spPr>
        <p:txBody>
          <a:bodyPr/>
          <a:lstStyle/>
          <a:p>
            <a:r>
              <a:rPr lang="en-US" altLang="ja-JP" sz="2800" dirty="0"/>
              <a:t>Company's</a:t>
            </a:r>
            <a:r>
              <a:rPr lang="en-US" altLang="zh-CN" sz="2800" dirty="0"/>
              <a:t> views from </a:t>
            </a:r>
            <a:r>
              <a:rPr lang="en-US" altLang="ja-JP" sz="2800" dirty="0"/>
              <a:t>interim conclusion paper (2/2)</a:t>
            </a:r>
            <a:endParaRPr lang="zh-CN" altLang="en-US" sz="2800" dirty="0"/>
          </a:p>
        </p:txBody>
      </p:sp>
      <p:graphicFrame>
        <p:nvGraphicFramePr>
          <p:cNvPr id="2" name="Content Placeholder 1">
            <a:extLst>
              <a:ext uri="{FF2B5EF4-FFF2-40B4-BE49-F238E27FC236}">
                <a16:creationId xmlns:a16="http://schemas.microsoft.com/office/drawing/2014/main" id="{37CF5B33-4927-8CF6-7BD5-AA6DA164A294}"/>
              </a:ext>
            </a:extLst>
          </p:cNvPr>
          <p:cNvGraphicFramePr>
            <a:graphicFrameLocks noGrp="1"/>
          </p:cNvGraphicFramePr>
          <p:nvPr>
            <p:ph idx="1"/>
            <p:extLst>
              <p:ext uri="{D42A27DB-BD31-4B8C-83A1-F6EECF244321}">
                <p14:modId xmlns:p14="http://schemas.microsoft.com/office/powerpoint/2010/main" val="1532894758"/>
              </p:ext>
            </p:extLst>
          </p:nvPr>
        </p:nvGraphicFramePr>
        <p:xfrm>
          <a:off x="723900" y="1216025"/>
          <a:ext cx="10744200" cy="4400161"/>
        </p:xfrm>
        <a:graphic>
          <a:graphicData uri="http://schemas.openxmlformats.org/drawingml/2006/table">
            <a:tbl>
              <a:tblPr firstRow="1" bandRow="1">
                <a:tableStyleId>{5C22544A-7EE6-4342-B048-85BDC9FD1C3A}</a:tableStyleId>
              </a:tblPr>
              <a:tblGrid>
                <a:gridCol w="1291713">
                  <a:extLst>
                    <a:ext uri="{9D8B030D-6E8A-4147-A177-3AD203B41FA5}">
                      <a16:colId xmlns:a16="http://schemas.microsoft.com/office/drawing/2014/main" val="807268978"/>
                    </a:ext>
                  </a:extLst>
                </a:gridCol>
                <a:gridCol w="1602658">
                  <a:extLst>
                    <a:ext uri="{9D8B030D-6E8A-4147-A177-3AD203B41FA5}">
                      <a16:colId xmlns:a16="http://schemas.microsoft.com/office/drawing/2014/main" val="2844235311"/>
                    </a:ext>
                  </a:extLst>
                </a:gridCol>
                <a:gridCol w="7849829">
                  <a:extLst>
                    <a:ext uri="{9D8B030D-6E8A-4147-A177-3AD203B41FA5}">
                      <a16:colId xmlns:a16="http://schemas.microsoft.com/office/drawing/2014/main" val="400693278"/>
                    </a:ext>
                  </a:extLst>
                </a:gridCol>
              </a:tblGrid>
              <a:tr h="376801">
                <a:tc>
                  <a:txBody>
                    <a:bodyPr/>
                    <a:lstStyle/>
                    <a:p>
                      <a:r>
                        <a:rPr kumimoji="1" lang="en-US" altLang="ja-JP" dirty="0" err="1"/>
                        <a:t>TDoc</a:t>
                      </a:r>
                      <a:endParaRPr kumimoji="1" lang="ja-JP" altLang="en-US" dirty="0"/>
                    </a:p>
                  </a:txBody>
                  <a:tcPr/>
                </a:tc>
                <a:tc>
                  <a:txBody>
                    <a:bodyPr/>
                    <a:lstStyle/>
                    <a:p>
                      <a:r>
                        <a:rPr kumimoji="1" lang="en-US" altLang="ja-JP" dirty="0"/>
                        <a:t>Company</a:t>
                      </a:r>
                      <a:endParaRPr kumimoji="1" lang="ja-JP" altLang="en-US" dirty="0"/>
                    </a:p>
                  </a:txBody>
                  <a:tcPr/>
                </a:tc>
                <a:tc>
                  <a:txBody>
                    <a:bodyPr/>
                    <a:lstStyle/>
                    <a:p>
                      <a:r>
                        <a:rPr kumimoji="1" lang="en-US" altLang="ja-JP" dirty="0"/>
                        <a:t>Statement</a:t>
                      </a:r>
                      <a:endParaRPr kumimoji="1" lang="ja-JP" altLang="en-US" dirty="0"/>
                    </a:p>
                  </a:txBody>
                  <a:tcPr/>
                </a:tc>
                <a:extLst>
                  <a:ext uri="{0D108BD9-81ED-4DB2-BD59-A6C34878D82A}">
                    <a16:rowId xmlns:a16="http://schemas.microsoft.com/office/drawing/2014/main" val="575993797"/>
                  </a:ext>
                </a:extLst>
              </a:tr>
              <a:tr h="661363">
                <a:tc>
                  <a:txBody>
                    <a:bodyPr/>
                    <a:lstStyle/>
                    <a:p>
                      <a:r>
                        <a:rPr lang="en-GB" altLang="ja-JP" sz="1800" b="1" u="sng" kern="1200" dirty="0">
                          <a:solidFill>
                            <a:schemeClr val="dk1"/>
                          </a:solidFill>
                          <a:effectLst/>
                          <a:latin typeface="+mn-lt"/>
                          <a:ea typeface="+mn-ea"/>
                          <a:cs typeface="+mn-cs"/>
                          <a:hlinkClick r:id="rId2"/>
                        </a:rPr>
                        <a:t>S2-2510295</a:t>
                      </a:r>
                      <a:endParaRPr kumimoji="1" lang="ja-JP" altLang="en-US" dirty="0"/>
                    </a:p>
                  </a:txBody>
                  <a:tcPr/>
                </a:tc>
                <a:tc>
                  <a:txBody>
                    <a:bodyPr/>
                    <a:lstStyle/>
                    <a:p>
                      <a:r>
                        <a:rPr kumimoji="1" lang="en-US" altLang="ja-JP" dirty="0"/>
                        <a:t>Samsung</a:t>
                      </a:r>
                    </a:p>
                    <a:p>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 the analytics consumer may include the Analytics Filter Information (as described in clause 6.1.3 of TS 23.288 [5]) for input data filtering to NWDAF in analytics request. Then the NWDAF may include the necessary information in the Analytics Filter Information. </a:t>
                      </a:r>
                      <a:endParaRPr lang="ja-JP" altLang="ja-JP" sz="1800" kern="1200" dirty="0">
                        <a:solidFill>
                          <a:schemeClr val="dk1"/>
                        </a:solidFill>
                        <a:effectLst/>
                        <a:latin typeface="+mn-lt"/>
                        <a:ea typeface="+mn-ea"/>
                        <a:cs typeface="+mn-cs"/>
                      </a:endParaRPr>
                    </a:p>
                    <a:p>
                      <a:pPr hangingPunct="0"/>
                      <a:r>
                        <a:rPr lang="en-GB" altLang="ja-JP" sz="1800" kern="1200" dirty="0">
                          <a:solidFill>
                            <a:schemeClr val="dk1"/>
                          </a:solidFill>
                          <a:effectLst/>
                          <a:latin typeface="+mn-lt"/>
                          <a:ea typeface="+mn-ea"/>
                          <a:cs typeface="+mn-cs"/>
                        </a:rPr>
                        <a:t>- UPF may combine the measurement data related to multiple event ID(s) into one notify message and send a combined notification to NWDAF. </a:t>
                      </a:r>
                      <a:endParaRPr lang="ja-JP" altLang="ja-JP" sz="1800" kern="1200" dirty="0">
                        <a:solidFill>
                          <a:schemeClr val="dk1"/>
                        </a:solidFill>
                        <a:effectLst/>
                        <a:latin typeface="+mn-lt"/>
                        <a:ea typeface="+mn-ea"/>
                        <a:cs typeface="+mn-cs"/>
                      </a:endParaRPr>
                    </a:p>
                    <a:p>
                      <a:pPr hangingPunct="0"/>
                      <a:r>
                        <a:rPr lang="en-GB" altLang="ja-JP" sz="1800" kern="1200" dirty="0">
                          <a:solidFill>
                            <a:schemeClr val="dk1"/>
                          </a:solidFill>
                          <a:effectLst/>
                          <a:latin typeface="+mn-lt"/>
                          <a:ea typeface="+mn-ea"/>
                          <a:cs typeface="+mn-cs"/>
                        </a:rPr>
                        <a:t>- SMF may instruct rules to UPF for pre-processing data in UPF before reporting data to NWDAF. </a:t>
                      </a:r>
                      <a:endParaRPr lang="ja-JP" altLang="ja-JP" sz="1800" kern="1200" dirty="0">
                        <a:solidFill>
                          <a:schemeClr val="dk1"/>
                        </a:solidFill>
                        <a:effectLst/>
                        <a:latin typeface="+mn-lt"/>
                        <a:ea typeface="+mn-ea"/>
                        <a:cs typeface="+mn-cs"/>
                      </a:endParaRPr>
                    </a:p>
                    <a:p>
                      <a:endParaRPr kumimoji="1" lang="ja-JP" altLang="en-US" dirty="0"/>
                    </a:p>
                  </a:txBody>
                  <a:tcPr/>
                </a:tc>
                <a:extLst>
                  <a:ext uri="{0D108BD9-81ED-4DB2-BD59-A6C34878D82A}">
                    <a16:rowId xmlns:a16="http://schemas.microsoft.com/office/drawing/2014/main" val="4259292588"/>
                  </a:ext>
                </a:extLst>
              </a:tr>
              <a:tr h="661363">
                <a:tc>
                  <a:txBody>
                    <a:bodyPr/>
                    <a:lstStyle/>
                    <a:p>
                      <a:r>
                        <a:rPr lang="en-GB" altLang="ja-JP" sz="1800" b="1" u="sng" kern="1200" dirty="0">
                          <a:solidFill>
                            <a:schemeClr val="dk1"/>
                          </a:solidFill>
                          <a:effectLst/>
                          <a:latin typeface="+mn-lt"/>
                          <a:ea typeface="+mn-ea"/>
                          <a:cs typeface="+mn-cs"/>
                          <a:hlinkClick r:id="rId3"/>
                        </a:rPr>
                        <a:t>S2-2510314</a:t>
                      </a:r>
                      <a:endParaRPr kumimoji="1" lang="ja-JP" altLang="en-US" dirty="0"/>
                    </a:p>
                  </a:txBody>
                  <a:tcPr/>
                </a:tc>
                <a:tc>
                  <a:txBody>
                    <a:bodyPr/>
                    <a:lstStyle/>
                    <a:p>
                      <a:r>
                        <a:rPr kumimoji="1" lang="en-US" altLang="ja-JP" dirty="0"/>
                        <a:t>NTT DOCOMO</a:t>
                      </a:r>
                      <a:endParaRPr kumimoji="1" lang="ja-JP" altLang="en-US" dirty="0"/>
                    </a:p>
                  </a:txBody>
                  <a:tcPr/>
                </a:tc>
                <a:tc>
                  <a:txBody>
                    <a:bodyPr/>
                    <a:lstStyle/>
                    <a:p>
                      <a:r>
                        <a:rPr kumimoji="1" lang="en-US" altLang="ja-JP" dirty="0"/>
                        <a:t>- The NWDAF may include instruction information in the subscription request to direct the UPF to perform preprocessing, including limiting the volume of the data set to be sent, sampling and statistical processing, skipping or bundling reports, compressing or encoding data, applying an ML model by the UPF on the raw data and providing the inference result to the NWDAF.</a:t>
                      </a:r>
                      <a:endParaRPr kumimoji="1" lang="ja-JP" altLang="en-US" dirty="0"/>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276297302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8480D-0EC6-8597-86CB-65FBC4ADABDC}"/>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0155BE1-E779-1BD4-E975-BE863FBCE49B}"/>
              </a:ext>
            </a:extLst>
          </p:cNvPr>
          <p:cNvSpPr>
            <a:spLocks noGrp="1"/>
          </p:cNvSpPr>
          <p:nvPr>
            <p:ph type="title"/>
          </p:nvPr>
        </p:nvSpPr>
        <p:spPr>
          <a:xfrm>
            <a:off x="0" y="-188649"/>
            <a:ext cx="10515600" cy="1325563"/>
          </a:xfrm>
        </p:spPr>
        <p:txBody>
          <a:bodyPr/>
          <a:lstStyle/>
          <a:p>
            <a:r>
              <a:rPr lang="en-US" altLang="zh-CN" sz="2800" dirty="0"/>
              <a:t>Potential Way Forward</a:t>
            </a:r>
            <a:endParaRPr lang="zh-CN" altLang="en-US" sz="2800" dirty="0"/>
          </a:p>
        </p:txBody>
      </p:sp>
      <p:graphicFrame>
        <p:nvGraphicFramePr>
          <p:cNvPr id="2" name="Content Placeholder 1">
            <a:extLst>
              <a:ext uri="{FF2B5EF4-FFF2-40B4-BE49-F238E27FC236}">
                <a16:creationId xmlns:a16="http://schemas.microsoft.com/office/drawing/2014/main" id="{456FEB40-1BE6-8CD7-D888-F2099C225170}"/>
              </a:ext>
            </a:extLst>
          </p:cNvPr>
          <p:cNvGraphicFramePr>
            <a:graphicFrameLocks noGrp="1"/>
          </p:cNvGraphicFramePr>
          <p:nvPr>
            <p:ph idx="1"/>
            <p:extLst>
              <p:ext uri="{D42A27DB-BD31-4B8C-83A1-F6EECF244321}">
                <p14:modId xmlns:p14="http://schemas.microsoft.com/office/powerpoint/2010/main" val="1708327611"/>
              </p:ext>
            </p:extLst>
          </p:nvPr>
        </p:nvGraphicFramePr>
        <p:xfrm>
          <a:off x="109728" y="1136914"/>
          <a:ext cx="11618976" cy="4663440"/>
        </p:xfrm>
        <a:graphic>
          <a:graphicData uri="http://schemas.openxmlformats.org/drawingml/2006/table">
            <a:tbl>
              <a:tblPr firstRow="1" bandRow="1">
                <a:tableStyleId>{5C22544A-7EE6-4342-B048-85BDC9FD1C3A}</a:tableStyleId>
              </a:tblPr>
              <a:tblGrid>
                <a:gridCol w="1548384">
                  <a:extLst>
                    <a:ext uri="{9D8B030D-6E8A-4147-A177-3AD203B41FA5}">
                      <a16:colId xmlns:a16="http://schemas.microsoft.com/office/drawing/2014/main" val="807268978"/>
                    </a:ext>
                  </a:extLst>
                </a:gridCol>
                <a:gridCol w="1706880">
                  <a:extLst>
                    <a:ext uri="{9D8B030D-6E8A-4147-A177-3AD203B41FA5}">
                      <a16:colId xmlns:a16="http://schemas.microsoft.com/office/drawing/2014/main" val="2844235311"/>
                    </a:ext>
                  </a:extLst>
                </a:gridCol>
                <a:gridCol w="4139184">
                  <a:extLst>
                    <a:ext uri="{9D8B030D-6E8A-4147-A177-3AD203B41FA5}">
                      <a16:colId xmlns:a16="http://schemas.microsoft.com/office/drawing/2014/main" val="400693278"/>
                    </a:ext>
                  </a:extLst>
                </a:gridCol>
                <a:gridCol w="4224528">
                  <a:extLst>
                    <a:ext uri="{9D8B030D-6E8A-4147-A177-3AD203B41FA5}">
                      <a16:colId xmlns:a16="http://schemas.microsoft.com/office/drawing/2014/main" val="710095559"/>
                    </a:ext>
                  </a:extLst>
                </a:gridCol>
              </a:tblGrid>
              <a:tr h="376801">
                <a:tc>
                  <a:txBody>
                    <a:bodyPr/>
                    <a:lstStyle/>
                    <a:p>
                      <a:r>
                        <a:rPr kumimoji="1" lang="en-US" altLang="ja-JP" dirty="0"/>
                        <a:t>Solution</a:t>
                      </a:r>
                      <a:endParaRPr kumimoji="1" lang="ja-JP" altLang="en-US" dirty="0"/>
                    </a:p>
                  </a:txBody>
                  <a:tcPr/>
                </a:tc>
                <a:tc>
                  <a:txBody>
                    <a:bodyPr/>
                    <a:lstStyle/>
                    <a:p>
                      <a:r>
                        <a:rPr kumimoji="1" lang="en-US" altLang="ja-JP" dirty="0"/>
                        <a:t>Proposing Companies</a:t>
                      </a:r>
                      <a:endParaRPr kumimoji="1" lang="ja-JP" altLang="en-US" dirty="0"/>
                    </a:p>
                  </a:txBody>
                  <a:tcPr/>
                </a:tc>
                <a:tc>
                  <a:txBody>
                    <a:bodyPr/>
                    <a:lstStyle/>
                    <a:p>
                      <a:r>
                        <a:rPr kumimoji="1" lang="en-US" altLang="ja-JP" dirty="0"/>
                        <a:t>Comment</a:t>
                      </a:r>
                      <a:endParaRPr kumimoji="1" lang="ja-JP" altLang="en-US" dirty="0"/>
                    </a:p>
                  </a:txBody>
                  <a:tcPr/>
                </a:tc>
                <a:tc>
                  <a:txBody>
                    <a:bodyPr/>
                    <a:lstStyle/>
                    <a:p>
                      <a:r>
                        <a:rPr kumimoji="1" lang="en-US" altLang="ja-JP" dirty="0"/>
                        <a:t>Potential Way Forward?</a:t>
                      </a:r>
                      <a:endParaRPr kumimoji="1" lang="ja-JP" altLang="en-US" dirty="0"/>
                    </a:p>
                  </a:txBody>
                  <a:tcPr/>
                </a:tc>
                <a:extLst>
                  <a:ext uri="{0D108BD9-81ED-4DB2-BD59-A6C34878D82A}">
                    <a16:rowId xmlns:a16="http://schemas.microsoft.com/office/drawing/2014/main" val="575993797"/>
                  </a:ext>
                </a:extLst>
              </a:tr>
              <a:tr h="661363">
                <a:tc>
                  <a:txBody>
                    <a:bodyPr/>
                    <a:lstStyle/>
                    <a:p>
                      <a:r>
                        <a:rPr kumimoji="1" lang="en-US" altLang="ja-JP" dirty="0"/>
                        <a:t>A) </a:t>
                      </a:r>
                    </a:p>
                    <a:p>
                      <a:r>
                        <a:rPr kumimoji="1" lang="en-US" altLang="ja-JP" dirty="0"/>
                        <a:t>Analytics filter</a:t>
                      </a:r>
                      <a:endParaRPr kumimoji="1" lang="ja-JP" altLang="en-US" dirty="0"/>
                    </a:p>
                  </a:txBody>
                  <a:tcPr/>
                </a:tc>
                <a:tc>
                  <a:txBody>
                    <a:bodyPr/>
                    <a:lstStyle/>
                    <a:p>
                      <a:r>
                        <a:rPr kumimoji="1" lang="en-US" altLang="ja-JP" dirty="0"/>
                        <a:t>China Mobile</a:t>
                      </a:r>
                    </a:p>
                    <a:p>
                      <a:r>
                        <a:rPr kumimoji="1" lang="en-US" altLang="ja-JP" dirty="0"/>
                        <a:t>(Nokia)</a:t>
                      </a:r>
                    </a:p>
                    <a:p>
                      <a:r>
                        <a:rPr kumimoji="1" lang="en-US" altLang="ja-JP" dirty="0"/>
                        <a:t>Samsung</a:t>
                      </a:r>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1- </a:t>
                      </a:r>
                      <a:r>
                        <a:rPr lang="en-US" altLang="ja-JP" sz="1800" kern="1200" dirty="0">
                          <a:solidFill>
                            <a:schemeClr val="dk1"/>
                          </a:solidFill>
                          <a:effectLst/>
                          <a:latin typeface="+mn-lt"/>
                          <a:ea typeface="+mn-ea"/>
                          <a:cs typeface="+mn-cs"/>
                        </a:rPr>
                        <a:t>Existing mechanism</a:t>
                      </a:r>
                    </a:p>
                    <a:p>
                      <a:pPr hangingPunct="0"/>
                      <a:r>
                        <a:rPr lang="en-US" altLang="ja-JP" sz="1800" kern="1200" dirty="0">
                          <a:solidFill>
                            <a:srgbClr val="FF0000"/>
                          </a:solidFill>
                          <a:effectLst/>
                          <a:latin typeface="+mn-lt"/>
                          <a:ea typeface="+mn-ea"/>
                          <a:cs typeface="+mn-cs"/>
                        </a:rPr>
                        <a:t>2</a:t>
                      </a:r>
                      <a:r>
                        <a:rPr lang="en-US" altLang="ja-JP" sz="1800" kern="1200" dirty="0">
                          <a:solidFill>
                            <a:schemeClr val="dk1"/>
                          </a:solidFill>
                          <a:effectLst/>
                          <a:latin typeface="+mn-lt"/>
                          <a:ea typeface="+mn-ea"/>
                          <a:cs typeface="+mn-cs"/>
                        </a:rPr>
                        <a:t>- Filters for the new Analytic(s) should be specified</a:t>
                      </a:r>
                    </a:p>
                    <a:p>
                      <a:pPr hangingPunct="0"/>
                      <a:r>
                        <a:rPr lang="en-US" altLang="ja-JP" sz="1800" kern="1200" dirty="0">
                          <a:solidFill>
                            <a:srgbClr val="FF0000"/>
                          </a:solidFill>
                          <a:effectLst/>
                          <a:latin typeface="+mn-lt"/>
                          <a:ea typeface="+mn-ea"/>
                          <a:cs typeface="+mn-cs"/>
                        </a:rPr>
                        <a:t>3</a:t>
                      </a:r>
                      <a:r>
                        <a:rPr lang="en-US" altLang="ja-JP" sz="1800" kern="1200" dirty="0">
                          <a:solidFill>
                            <a:schemeClr val="dk1"/>
                          </a:solidFill>
                          <a:effectLst/>
                          <a:latin typeface="+mn-lt"/>
                          <a:ea typeface="+mn-ea"/>
                          <a:cs typeface="+mn-cs"/>
                        </a:rPr>
                        <a:t>- Behavior of NWDAF to reduce load on UPF based on the filter should be specified (Nokia’s proposal: application ID, </a:t>
                      </a:r>
                      <a:r>
                        <a:rPr lang="en-GB" sz="1800" kern="1200" dirty="0">
                          <a:solidFill>
                            <a:schemeClr val="dk1"/>
                          </a:solidFill>
                          <a:effectLst/>
                          <a:latin typeface="+mn-lt"/>
                          <a:ea typeface="+mn-ea"/>
                          <a:cs typeface="+mn-cs"/>
                        </a:rPr>
                        <a:t>special UEs or UE group IDs, special data sources)</a:t>
                      </a:r>
                      <a:endParaRPr lang="ja-JP" altLang="ja-JP" sz="1800" kern="1200" dirty="0">
                        <a:solidFill>
                          <a:schemeClr val="dk1"/>
                        </a:solidFill>
                        <a:effectLst/>
                        <a:latin typeface="+mn-lt"/>
                        <a:ea typeface="+mn-ea"/>
                        <a:cs typeface="+mn-cs"/>
                      </a:endParaRPr>
                    </a:p>
                    <a:p>
                      <a:endParaRPr kumimoji="1" lang="ja-JP" altLang="en-US" dirty="0"/>
                    </a:p>
                  </a:txBody>
                  <a:tcPr/>
                </a:tc>
                <a:tc>
                  <a:txBody>
                    <a:bodyPr/>
                    <a:lstStyle/>
                    <a:p>
                      <a:r>
                        <a:rPr kumimoji="1" lang="en-US" altLang="ja-JP" dirty="0"/>
                        <a:t>Conclude the general principle</a:t>
                      </a:r>
                    </a:p>
                    <a:p>
                      <a:endParaRPr kumimoji="1" lang="en-US" altLang="ja-JP" dirty="0"/>
                    </a:p>
                    <a:p>
                      <a:r>
                        <a:rPr kumimoji="1" lang="en-US" altLang="ja-JP" dirty="0"/>
                        <a:t>Leave </a:t>
                      </a:r>
                      <a:r>
                        <a:rPr kumimoji="1" lang="en-US" altLang="ja-JP" dirty="0">
                          <a:solidFill>
                            <a:srgbClr val="FF0000"/>
                          </a:solidFill>
                        </a:rPr>
                        <a:t>2</a:t>
                      </a:r>
                      <a:r>
                        <a:rPr kumimoji="1" lang="en-US" altLang="ja-JP" dirty="0"/>
                        <a:t> and</a:t>
                      </a:r>
                      <a:r>
                        <a:rPr kumimoji="1" lang="en-US" altLang="ja-JP" dirty="0">
                          <a:solidFill>
                            <a:srgbClr val="FF0000"/>
                          </a:solidFill>
                        </a:rPr>
                        <a:t> 3 </a:t>
                      </a:r>
                      <a:r>
                        <a:rPr kumimoji="1" lang="en-US" altLang="ja-JP" dirty="0"/>
                        <a:t>to the normative phase </a:t>
                      </a:r>
                    </a:p>
                    <a:p>
                      <a:r>
                        <a:rPr kumimoji="1" lang="en-US" altLang="ja-JP" dirty="0"/>
                        <a:t>(+ clarification Note)</a:t>
                      </a:r>
                      <a:endParaRPr kumimoji="1" lang="ja-JP" altLang="en-US" dirty="0"/>
                    </a:p>
                  </a:txBody>
                  <a:tcPr/>
                </a:tc>
                <a:extLst>
                  <a:ext uri="{0D108BD9-81ED-4DB2-BD59-A6C34878D82A}">
                    <a16:rowId xmlns:a16="http://schemas.microsoft.com/office/drawing/2014/main" val="4259292588"/>
                  </a:ext>
                </a:extLst>
              </a:tr>
              <a:tr h="661363">
                <a:tc>
                  <a:txBody>
                    <a:bodyPr/>
                    <a:lstStyle/>
                    <a:p>
                      <a:r>
                        <a:rPr kumimoji="1" lang="en-US" altLang="ja-JP" dirty="0"/>
                        <a:t>B) Preprocessing Instructions</a:t>
                      </a:r>
                      <a:endParaRPr kumimoji="1" lang="ja-JP" altLang="en-US" dirty="0"/>
                    </a:p>
                  </a:txBody>
                  <a:tcPr/>
                </a:tc>
                <a:tc>
                  <a:txBody>
                    <a:bodyPr/>
                    <a:lstStyle/>
                    <a:p>
                      <a:r>
                        <a:rPr kumimoji="1" lang="en-US" altLang="ja-JP" dirty="0"/>
                        <a:t>China Mobile </a:t>
                      </a:r>
                    </a:p>
                    <a:p>
                      <a:r>
                        <a:rPr kumimoji="1" lang="en-US" altLang="ja-JP" dirty="0"/>
                        <a:t>Ericsson</a:t>
                      </a:r>
                    </a:p>
                    <a:p>
                      <a:r>
                        <a:rPr kumimoji="1" lang="en-US" altLang="ja-JP" dirty="0"/>
                        <a:t>Samsung</a:t>
                      </a:r>
                    </a:p>
                    <a:p>
                      <a:r>
                        <a:rPr kumimoji="1" lang="en-US" altLang="ja-JP" dirty="0"/>
                        <a:t>NTT DOCOMO</a:t>
                      </a:r>
                      <a:endParaRPr kumimoji="1" lang="ja-JP" altLang="en-US" dirty="0"/>
                    </a:p>
                  </a:txBody>
                  <a:tcPr/>
                </a:tc>
                <a:tc>
                  <a:txBody>
                    <a:bodyPr/>
                    <a:lstStyle/>
                    <a:p>
                      <a:r>
                        <a:rPr kumimoji="1" lang="en-US" altLang="ja-JP" dirty="0"/>
                        <a:t>1- Majority view</a:t>
                      </a:r>
                    </a:p>
                    <a:p>
                      <a:r>
                        <a:rPr kumimoji="1" lang="en-US" altLang="ja-JP" dirty="0">
                          <a:solidFill>
                            <a:srgbClr val="FF0000"/>
                          </a:solidFill>
                        </a:rPr>
                        <a:t>2</a:t>
                      </a:r>
                      <a:r>
                        <a:rPr kumimoji="1" lang="en-US" altLang="ja-JP" dirty="0"/>
                        <a:t>- List of instructions should be specified</a:t>
                      </a:r>
                    </a:p>
                    <a:p>
                      <a:r>
                        <a:rPr kumimoji="1" lang="en-US" altLang="ja-JP" dirty="0"/>
                        <a:t>(Ericsson:  </a:t>
                      </a:r>
                      <a:r>
                        <a:rPr lang="en-GB" altLang="ja-JP" sz="1800" kern="1200" dirty="0">
                          <a:solidFill>
                            <a:schemeClr val="dk1"/>
                          </a:solidFill>
                          <a:effectLst/>
                          <a:latin typeface="+mn-lt"/>
                          <a:ea typeface="+mn-ea"/>
                          <a:cs typeface="+mn-cs"/>
                        </a:rPr>
                        <a:t>aggregate, statistics)</a:t>
                      </a:r>
                    </a:p>
                    <a:p>
                      <a:r>
                        <a:rPr kumimoji="1" lang="en-GB" altLang="ja-JP" sz="1800" kern="1200" dirty="0">
                          <a:solidFill>
                            <a:schemeClr val="dk1"/>
                          </a:solidFill>
                          <a:effectLst/>
                          <a:latin typeface="+mn-lt"/>
                          <a:ea typeface="+mn-ea"/>
                          <a:cs typeface="+mn-cs"/>
                        </a:rPr>
                        <a:t>(DCM: sampling, statistic, compression,…)</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Conclude the general principle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Leave </a:t>
                      </a:r>
                      <a:r>
                        <a:rPr kumimoji="1" lang="en-US" altLang="ja-JP" dirty="0">
                          <a:solidFill>
                            <a:srgbClr val="FF0000"/>
                          </a:solidFill>
                        </a:rPr>
                        <a:t>2</a:t>
                      </a:r>
                      <a:r>
                        <a:rPr kumimoji="1" lang="en-US" altLang="ja-JP" dirty="0"/>
                        <a:t> to the normative phase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 some examples)</a:t>
                      </a:r>
                    </a:p>
                    <a:p>
                      <a:endParaRPr kumimoji="1" lang="ja-JP" altLang="en-US" dirty="0"/>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105623507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FB98D-7384-5410-90C2-761A0190795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EBB894E7-739A-B356-B77C-5C83C0AA8368}"/>
              </a:ext>
            </a:extLst>
          </p:cNvPr>
          <p:cNvSpPr>
            <a:spLocks noGrp="1"/>
          </p:cNvSpPr>
          <p:nvPr>
            <p:ph type="title"/>
          </p:nvPr>
        </p:nvSpPr>
        <p:spPr>
          <a:xfrm>
            <a:off x="0" y="-188649"/>
            <a:ext cx="10515600" cy="1325563"/>
          </a:xfrm>
        </p:spPr>
        <p:txBody>
          <a:bodyPr/>
          <a:lstStyle/>
          <a:p>
            <a:r>
              <a:rPr lang="en-US" altLang="zh-CN" sz="2800" dirty="0"/>
              <a:t>Potential Way Forward</a:t>
            </a:r>
            <a:endParaRPr lang="zh-CN" altLang="en-US" sz="2800" dirty="0"/>
          </a:p>
        </p:txBody>
      </p:sp>
      <p:graphicFrame>
        <p:nvGraphicFramePr>
          <p:cNvPr id="2" name="Content Placeholder 1">
            <a:extLst>
              <a:ext uri="{FF2B5EF4-FFF2-40B4-BE49-F238E27FC236}">
                <a16:creationId xmlns:a16="http://schemas.microsoft.com/office/drawing/2014/main" id="{E8D9586F-07C4-1AA4-CF2B-CA19B72806E9}"/>
              </a:ext>
            </a:extLst>
          </p:cNvPr>
          <p:cNvGraphicFramePr>
            <a:graphicFrameLocks noGrp="1"/>
          </p:cNvGraphicFramePr>
          <p:nvPr>
            <p:ph idx="1"/>
            <p:extLst>
              <p:ext uri="{D42A27DB-BD31-4B8C-83A1-F6EECF244321}">
                <p14:modId xmlns:p14="http://schemas.microsoft.com/office/powerpoint/2010/main" val="266613282"/>
              </p:ext>
            </p:extLst>
          </p:nvPr>
        </p:nvGraphicFramePr>
        <p:xfrm>
          <a:off x="109728" y="1136914"/>
          <a:ext cx="11618976" cy="5007181"/>
        </p:xfrm>
        <a:graphic>
          <a:graphicData uri="http://schemas.openxmlformats.org/drawingml/2006/table">
            <a:tbl>
              <a:tblPr firstRow="1" bandRow="1">
                <a:tableStyleId>{5C22544A-7EE6-4342-B048-85BDC9FD1C3A}</a:tableStyleId>
              </a:tblPr>
              <a:tblGrid>
                <a:gridCol w="1548384">
                  <a:extLst>
                    <a:ext uri="{9D8B030D-6E8A-4147-A177-3AD203B41FA5}">
                      <a16:colId xmlns:a16="http://schemas.microsoft.com/office/drawing/2014/main" val="807268978"/>
                    </a:ext>
                  </a:extLst>
                </a:gridCol>
                <a:gridCol w="1706880">
                  <a:extLst>
                    <a:ext uri="{9D8B030D-6E8A-4147-A177-3AD203B41FA5}">
                      <a16:colId xmlns:a16="http://schemas.microsoft.com/office/drawing/2014/main" val="2844235311"/>
                    </a:ext>
                  </a:extLst>
                </a:gridCol>
                <a:gridCol w="4139184">
                  <a:extLst>
                    <a:ext uri="{9D8B030D-6E8A-4147-A177-3AD203B41FA5}">
                      <a16:colId xmlns:a16="http://schemas.microsoft.com/office/drawing/2014/main" val="400693278"/>
                    </a:ext>
                  </a:extLst>
                </a:gridCol>
                <a:gridCol w="4224528">
                  <a:extLst>
                    <a:ext uri="{9D8B030D-6E8A-4147-A177-3AD203B41FA5}">
                      <a16:colId xmlns:a16="http://schemas.microsoft.com/office/drawing/2014/main" val="710095559"/>
                    </a:ext>
                  </a:extLst>
                </a:gridCol>
              </a:tblGrid>
              <a:tr h="760389">
                <a:tc>
                  <a:txBody>
                    <a:bodyPr/>
                    <a:lstStyle/>
                    <a:p>
                      <a:r>
                        <a:rPr kumimoji="1" lang="en-US" altLang="ja-JP" dirty="0"/>
                        <a:t>Solution</a:t>
                      </a:r>
                      <a:endParaRPr kumimoji="1" lang="ja-JP" altLang="en-US" dirty="0"/>
                    </a:p>
                  </a:txBody>
                  <a:tcPr/>
                </a:tc>
                <a:tc>
                  <a:txBody>
                    <a:bodyPr/>
                    <a:lstStyle/>
                    <a:p>
                      <a:r>
                        <a:rPr kumimoji="1" lang="en-US" altLang="ja-JP" dirty="0"/>
                        <a:t>Proposing Companies</a:t>
                      </a:r>
                      <a:endParaRPr kumimoji="1" lang="ja-JP" altLang="en-US" dirty="0"/>
                    </a:p>
                  </a:txBody>
                  <a:tcPr/>
                </a:tc>
                <a:tc>
                  <a:txBody>
                    <a:bodyPr/>
                    <a:lstStyle/>
                    <a:p>
                      <a:r>
                        <a:rPr kumimoji="1" lang="en-US" altLang="ja-JP" dirty="0"/>
                        <a:t>Comment</a:t>
                      </a:r>
                      <a:endParaRPr kumimoji="1" lang="ja-JP" altLang="en-US" dirty="0"/>
                    </a:p>
                  </a:txBody>
                  <a:tcPr/>
                </a:tc>
                <a:tc>
                  <a:txBody>
                    <a:bodyPr/>
                    <a:lstStyle/>
                    <a:p>
                      <a:r>
                        <a:rPr kumimoji="1" lang="en-US" altLang="ja-JP" dirty="0"/>
                        <a:t>Potential Way Forward?</a:t>
                      </a:r>
                      <a:endParaRPr kumimoji="1" lang="ja-JP" altLang="en-US" dirty="0"/>
                    </a:p>
                  </a:txBody>
                  <a:tcPr/>
                </a:tc>
                <a:extLst>
                  <a:ext uri="{0D108BD9-81ED-4DB2-BD59-A6C34878D82A}">
                    <a16:rowId xmlns:a16="http://schemas.microsoft.com/office/drawing/2014/main" val="575993797"/>
                  </a:ext>
                </a:extLst>
              </a:tr>
              <a:tr h="1412152">
                <a:tc>
                  <a:txBody>
                    <a:bodyPr/>
                    <a:lstStyle/>
                    <a:p>
                      <a:r>
                        <a:rPr kumimoji="1" lang="en-US" altLang="ja-JP" dirty="0"/>
                        <a:t>C)</a:t>
                      </a:r>
                    </a:p>
                    <a:p>
                      <a:r>
                        <a:rPr kumimoji="1" lang="en-US" altLang="ja-JP" dirty="0"/>
                        <a:t>Mechanism in </a:t>
                      </a:r>
                      <a:r>
                        <a:rPr lang="en-GB" sz="1800" kern="1200" dirty="0">
                          <a:solidFill>
                            <a:schemeClr val="dk1"/>
                          </a:solidFill>
                          <a:effectLst/>
                          <a:latin typeface="+mn-lt"/>
                          <a:ea typeface="+mn-ea"/>
                          <a:cs typeface="+mn-cs"/>
                        </a:rPr>
                        <a:t>TS 29.564 </a:t>
                      </a:r>
                      <a:endParaRPr kumimoji="1" lang="ja-JP" altLang="en-US" dirty="0"/>
                    </a:p>
                  </a:txBody>
                  <a:tcPr/>
                </a:tc>
                <a:tc>
                  <a:txBody>
                    <a:bodyPr/>
                    <a:lstStyle/>
                    <a:p>
                      <a:r>
                        <a:rPr kumimoji="1" lang="en-US" altLang="ja-JP" dirty="0"/>
                        <a:t>Ericsson</a:t>
                      </a:r>
                    </a:p>
                    <a:p>
                      <a:r>
                        <a:rPr kumimoji="1" lang="en-US" altLang="ja-JP" dirty="0"/>
                        <a:t>(Nokia)</a:t>
                      </a:r>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1- </a:t>
                      </a:r>
                      <a:r>
                        <a:rPr lang="en-US" altLang="ja-JP" sz="1800" kern="1200" dirty="0">
                          <a:solidFill>
                            <a:schemeClr val="dk1"/>
                          </a:solidFill>
                          <a:effectLst/>
                          <a:latin typeface="+mn-lt"/>
                          <a:ea typeface="+mn-ea"/>
                          <a:cs typeface="+mn-cs"/>
                        </a:rPr>
                        <a:t>Existing mechanism</a:t>
                      </a:r>
                    </a:p>
                    <a:p>
                      <a:r>
                        <a:rPr kumimoji="1" lang="en-US" altLang="ja-JP" dirty="0"/>
                        <a:t>2- Applicable mechanism?</a:t>
                      </a:r>
                    </a:p>
                    <a:p>
                      <a:r>
                        <a:rPr kumimoji="1" lang="en-US" altLang="ja-JP" dirty="0"/>
                        <a:t>(Nokia: </a:t>
                      </a:r>
                      <a:r>
                        <a:rPr lang="en-GB" sz="1800" kern="1200" dirty="0">
                          <a:solidFill>
                            <a:schemeClr val="dk1"/>
                          </a:solidFill>
                          <a:effectLst/>
                          <a:latin typeface="+mn-lt"/>
                          <a:ea typeface="+mn-ea"/>
                          <a:cs typeface="+mn-cs"/>
                        </a:rPr>
                        <a:t>thresholds for a minimum volume)</a:t>
                      </a:r>
                      <a:endParaRPr kumimoji="1" lang="ja-JP" altLang="en-US" dirty="0"/>
                    </a:p>
                  </a:txBody>
                  <a:tcPr/>
                </a:tc>
                <a:tc>
                  <a:txBody>
                    <a:bodyPr/>
                    <a:lstStyle/>
                    <a:p>
                      <a:r>
                        <a:rPr kumimoji="1" lang="en-US" altLang="ja-JP" dirty="0"/>
                        <a:t>Conclude the general principle</a:t>
                      </a:r>
                    </a:p>
                    <a:p>
                      <a:endParaRPr kumimoji="1" lang="en-US" altLang="ja-JP" dirty="0"/>
                    </a:p>
                    <a:p>
                      <a:r>
                        <a:rPr kumimoji="1" lang="en-US" altLang="ja-JP" dirty="0"/>
                        <a:t>Minor normative work (reference to TS 29.564 mechanisms)</a:t>
                      </a:r>
                      <a:endParaRPr kumimoji="1" lang="ja-JP" altLang="en-US" dirty="0"/>
                    </a:p>
                  </a:txBody>
                  <a:tcPr/>
                </a:tc>
                <a:extLst>
                  <a:ext uri="{0D108BD9-81ED-4DB2-BD59-A6C34878D82A}">
                    <a16:rowId xmlns:a16="http://schemas.microsoft.com/office/drawing/2014/main" val="4259292588"/>
                  </a:ext>
                </a:extLst>
              </a:tr>
              <a:tr h="1738033">
                <a:tc>
                  <a:txBody>
                    <a:bodyPr/>
                    <a:lstStyle/>
                    <a:p>
                      <a:r>
                        <a:rPr kumimoji="1" lang="en-US" altLang="ja-JP"/>
                        <a:t>D) </a:t>
                      </a:r>
                    </a:p>
                    <a:p>
                      <a:r>
                        <a:rPr kumimoji="1" lang="en-US" altLang="ja-JP"/>
                        <a:t>Special </a:t>
                      </a:r>
                      <a:r>
                        <a:rPr kumimoji="1" lang="en-US" altLang="ja-JP" dirty="0"/>
                        <a:t>traffic pattern</a:t>
                      </a:r>
                      <a:endParaRPr kumimoji="1" lang="ja-JP" altLang="en-US" dirty="0"/>
                    </a:p>
                  </a:txBody>
                  <a:tcPr/>
                </a:tc>
                <a:tc>
                  <a:txBody>
                    <a:bodyPr/>
                    <a:lstStyle/>
                    <a:p>
                      <a:r>
                        <a:rPr kumimoji="1" lang="en-US" altLang="ja-JP" dirty="0"/>
                        <a:t>Nokia</a:t>
                      </a:r>
                      <a:endParaRPr kumimoji="1" lang="ja-JP" altLang="en-US" dirty="0"/>
                    </a:p>
                  </a:txBody>
                  <a:tcPr/>
                </a:tc>
                <a:tc>
                  <a:txBody>
                    <a:bodyPr/>
                    <a:lstStyle/>
                    <a:p>
                      <a:r>
                        <a:rPr kumimoji="1" lang="en-US" altLang="ja-JP" dirty="0"/>
                        <a:t>Nokia: “</a:t>
                      </a:r>
                      <a:r>
                        <a:rPr kumimoji="1" lang="en-US" altLang="ja-JP" i="1" dirty="0"/>
                        <a:t>Traffic pattern ID </a:t>
                      </a:r>
                      <a:r>
                        <a:rPr lang="en-GB" sz="1800" i="1" kern="1200" dirty="0">
                          <a:solidFill>
                            <a:schemeClr val="dk1"/>
                          </a:solidFill>
                          <a:effectLst/>
                          <a:latin typeface="+mn-lt"/>
                          <a:ea typeface="+mn-ea"/>
                          <a:cs typeface="+mn-cs"/>
                        </a:rPr>
                        <a:t>known to analytics consumer, NWDAF and UPF</a:t>
                      </a:r>
                      <a:r>
                        <a:rPr lang="en-GB" sz="1800" kern="1200" dirty="0">
                          <a:solidFill>
                            <a:schemeClr val="dk1"/>
                          </a:solidFill>
                          <a:effectLst/>
                          <a:latin typeface="+mn-lt"/>
                          <a:ea typeface="+mn-ea"/>
                          <a:cs typeface="+mn-cs"/>
                        </a:rPr>
                        <a:t>” </a:t>
                      </a:r>
                    </a:p>
                    <a:p>
                      <a:endParaRPr kumimoji="1" lang="en-GB" altLang="ja-JP" sz="1800" kern="1200" dirty="0">
                        <a:solidFill>
                          <a:schemeClr val="dk1"/>
                        </a:solidFill>
                        <a:effectLst/>
                        <a:latin typeface="+mn-lt"/>
                        <a:ea typeface="+mn-ea"/>
                        <a:cs typeface="+mn-cs"/>
                      </a:endParaRPr>
                    </a:p>
                    <a:p>
                      <a:pPr marL="285750" indent="-285750">
                        <a:buFontTx/>
                        <a:buChar char="-"/>
                      </a:pPr>
                      <a:r>
                        <a:rPr kumimoji="1" lang="en-GB" altLang="ja-JP" sz="1800" kern="1200" dirty="0">
                          <a:solidFill>
                            <a:schemeClr val="dk1"/>
                          </a:solidFill>
                          <a:effectLst/>
                          <a:latin typeface="+mn-lt"/>
                          <a:ea typeface="+mn-ea"/>
                          <a:cs typeface="+mn-cs"/>
                        </a:rPr>
                        <a:t>If the pattern is not standardized </a:t>
                      </a:r>
                      <a:r>
                        <a:rPr kumimoji="1" lang="en-GB" altLang="ja-JP" sz="1800" kern="1200" dirty="0">
                          <a:solidFill>
                            <a:schemeClr val="dk1"/>
                          </a:solidFill>
                          <a:effectLst/>
                          <a:latin typeface="+mn-lt"/>
                          <a:ea typeface="+mn-ea"/>
                          <a:cs typeface="+mn-cs"/>
                          <a:sym typeface="Wingdings" panose="05000000000000000000" pitchFamily="2" charset="2"/>
                        </a:rPr>
                        <a:t> left to implementation  interoperability issue              Concern from some companies</a:t>
                      </a:r>
                    </a:p>
                    <a:p>
                      <a:pPr marL="285750" indent="-285750">
                        <a:buFontTx/>
                        <a:buChar char="-"/>
                      </a:pPr>
                      <a:r>
                        <a:rPr kumimoji="1" lang="en-GB" altLang="ja-JP" sz="1800" kern="1200" dirty="0">
                          <a:solidFill>
                            <a:schemeClr val="dk1"/>
                          </a:solidFill>
                          <a:effectLst/>
                          <a:latin typeface="+mn-lt"/>
                          <a:ea typeface="+mn-ea"/>
                          <a:cs typeface="+mn-cs"/>
                          <a:sym typeface="Wingdings" panose="05000000000000000000" pitchFamily="2" charset="2"/>
                        </a:rPr>
                        <a:t>If the pattern is going to be standardized  how to make a list of traffic pattern</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Needs further discussion and comments from other companies to reach a consensus   </a:t>
                      </a:r>
                    </a:p>
                    <a:p>
                      <a:endParaRPr kumimoji="1" lang="ja-JP" altLang="en-US" dirty="0"/>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70921629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280d8efa-eff2-4910-88d2-79ca146720c4"/>
    <ds:schemaRef ds:uri="679a257e-872f-4c98-9e8a-0a9c104f72c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280d8efa-eff2-4910-88d2-79ca146720c4"/>
    <ds:schemaRef ds:uri="679a257e-872f-4c98-9e8a-0a9c104f72c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786d483-f51b-44bd-b40a-6fe409a5265e}" enabled="0" method="" siteId="{6786d483-f51b-44bd-b40a-6fe409a5265e}" actionId="{31453b71-c1dd-4802-ab6f-6a111e8de8a1}" removed="1"/>
</clbl:labelList>
</file>

<file path=docProps/app.xml><?xml version="1.0" encoding="utf-8"?>
<Properties xmlns="http://schemas.openxmlformats.org/officeDocument/2006/extended-properties" xmlns:vt="http://schemas.openxmlformats.org/officeDocument/2006/docPropsVTypes">
  <Words>724</Words>
  <TotalTime>0</TotalTime>
  <Application>Microsoft Office PowerPoint</Application>
  <Templat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Kevin Flynn</dc:creator>
  <dcterms:modified xsi:type="dcterms:W3CDTF">2025-11-13T12:48:20Z</dcterms:modified>
  <dc:description>© 3GPP 2018</dc:description>
  <dc:title>3GPP template</dc:title>
  <cp:lastModifiedBy>NTT DOCOMO</cp:lastModifiedBy>
  <dcterms:created xsi:type="dcterms:W3CDTF">2010-02-05T13:52:04Z</dcterms:created>
  <cp:revision>6</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(2)XqwSj3V/SvfLvL66I7i+n38nwZfeAN9/RMl+9EKjUjshOxoHC/mTv4/zvJj2LiRzYU5Y7m9J
/vqgbRWZwhcmV1GCX/Kuj9R67HLBi9Aw0GoeOlcYIQ3QxITFehJ5m2xDibPQfqsh7oV7t0+s
GSWnMrtMRfU9XMuRS2AYa+SKfXppCdzi0OIWO8LfNTvFKR4GhDv+7RarJbqAP92mF27j3CNK
ugPOR1f37Z1NQdpuzg</vt:lpwstr>
  </property>
  <property fmtid="{D5CDD505-2E9C-101B-9397-08002B2CF9AE}" pid="4" name="_2015_ms_pID_7253431">
    <vt:lpwstr>DkagcrptKqy8gK5SzovEiqZDxiTDBPF68DwdKoyDMvQM4Gcj2i4I73
xhBSylG0WstTQtu7cI0OemYBZ9jjeMH5+l8rkNR1l1GuN7NumtHb7y2lEWppLmjjY2WnwfDM
6KsRFGgfumbYTtD0APGcO4tgf+IfWCCFv3a9kvoS+P2yoyIaJDJZp3+p2dVDJJ8K+SBF93Wt
OePsQsu16flbahzu</vt:lpwstr>
  </property>
</Properties>
</file>