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58D365-19E2-4802-A0EA-0EB9C04555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1885D0B-1D9F-4A63-A92B-26C30D232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FA745FC-F5E6-4819-AE64-FF0CAB62E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8EDE7-7DB3-47DD-BDD1-43ADF46374A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7474F77-4D71-4C1B-ABA1-D4C1E3DA7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86B5DEE-74CA-404E-BA93-7B2FF3E65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5B0DF-3373-4D4F-845E-E332008D9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33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92100E-176B-418B-96A9-8C7F77167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945FDA7-47CE-4673-A782-35C60B41E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9AAEDFC-BC49-4DC5-9E82-1A7F7E368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8EDE7-7DB3-47DD-BDD1-43ADF46374A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DCA0F96-79F0-4A2E-92A1-32AD1EAC9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B17AD90-C72D-4F70-A036-244DCD187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5B0DF-3373-4D4F-845E-E332008D9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193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8E82328-1D80-4C6F-A662-B2C570610E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FB55ADD-9E8B-4F9E-84CD-961BEF86F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831C3F0-DF6D-412F-BCC2-3AE5E01F9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8EDE7-7DB3-47DD-BDD1-43ADF46374A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635A03A-B321-42A6-A3C7-470C59750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5DD311F-A2EC-47B6-816B-A6AEFCEE9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5B0DF-3373-4D4F-845E-E332008D9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41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FA09BD6-7096-4685-BB35-83C642DD9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A7B4019-243D-4D29-B05C-42A96DAA5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4A387DE-0F27-4346-9E4E-70E28D331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8EDE7-7DB3-47DD-BDD1-43ADF46374A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5B7BD3-0FB9-4E57-ADCA-A09FB8F7C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956A729-CE62-4445-8DDF-10F481AE9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5B0DF-3373-4D4F-845E-E332008D9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89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6DA2DD-FF30-41D2-AE5D-BC690CF3B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8CD4716-6C3B-42FF-93CB-19153C6D7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FB74673-CA65-41CB-AB47-3007E3183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8EDE7-7DB3-47DD-BDD1-43ADF46374A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204D9B5-A4F2-44BC-9975-26E9D95C6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A156091-4A24-43E7-87A7-36DEC968F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5B0DF-3373-4D4F-845E-E332008D9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354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32F53-4309-40B3-B0C3-DFB3918AE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0275FD-5FCA-49EC-9646-3D6E69031C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77785F3-21F4-4A15-8FE8-CAC00BC548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26D9AE0-5318-44C1-9434-F76DAE3FD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8EDE7-7DB3-47DD-BDD1-43ADF46374A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9FF132B-7878-4030-A30D-A117DB8A4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F5B1A2B-F534-4278-BF88-2D7146CFC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5B0DF-3373-4D4F-845E-E332008D9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26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DA17C8-E3DC-4778-8B70-F2025FADE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A31992B-059B-4068-A20C-0F0ACC58D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4B09433-103F-46FC-8523-00B58F1E0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160033D-528D-4E9F-B438-B1BFD53B0B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1664F5B-CDC0-4847-801C-4C0637B33F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1862AF1-0C7A-4282-8FA8-CA10FA924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8EDE7-7DB3-47DD-BDD1-43ADF46374A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E463E5B-7ECC-4214-9919-E7DEB8E10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C8CB475-FBF5-49C1-9F9E-00759E67B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5B0DF-3373-4D4F-845E-E332008D9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05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3FE6EB-9BFD-4BBB-BB51-FADE9DECB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F4BB9CD-3A0E-436B-AA14-7CF9C49F5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8EDE7-7DB3-47DD-BDD1-43ADF46374A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F1E0277-E66C-4BBE-85FF-9643B408A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DC26475-09AE-449E-BEF9-A0E8348CD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5B0DF-3373-4D4F-845E-E332008D9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508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903075E-3E69-4301-B344-D97CA6B51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8EDE7-7DB3-47DD-BDD1-43ADF46374A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9B01AB3-7B7D-45AF-9C12-170EBFD57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C7ECAFB-35D3-47A1-8065-A7E26850C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5B0DF-3373-4D4F-845E-E332008D9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155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797058-DEFA-4EDF-874F-F9FAABB61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282DACC-13F2-4066-897D-4AF4E08DF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B55AE86-0698-4CDC-91ED-2D3663C20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0205939-6491-46E5-98CF-F01A33D3C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8EDE7-7DB3-47DD-BDD1-43ADF46374A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49208FF-91D9-4E48-9FF7-C0EBC7244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574C49C-2B7E-4F61-AE90-7039E03E6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5B0DF-3373-4D4F-845E-E332008D9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878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7C3F40-7479-4899-B447-E18EC80B0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70CCE90-B85D-41CA-A85F-9875202760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998DA52-2CAF-44B6-8C79-0AB2B6CF2F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39E568A-C71F-46D5-BB29-9589155D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8EDE7-7DB3-47DD-BDD1-43ADF46374A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E2A99D5-6B6A-4CBD-B98D-49BD14A1C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AE6F6AA-E28A-4810-83AF-1CE8FB8FD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5B0DF-3373-4D4F-845E-E332008D9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55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C2EDBDF-527E-4C83-9AAF-2CCF34CD1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1CDFAD2-6947-479B-8C86-3D962DB2F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7EDEE31-4FDB-4EB6-8993-44A9ADF49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8EDE7-7DB3-47DD-BDD1-43ADF46374AB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59C015-F440-42EC-B92D-5E5CD3DF7D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6C6F91-386C-4A93-A29F-3F49DEFFAF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5B0DF-3373-4D4F-845E-E332008D9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208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B7BDAE-0B4A-41FE-9498-FDAEAF3CAD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dirty="0"/>
              <a:t>R19 LS OUT </a:t>
            </a:r>
            <a:br>
              <a:rPr lang="en-GB" altLang="zh-CN" dirty="0"/>
            </a:br>
            <a:r>
              <a:rPr lang="en-US" altLang="zh-CN" dirty="0"/>
              <a:t>for </a:t>
            </a:r>
            <a:r>
              <a:rPr lang="en-GB" dirty="0"/>
              <a:t>Pre-meeting CC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D5126FF-907F-480F-BA31-866AE91969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979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A906C7-D4C0-46BE-BEFC-E353C1025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584" y="134537"/>
            <a:ext cx="10515600" cy="1217185"/>
          </a:xfrm>
        </p:spPr>
        <p:txBody>
          <a:bodyPr>
            <a:normAutofit fontScale="90000"/>
          </a:bodyPr>
          <a:lstStyle/>
          <a:p>
            <a:r>
              <a:rPr lang="en-GB" dirty="0"/>
              <a:t>R19 LS OUT on</a:t>
            </a:r>
            <a:r>
              <a:rPr lang="en-US" dirty="0"/>
              <a:t> indication of LMF-based AI/ML Positioning</a:t>
            </a:r>
            <a:endParaRPr lang="en-GB" dirty="0"/>
          </a:p>
        </p:txBody>
      </p:sp>
      <p:graphicFrame>
        <p:nvGraphicFramePr>
          <p:cNvPr id="5" name="内容占位符 4">
            <a:extLst>
              <a:ext uri="{FF2B5EF4-FFF2-40B4-BE49-F238E27FC236}">
                <a16:creationId xmlns:a16="http://schemas.microsoft.com/office/drawing/2014/main" id="{AEBBD088-B776-4DA8-8406-E16D5A0E3C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2984750"/>
              </p:ext>
            </p:extLst>
          </p:nvPr>
        </p:nvGraphicFramePr>
        <p:xfrm>
          <a:off x="503584" y="2070189"/>
          <a:ext cx="10850216" cy="20278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9155">
                  <a:extLst>
                    <a:ext uri="{9D8B030D-6E8A-4147-A177-3AD203B41FA5}">
                      <a16:colId xmlns:a16="http://schemas.microsoft.com/office/drawing/2014/main" val="1341908144"/>
                    </a:ext>
                  </a:extLst>
                </a:gridCol>
                <a:gridCol w="2779818">
                  <a:extLst>
                    <a:ext uri="{9D8B030D-6E8A-4147-A177-3AD203B41FA5}">
                      <a16:colId xmlns:a16="http://schemas.microsoft.com/office/drawing/2014/main" val="3124796770"/>
                    </a:ext>
                  </a:extLst>
                </a:gridCol>
                <a:gridCol w="2640737">
                  <a:extLst>
                    <a:ext uri="{9D8B030D-6E8A-4147-A177-3AD203B41FA5}">
                      <a16:colId xmlns:a16="http://schemas.microsoft.com/office/drawing/2014/main" val="2050838242"/>
                    </a:ext>
                  </a:extLst>
                </a:gridCol>
                <a:gridCol w="2169903">
                  <a:extLst>
                    <a:ext uri="{9D8B030D-6E8A-4147-A177-3AD203B41FA5}">
                      <a16:colId xmlns:a16="http://schemas.microsoft.com/office/drawing/2014/main" val="3590757349"/>
                    </a:ext>
                  </a:extLst>
                </a:gridCol>
                <a:gridCol w="2170603">
                  <a:extLst>
                    <a:ext uri="{9D8B030D-6E8A-4147-A177-3AD203B41FA5}">
                      <a16:colId xmlns:a16="http://schemas.microsoft.com/office/drawing/2014/main" val="2549749498"/>
                    </a:ext>
                  </a:extLst>
                </a:gridCol>
              </a:tblGrid>
              <a:tr h="4321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API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3068" marR="5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</a:rPr>
                        <a:t>Nnwdaf_MLModelTraining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3068" marR="5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Nnwdaf_MLModelMonitor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3068" marR="5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Nadrf_MLModelManagement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3068" marR="5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VFL APIs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3068" marR="53068" marT="0" marB="0"/>
                </a:tc>
                <a:extLst>
                  <a:ext uri="{0D108BD9-81ED-4DB2-BD59-A6C34878D82A}">
                    <a16:rowId xmlns:a16="http://schemas.microsoft.com/office/drawing/2014/main" val="2938016025"/>
                  </a:ext>
                </a:extLst>
              </a:tr>
              <a:tr h="7204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Has impact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3068" marR="5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ZTE, CATT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3068" marR="5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3068" marR="5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ZTE</a:t>
                      </a:r>
                      <a:r>
                        <a:rPr lang="en-GB" altLang="zh-CN" sz="1200" dirty="0">
                          <a:effectLst/>
                        </a:rPr>
                        <a:t>(LMF can only retrieve)</a:t>
                      </a:r>
                      <a:r>
                        <a:rPr lang="en-GB" sz="1200" dirty="0">
                          <a:effectLst/>
                        </a:rPr>
                        <a:t>, CATT (LMF can only retrieve), vivo(LMF as new consumer), </a:t>
                      </a:r>
                      <a:r>
                        <a:rPr lang="en-GB" altLang="zh-CN" sz="1200" dirty="0">
                          <a:effectLst/>
                        </a:rPr>
                        <a:t>Huawei </a:t>
                      </a:r>
                      <a:r>
                        <a:rPr lang="en-GB" altLang="zh-CN" sz="1100" dirty="0">
                          <a:effectLst/>
                        </a:rPr>
                        <a:t>(LMF can only retrieve)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3068" marR="5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3068" marR="53068" marT="0" marB="0"/>
                </a:tc>
                <a:extLst>
                  <a:ext uri="{0D108BD9-81ED-4DB2-BD59-A6C34878D82A}">
                    <a16:rowId xmlns:a16="http://schemas.microsoft.com/office/drawing/2014/main" val="546247768"/>
                  </a:ext>
                </a:extLst>
              </a:tr>
              <a:tr h="8642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No impact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3068" marR="5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Samsung, Nokia, Ericsson, OPPO, vivo, Huawei, Xiaomi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3068" marR="5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ZTE, Samsung, CATT, Nokia, Ericsson, OPPO, vivo, </a:t>
                      </a:r>
                      <a:r>
                        <a:rPr lang="en-GB" altLang="zh-CN" sz="1200" dirty="0">
                          <a:effectLst/>
                        </a:rPr>
                        <a:t>Huawei</a:t>
                      </a:r>
                      <a:r>
                        <a:rPr lang="en-GB" sz="1200" dirty="0">
                          <a:effectLst/>
                        </a:rPr>
                        <a:t>, Xiaomi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3068" marR="5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Samsung, Nokia, Ericsson, OPPO, Xiaomi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3068" marR="530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ZTE, Samsung, CATT, Nokia, Ericsson, OPPO, vivo, </a:t>
                      </a:r>
                      <a:r>
                        <a:rPr lang="en-GB" altLang="zh-CN" sz="1200" dirty="0">
                          <a:effectLst/>
                        </a:rPr>
                        <a:t>Huawei</a:t>
                      </a:r>
                      <a:r>
                        <a:rPr lang="en-GB" sz="1200" dirty="0">
                          <a:effectLst/>
                        </a:rPr>
                        <a:t>, Xiaomi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3068" marR="53068" marT="0" marB="0"/>
                </a:tc>
                <a:extLst>
                  <a:ext uri="{0D108BD9-81ED-4DB2-BD59-A6C34878D82A}">
                    <a16:rowId xmlns:a16="http://schemas.microsoft.com/office/drawing/2014/main" val="640995955"/>
                  </a:ext>
                </a:extLst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id="{7197452B-4674-4065-81E5-6F07079E2461}"/>
              </a:ext>
            </a:extLst>
          </p:cNvPr>
          <p:cNvSpPr/>
          <p:nvPr/>
        </p:nvSpPr>
        <p:spPr>
          <a:xfrm>
            <a:off x="503584" y="1351722"/>
            <a:ext cx="110814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spcAft>
                <a:spcPts val="900"/>
              </a:spcAft>
              <a:tabLst>
                <a:tab pos="1802765" algn="l"/>
              </a:tabLst>
            </a:pPr>
            <a:r>
              <a:rPr lang="en-GB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Question</a:t>
            </a:r>
            <a:r>
              <a:rPr lang="en-GB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: Whether the ML model for LMF-based AI/ML positioning has impact on the following APIs: </a:t>
            </a:r>
            <a:r>
              <a:rPr lang="en-GB" altLang="zh-CN" dirty="0" err="1">
                <a:latin typeface="Times New Roman" panose="02020603050405020304" pitchFamily="18" charset="0"/>
                <a:ea typeface="宋体" panose="02010600030101010101" pitchFamily="2" charset="-122"/>
              </a:rPr>
              <a:t>Nnwdaf_MLModelTraining</a:t>
            </a:r>
            <a:r>
              <a:rPr lang="en-GB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 API, </a:t>
            </a:r>
            <a:r>
              <a:rPr lang="en-GB" altLang="zh-CN" dirty="0" err="1">
                <a:latin typeface="Times New Roman" panose="02020603050405020304" pitchFamily="18" charset="0"/>
                <a:ea typeface="宋体" panose="02010600030101010101" pitchFamily="2" charset="-122"/>
              </a:rPr>
              <a:t>Nnwdaf_MLModelMonitor</a:t>
            </a:r>
            <a:r>
              <a:rPr lang="en-GB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 API, </a:t>
            </a:r>
            <a:r>
              <a:rPr lang="en-GB" altLang="zh-CN" dirty="0" err="1">
                <a:latin typeface="Times New Roman" panose="02020603050405020304" pitchFamily="18" charset="0"/>
                <a:ea typeface="宋体" panose="02010600030101010101" pitchFamily="2" charset="-122"/>
              </a:rPr>
              <a:t>Nadrf_MLModelManagement</a:t>
            </a:r>
            <a:r>
              <a:rPr lang="en-GB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 API, and VFL APIs?</a:t>
            </a:r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662EF4D-CC29-42DE-B584-ED26D964B410}"/>
              </a:ext>
            </a:extLst>
          </p:cNvPr>
          <p:cNvSpPr/>
          <p:nvPr/>
        </p:nvSpPr>
        <p:spPr>
          <a:xfrm>
            <a:off x="503584" y="4301857"/>
            <a:ext cx="112312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Way forward</a:t>
            </a:r>
            <a:r>
              <a:rPr lang="en-GB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: The answer states that </a:t>
            </a:r>
            <a:r>
              <a:rPr lang="en-US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The ML Model for LMF-based AI/ML positioning has no </a:t>
            </a:r>
            <a:r>
              <a:rPr lang="en-GB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impact on </a:t>
            </a:r>
            <a:r>
              <a:rPr lang="en-GB" altLang="zh-CN" dirty="0" err="1">
                <a:latin typeface="Times New Roman" panose="02020603050405020304" pitchFamily="18" charset="0"/>
                <a:ea typeface="宋体" panose="02010600030101010101" pitchFamily="2" charset="-122"/>
              </a:rPr>
              <a:t>Nnwdaf_MLModelTraining</a:t>
            </a:r>
            <a:r>
              <a:rPr lang="en-GB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, </a:t>
            </a:r>
            <a:r>
              <a:rPr lang="en-GB" altLang="zh-CN" dirty="0" err="1">
                <a:latin typeface="Times New Roman" panose="02020603050405020304" pitchFamily="18" charset="0"/>
                <a:ea typeface="宋体" panose="02010600030101010101" pitchFamily="2" charset="-122"/>
              </a:rPr>
              <a:t>Nnwdaf_MLModelMonitor</a:t>
            </a:r>
            <a:r>
              <a:rPr lang="en-GB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 and VFL APIs, and the only impact on </a:t>
            </a:r>
            <a:r>
              <a:rPr lang="en-GB" altLang="zh-CN" dirty="0" err="1">
                <a:latin typeface="Times New Roman" panose="02020603050405020304" pitchFamily="18" charset="0"/>
                <a:ea typeface="宋体" panose="02010600030101010101" pitchFamily="2" charset="-122"/>
              </a:rPr>
              <a:t>Nadrf_MLModelManagement</a:t>
            </a:r>
            <a:r>
              <a:rPr lang="en-GB" altLang="zh-CN" dirty="0">
                <a:latin typeface="Times New Roman" panose="02020603050405020304" pitchFamily="18" charset="0"/>
                <a:ea typeface="宋体" panose="02010600030101010101" pitchFamily="2" charset="-122"/>
              </a:rPr>
              <a:t> API is that the LMF may be the new consumer who can retrieve the ML model. </a:t>
            </a:r>
          </a:p>
        </p:txBody>
      </p:sp>
    </p:spTree>
    <p:extLst>
      <p:ext uri="{BB962C8B-B14F-4D97-AF65-F5344CB8AC3E}">
        <p14:creationId xmlns:p14="http://schemas.microsoft.com/office/powerpoint/2010/main" val="4252691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217</Words>
  <Application>Microsoft Office PowerPoint</Application>
  <PresentationFormat>宽屏</PresentationFormat>
  <Paragraphs>19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等线</vt:lpstr>
      <vt:lpstr>等线 Light</vt:lpstr>
      <vt:lpstr>宋体</vt:lpstr>
      <vt:lpstr>Arial</vt:lpstr>
      <vt:lpstr>Times New Roman</vt:lpstr>
      <vt:lpstr>Office 主题​​</vt:lpstr>
      <vt:lpstr>R19 LS OUT  for Pre-meeting CC</vt:lpstr>
      <vt:lpstr>R19 LS OUT on indication of LMF-based AI/ML Positioning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Pre-meeting CC for AIML</dc:title>
  <dc:creator>vivo-r01</dc:creator>
  <cp:lastModifiedBy>vivo-r02</cp:lastModifiedBy>
  <cp:revision>14</cp:revision>
  <dcterms:created xsi:type="dcterms:W3CDTF">2025-11-13T01:20:59Z</dcterms:created>
  <dcterms:modified xsi:type="dcterms:W3CDTF">2025-11-13T09:41:49Z</dcterms:modified>
</cp:coreProperties>
</file>