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 id="2147485164" r:id="rId5"/>
  </p:sldMasterIdLst>
  <p:notesMasterIdLst>
    <p:notesMasterId r:id="rId16"/>
  </p:notesMasterIdLst>
  <p:handoutMasterIdLst>
    <p:handoutMasterId r:id="rId17"/>
  </p:handoutMasterIdLst>
  <p:sldIdLst>
    <p:sldId id="341" r:id="rId6"/>
    <p:sldId id="347" r:id="rId7"/>
    <p:sldId id="373" r:id="rId8"/>
    <p:sldId id="359" r:id="rId9"/>
    <p:sldId id="368" r:id="rId10"/>
    <p:sldId id="369" r:id="rId11"/>
    <p:sldId id="370" r:id="rId12"/>
    <p:sldId id="360" r:id="rId13"/>
    <p:sldId id="372" r:id="rId14"/>
    <p:sldId id="374" r:id="rId15"/>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17" userDrawn="1">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FFFF"/>
    <a:srgbClr val="FF6600"/>
    <a:srgbClr val="1A4669"/>
    <a:srgbClr val="C6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07" autoAdjust="0"/>
    <p:restoredTop sz="90121" autoAdjust="0"/>
  </p:normalViewPr>
  <p:slideViewPr>
    <p:cSldViewPr snapToGrid="0">
      <p:cViewPr varScale="1">
        <p:scale>
          <a:sx n="76" d="100"/>
          <a:sy n="76" d="100"/>
        </p:scale>
        <p:origin x="196" y="64"/>
      </p:cViewPr>
      <p:guideLst>
        <p:guide orient="horz" pos="2160"/>
        <p:guide pos="38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25" d="100"/>
          <a:sy n="125" d="100"/>
        </p:scale>
        <p:origin x="1064" y="-964"/>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331112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10</a:t>
            </a:fld>
            <a:endParaRPr lang="en-GB" altLang="en-US"/>
          </a:p>
        </p:txBody>
      </p:sp>
    </p:spTree>
    <p:extLst>
      <p:ext uri="{BB962C8B-B14F-4D97-AF65-F5344CB8AC3E}">
        <p14:creationId xmlns:p14="http://schemas.microsoft.com/office/powerpoint/2010/main" val="768780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2</a:t>
            </a:fld>
            <a:endParaRPr lang="en-GB" altLang="en-US"/>
          </a:p>
        </p:txBody>
      </p:sp>
    </p:spTree>
    <p:extLst>
      <p:ext uri="{BB962C8B-B14F-4D97-AF65-F5344CB8AC3E}">
        <p14:creationId xmlns:p14="http://schemas.microsoft.com/office/powerpoint/2010/main" val="4249663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30214880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4</a:t>
            </a:fld>
            <a:endParaRPr lang="en-GB" altLang="en-US"/>
          </a:p>
        </p:txBody>
      </p:sp>
    </p:spTree>
    <p:extLst>
      <p:ext uri="{BB962C8B-B14F-4D97-AF65-F5344CB8AC3E}">
        <p14:creationId xmlns:p14="http://schemas.microsoft.com/office/powerpoint/2010/main" val="2304497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5</a:t>
            </a:fld>
            <a:endParaRPr lang="en-GB" altLang="en-US"/>
          </a:p>
        </p:txBody>
      </p:sp>
    </p:spTree>
    <p:extLst>
      <p:ext uri="{BB962C8B-B14F-4D97-AF65-F5344CB8AC3E}">
        <p14:creationId xmlns:p14="http://schemas.microsoft.com/office/powerpoint/2010/main" val="371259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31421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7</a:t>
            </a:fld>
            <a:endParaRPr lang="en-GB" altLang="en-US"/>
          </a:p>
        </p:txBody>
      </p:sp>
    </p:spTree>
    <p:extLst>
      <p:ext uri="{BB962C8B-B14F-4D97-AF65-F5344CB8AC3E}">
        <p14:creationId xmlns:p14="http://schemas.microsoft.com/office/powerpoint/2010/main" val="306649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8</a:t>
            </a:fld>
            <a:endParaRPr lang="en-GB" altLang="en-US"/>
          </a:p>
        </p:txBody>
      </p:sp>
    </p:spTree>
    <p:extLst>
      <p:ext uri="{BB962C8B-B14F-4D97-AF65-F5344CB8AC3E}">
        <p14:creationId xmlns:p14="http://schemas.microsoft.com/office/powerpoint/2010/main" val="2569672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ECB452CC-48C9-4997-9257-C682E2A70ECE}" type="slidenum">
              <a:rPr lang="en-GB" altLang="en-US" smtClean="0"/>
              <a:pPr>
                <a:defRPr/>
              </a:pPr>
              <a:t>9</a:t>
            </a:fld>
            <a:endParaRPr lang="en-GB" altLang="en-US"/>
          </a:p>
        </p:txBody>
      </p:sp>
    </p:spTree>
    <p:extLst>
      <p:ext uri="{BB962C8B-B14F-4D97-AF65-F5344CB8AC3E}">
        <p14:creationId xmlns:p14="http://schemas.microsoft.com/office/powerpoint/2010/main" val="459701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38484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a:t>
            </a:r>
            <a:r>
              <a:rPr lang="en-US" altLang="zh-CN" sz="1200" b="1" dirty="0">
                <a:latin typeface="Arial "/>
              </a:rPr>
              <a:t>TSG-WG SA2 Meeting #172 </a:t>
            </a:r>
            <a:r>
              <a:rPr lang="sv-SE" altLang="en-US" sz="1200" b="1" dirty="0">
                <a:latin typeface="Arial "/>
              </a:rPr>
              <a:t>	</a:t>
            </a:r>
          </a:p>
          <a:p>
            <a:pPr eaLnBrk="1" hangingPunct="1">
              <a:defRPr/>
            </a:pPr>
            <a:r>
              <a:rPr lang="en-US" altLang="zh-CN" sz="1200" b="1" dirty="0">
                <a:latin typeface="Arial "/>
              </a:rPr>
              <a:t>Dallas, TX</a:t>
            </a:r>
            <a:r>
              <a:rPr lang="sv-SE" altLang="en-US" sz="1200" b="1" dirty="0">
                <a:latin typeface="Arial "/>
              </a:rPr>
              <a:t>, U.S. Nov 17 - Nov 21, 2025</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S2-2510668</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85A3D6-1271-D247-9E96-1B376F4BE7BE}"/>
              </a:ext>
            </a:extLst>
          </p:cNvPr>
          <p:cNvSpPr txBox="1"/>
          <p:nvPr userDrawn="1"/>
        </p:nvSpPr>
        <p:spPr>
          <a:xfrm>
            <a:off x="1095040" y="6356939"/>
            <a:ext cx="3502597" cy="230832"/>
          </a:xfrm>
          <a:prstGeom prst="rect">
            <a:avLst/>
          </a:prstGeom>
          <a:noFill/>
        </p:spPr>
        <p:txBody>
          <a:bodyPr wrap="square" rtlCol="0">
            <a:spAutoFit/>
          </a:bodyPr>
          <a:lstStyle/>
          <a:p>
            <a:r>
              <a:rPr lang="en-US" altLang="zh-CN" sz="900" b="0" kern="1200" baseline="0" dirty="0">
                <a:solidFill>
                  <a:srgbClr val="1D1D1B"/>
                </a:solidFill>
                <a:latin typeface="Arial" panose="020B0604020202020204" pitchFamily="34" charset="0"/>
                <a:ea typeface="+mn-ea"/>
                <a:cs typeface="Arial" panose="020B0604020202020204" pitchFamily="34" charset="0"/>
              </a:rPr>
              <a:t>Huawei Proprietary - Restricted Distribution</a:t>
            </a:r>
            <a:endParaRPr lang="en-US" sz="900" b="0" kern="1200" baseline="0" dirty="0">
              <a:solidFill>
                <a:srgbClr val="1D1D1B"/>
              </a:solidFill>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EABEE2EE-BF4D-7A4A-B3C6-9E47668CCD98}"/>
              </a:ext>
            </a:extLst>
          </p:cNvPr>
          <p:cNvSpPr txBox="1"/>
          <p:nvPr userDrawn="1"/>
        </p:nvSpPr>
        <p:spPr>
          <a:xfrm>
            <a:off x="733845" y="6402807"/>
            <a:ext cx="499534" cy="138499"/>
          </a:xfrm>
          <a:prstGeom prst="rect">
            <a:avLst/>
          </a:prstGeom>
          <a:noFill/>
        </p:spPr>
        <p:txBody>
          <a:bodyPr wrap="square" lIns="0" tIns="0" rIns="0" bIns="0" rtlCol="0">
            <a:spAutoFit/>
          </a:bodyPr>
          <a:lstStyle/>
          <a:p>
            <a:pPr marL="0" marR="0" lvl="0" indent="0" algn="l" defTabSz="890493" rtl="0" eaLnBrk="1" fontAlgn="auto" latinLnBrk="0" hangingPunct="1">
              <a:lnSpc>
                <a:spcPct val="100000"/>
              </a:lnSpc>
              <a:spcBef>
                <a:spcPts val="0"/>
              </a:spcBef>
              <a:spcAft>
                <a:spcPts val="0"/>
              </a:spcAft>
              <a:buClrTx/>
              <a:buSzTx/>
              <a:buFontTx/>
              <a:buNone/>
              <a:tabLst/>
              <a:defRPr/>
            </a:pPr>
            <a:fld id="{C3837181-38C6-AD4F-B8BA-B444770388BB}" type="slidenum">
              <a:rPr lang="en-US" sz="900" smtClean="0">
                <a:solidFill>
                  <a:srgbClr val="1D1D1B"/>
                </a:solidFill>
                <a:latin typeface="Arial" panose="020B0604020202020204" pitchFamily="34" charset="0"/>
                <a:cs typeface="Arial" panose="020B0604020202020204" pitchFamily="34" charset="0"/>
              </a:rPr>
              <a:pPr marL="0" marR="0" lvl="0" indent="0" algn="l" defTabSz="890493" rtl="0" eaLnBrk="1" fontAlgn="auto" latinLnBrk="0" hangingPunct="1">
                <a:lnSpc>
                  <a:spcPct val="100000"/>
                </a:lnSpc>
                <a:spcBef>
                  <a:spcPts val="0"/>
                </a:spcBef>
                <a:spcAft>
                  <a:spcPts val="0"/>
                </a:spcAft>
                <a:buClrTx/>
                <a:buSzTx/>
                <a:buFontTx/>
                <a:buNone/>
                <a:tabLst/>
                <a:defRPr/>
              </a:pPr>
              <a:t>‹#›</a:t>
            </a:fld>
            <a:endParaRPr lang="en-US" sz="900" dirty="0">
              <a:solidFill>
                <a:srgbClr val="1D1D1B"/>
              </a:solidFill>
              <a:latin typeface="Arial" panose="020B0604020202020204" pitchFamily="34" charset="0"/>
              <a:cs typeface="Arial" panose="020B0604020202020204" pitchFamily="34" charset="0"/>
            </a:endParaRPr>
          </a:p>
        </p:txBody>
      </p:sp>
      <p:grpSp>
        <p:nvGrpSpPr>
          <p:cNvPr id="88" name="Group 87">
            <a:extLst>
              <a:ext uri="{FF2B5EF4-FFF2-40B4-BE49-F238E27FC236}">
                <a16:creationId xmlns:a16="http://schemas.microsoft.com/office/drawing/2014/main" id="{37333705-F8D6-2847-B3CB-F2FAB51E2A3B}"/>
              </a:ext>
            </a:extLst>
          </p:cNvPr>
          <p:cNvGrpSpPr>
            <a:grpSpLocks noChangeAspect="1"/>
          </p:cNvGrpSpPr>
          <p:nvPr userDrawn="1"/>
        </p:nvGrpSpPr>
        <p:grpSpPr>
          <a:xfrm>
            <a:off x="12285671" y="2625390"/>
            <a:ext cx="1967204" cy="4233515"/>
            <a:chOff x="5343885" y="-48857"/>
            <a:chExt cx="3271316" cy="7037279"/>
          </a:xfrm>
        </p:grpSpPr>
        <p:sp>
          <p:nvSpPr>
            <p:cNvPr id="89" name="矩形 13">
              <a:extLst>
                <a:ext uri="{FF2B5EF4-FFF2-40B4-BE49-F238E27FC236}">
                  <a16:creationId xmlns:a16="http://schemas.microsoft.com/office/drawing/2014/main" id="{B14DFA89-D483-CF47-82CC-DD86D7CAB09E}"/>
                </a:ext>
              </a:extLst>
            </p:cNvPr>
            <p:cNvSpPr/>
            <p:nvPr userDrawn="1"/>
          </p:nvSpPr>
          <p:spPr>
            <a:xfrm>
              <a:off x="5356401" y="1934171"/>
              <a:ext cx="791510" cy="664397"/>
            </a:xfrm>
            <a:prstGeom prst="rect">
              <a:avLst/>
            </a:prstGeom>
            <a:solidFill>
              <a:srgbClr val="C4005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196/0/84</a:t>
              </a:r>
            </a:p>
          </p:txBody>
        </p:sp>
        <p:sp>
          <p:nvSpPr>
            <p:cNvPr id="90" name="文本框 15">
              <a:extLst>
                <a:ext uri="{FF2B5EF4-FFF2-40B4-BE49-F238E27FC236}">
                  <a16:creationId xmlns:a16="http://schemas.microsoft.com/office/drawing/2014/main" id="{8223ADA0-340A-794B-93B7-24AFF612A719}"/>
                </a:ext>
              </a:extLst>
            </p:cNvPr>
            <p:cNvSpPr txBox="1"/>
            <p:nvPr userDrawn="1"/>
          </p:nvSpPr>
          <p:spPr>
            <a:xfrm>
              <a:off x="5352723" y="1694497"/>
              <a:ext cx="1052647"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公司辅助色</a:t>
              </a:r>
            </a:p>
          </p:txBody>
        </p:sp>
        <p:sp>
          <p:nvSpPr>
            <p:cNvPr id="91" name="矩形 13">
              <a:extLst>
                <a:ext uri="{FF2B5EF4-FFF2-40B4-BE49-F238E27FC236}">
                  <a16:creationId xmlns:a16="http://schemas.microsoft.com/office/drawing/2014/main" id="{5F63E0E3-4F22-7948-AB1A-40A84ECA92EC}"/>
                </a:ext>
              </a:extLst>
            </p:cNvPr>
            <p:cNvSpPr/>
            <p:nvPr userDrawn="1"/>
          </p:nvSpPr>
          <p:spPr>
            <a:xfrm>
              <a:off x="6184680" y="1934171"/>
              <a:ext cx="791510" cy="664397"/>
            </a:xfrm>
            <a:prstGeom prst="rect">
              <a:avLst/>
            </a:prstGeom>
            <a:solidFill>
              <a:srgbClr val="CB377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203/55/120</a:t>
              </a:r>
            </a:p>
          </p:txBody>
        </p:sp>
        <p:sp>
          <p:nvSpPr>
            <p:cNvPr id="92" name="矩形 13">
              <a:extLst>
                <a:ext uri="{FF2B5EF4-FFF2-40B4-BE49-F238E27FC236}">
                  <a16:creationId xmlns:a16="http://schemas.microsoft.com/office/drawing/2014/main" id="{29C4A3C6-7C7B-7140-8F73-591E9F49143F}"/>
                </a:ext>
              </a:extLst>
            </p:cNvPr>
            <p:cNvSpPr/>
            <p:nvPr userDrawn="1"/>
          </p:nvSpPr>
          <p:spPr>
            <a:xfrm>
              <a:off x="5356401" y="3403061"/>
              <a:ext cx="791510" cy="664397"/>
            </a:xfrm>
            <a:prstGeom prst="rect">
              <a:avLst/>
            </a:prstGeom>
            <a:solidFill>
              <a:srgbClr val="ED6D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237/109/0</a:t>
              </a:r>
            </a:p>
          </p:txBody>
        </p:sp>
        <p:sp>
          <p:nvSpPr>
            <p:cNvPr id="93" name="矩形 13">
              <a:extLst>
                <a:ext uri="{FF2B5EF4-FFF2-40B4-BE49-F238E27FC236}">
                  <a16:creationId xmlns:a16="http://schemas.microsoft.com/office/drawing/2014/main" id="{BE4C9A8D-46B0-5B40-BC47-DB6C4899227F}"/>
                </a:ext>
              </a:extLst>
            </p:cNvPr>
            <p:cNvSpPr/>
            <p:nvPr userDrawn="1"/>
          </p:nvSpPr>
          <p:spPr>
            <a:xfrm>
              <a:off x="6184680" y="2673360"/>
              <a:ext cx="791510" cy="664397"/>
            </a:xfrm>
            <a:prstGeom prst="rect">
              <a:avLst/>
            </a:prstGeom>
            <a:solidFill>
              <a:srgbClr val="99363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153/54/54</a:t>
              </a:r>
            </a:p>
          </p:txBody>
        </p:sp>
        <p:sp>
          <p:nvSpPr>
            <p:cNvPr id="94" name="矩形 13">
              <a:extLst>
                <a:ext uri="{FF2B5EF4-FFF2-40B4-BE49-F238E27FC236}">
                  <a16:creationId xmlns:a16="http://schemas.microsoft.com/office/drawing/2014/main" id="{612F2ED4-F7A4-9E48-95E1-8D07B3BBE962}"/>
                </a:ext>
              </a:extLst>
            </p:cNvPr>
            <p:cNvSpPr/>
            <p:nvPr userDrawn="1"/>
          </p:nvSpPr>
          <p:spPr>
            <a:xfrm>
              <a:off x="5356401" y="4866463"/>
              <a:ext cx="791510" cy="664397"/>
            </a:xfrm>
            <a:prstGeom prst="rect">
              <a:avLst/>
            </a:prstGeom>
            <a:solidFill>
              <a:srgbClr val="62B23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98/178/48</a:t>
              </a:r>
            </a:p>
          </p:txBody>
        </p:sp>
        <p:sp>
          <p:nvSpPr>
            <p:cNvPr id="95" name="矩形 13">
              <a:extLst>
                <a:ext uri="{FF2B5EF4-FFF2-40B4-BE49-F238E27FC236}">
                  <a16:creationId xmlns:a16="http://schemas.microsoft.com/office/drawing/2014/main" id="{A9E1D476-C288-8945-A68A-1F20C557294B}"/>
                </a:ext>
              </a:extLst>
            </p:cNvPr>
            <p:cNvSpPr/>
            <p:nvPr userDrawn="1"/>
          </p:nvSpPr>
          <p:spPr>
            <a:xfrm>
              <a:off x="6184680" y="3415851"/>
              <a:ext cx="791510" cy="664397"/>
            </a:xfrm>
            <a:prstGeom prst="rect">
              <a:avLst/>
            </a:prstGeom>
            <a:solidFill>
              <a:srgbClr val="F2894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242/137/68</a:t>
              </a:r>
              <a:endParaRPr kumimoji="1" lang="mr-IN" altLang="zh-CN" sz="500" b="1" dirty="0">
                <a:solidFill>
                  <a:srgbClr val="FFFFFF"/>
                </a:solidFill>
                <a:latin typeface="Arial" charset="0"/>
                <a:ea typeface="Arial" charset="0"/>
                <a:cs typeface="Arial" charset="0"/>
              </a:endParaRPr>
            </a:p>
          </p:txBody>
        </p:sp>
        <p:sp>
          <p:nvSpPr>
            <p:cNvPr id="96" name="矩形 13">
              <a:extLst>
                <a:ext uri="{FF2B5EF4-FFF2-40B4-BE49-F238E27FC236}">
                  <a16:creationId xmlns:a16="http://schemas.microsoft.com/office/drawing/2014/main" id="{42823EBB-E62E-F149-AC9A-09950051F283}"/>
                </a:ext>
              </a:extLst>
            </p:cNvPr>
            <p:cNvSpPr/>
            <p:nvPr userDrawn="1"/>
          </p:nvSpPr>
          <p:spPr>
            <a:xfrm>
              <a:off x="5353240" y="184963"/>
              <a:ext cx="791510" cy="664397"/>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185C</a:t>
              </a:r>
            </a:p>
            <a:p>
              <a:pPr algn="ctr">
                <a:lnSpc>
                  <a:spcPts val="620"/>
                </a:lnSpc>
                <a:spcBef>
                  <a:spcPts val="0"/>
                </a:spcBef>
              </a:pPr>
              <a:r>
                <a:rPr kumimoji="1" lang="en-US" altLang="zh-CN" sz="500" b="1" dirty="0">
                  <a:solidFill>
                    <a:schemeClr val="tx2"/>
                  </a:solidFill>
                  <a:latin typeface="Arial" charset="0"/>
                  <a:ea typeface="Arial" charset="0"/>
                  <a:cs typeface="Arial" charset="0"/>
                </a:rPr>
                <a:t>RGB </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199/0/11  </a:t>
              </a:r>
            </a:p>
          </p:txBody>
        </p:sp>
        <p:sp>
          <p:nvSpPr>
            <p:cNvPr id="97" name="文本框 15">
              <a:extLst>
                <a:ext uri="{FF2B5EF4-FFF2-40B4-BE49-F238E27FC236}">
                  <a16:creationId xmlns:a16="http://schemas.microsoft.com/office/drawing/2014/main" id="{EA01C299-6FF2-3642-AAEC-A1DF62D9C654}"/>
                </a:ext>
              </a:extLst>
            </p:cNvPr>
            <p:cNvSpPr txBox="1"/>
            <p:nvPr userDrawn="1"/>
          </p:nvSpPr>
          <p:spPr>
            <a:xfrm>
              <a:off x="5343885" y="-48857"/>
              <a:ext cx="726488" cy="204645"/>
            </a:xfrm>
            <a:prstGeom prst="rect">
              <a:avLst/>
            </a:prstGeom>
            <a:noFill/>
          </p:spPr>
          <p:txBody>
            <a:bodyPr wrap="square" lIns="0" tIns="0" rIns="0" bIns="0" rtlCol="0" anchor="b" anchorCtr="0">
              <a:spAutoFit/>
            </a:bodyPr>
            <a:lstStyle/>
            <a:p>
              <a:pPr algn="l">
                <a:lnSpc>
                  <a:spcPct val="100000"/>
                </a:lnSpc>
              </a:pPr>
              <a:r>
                <a:rPr kumimoji="1" lang="zh-CN" altLang="en-US" sz="800" b="0" i="0" dirty="0">
                  <a:solidFill>
                    <a:schemeClr val="tx1"/>
                  </a:solidFill>
                  <a:latin typeface="Microsoft YaHei" panose="020B0503020204020204" pitchFamily="34" charset="-122"/>
                  <a:ea typeface="Microsoft YaHei" panose="020B0503020204020204" pitchFamily="34" charset="-122"/>
                </a:rPr>
                <a:t>公司色</a:t>
              </a:r>
            </a:p>
          </p:txBody>
        </p:sp>
        <p:sp>
          <p:nvSpPr>
            <p:cNvPr id="98" name="矩形 13">
              <a:extLst>
                <a:ext uri="{FF2B5EF4-FFF2-40B4-BE49-F238E27FC236}">
                  <a16:creationId xmlns:a16="http://schemas.microsoft.com/office/drawing/2014/main" id="{B84AB502-165F-764A-9621-65CA8CBBEAEA}"/>
                </a:ext>
              </a:extLst>
            </p:cNvPr>
            <p:cNvSpPr/>
            <p:nvPr userDrawn="1"/>
          </p:nvSpPr>
          <p:spPr>
            <a:xfrm>
              <a:off x="5352600" y="918047"/>
              <a:ext cx="791510" cy="664397"/>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chemeClr val="tx2"/>
                  </a:solidFill>
                  <a:latin typeface="Arial" charset="0"/>
                  <a:ea typeface="Arial" charset="0"/>
                  <a:cs typeface="Arial" charset="0"/>
                </a:rPr>
                <a:t>PANTONE 186C</a:t>
              </a:r>
            </a:p>
            <a:p>
              <a:pPr algn="ctr">
                <a:lnSpc>
                  <a:spcPts val="620"/>
                </a:lnSpc>
              </a:pPr>
              <a:r>
                <a:rPr kumimoji="1" lang="en-US" altLang="zh-CN" sz="500" b="1" dirty="0">
                  <a:solidFill>
                    <a:schemeClr val="tx2"/>
                  </a:solidFill>
                  <a:latin typeface="Arial" charset="0"/>
                  <a:ea typeface="Arial" charset="0"/>
                  <a:cs typeface="Arial" charset="0"/>
                </a:rPr>
                <a:t>RGB</a:t>
              </a:r>
              <a:br>
                <a:rPr kumimoji="1" lang="en-US" altLang="zh-CN" sz="500" b="1" dirty="0">
                  <a:solidFill>
                    <a:schemeClr val="tx2"/>
                  </a:solidFill>
                  <a:latin typeface="Arial" charset="0"/>
                  <a:ea typeface="Arial" charset="0"/>
                  <a:cs typeface="Arial" charset="0"/>
                </a:rPr>
              </a:br>
              <a:r>
                <a:rPr kumimoji="1" lang="en-US" altLang="zh-CN" sz="500" b="1" dirty="0">
                  <a:solidFill>
                    <a:schemeClr val="tx2"/>
                  </a:solidFill>
                  <a:latin typeface="Arial" charset="0"/>
                  <a:ea typeface="Arial" charset="0"/>
                  <a:cs typeface="Arial" charset="0"/>
                </a:rPr>
                <a:t>200/16/46  </a:t>
              </a:r>
            </a:p>
          </p:txBody>
        </p:sp>
        <p:sp>
          <p:nvSpPr>
            <p:cNvPr id="99" name="矩形 13">
              <a:extLst>
                <a:ext uri="{FF2B5EF4-FFF2-40B4-BE49-F238E27FC236}">
                  <a16:creationId xmlns:a16="http://schemas.microsoft.com/office/drawing/2014/main" id="{CB8870E8-3E95-764C-B621-A168E194CC7A}"/>
                </a:ext>
              </a:extLst>
            </p:cNvPr>
            <p:cNvSpPr/>
            <p:nvPr userDrawn="1"/>
          </p:nvSpPr>
          <p:spPr>
            <a:xfrm>
              <a:off x="5354164" y="2665974"/>
              <a:ext cx="791510" cy="664397"/>
            </a:xfrm>
            <a:prstGeom prst="rect">
              <a:avLst/>
            </a:prstGeom>
            <a:solidFill>
              <a:srgbClr val="7F00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127/0/1</a:t>
              </a:r>
            </a:p>
          </p:txBody>
        </p:sp>
        <p:sp>
          <p:nvSpPr>
            <p:cNvPr id="100" name="矩形 13">
              <a:extLst>
                <a:ext uri="{FF2B5EF4-FFF2-40B4-BE49-F238E27FC236}">
                  <a16:creationId xmlns:a16="http://schemas.microsoft.com/office/drawing/2014/main" id="{356EF69A-1936-544F-A95F-0664F4E186D5}"/>
                </a:ext>
              </a:extLst>
            </p:cNvPr>
            <p:cNvSpPr/>
            <p:nvPr userDrawn="1"/>
          </p:nvSpPr>
          <p:spPr>
            <a:xfrm>
              <a:off x="5354164" y="4134866"/>
              <a:ext cx="791510" cy="664397"/>
            </a:xfrm>
            <a:prstGeom prst="rect">
              <a:avLst/>
            </a:prstGeom>
            <a:solidFill>
              <a:srgbClr val="FCC8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52/200/0</a:t>
              </a:r>
            </a:p>
          </p:txBody>
        </p:sp>
        <p:sp>
          <p:nvSpPr>
            <p:cNvPr id="101" name="矩形 13">
              <a:extLst>
                <a:ext uri="{FF2B5EF4-FFF2-40B4-BE49-F238E27FC236}">
                  <a16:creationId xmlns:a16="http://schemas.microsoft.com/office/drawing/2014/main" id="{03EBAB43-95A5-1C4A-8458-B86EB3D51FCA}"/>
                </a:ext>
              </a:extLst>
            </p:cNvPr>
            <p:cNvSpPr/>
            <p:nvPr userDrawn="1"/>
          </p:nvSpPr>
          <p:spPr>
            <a:xfrm>
              <a:off x="5354164" y="5596166"/>
              <a:ext cx="791510" cy="664397"/>
            </a:xfrm>
            <a:prstGeom prst="rect">
              <a:avLst/>
            </a:prstGeom>
            <a:solidFill>
              <a:srgbClr val="30B5C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48/181/197</a:t>
              </a:r>
            </a:p>
          </p:txBody>
        </p:sp>
        <p:sp>
          <p:nvSpPr>
            <p:cNvPr id="102" name="矩形 13">
              <a:extLst>
                <a:ext uri="{FF2B5EF4-FFF2-40B4-BE49-F238E27FC236}">
                  <a16:creationId xmlns:a16="http://schemas.microsoft.com/office/drawing/2014/main" id="{371A8520-F934-304C-B57F-B49F768694E2}"/>
                </a:ext>
              </a:extLst>
            </p:cNvPr>
            <p:cNvSpPr/>
            <p:nvPr userDrawn="1"/>
          </p:nvSpPr>
          <p:spPr>
            <a:xfrm>
              <a:off x="6184543" y="4866463"/>
              <a:ext cx="791510" cy="664398"/>
            </a:xfrm>
            <a:prstGeom prst="rect">
              <a:avLst/>
            </a:prstGeom>
            <a:solidFill>
              <a:srgbClr val="81C15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129/193/95</a:t>
              </a:r>
            </a:p>
          </p:txBody>
        </p:sp>
        <p:sp>
          <p:nvSpPr>
            <p:cNvPr id="103" name="矩形 13">
              <a:extLst>
                <a:ext uri="{FF2B5EF4-FFF2-40B4-BE49-F238E27FC236}">
                  <a16:creationId xmlns:a16="http://schemas.microsoft.com/office/drawing/2014/main" id="{B83004D7-279B-C14E-9FCF-870FA1B74FDF}"/>
                </a:ext>
              </a:extLst>
            </p:cNvPr>
            <p:cNvSpPr/>
            <p:nvPr userDrawn="1"/>
          </p:nvSpPr>
          <p:spPr>
            <a:xfrm>
              <a:off x="6182308" y="4134866"/>
              <a:ext cx="791510" cy="664398"/>
            </a:xfrm>
            <a:prstGeom prst="rect">
              <a:avLst/>
            </a:prstGeom>
            <a:solidFill>
              <a:srgbClr val="FDD35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253/211/81</a:t>
              </a:r>
            </a:p>
          </p:txBody>
        </p:sp>
        <p:sp>
          <p:nvSpPr>
            <p:cNvPr id="104" name="矩形 13">
              <a:extLst>
                <a:ext uri="{FF2B5EF4-FFF2-40B4-BE49-F238E27FC236}">
                  <a16:creationId xmlns:a16="http://schemas.microsoft.com/office/drawing/2014/main" id="{99635968-4E69-CC41-9D78-6DF253FE3035}"/>
                </a:ext>
              </a:extLst>
            </p:cNvPr>
            <p:cNvSpPr/>
            <p:nvPr userDrawn="1"/>
          </p:nvSpPr>
          <p:spPr>
            <a:xfrm>
              <a:off x="6177324" y="5596166"/>
              <a:ext cx="791510" cy="664398"/>
            </a:xfrm>
            <a:prstGeom prst="rect">
              <a:avLst/>
            </a:prstGeom>
            <a:solidFill>
              <a:srgbClr val="56C4D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86/196/210</a:t>
              </a:r>
            </a:p>
          </p:txBody>
        </p:sp>
        <p:sp>
          <p:nvSpPr>
            <p:cNvPr id="105" name="矩形 13">
              <a:extLst>
                <a:ext uri="{FF2B5EF4-FFF2-40B4-BE49-F238E27FC236}">
                  <a16:creationId xmlns:a16="http://schemas.microsoft.com/office/drawing/2014/main" id="{BDBE4949-07B7-F046-AD95-68E4B0C11CCD}"/>
                </a:ext>
              </a:extLst>
            </p:cNvPr>
            <p:cNvSpPr/>
            <p:nvPr/>
          </p:nvSpPr>
          <p:spPr>
            <a:xfrm>
              <a:off x="6186245" y="184963"/>
              <a:ext cx="791510" cy="664397"/>
            </a:xfrm>
            <a:prstGeom prst="rect">
              <a:avLst/>
            </a:prstGeom>
            <a:solidFill>
              <a:srgbClr val="D3394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211/57/65</a:t>
              </a:r>
            </a:p>
          </p:txBody>
        </p:sp>
        <p:sp>
          <p:nvSpPr>
            <p:cNvPr id="106" name="矩形 13">
              <a:extLst>
                <a:ext uri="{FF2B5EF4-FFF2-40B4-BE49-F238E27FC236}">
                  <a16:creationId xmlns:a16="http://schemas.microsoft.com/office/drawing/2014/main" id="{AA9F9E00-6A31-F14B-A2E4-79908835FD14}"/>
                </a:ext>
              </a:extLst>
            </p:cNvPr>
            <p:cNvSpPr/>
            <p:nvPr/>
          </p:nvSpPr>
          <p:spPr>
            <a:xfrm>
              <a:off x="6185604" y="918047"/>
              <a:ext cx="791510" cy="664397"/>
            </a:xfrm>
            <a:prstGeom prst="rect">
              <a:avLst/>
            </a:prstGeom>
            <a:solidFill>
              <a:srgbClr val="D3385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211/56/89</a:t>
              </a:r>
            </a:p>
          </p:txBody>
        </p:sp>
        <p:sp>
          <p:nvSpPr>
            <p:cNvPr id="107" name="矩形 13">
              <a:extLst>
                <a:ext uri="{FF2B5EF4-FFF2-40B4-BE49-F238E27FC236}">
                  <a16:creationId xmlns:a16="http://schemas.microsoft.com/office/drawing/2014/main" id="{38715A31-485E-B744-B409-43F9F04B48F7}"/>
                </a:ext>
              </a:extLst>
            </p:cNvPr>
            <p:cNvSpPr/>
            <p:nvPr/>
          </p:nvSpPr>
          <p:spPr>
            <a:xfrm>
              <a:off x="6996262" y="1934171"/>
              <a:ext cx="791510" cy="664397"/>
            </a:xfrm>
            <a:prstGeom prst="rect">
              <a:avLst/>
            </a:prstGeom>
            <a:solidFill>
              <a:srgbClr val="DD80AA"/>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221/128/170</a:t>
              </a:r>
            </a:p>
          </p:txBody>
        </p:sp>
        <p:sp>
          <p:nvSpPr>
            <p:cNvPr id="108" name="矩形 13">
              <a:extLst>
                <a:ext uri="{FF2B5EF4-FFF2-40B4-BE49-F238E27FC236}">
                  <a16:creationId xmlns:a16="http://schemas.microsoft.com/office/drawing/2014/main" id="{4AE1609B-25DD-2C4A-B05B-D18ADBC39C71}"/>
                </a:ext>
              </a:extLst>
            </p:cNvPr>
            <p:cNvSpPr/>
            <p:nvPr/>
          </p:nvSpPr>
          <p:spPr>
            <a:xfrm>
              <a:off x="6996262" y="2673360"/>
              <a:ext cx="791510" cy="664397"/>
            </a:xfrm>
            <a:prstGeom prst="rect">
              <a:avLst/>
            </a:prstGeom>
            <a:solidFill>
              <a:srgbClr val="BF808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191/128/130</a:t>
              </a:r>
            </a:p>
          </p:txBody>
        </p:sp>
        <p:sp>
          <p:nvSpPr>
            <p:cNvPr id="109" name="矩形 13">
              <a:extLst>
                <a:ext uri="{FF2B5EF4-FFF2-40B4-BE49-F238E27FC236}">
                  <a16:creationId xmlns:a16="http://schemas.microsoft.com/office/drawing/2014/main" id="{ECE90F9F-DBBC-0B49-A42C-8B62397E473E}"/>
                </a:ext>
              </a:extLst>
            </p:cNvPr>
            <p:cNvSpPr/>
            <p:nvPr/>
          </p:nvSpPr>
          <p:spPr>
            <a:xfrm>
              <a:off x="6996262" y="3415851"/>
              <a:ext cx="791510" cy="664397"/>
            </a:xfrm>
            <a:prstGeom prst="rect">
              <a:avLst/>
            </a:prstGeom>
            <a:solidFill>
              <a:srgbClr val="F6B78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246/183/140</a:t>
              </a:r>
              <a:endParaRPr kumimoji="1" lang="mr-IN" altLang="zh-CN" sz="500" b="1" dirty="0">
                <a:solidFill>
                  <a:srgbClr val="595757"/>
                </a:solidFill>
                <a:latin typeface="Arial" charset="0"/>
                <a:ea typeface="Arial" charset="0"/>
                <a:cs typeface="Arial" charset="0"/>
              </a:endParaRPr>
            </a:p>
          </p:txBody>
        </p:sp>
        <p:sp>
          <p:nvSpPr>
            <p:cNvPr id="110" name="矩形 13">
              <a:extLst>
                <a:ext uri="{FF2B5EF4-FFF2-40B4-BE49-F238E27FC236}">
                  <a16:creationId xmlns:a16="http://schemas.microsoft.com/office/drawing/2014/main" id="{D5B387BA-F8B8-B54E-966E-F24E271747C4}"/>
                </a:ext>
              </a:extLst>
            </p:cNvPr>
            <p:cNvSpPr/>
            <p:nvPr/>
          </p:nvSpPr>
          <p:spPr>
            <a:xfrm>
              <a:off x="7006093" y="4866463"/>
              <a:ext cx="791510" cy="664397"/>
            </a:xfrm>
            <a:prstGeom prst="rect">
              <a:avLst/>
            </a:prstGeom>
            <a:solidFill>
              <a:srgbClr val="AFD89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176/216/156</a:t>
              </a:r>
            </a:p>
          </p:txBody>
        </p:sp>
        <p:sp>
          <p:nvSpPr>
            <p:cNvPr id="111" name="矩形 13">
              <a:extLst>
                <a:ext uri="{FF2B5EF4-FFF2-40B4-BE49-F238E27FC236}">
                  <a16:creationId xmlns:a16="http://schemas.microsoft.com/office/drawing/2014/main" id="{E6C9B99E-8C1C-2B49-B82E-3C754B8E5C02}"/>
                </a:ext>
              </a:extLst>
            </p:cNvPr>
            <p:cNvSpPr/>
            <p:nvPr/>
          </p:nvSpPr>
          <p:spPr>
            <a:xfrm>
              <a:off x="7003856" y="4134866"/>
              <a:ext cx="791510" cy="664397"/>
            </a:xfrm>
            <a:prstGeom prst="rect">
              <a:avLst/>
            </a:prstGeom>
            <a:solidFill>
              <a:srgbClr val="FDE39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253/227/181</a:t>
              </a:r>
            </a:p>
          </p:txBody>
        </p:sp>
        <p:sp>
          <p:nvSpPr>
            <p:cNvPr id="112" name="矩形 13">
              <a:extLst>
                <a:ext uri="{FF2B5EF4-FFF2-40B4-BE49-F238E27FC236}">
                  <a16:creationId xmlns:a16="http://schemas.microsoft.com/office/drawing/2014/main" id="{0106BFA2-9DE1-3A42-A6C6-69BCE0FA34F4}"/>
                </a:ext>
              </a:extLst>
            </p:cNvPr>
            <p:cNvSpPr/>
            <p:nvPr/>
          </p:nvSpPr>
          <p:spPr>
            <a:xfrm>
              <a:off x="7003856" y="5596166"/>
              <a:ext cx="791510" cy="664397"/>
            </a:xfrm>
            <a:prstGeom prst="rect">
              <a:avLst/>
            </a:prstGeom>
            <a:solidFill>
              <a:srgbClr val="94DAE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148/218/226</a:t>
              </a:r>
            </a:p>
          </p:txBody>
        </p:sp>
        <p:sp>
          <p:nvSpPr>
            <p:cNvPr id="113" name="矩形 13">
              <a:extLst>
                <a:ext uri="{FF2B5EF4-FFF2-40B4-BE49-F238E27FC236}">
                  <a16:creationId xmlns:a16="http://schemas.microsoft.com/office/drawing/2014/main" id="{F760C1C5-4342-C346-A7D2-D101978EDF66}"/>
                </a:ext>
              </a:extLst>
            </p:cNvPr>
            <p:cNvSpPr/>
            <p:nvPr/>
          </p:nvSpPr>
          <p:spPr>
            <a:xfrm>
              <a:off x="6997826" y="184963"/>
              <a:ext cx="791510" cy="664397"/>
            </a:xfrm>
            <a:prstGeom prst="rect">
              <a:avLst/>
            </a:prstGeom>
            <a:solidFill>
              <a:srgbClr val="E281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226/129/137</a:t>
              </a:r>
            </a:p>
          </p:txBody>
        </p:sp>
        <p:sp>
          <p:nvSpPr>
            <p:cNvPr id="114" name="矩形 13">
              <a:extLst>
                <a:ext uri="{FF2B5EF4-FFF2-40B4-BE49-F238E27FC236}">
                  <a16:creationId xmlns:a16="http://schemas.microsoft.com/office/drawing/2014/main" id="{5BB50A4A-0B64-7E4C-824C-1EBCA1A992CF}"/>
                </a:ext>
              </a:extLst>
            </p:cNvPr>
            <p:cNvSpPr/>
            <p:nvPr/>
          </p:nvSpPr>
          <p:spPr>
            <a:xfrm>
              <a:off x="6997185" y="918047"/>
              <a:ext cx="791510" cy="664397"/>
            </a:xfrm>
            <a:prstGeom prst="rect">
              <a:avLst/>
            </a:prstGeom>
            <a:solidFill>
              <a:srgbClr val="E2819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226/129/152</a:t>
              </a:r>
            </a:p>
          </p:txBody>
        </p:sp>
        <p:sp>
          <p:nvSpPr>
            <p:cNvPr id="115" name="矩形 13">
              <a:extLst>
                <a:ext uri="{FF2B5EF4-FFF2-40B4-BE49-F238E27FC236}">
                  <a16:creationId xmlns:a16="http://schemas.microsoft.com/office/drawing/2014/main" id="{756A7E25-6C44-8A44-A8C5-61D19BC9EDAF}"/>
                </a:ext>
              </a:extLst>
            </p:cNvPr>
            <p:cNvSpPr/>
            <p:nvPr userDrawn="1"/>
          </p:nvSpPr>
          <p:spPr>
            <a:xfrm>
              <a:off x="7806130" y="1934171"/>
              <a:ext cx="791510" cy="664397"/>
            </a:xfrm>
            <a:prstGeom prst="rect">
              <a:avLst/>
            </a:prstGeom>
            <a:solidFill>
              <a:srgbClr val="EBB3C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235/179/204</a:t>
              </a:r>
            </a:p>
          </p:txBody>
        </p:sp>
        <p:sp>
          <p:nvSpPr>
            <p:cNvPr id="116" name="矩形 13">
              <a:extLst>
                <a:ext uri="{FF2B5EF4-FFF2-40B4-BE49-F238E27FC236}">
                  <a16:creationId xmlns:a16="http://schemas.microsoft.com/office/drawing/2014/main" id="{96588389-39CD-DF4E-B9AC-92091E25724E}"/>
                </a:ext>
              </a:extLst>
            </p:cNvPr>
            <p:cNvSpPr/>
            <p:nvPr/>
          </p:nvSpPr>
          <p:spPr>
            <a:xfrm>
              <a:off x="7806130" y="2673360"/>
              <a:ext cx="791510" cy="664397"/>
            </a:xfrm>
            <a:prstGeom prst="rect">
              <a:avLst/>
            </a:prstGeom>
            <a:solidFill>
              <a:srgbClr val="D8B3B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112" rtl="0" eaLnBrk="1" fontAlgn="auto" latinLnBrk="0" hangingPunct="1">
                <a:lnSpc>
                  <a:spcPts val="620"/>
                </a:lnSpc>
                <a:spcBef>
                  <a:spcPts val="0"/>
                </a:spcBef>
                <a:spcAft>
                  <a:spcPts val="0"/>
                </a:spcAft>
                <a:buClrTx/>
                <a:buSzTx/>
                <a:buFontTx/>
                <a:buNone/>
                <a:tabLst/>
                <a:defRPr/>
              </a:pPr>
              <a:r>
                <a:rPr kumimoji="1" lang="en-US" altLang="zh-CN" sz="500" b="1" dirty="0">
                  <a:solidFill>
                    <a:srgbClr val="595757"/>
                  </a:solidFill>
                  <a:latin typeface="Arial" charset="0"/>
                  <a:ea typeface="Arial" charset="0"/>
                  <a:cs typeface="Arial" charset="0"/>
                </a:rPr>
                <a:t>RGB 216/179/179</a:t>
              </a:r>
            </a:p>
          </p:txBody>
        </p:sp>
        <p:sp>
          <p:nvSpPr>
            <p:cNvPr id="117" name="矩形 13">
              <a:extLst>
                <a:ext uri="{FF2B5EF4-FFF2-40B4-BE49-F238E27FC236}">
                  <a16:creationId xmlns:a16="http://schemas.microsoft.com/office/drawing/2014/main" id="{20725C9F-31AE-DB44-B70A-B4ECDEC0BC00}"/>
                </a:ext>
              </a:extLst>
            </p:cNvPr>
            <p:cNvSpPr/>
            <p:nvPr/>
          </p:nvSpPr>
          <p:spPr>
            <a:xfrm>
              <a:off x="7811114" y="3415851"/>
              <a:ext cx="791510" cy="664398"/>
            </a:xfrm>
            <a:prstGeom prst="rect">
              <a:avLst/>
            </a:prstGeom>
            <a:solidFill>
              <a:srgbClr val="FAD3B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250/211/187</a:t>
              </a:r>
              <a:endParaRPr kumimoji="1" lang="mr-IN" altLang="zh-CN" sz="500" b="1" dirty="0">
                <a:solidFill>
                  <a:srgbClr val="595757"/>
                </a:solidFill>
                <a:latin typeface="Arial" charset="0"/>
                <a:ea typeface="Arial" charset="0"/>
                <a:cs typeface="Arial" charset="0"/>
              </a:endParaRPr>
            </a:p>
          </p:txBody>
        </p:sp>
        <p:sp>
          <p:nvSpPr>
            <p:cNvPr id="118" name="矩形 13">
              <a:extLst>
                <a:ext uri="{FF2B5EF4-FFF2-40B4-BE49-F238E27FC236}">
                  <a16:creationId xmlns:a16="http://schemas.microsoft.com/office/drawing/2014/main" id="{AC5BCC27-B68D-0743-8E0B-E25F8D01C3A4}"/>
                </a:ext>
              </a:extLst>
            </p:cNvPr>
            <p:cNvSpPr/>
            <p:nvPr/>
          </p:nvSpPr>
          <p:spPr>
            <a:xfrm>
              <a:off x="7820945" y="4866463"/>
              <a:ext cx="791510" cy="664398"/>
            </a:xfrm>
            <a:prstGeom prst="rect">
              <a:avLst/>
            </a:prstGeom>
            <a:solidFill>
              <a:srgbClr val="D0E8C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208/232/196</a:t>
              </a:r>
            </a:p>
          </p:txBody>
        </p:sp>
        <p:sp>
          <p:nvSpPr>
            <p:cNvPr id="119" name="矩形 13">
              <a:extLst>
                <a:ext uri="{FF2B5EF4-FFF2-40B4-BE49-F238E27FC236}">
                  <a16:creationId xmlns:a16="http://schemas.microsoft.com/office/drawing/2014/main" id="{51C2E83A-C975-6945-B2FD-5B22BBB53DB7}"/>
                </a:ext>
              </a:extLst>
            </p:cNvPr>
            <p:cNvSpPr/>
            <p:nvPr/>
          </p:nvSpPr>
          <p:spPr>
            <a:xfrm>
              <a:off x="7818707" y="4134866"/>
              <a:ext cx="791510" cy="664398"/>
            </a:xfrm>
            <a:prstGeom prst="rect">
              <a:avLst/>
            </a:prstGeom>
            <a:solidFill>
              <a:srgbClr val="FEEE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254/238/193</a:t>
              </a:r>
            </a:p>
          </p:txBody>
        </p:sp>
        <p:sp>
          <p:nvSpPr>
            <p:cNvPr id="120" name="矩形 13">
              <a:extLst>
                <a:ext uri="{FF2B5EF4-FFF2-40B4-BE49-F238E27FC236}">
                  <a16:creationId xmlns:a16="http://schemas.microsoft.com/office/drawing/2014/main" id="{BEE9A95F-6965-354F-A2C7-2E8C81DDA52F}"/>
                </a:ext>
              </a:extLst>
            </p:cNvPr>
            <p:cNvSpPr/>
            <p:nvPr/>
          </p:nvSpPr>
          <p:spPr>
            <a:xfrm>
              <a:off x="7823691" y="5596166"/>
              <a:ext cx="791510" cy="664398"/>
            </a:xfrm>
            <a:prstGeom prst="rect">
              <a:avLst/>
            </a:prstGeom>
            <a:solidFill>
              <a:srgbClr val="BEE9E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190/233/238</a:t>
              </a:r>
            </a:p>
          </p:txBody>
        </p:sp>
        <p:sp>
          <p:nvSpPr>
            <p:cNvPr id="121" name="矩形 13">
              <a:extLst>
                <a:ext uri="{FF2B5EF4-FFF2-40B4-BE49-F238E27FC236}">
                  <a16:creationId xmlns:a16="http://schemas.microsoft.com/office/drawing/2014/main" id="{509164EB-3DC4-7A4F-9E7C-06EBC981CD0A}"/>
                </a:ext>
              </a:extLst>
            </p:cNvPr>
            <p:cNvSpPr/>
            <p:nvPr/>
          </p:nvSpPr>
          <p:spPr>
            <a:xfrm>
              <a:off x="7807694" y="184963"/>
              <a:ext cx="791510" cy="664397"/>
            </a:xfrm>
            <a:prstGeom prst="rect">
              <a:avLst/>
            </a:prstGeom>
            <a:solidFill>
              <a:srgbClr val="EEB3B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239/178/184</a:t>
              </a:r>
            </a:p>
          </p:txBody>
        </p:sp>
        <p:sp>
          <p:nvSpPr>
            <p:cNvPr id="122" name="矩形 13">
              <a:extLst>
                <a:ext uri="{FF2B5EF4-FFF2-40B4-BE49-F238E27FC236}">
                  <a16:creationId xmlns:a16="http://schemas.microsoft.com/office/drawing/2014/main" id="{667867DD-D3E6-3040-A7B5-39345C0CE2E3}"/>
                </a:ext>
              </a:extLst>
            </p:cNvPr>
            <p:cNvSpPr/>
            <p:nvPr/>
          </p:nvSpPr>
          <p:spPr>
            <a:xfrm>
              <a:off x="7807054" y="918047"/>
              <a:ext cx="791510" cy="664397"/>
            </a:xfrm>
            <a:prstGeom prst="rect">
              <a:avLst/>
            </a:prstGeom>
            <a:solidFill>
              <a:srgbClr val="EEB3C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238/179/193</a:t>
              </a:r>
            </a:p>
          </p:txBody>
        </p:sp>
        <p:sp>
          <p:nvSpPr>
            <p:cNvPr id="123" name="矩形 13">
              <a:extLst>
                <a:ext uri="{FF2B5EF4-FFF2-40B4-BE49-F238E27FC236}">
                  <a16:creationId xmlns:a16="http://schemas.microsoft.com/office/drawing/2014/main" id="{9EE10597-3782-AB46-8453-89FA049C6C46}"/>
                </a:ext>
              </a:extLst>
            </p:cNvPr>
            <p:cNvSpPr/>
            <p:nvPr userDrawn="1"/>
          </p:nvSpPr>
          <p:spPr>
            <a:xfrm>
              <a:off x="5354169" y="6324025"/>
              <a:ext cx="513579" cy="664397"/>
            </a:xfrm>
            <a:prstGeom prst="rect">
              <a:avLst/>
            </a:prstGeom>
            <a:solidFill>
              <a:srgbClr val="22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0/0/0</a:t>
              </a:r>
            </a:p>
          </p:txBody>
        </p:sp>
        <p:sp>
          <p:nvSpPr>
            <p:cNvPr id="124" name="矩形 13">
              <a:extLst>
                <a:ext uri="{FF2B5EF4-FFF2-40B4-BE49-F238E27FC236}">
                  <a16:creationId xmlns:a16="http://schemas.microsoft.com/office/drawing/2014/main" id="{966B3529-B594-884C-BED0-5887B34BBBB8}"/>
                </a:ext>
              </a:extLst>
            </p:cNvPr>
            <p:cNvSpPr/>
            <p:nvPr userDrawn="1"/>
          </p:nvSpPr>
          <p:spPr>
            <a:xfrm>
              <a:off x="5900626" y="6324025"/>
              <a:ext cx="513579" cy="664397"/>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 </a:t>
              </a:r>
            </a:p>
            <a:p>
              <a:pPr algn="ctr">
                <a:lnSpc>
                  <a:spcPts val="620"/>
                </a:lnSpc>
              </a:pPr>
              <a:r>
                <a:rPr kumimoji="1" lang="en-US" altLang="zh-CN" sz="500" b="1" dirty="0">
                  <a:solidFill>
                    <a:srgbClr val="FFFFFF"/>
                  </a:solidFill>
                  <a:latin typeface="Arial" charset="0"/>
                  <a:ea typeface="Arial" charset="0"/>
                  <a:cs typeface="Arial" charset="0"/>
                </a:rPr>
                <a:t>89/87/87</a:t>
              </a:r>
            </a:p>
          </p:txBody>
        </p:sp>
        <p:sp>
          <p:nvSpPr>
            <p:cNvPr id="125" name="矩形 13">
              <a:extLst>
                <a:ext uri="{FF2B5EF4-FFF2-40B4-BE49-F238E27FC236}">
                  <a16:creationId xmlns:a16="http://schemas.microsoft.com/office/drawing/2014/main" id="{0B0545C9-147F-584F-80D2-EF13876D7D33}"/>
                </a:ext>
              </a:extLst>
            </p:cNvPr>
            <p:cNvSpPr/>
            <p:nvPr userDrawn="1"/>
          </p:nvSpPr>
          <p:spPr>
            <a:xfrm>
              <a:off x="6445335" y="6324024"/>
              <a:ext cx="513579" cy="664398"/>
            </a:xfrm>
            <a:prstGeom prst="rect">
              <a:avLst/>
            </a:prstGeom>
            <a:solidFill>
              <a:srgbClr val="88888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137/137/</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137</a:t>
              </a:r>
            </a:p>
          </p:txBody>
        </p:sp>
        <p:sp>
          <p:nvSpPr>
            <p:cNvPr id="126" name="矩形 13">
              <a:extLst>
                <a:ext uri="{FF2B5EF4-FFF2-40B4-BE49-F238E27FC236}">
                  <a16:creationId xmlns:a16="http://schemas.microsoft.com/office/drawing/2014/main" id="{44FD0A0B-0D45-3340-A523-465AC24134BF}"/>
                </a:ext>
              </a:extLst>
            </p:cNvPr>
            <p:cNvSpPr/>
            <p:nvPr userDrawn="1"/>
          </p:nvSpPr>
          <p:spPr>
            <a:xfrm>
              <a:off x="7003279" y="6324024"/>
              <a:ext cx="513579" cy="664398"/>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FFFFFF"/>
                  </a:solidFill>
                  <a:latin typeface="Arial" charset="0"/>
                  <a:ea typeface="Arial" charset="0"/>
                  <a:cs typeface="Arial" charset="0"/>
                </a:rPr>
                <a:t>RGB</a:t>
              </a:r>
            </a:p>
            <a:p>
              <a:pPr algn="ctr">
                <a:lnSpc>
                  <a:spcPts val="620"/>
                </a:lnSpc>
              </a:pPr>
              <a:r>
                <a:rPr kumimoji="1" lang="en-US" altLang="zh-CN" sz="500" b="1" dirty="0">
                  <a:solidFill>
                    <a:srgbClr val="FFFFFF"/>
                  </a:solidFill>
                  <a:latin typeface="Arial" charset="0"/>
                  <a:ea typeface="Arial" charset="0"/>
                  <a:cs typeface="Arial" charset="0"/>
                </a:rPr>
                <a:t>181/181/</a:t>
              </a:r>
              <a:br>
                <a:rPr kumimoji="1" lang="en-US" altLang="zh-CN" sz="500" b="1" dirty="0">
                  <a:solidFill>
                    <a:srgbClr val="FFFFFF"/>
                  </a:solidFill>
                  <a:latin typeface="Arial" charset="0"/>
                  <a:ea typeface="Arial" charset="0"/>
                  <a:cs typeface="Arial" charset="0"/>
                </a:rPr>
              </a:br>
              <a:r>
                <a:rPr kumimoji="1" lang="en-US" altLang="zh-CN" sz="500" b="1" dirty="0">
                  <a:solidFill>
                    <a:srgbClr val="FFFFFF"/>
                  </a:solidFill>
                  <a:latin typeface="Arial" charset="0"/>
                  <a:ea typeface="Arial" charset="0"/>
                  <a:cs typeface="Arial" charset="0"/>
                </a:rPr>
                <a:t>181</a:t>
              </a:r>
            </a:p>
          </p:txBody>
        </p:sp>
        <p:sp>
          <p:nvSpPr>
            <p:cNvPr id="127" name="矩形 13">
              <a:extLst>
                <a:ext uri="{FF2B5EF4-FFF2-40B4-BE49-F238E27FC236}">
                  <a16:creationId xmlns:a16="http://schemas.microsoft.com/office/drawing/2014/main" id="{2C404A07-276B-3648-BB25-4EDB5905448C}"/>
                </a:ext>
              </a:extLst>
            </p:cNvPr>
            <p:cNvSpPr/>
            <p:nvPr userDrawn="1"/>
          </p:nvSpPr>
          <p:spPr>
            <a:xfrm>
              <a:off x="7551547" y="6324024"/>
              <a:ext cx="513579" cy="66439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 221/221/</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221</a:t>
              </a:r>
            </a:p>
          </p:txBody>
        </p:sp>
        <p:sp>
          <p:nvSpPr>
            <p:cNvPr id="128" name="矩形 13">
              <a:extLst>
                <a:ext uri="{FF2B5EF4-FFF2-40B4-BE49-F238E27FC236}">
                  <a16:creationId xmlns:a16="http://schemas.microsoft.com/office/drawing/2014/main" id="{72B0F29C-A346-8946-9B8E-8F1B9DFF7AD0}"/>
                </a:ext>
              </a:extLst>
            </p:cNvPr>
            <p:cNvSpPr/>
            <p:nvPr userDrawn="1"/>
          </p:nvSpPr>
          <p:spPr>
            <a:xfrm>
              <a:off x="8098559" y="6324024"/>
              <a:ext cx="513579" cy="664398"/>
            </a:xfrm>
            <a:prstGeom prst="rect">
              <a:avLst/>
            </a:prstGeom>
            <a:solidFill>
              <a:srgbClr val="FFFFFF"/>
            </a:solidFill>
            <a:ln w="6350">
              <a:solidFill>
                <a:srgbClr val="B5B5B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620"/>
                </a:lnSpc>
              </a:pPr>
              <a:r>
                <a:rPr kumimoji="1" lang="en-US" altLang="zh-CN" sz="500" b="1" dirty="0">
                  <a:solidFill>
                    <a:srgbClr val="595757"/>
                  </a:solidFill>
                  <a:latin typeface="Arial" charset="0"/>
                  <a:ea typeface="Arial" charset="0"/>
                  <a:cs typeface="Arial" charset="0"/>
                </a:rPr>
                <a:t>RGB</a:t>
              </a:r>
            </a:p>
            <a:p>
              <a:pPr algn="ctr">
                <a:lnSpc>
                  <a:spcPts val="620"/>
                </a:lnSpc>
              </a:pPr>
              <a:r>
                <a:rPr kumimoji="1" lang="en-US" altLang="zh-CN" sz="500" b="1" dirty="0">
                  <a:solidFill>
                    <a:srgbClr val="595757"/>
                  </a:solidFill>
                  <a:latin typeface="Arial" charset="0"/>
                  <a:ea typeface="Arial" charset="0"/>
                  <a:cs typeface="Arial" charset="0"/>
                </a:rPr>
                <a:t>255/255/</a:t>
              </a:r>
              <a:br>
                <a:rPr kumimoji="1" lang="en-US" altLang="zh-CN" sz="500" b="1" dirty="0">
                  <a:solidFill>
                    <a:srgbClr val="595757"/>
                  </a:solidFill>
                  <a:latin typeface="Arial" charset="0"/>
                  <a:ea typeface="Arial" charset="0"/>
                  <a:cs typeface="Arial" charset="0"/>
                </a:rPr>
              </a:br>
              <a:r>
                <a:rPr kumimoji="1" lang="en-US" altLang="zh-CN" sz="500" b="1" dirty="0">
                  <a:solidFill>
                    <a:srgbClr val="595757"/>
                  </a:solidFill>
                  <a:latin typeface="Arial" charset="0"/>
                  <a:ea typeface="Arial" charset="0"/>
                  <a:cs typeface="Arial" charset="0"/>
                </a:rPr>
                <a:t>255</a:t>
              </a:r>
            </a:p>
          </p:txBody>
        </p:sp>
      </p:grpSp>
      <p:pic>
        <p:nvPicPr>
          <p:cNvPr id="47" name="Picture 46">
            <a:extLst>
              <a:ext uri="{FF2B5EF4-FFF2-40B4-BE49-F238E27FC236}">
                <a16:creationId xmlns:a16="http://schemas.microsoft.com/office/drawing/2014/main" id="{92D9040A-3082-2F49-987E-B51574332EF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2194" y="6323416"/>
            <a:ext cx="1270304" cy="275024"/>
          </a:xfrm>
          <a:prstGeom prst="rect">
            <a:avLst/>
          </a:prstGeom>
        </p:spPr>
      </p:pic>
    </p:spTree>
    <p:extLst>
      <p:ext uri="{BB962C8B-B14F-4D97-AF65-F5344CB8AC3E}">
        <p14:creationId xmlns:p14="http://schemas.microsoft.com/office/powerpoint/2010/main" val="3244445098"/>
      </p:ext>
    </p:extLst>
  </p:cSld>
  <p:clrMap bg1="lt1" tx1="dk1" bg2="lt2" tx2="dk2" accent1="accent1" accent2="accent2" accent3="accent3" accent4="accent4" accent5="accent5" accent6="accent6" hlink="hlink" folHlink="folHlink"/>
  <p:hf hdr="0" ftr="0" dt="0"/>
  <p:txStyles>
    <p:titleStyle>
      <a:lvl1pPr algn="l" defTabSz="1187323" rtl="0" eaLnBrk="1" latinLnBrk="0" hangingPunct="1">
        <a:lnSpc>
          <a:spcPct val="90000"/>
        </a:lnSpc>
        <a:spcBef>
          <a:spcPct val="0"/>
        </a:spcBef>
        <a:buNone/>
        <a:defRPr sz="5714" kern="1200">
          <a:solidFill>
            <a:schemeClr val="tx1"/>
          </a:solidFill>
          <a:latin typeface="+mj-lt"/>
          <a:ea typeface="+mj-ea"/>
          <a:cs typeface="+mj-cs"/>
        </a:defRPr>
      </a:lvl1pPr>
    </p:titleStyle>
    <p:bodyStyle>
      <a:lvl1pPr marL="296831" indent="-296831" algn="l" defTabSz="1187323" rtl="0" eaLnBrk="1" latinLnBrk="0" hangingPunct="1">
        <a:lnSpc>
          <a:spcPct val="90000"/>
        </a:lnSpc>
        <a:spcBef>
          <a:spcPts val="1298"/>
        </a:spcBef>
        <a:buFont typeface="Arial" panose="020B0604020202020204" pitchFamily="34" charset="0"/>
        <a:buChar char="•"/>
        <a:defRPr sz="3635" kern="1200">
          <a:solidFill>
            <a:schemeClr val="tx1"/>
          </a:solidFill>
          <a:latin typeface="+mn-lt"/>
          <a:ea typeface="+mn-ea"/>
          <a:cs typeface="+mn-cs"/>
        </a:defRPr>
      </a:lvl1pPr>
      <a:lvl2pPr marL="890493" indent="-296831" algn="l" defTabSz="1187323" rtl="0" eaLnBrk="1" latinLnBrk="0" hangingPunct="1">
        <a:lnSpc>
          <a:spcPct val="90000"/>
        </a:lnSpc>
        <a:spcBef>
          <a:spcPts val="650"/>
        </a:spcBef>
        <a:buFont typeface="Arial" panose="020B0604020202020204" pitchFamily="34" charset="0"/>
        <a:buChar char="•"/>
        <a:defRPr sz="3117" kern="1200">
          <a:solidFill>
            <a:schemeClr val="tx1"/>
          </a:solidFill>
          <a:latin typeface="+mn-lt"/>
          <a:ea typeface="+mn-ea"/>
          <a:cs typeface="+mn-cs"/>
        </a:defRPr>
      </a:lvl2pPr>
      <a:lvl3pPr marL="1484154" indent="-296831" algn="l" defTabSz="1187323" rtl="0" eaLnBrk="1" latinLnBrk="0" hangingPunct="1">
        <a:lnSpc>
          <a:spcPct val="90000"/>
        </a:lnSpc>
        <a:spcBef>
          <a:spcPts val="650"/>
        </a:spcBef>
        <a:buFont typeface="Arial" panose="020B0604020202020204" pitchFamily="34" charset="0"/>
        <a:buChar char="•"/>
        <a:defRPr sz="2597" kern="1200">
          <a:solidFill>
            <a:schemeClr val="tx1"/>
          </a:solidFill>
          <a:latin typeface="+mn-lt"/>
          <a:ea typeface="+mn-ea"/>
          <a:cs typeface="+mn-cs"/>
        </a:defRPr>
      </a:lvl3pPr>
      <a:lvl4pPr marL="2077817"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4pPr>
      <a:lvl5pPr marL="2671478"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5pPr>
      <a:lvl6pPr marL="3265140"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6pPr>
      <a:lvl7pPr marL="3858802"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7pPr>
      <a:lvl8pPr marL="4452463"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8pPr>
      <a:lvl9pPr marL="5046125" indent="-296831" algn="l" defTabSz="1187323" rtl="0" eaLnBrk="1" latinLnBrk="0" hangingPunct="1">
        <a:lnSpc>
          <a:spcPct val="90000"/>
        </a:lnSpc>
        <a:spcBef>
          <a:spcPts val="650"/>
        </a:spcBef>
        <a:buFont typeface="Arial" panose="020B0604020202020204" pitchFamily="34" charset="0"/>
        <a:buChar char="•"/>
        <a:defRPr sz="2337" kern="1200">
          <a:solidFill>
            <a:schemeClr val="tx1"/>
          </a:solidFill>
          <a:latin typeface="+mn-lt"/>
          <a:ea typeface="+mn-ea"/>
          <a:cs typeface="+mn-cs"/>
        </a:defRPr>
      </a:lvl9pPr>
    </p:bodyStyle>
    <p:otherStyle>
      <a:defPPr>
        <a:defRPr lang="en-US"/>
      </a:defPPr>
      <a:lvl1pPr marL="0" algn="l" defTabSz="1187323" rtl="0" eaLnBrk="1" latinLnBrk="0" hangingPunct="1">
        <a:defRPr sz="2337" kern="1200">
          <a:solidFill>
            <a:schemeClr val="tx1"/>
          </a:solidFill>
          <a:latin typeface="+mn-lt"/>
          <a:ea typeface="+mn-ea"/>
          <a:cs typeface="+mn-cs"/>
        </a:defRPr>
      </a:lvl1pPr>
      <a:lvl2pPr marL="593662" algn="l" defTabSz="1187323" rtl="0" eaLnBrk="1" latinLnBrk="0" hangingPunct="1">
        <a:defRPr sz="2337" kern="1200">
          <a:solidFill>
            <a:schemeClr val="tx1"/>
          </a:solidFill>
          <a:latin typeface="+mn-lt"/>
          <a:ea typeface="+mn-ea"/>
          <a:cs typeface="+mn-cs"/>
        </a:defRPr>
      </a:lvl2pPr>
      <a:lvl3pPr marL="1187323" algn="l" defTabSz="1187323" rtl="0" eaLnBrk="1" latinLnBrk="0" hangingPunct="1">
        <a:defRPr sz="2337" kern="1200">
          <a:solidFill>
            <a:schemeClr val="tx1"/>
          </a:solidFill>
          <a:latin typeface="+mn-lt"/>
          <a:ea typeface="+mn-ea"/>
          <a:cs typeface="+mn-cs"/>
        </a:defRPr>
      </a:lvl3pPr>
      <a:lvl4pPr marL="1780986" algn="l" defTabSz="1187323" rtl="0" eaLnBrk="1" latinLnBrk="0" hangingPunct="1">
        <a:defRPr sz="2337" kern="1200">
          <a:solidFill>
            <a:schemeClr val="tx1"/>
          </a:solidFill>
          <a:latin typeface="+mn-lt"/>
          <a:ea typeface="+mn-ea"/>
          <a:cs typeface="+mn-cs"/>
        </a:defRPr>
      </a:lvl4pPr>
      <a:lvl5pPr marL="2374648" algn="l" defTabSz="1187323" rtl="0" eaLnBrk="1" latinLnBrk="0" hangingPunct="1">
        <a:defRPr sz="2337" kern="1200">
          <a:solidFill>
            <a:schemeClr val="tx1"/>
          </a:solidFill>
          <a:latin typeface="+mn-lt"/>
          <a:ea typeface="+mn-ea"/>
          <a:cs typeface="+mn-cs"/>
        </a:defRPr>
      </a:lvl5pPr>
      <a:lvl6pPr marL="2968309" algn="l" defTabSz="1187323" rtl="0" eaLnBrk="1" latinLnBrk="0" hangingPunct="1">
        <a:defRPr sz="2337" kern="1200">
          <a:solidFill>
            <a:schemeClr val="tx1"/>
          </a:solidFill>
          <a:latin typeface="+mn-lt"/>
          <a:ea typeface="+mn-ea"/>
          <a:cs typeface="+mn-cs"/>
        </a:defRPr>
      </a:lvl6pPr>
      <a:lvl7pPr marL="3561971" algn="l" defTabSz="1187323" rtl="0" eaLnBrk="1" latinLnBrk="0" hangingPunct="1">
        <a:defRPr sz="2337" kern="1200">
          <a:solidFill>
            <a:schemeClr val="tx1"/>
          </a:solidFill>
          <a:latin typeface="+mn-lt"/>
          <a:ea typeface="+mn-ea"/>
          <a:cs typeface="+mn-cs"/>
        </a:defRPr>
      </a:lvl7pPr>
      <a:lvl8pPr marL="4155634" algn="l" defTabSz="1187323" rtl="0" eaLnBrk="1" latinLnBrk="0" hangingPunct="1">
        <a:defRPr sz="2337" kern="1200">
          <a:solidFill>
            <a:schemeClr val="tx1"/>
          </a:solidFill>
          <a:latin typeface="+mn-lt"/>
          <a:ea typeface="+mn-ea"/>
          <a:cs typeface="+mn-cs"/>
        </a:defRPr>
      </a:lvl8pPr>
      <a:lvl9pPr marL="4749295" algn="l" defTabSz="1187323" rtl="0" eaLnBrk="1" latinLnBrk="0" hangingPunct="1">
        <a:defRPr sz="233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493295" y="2219660"/>
            <a:ext cx="11205410" cy="1458578"/>
          </a:xfrm>
        </p:spPr>
        <p:txBody>
          <a:bodyPr/>
          <a:lstStyle/>
          <a:p>
            <a:pPr algn="ctr" eaLnBrk="1" hangingPunct="1"/>
            <a:r>
              <a:rPr lang="en-US" altLang="en-US" sz="4400" b="1" dirty="0"/>
              <a:t>R20 </a:t>
            </a:r>
            <a:r>
              <a:rPr lang="en-US" altLang="en-US" sz="4400" b="1" dirty="0" err="1"/>
              <a:t>AIoT</a:t>
            </a:r>
            <a:r>
              <a:rPr lang="en-US" altLang="en-US" sz="4400" b="1" dirty="0"/>
              <a:t> key issue 1 conclusion way forward</a:t>
            </a:r>
            <a:endParaRPr lang="en-GB" altLang="en-US" sz="4400" b="1"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52650" y="4192421"/>
            <a:ext cx="7886700" cy="581880"/>
          </a:xfrm>
        </p:spPr>
        <p:txBody>
          <a:bodyPr/>
          <a:lstStyle/>
          <a:p>
            <a:pPr marL="0" indent="0" algn="ctr" eaLnBrk="1" hangingPunct="1">
              <a:buFontTx/>
              <a:buNone/>
            </a:pPr>
            <a:r>
              <a:rPr lang="en-GB" altLang="en-US" dirty="0"/>
              <a:t>Huawei, OPPO (rapporteurs)</a:t>
            </a: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副标题 1">
            <a:extLst>
              <a:ext uri="{FF2B5EF4-FFF2-40B4-BE49-F238E27FC236}">
                <a16:creationId xmlns:a16="http://schemas.microsoft.com/office/drawing/2014/main" id="{D0E5E9E5-905A-43AB-BB80-C2267E92ADE3}"/>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Summary of endorsement in SA2#172</a:t>
            </a:r>
            <a:endParaRPr lang="zh-CN" altLang="en-US" sz="2800" b="1" dirty="0">
              <a:latin typeface="+mj-lt"/>
            </a:endParaRPr>
          </a:p>
        </p:txBody>
      </p:sp>
      <p:graphicFrame>
        <p:nvGraphicFramePr>
          <p:cNvPr id="2" name="表格 1">
            <a:extLst>
              <a:ext uri="{FF2B5EF4-FFF2-40B4-BE49-F238E27FC236}">
                <a16:creationId xmlns:a16="http://schemas.microsoft.com/office/drawing/2014/main" id="{E0ABEA15-448C-BE47-F59B-46535E157511}"/>
              </a:ext>
            </a:extLst>
          </p:cNvPr>
          <p:cNvGraphicFramePr>
            <a:graphicFrameLocks noGrp="1"/>
          </p:cNvGraphicFramePr>
          <p:nvPr>
            <p:extLst>
              <p:ext uri="{D42A27DB-BD31-4B8C-83A1-F6EECF244321}">
                <p14:modId xmlns:p14="http://schemas.microsoft.com/office/powerpoint/2010/main" val="1742427906"/>
              </p:ext>
            </p:extLst>
          </p:nvPr>
        </p:nvGraphicFramePr>
        <p:xfrm>
          <a:off x="200953" y="1844459"/>
          <a:ext cx="11790094" cy="3906520"/>
        </p:xfrm>
        <a:graphic>
          <a:graphicData uri="http://schemas.openxmlformats.org/drawingml/2006/table">
            <a:tbl>
              <a:tblPr firstRow="1" bandRow="1">
                <a:tableStyleId>{5C22544A-7EE6-4342-B048-85BDC9FD1C3A}</a:tableStyleId>
              </a:tblPr>
              <a:tblGrid>
                <a:gridCol w="2298526">
                  <a:extLst>
                    <a:ext uri="{9D8B030D-6E8A-4147-A177-3AD203B41FA5}">
                      <a16:colId xmlns:a16="http://schemas.microsoft.com/office/drawing/2014/main" val="3328484617"/>
                    </a:ext>
                  </a:extLst>
                </a:gridCol>
                <a:gridCol w="3755923">
                  <a:extLst>
                    <a:ext uri="{9D8B030D-6E8A-4147-A177-3AD203B41FA5}">
                      <a16:colId xmlns:a16="http://schemas.microsoft.com/office/drawing/2014/main" val="386847521"/>
                    </a:ext>
                  </a:extLst>
                </a:gridCol>
                <a:gridCol w="5735645">
                  <a:extLst>
                    <a:ext uri="{9D8B030D-6E8A-4147-A177-3AD203B41FA5}">
                      <a16:colId xmlns:a16="http://schemas.microsoft.com/office/drawing/2014/main" val="338772665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Endorsed way forward in SA2#172</a:t>
                      </a:r>
                      <a:endParaRPr lang="zh-CN" altLang="en-US" sz="1600" dirty="0"/>
                    </a:p>
                  </a:txBody>
                  <a:tcPr/>
                </a:tc>
                <a:extLst>
                  <a:ext uri="{0D108BD9-81ED-4DB2-BD59-A6C34878D82A}">
                    <a16:rowId xmlns:a16="http://schemas.microsoft.com/office/drawing/2014/main" val="3501510409"/>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to inform the UE about the authorization information is FFS.</a:t>
                      </a:r>
                      <a:endParaRPr lang="zh-CN" altLang="en-US" sz="1400" dirty="0"/>
                    </a:p>
                  </a:txBody>
                  <a:tcPr/>
                </a:tc>
                <a:tc>
                  <a:txBody>
                    <a:bodyPr/>
                    <a:lstStyle/>
                    <a:p>
                      <a:r>
                        <a:rPr lang="en-US" altLang="zh-CN" sz="1400" dirty="0"/>
                        <a:t>Not to support additional subscription information</a:t>
                      </a:r>
                      <a:endParaRPr lang="zh-CN" altLang="en-US" sz="1400" dirty="0"/>
                    </a:p>
                  </a:txBody>
                  <a:tcPr/>
                </a:tc>
                <a:extLst>
                  <a:ext uri="{0D108BD9-81ED-4DB2-BD59-A6C34878D82A}">
                    <a16:rowId xmlns:a16="http://schemas.microsoft.com/office/drawing/2014/main" val="1992665563"/>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to inform the UE about the authorization information is FFS.</a:t>
                      </a:r>
                      <a:endParaRPr lang="zh-CN" altLang="en-US" sz="1400" dirty="0"/>
                    </a:p>
                  </a:txBody>
                  <a:tcPr/>
                </a:tc>
                <a:tc>
                  <a:txBody>
                    <a:bodyPr/>
                    <a:lstStyle/>
                    <a:p>
                      <a:r>
                        <a:rPr lang="en-US" altLang="zh-CN" sz="1400" dirty="0"/>
                        <a:t>SA2 does not agree to pursue it further at this point of time.</a:t>
                      </a:r>
                    </a:p>
                  </a:txBody>
                  <a:tcPr/>
                </a:tc>
                <a:extLst>
                  <a:ext uri="{0D108BD9-81ED-4DB2-BD59-A6C34878D82A}">
                    <a16:rowId xmlns:a16="http://schemas.microsoft.com/office/drawing/2014/main" val="16629862"/>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UE reader capability is provided to AMF is FFS.</a:t>
                      </a:r>
                    </a:p>
                  </a:txBody>
                  <a:tcPr anchor="ctr"/>
                </a:tc>
                <a:tc>
                  <a:txBody>
                    <a:bodyPr/>
                    <a:lstStyle/>
                    <a:p>
                      <a:pPr marL="342900" indent="-342900">
                        <a:buAutoNum type="arabicParenBoth"/>
                      </a:pPr>
                      <a:r>
                        <a:rPr lang="en-US" altLang="zh-CN" sz="1400" dirty="0"/>
                        <a:t>Agree to support “UE MM capability”, i.e. indicating the UE is capable to operate as </a:t>
                      </a:r>
                      <a:r>
                        <a:rPr lang="en-US" altLang="zh-CN" sz="1400" dirty="0" err="1"/>
                        <a:t>AIoT</a:t>
                      </a:r>
                      <a:r>
                        <a:rPr lang="en-US" altLang="zh-CN" sz="1400" dirty="0"/>
                        <a:t> reader. It is provided by UE to AMF.</a:t>
                      </a:r>
                    </a:p>
                    <a:p>
                      <a:pPr marL="342900" indent="-342900">
                        <a:buAutoNum type="arabicParenBoth"/>
                      </a:pPr>
                      <a:r>
                        <a:rPr lang="en-US" altLang="zh-CN" sz="1400" dirty="0"/>
                        <a:t>Whether to support “UE radio capability”, will leave to RAN decision.</a:t>
                      </a:r>
                      <a:endParaRPr lang="zh-CN" altLang="en-US" sz="1400" dirty="0"/>
                    </a:p>
                  </a:txBody>
                  <a:tcPr/>
                </a:tc>
                <a:extLst>
                  <a:ext uri="{0D108BD9-81ED-4DB2-BD59-A6C34878D82A}">
                    <a16:rowId xmlns:a16="http://schemas.microsoft.com/office/drawing/2014/main" val="132259192"/>
                  </a:ext>
                </a:extLst>
              </a:tr>
              <a:tr h="370840">
                <a:tc>
                  <a:txBody>
                    <a:bodyPr/>
                    <a:lstStyle/>
                    <a:p>
                      <a:r>
                        <a:rPr lang="en-US" altLang="zh-CN" sz="1400" dirty="0"/>
                        <a:t>UE reader selection</a:t>
                      </a:r>
                      <a:endParaRPr lang="zh-CN" altLang="en-US" sz="1400" dirty="0"/>
                    </a:p>
                  </a:txBody>
                  <a:tcPr/>
                </a:tc>
                <a:tc>
                  <a:txBody>
                    <a:bodyPr/>
                    <a:lstStyle/>
                    <a:p>
                      <a:r>
                        <a:rPr lang="en-US" altLang="zh-CN" sz="1400" dirty="0"/>
                        <a:t>How to select UE reader(s) based on the AF provided area information is FFS</a:t>
                      </a:r>
                      <a:endParaRPr lang="zh-CN" altLang="en-US" sz="1400" dirty="0"/>
                    </a:p>
                  </a:txBody>
                  <a:tcPr/>
                </a:tc>
                <a:tc>
                  <a:txBody>
                    <a:bodyPr/>
                    <a:lstStyle/>
                    <a:p>
                      <a:r>
                        <a:rPr lang="en-US" altLang="zh-CN" sz="1400" dirty="0"/>
                        <a:t>If only area information is provided by AF, how to select the UE reader will not be defined by SA2.</a:t>
                      </a:r>
                    </a:p>
                  </a:txBody>
                  <a:tcPr/>
                </a:tc>
                <a:extLst>
                  <a:ext uri="{0D108BD9-81ED-4DB2-BD59-A6C34878D82A}">
                    <a16:rowId xmlns:a16="http://schemas.microsoft.com/office/drawing/2014/main" val="1140154212"/>
                  </a:ext>
                </a:extLst>
              </a:tr>
              <a:tr h="370840">
                <a:tc>
                  <a:txBody>
                    <a:bodyPr/>
                    <a:lstStyle/>
                    <a:p>
                      <a:r>
                        <a:rPr lang="en-US" altLang="zh-CN" sz="1400" dirty="0"/>
                        <a:t>AIOTF Discovery and Selection for UE reader ID</a:t>
                      </a:r>
                      <a:endParaRPr lang="zh-CN" altLang="en-US" sz="1400" dirty="0"/>
                    </a:p>
                  </a:txBody>
                  <a:tcPr/>
                </a:tc>
                <a:tc>
                  <a:txBody>
                    <a:bodyPr/>
                    <a:lstStyle/>
                    <a:p>
                      <a:r>
                        <a:rPr lang="en-US" altLang="zh-CN" sz="1400" dirty="0"/>
                        <a:t>How to discover and select AIOTF when AF provides UE reader ID is FFS</a:t>
                      </a:r>
                      <a:endParaRPr lang="zh-CN" altLang="en-US" sz="1400" dirty="0"/>
                    </a:p>
                  </a:txBody>
                  <a:tcPr/>
                </a:tc>
                <a:tc>
                  <a:txBody>
                    <a:bodyPr/>
                    <a:lstStyle/>
                    <a:p>
                      <a:r>
                        <a:rPr lang="en-US" altLang="zh-CN" sz="1400" dirty="0"/>
                        <a:t>NEF query the UDM, by providing the UE identity, to get the serving AMF of UE. NEF selects the AIOTF based on the mapping information of AMF and AIOTF locally configured.</a:t>
                      </a:r>
                    </a:p>
                  </a:txBody>
                  <a:tcPr/>
                </a:tc>
                <a:extLst>
                  <a:ext uri="{0D108BD9-81ED-4DB2-BD59-A6C34878D82A}">
                    <a16:rowId xmlns:a16="http://schemas.microsoft.com/office/drawing/2014/main" val="1359639837"/>
                  </a:ext>
                </a:extLst>
              </a:tr>
              <a:tr h="370840">
                <a:tc>
                  <a:txBody>
                    <a:bodyPr/>
                    <a:lstStyle/>
                    <a:p>
                      <a:r>
                        <a:rPr lang="en-US" altLang="zh-CN" sz="1400" dirty="0"/>
                        <a:t>UE reader ID allocation</a:t>
                      </a:r>
                      <a:endParaRPr lang="zh-CN" altLang="en-US" sz="1400" dirty="0"/>
                    </a:p>
                  </a:txBody>
                  <a:tcPr/>
                </a:tc>
                <a:tc>
                  <a:txBody>
                    <a:bodyPr/>
                    <a:lstStyle/>
                    <a:p>
                      <a:r>
                        <a:rPr lang="en-US" altLang="zh-CN" sz="1400" dirty="0"/>
                        <a:t>Whether and how to allocate the UE reader ID</a:t>
                      </a:r>
                      <a:endParaRPr lang="zh-CN" altLang="en-US" sz="1400" dirty="0"/>
                    </a:p>
                  </a:txBody>
                  <a:tcPr/>
                </a:tc>
                <a:tc>
                  <a:txBody>
                    <a:bodyPr/>
                    <a:lstStyle/>
                    <a:p>
                      <a:r>
                        <a:rPr lang="en-US" altLang="zh-CN" sz="1400" dirty="0"/>
                        <a:t>UE NG-AP ID is used to identify the UE reader between NG-RAN and AIOTF. Coordination with RAN3 is needed.</a:t>
                      </a:r>
                    </a:p>
                  </a:txBody>
                  <a:tcPr/>
                </a:tc>
                <a:extLst>
                  <a:ext uri="{0D108BD9-81ED-4DB2-BD59-A6C34878D82A}">
                    <a16:rowId xmlns:a16="http://schemas.microsoft.com/office/drawing/2014/main" val="959906398"/>
                  </a:ext>
                </a:extLst>
              </a:tr>
            </a:tbl>
          </a:graphicData>
        </a:graphic>
      </p:graphicFrame>
    </p:spTree>
    <p:extLst>
      <p:ext uri="{BB962C8B-B14F-4D97-AF65-F5344CB8AC3E}">
        <p14:creationId xmlns:p14="http://schemas.microsoft.com/office/powerpoint/2010/main" val="375940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Key issue 1 progress after SA2#172, Oct 2025</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751666"/>
            <a:ext cx="10422111" cy="785343"/>
          </a:xfrm>
          <a:prstGeom prst="rect">
            <a:avLst/>
          </a:prstGeom>
          <a:noFill/>
        </p:spPr>
        <p:txBody>
          <a:bodyPr wrap="square" rtlCol="0">
            <a:spAutoFit/>
          </a:bodyPr>
          <a:lstStyle/>
          <a:p>
            <a:pPr>
              <a:lnSpc>
                <a:spcPct val="150000"/>
              </a:lnSpc>
            </a:pPr>
            <a:r>
              <a:rPr lang="en-US" altLang="zh-CN" sz="1600" b="1" dirty="0"/>
              <a:t>Current situation</a:t>
            </a:r>
          </a:p>
          <a:p>
            <a:pPr marL="285750" indent="-285750">
              <a:lnSpc>
                <a:spcPct val="150000"/>
              </a:lnSpc>
              <a:buFont typeface="Arial" panose="020B0604020202020204" pitchFamily="34" charset="0"/>
              <a:buChar char="•"/>
            </a:pPr>
            <a:r>
              <a:rPr lang="en-US" altLang="zh-CN" sz="1600" dirty="0"/>
              <a:t>Key issue 1 has already used the 0.5 TU planned in the SID, and not been completed yet.</a:t>
            </a:r>
          </a:p>
        </p:txBody>
      </p:sp>
      <p:sp>
        <p:nvSpPr>
          <p:cNvPr id="7" name="文本框 6">
            <a:extLst>
              <a:ext uri="{FF2B5EF4-FFF2-40B4-BE49-F238E27FC236}">
                <a16:creationId xmlns:a16="http://schemas.microsoft.com/office/drawing/2014/main" id="{6DACBB67-6C4D-4C70-AC6C-723F390946CE}"/>
              </a:ext>
            </a:extLst>
          </p:cNvPr>
          <p:cNvSpPr txBox="1"/>
          <p:nvPr/>
        </p:nvSpPr>
        <p:spPr>
          <a:xfrm>
            <a:off x="461677" y="2652401"/>
            <a:ext cx="10689148" cy="2632003"/>
          </a:xfrm>
          <a:prstGeom prst="rect">
            <a:avLst/>
          </a:prstGeom>
          <a:noFill/>
        </p:spPr>
        <p:txBody>
          <a:bodyPr wrap="square">
            <a:spAutoFit/>
          </a:bodyPr>
          <a:lstStyle/>
          <a:p>
            <a:pPr>
              <a:lnSpc>
                <a:spcPct val="150000"/>
              </a:lnSpc>
            </a:pPr>
            <a:r>
              <a:rPr lang="en-US" altLang="zh-CN" sz="1600" b="1" dirty="0"/>
              <a:t>Guidance from SA2 Chair</a:t>
            </a:r>
          </a:p>
          <a:p>
            <a:pPr>
              <a:lnSpc>
                <a:spcPct val="150000"/>
              </a:lnSpc>
            </a:pPr>
            <a:r>
              <a:rPr lang="en-US" altLang="zh-CN" sz="1600" dirty="0"/>
              <a:t>For this, and the other studies that are due to complete in November we (SA2) will need to discuss during the November work planning sessions how to handle the situation if parts of a study are not complete. </a:t>
            </a:r>
          </a:p>
          <a:p>
            <a:pPr>
              <a:lnSpc>
                <a:spcPct val="150000"/>
              </a:lnSpc>
            </a:pPr>
            <a:r>
              <a:rPr lang="en-US" altLang="zh-CN" sz="1600" dirty="0">
                <a:solidFill>
                  <a:srgbClr val="FF0000"/>
                </a:solidFill>
              </a:rPr>
              <a:t>Down-scoping is one option. Continuing some study work in February is another option, but requires agreement in SA2 and an understanding of where the additional TU(s) will come from (from the normative budget for that item, or from the buffer, for example). </a:t>
            </a:r>
          </a:p>
          <a:p>
            <a:pPr>
              <a:lnSpc>
                <a:spcPct val="150000"/>
              </a:lnSpc>
            </a:pPr>
            <a:r>
              <a:rPr lang="en-US" altLang="zh-CN" sz="1600" dirty="0">
                <a:solidFill>
                  <a:srgbClr val="FF0000"/>
                </a:solidFill>
              </a:rPr>
              <a:t>Allocating additional time for 5G Advanced studies in November over and above the budget will be challenging</a:t>
            </a:r>
            <a:endParaRPr lang="en-US" altLang="zh-CN" sz="1600" dirty="0"/>
          </a:p>
        </p:txBody>
      </p:sp>
    </p:spTree>
    <p:extLst>
      <p:ext uri="{BB962C8B-B14F-4D97-AF65-F5344CB8AC3E}">
        <p14:creationId xmlns:p14="http://schemas.microsoft.com/office/powerpoint/2010/main" val="989248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8968278"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Overall consideration of key issue 1 conclusion in future meeting</a:t>
            </a:r>
            <a:endParaRPr lang="zh-CN" altLang="en-US" sz="2800" b="1" dirty="0">
              <a:latin typeface="+mj-lt"/>
            </a:endParaRPr>
          </a:p>
        </p:txBody>
      </p:sp>
      <p:sp>
        <p:nvSpPr>
          <p:cNvPr id="5" name="文本框 4">
            <a:extLst>
              <a:ext uri="{FF2B5EF4-FFF2-40B4-BE49-F238E27FC236}">
                <a16:creationId xmlns:a16="http://schemas.microsoft.com/office/drawing/2014/main" id="{31C85911-E621-4DF1-911C-79C83B0E019F}"/>
              </a:ext>
            </a:extLst>
          </p:cNvPr>
          <p:cNvSpPr txBox="1"/>
          <p:nvPr/>
        </p:nvSpPr>
        <p:spPr>
          <a:xfrm>
            <a:off x="461677" y="1800218"/>
            <a:ext cx="10422111" cy="1570173"/>
          </a:xfrm>
          <a:prstGeom prst="rect">
            <a:avLst/>
          </a:prstGeom>
          <a:noFill/>
        </p:spPr>
        <p:txBody>
          <a:bodyPr wrap="square" rtlCol="0">
            <a:spAutoFit/>
          </a:bodyPr>
          <a:lstStyle/>
          <a:p>
            <a:pPr>
              <a:lnSpc>
                <a:spcPct val="150000"/>
              </a:lnSpc>
            </a:pPr>
            <a:r>
              <a:rPr lang="en-US" altLang="zh-CN" sz="1600" b="1" dirty="0"/>
              <a:t>General principles</a:t>
            </a:r>
          </a:p>
          <a:p>
            <a:pPr marL="285750" indent="-285750">
              <a:lnSpc>
                <a:spcPct val="150000"/>
              </a:lnSpc>
              <a:buFont typeface="Arial" panose="020B0604020202020204" pitchFamily="34" charset="0"/>
              <a:buChar char="•"/>
            </a:pPr>
            <a:r>
              <a:rPr lang="en-US" altLang="zh-CN" sz="1600" dirty="0"/>
              <a:t>Very limited time will be allocated to discuss the remaining issues, i.e. editor’s notes in the TR</a:t>
            </a:r>
          </a:p>
          <a:p>
            <a:pPr marL="285750" indent="-285750">
              <a:lnSpc>
                <a:spcPct val="150000"/>
              </a:lnSpc>
              <a:buFont typeface="Arial" panose="020B0604020202020204" pitchFamily="34" charset="0"/>
              <a:buChar char="•"/>
            </a:pPr>
            <a:r>
              <a:rPr lang="en-US" altLang="zh-CN" sz="1600" dirty="0"/>
              <a:t>For each editor’s note, conclusion options are listed (see next slides).  </a:t>
            </a:r>
          </a:p>
          <a:p>
            <a:pPr marL="285750" indent="-285750">
              <a:lnSpc>
                <a:spcPct val="150000"/>
              </a:lnSpc>
              <a:buFont typeface="Arial" panose="020B0604020202020204" pitchFamily="34" charset="0"/>
              <a:buChar char="•"/>
            </a:pPr>
            <a:r>
              <a:rPr lang="en-US" altLang="zh-CN" sz="1600" dirty="0"/>
              <a:t>If consensus cannot be reached, the feature will be dropped</a:t>
            </a:r>
          </a:p>
        </p:txBody>
      </p:sp>
      <p:sp>
        <p:nvSpPr>
          <p:cNvPr id="8" name="文本框 7">
            <a:extLst>
              <a:ext uri="{FF2B5EF4-FFF2-40B4-BE49-F238E27FC236}">
                <a16:creationId xmlns:a16="http://schemas.microsoft.com/office/drawing/2014/main" id="{0FBBD699-62FC-43F1-9692-C1E9645CE148}"/>
              </a:ext>
            </a:extLst>
          </p:cNvPr>
          <p:cNvSpPr txBox="1"/>
          <p:nvPr/>
        </p:nvSpPr>
        <p:spPr>
          <a:xfrm>
            <a:off x="461677" y="3429000"/>
            <a:ext cx="11111709" cy="2262671"/>
          </a:xfrm>
          <a:prstGeom prst="rect">
            <a:avLst/>
          </a:prstGeom>
          <a:noFill/>
        </p:spPr>
        <p:txBody>
          <a:bodyPr wrap="square">
            <a:spAutoFit/>
          </a:bodyPr>
          <a:lstStyle/>
          <a:p>
            <a:pPr>
              <a:lnSpc>
                <a:spcPct val="150000"/>
              </a:lnSpc>
            </a:pPr>
            <a:r>
              <a:rPr lang="en-US" altLang="zh-CN" sz="1600" b="1" dirty="0"/>
              <a:t>Nov meeting workplan</a:t>
            </a:r>
          </a:p>
          <a:p>
            <a:pPr marL="285750" indent="-285750">
              <a:lnSpc>
                <a:spcPct val="150000"/>
              </a:lnSpc>
              <a:buFont typeface="Arial" panose="020B0604020202020204" pitchFamily="34" charset="0"/>
              <a:buChar char="•"/>
            </a:pPr>
            <a:r>
              <a:rPr lang="en-US" altLang="zh-CN" sz="1600" dirty="0"/>
              <a:t>Rapporteurs provides the conclusion options before the meeting and collects the feedback from all companies</a:t>
            </a:r>
          </a:p>
          <a:p>
            <a:pPr marL="285750" indent="-285750">
              <a:lnSpc>
                <a:spcPct val="150000"/>
              </a:lnSpc>
              <a:buFont typeface="Arial" panose="020B0604020202020204" pitchFamily="34" charset="0"/>
              <a:buChar char="•"/>
            </a:pPr>
            <a:r>
              <a:rPr lang="en-US" altLang="zh-CN" sz="1600" dirty="0"/>
              <a:t>Use the drafting session to discuss companies’ feedback and decide the conclusion way forward</a:t>
            </a:r>
          </a:p>
          <a:p>
            <a:pPr marL="285750" indent="-285750">
              <a:lnSpc>
                <a:spcPct val="150000"/>
              </a:lnSpc>
              <a:buFont typeface="Arial" panose="020B0604020202020204" pitchFamily="34" charset="0"/>
              <a:buChar char="•"/>
            </a:pPr>
            <a:r>
              <a:rPr lang="en-US" altLang="zh-CN" sz="1600" dirty="0"/>
              <a:t>Endorse the conclusion way forward for Feb meeting</a:t>
            </a:r>
          </a:p>
          <a:p>
            <a:pPr>
              <a:lnSpc>
                <a:spcPct val="150000"/>
              </a:lnSpc>
            </a:pPr>
            <a:r>
              <a:rPr lang="en-US" altLang="zh-CN" sz="1600" b="1" dirty="0"/>
              <a:t>Feb meeting workplan</a:t>
            </a:r>
          </a:p>
          <a:p>
            <a:pPr marL="285750" indent="-285750">
              <a:lnSpc>
                <a:spcPct val="150000"/>
              </a:lnSpc>
              <a:buFont typeface="Arial" panose="020B0604020202020204" pitchFamily="34" charset="0"/>
              <a:buChar char="•"/>
            </a:pPr>
            <a:r>
              <a:rPr lang="en-US" altLang="zh-CN" sz="1600" dirty="0"/>
              <a:t>Finalize key issue 1 conclusion within very limited time, based on the endorsement in November meeting</a:t>
            </a:r>
          </a:p>
        </p:txBody>
      </p:sp>
    </p:spTree>
    <p:extLst>
      <p:ext uri="{BB962C8B-B14F-4D97-AF65-F5344CB8AC3E}">
        <p14:creationId xmlns:p14="http://schemas.microsoft.com/office/powerpoint/2010/main" val="148291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1">
            <a:extLst>
              <a:ext uri="{FF2B5EF4-FFF2-40B4-BE49-F238E27FC236}">
                <a16:creationId xmlns:a16="http://schemas.microsoft.com/office/drawing/2014/main" id="{440CEA78-CE02-4527-B55F-6208E30C5C72}"/>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4273719126"/>
              </p:ext>
            </p:extLst>
          </p:nvPr>
        </p:nvGraphicFramePr>
        <p:xfrm>
          <a:off x="121810" y="1832040"/>
          <a:ext cx="11271776" cy="1249680"/>
        </p:xfrm>
        <a:graphic>
          <a:graphicData uri="http://schemas.openxmlformats.org/drawingml/2006/table">
            <a:tbl>
              <a:tblPr firstRow="1" bandRow="1">
                <a:tableStyleId>{5C22544A-7EE6-4342-B048-85BDC9FD1C3A}</a:tableStyleId>
              </a:tblPr>
              <a:tblGrid>
                <a:gridCol w="1391146">
                  <a:extLst>
                    <a:ext uri="{9D8B030D-6E8A-4147-A177-3AD203B41FA5}">
                      <a16:colId xmlns:a16="http://schemas.microsoft.com/office/drawing/2014/main" val="2713538931"/>
                    </a:ext>
                  </a:extLst>
                </a:gridCol>
                <a:gridCol w="2565430">
                  <a:extLst>
                    <a:ext uri="{9D8B030D-6E8A-4147-A177-3AD203B41FA5}">
                      <a16:colId xmlns:a16="http://schemas.microsoft.com/office/drawing/2014/main" val="444941629"/>
                    </a:ext>
                  </a:extLst>
                </a:gridCol>
                <a:gridCol w="7315200">
                  <a:extLst>
                    <a:ext uri="{9D8B030D-6E8A-4147-A177-3AD203B41FA5}">
                      <a16:colId xmlns:a16="http://schemas.microsoft.com/office/drawing/2014/main" val="3686437410"/>
                    </a:ext>
                  </a:extLst>
                </a:gridCol>
              </a:tblGrid>
              <a:tr h="370840">
                <a:tc>
                  <a:txBody>
                    <a:bodyPr/>
                    <a:lstStyle/>
                    <a:p>
                      <a:pPr algn="ctr"/>
                      <a:r>
                        <a:rPr lang="en-US" altLang="zh-CN" sz="1400" dirty="0"/>
                        <a:t>Conclusion aspect</a:t>
                      </a:r>
                      <a:endParaRPr lang="zh-CN" altLang="en-US" sz="1400" dirty="0"/>
                    </a:p>
                  </a:txBody>
                  <a:tcPr/>
                </a:tc>
                <a:tc>
                  <a:txBody>
                    <a:bodyPr/>
                    <a:lstStyle/>
                    <a:p>
                      <a:pPr algn="ctr"/>
                      <a:r>
                        <a:rPr lang="en-US" altLang="zh-CN" sz="1400" dirty="0"/>
                        <a:t>Editor’s note</a:t>
                      </a:r>
                      <a:endParaRPr lang="zh-CN" altLang="en-US" sz="1400" dirty="0"/>
                    </a:p>
                  </a:txBody>
                  <a:tcPr/>
                </a:tc>
                <a:tc>
                  <a:txBody>
                    <a:bodyPr/>
                    <a:lstStyle/>
                    <a:p>
                      <a:pPr algn="ctr"/>
                      <a:r>
                        <a:rPr lang="en-US" altLang="zh-CN" sz="1400" dirty="0"/>
                        <a:t>Open issue(s) description</a:t>
                      </a:r>
                      <a:endParaRPr lang="zh-CN" altLang="en-US" sz="1400" dirty="0">
                        <a:solidFill>
                          <a:srgbClr val="FF0000"/>
                        </a:solidFill>
                      </a:endParaRPr>
                    </a:p>
                  </a:txBody>
                  <a:tcPr/>
                </a:tc>
                <a:extLst>
                  <a:ext uri="{0D108BD9-81ED-4DB2-BD59-A6C34878D82A}">
                    <a16:rowId xmlns:a16="http://schemas.microsoft.com/office/drawing/2014/main" val="3124185572"/>
                  </a:ext>
                </a:extLst>
              </a:tr>
              <a:tr h="370840">
                <a:tc>
                  <a:txBody>
                    <a:bodyPr/>
                    <a:lstStyle/>
                    <a:p>
                      <a:r>
                        <a:rPr lang="en-US" altLang="zh-CN" sz="1400" dirty="0"/>
                        <a:t>UE reader authorization and revocation</a:t>
                      </a:r>
                      <a:endParaRPr lang="zh-CN" altLang="en-US" sz="1400" dirty="0"/>
                    </a:p>
                  </a:txBody>
                  <a:tcPr anchor="ctr"/>
                </a:tc>
                <a:tc>
                  <a:txBody>
                    <a:bodyPr/>
                    <a:lstStyle/>
                    <a:p>
                      <a:r>
                        <a:rPr lang="en-US" altLang="zh-CN" sz="1400" dirty="0"/>
                        <a:t>Whether and what additional subscription information for the UE Reader is needed is FFS.</a:t>
                      </a:r>
                      <a:endParaRPr lang="zh-CN" altLang="en-US" sz="1400" dirty="0"/>
                    </a:p>
                  </a:txBody>
                  <a:tcPr/>
                </a:tc>
                <a:tc>
                  <a:txBody>
                    <a:bodyPr/>
                    <a:lstStyle/>
                    <a:p>
                      <a:r>
                        <a:rPr lang="en-US" altLang="zh-CN" sz="1400" dirty="0"/>
                        <a:t>Two more subscription data for further discussion (other proposals were dropped):</a:t>
                      </a:r>
                    </a:p>
                    <a:p>
                      <a:pPr marL="285750" indent="-285750">
                        <a:buFontTx/>
                        <a:buChar char="-"/>
                      </a:pPr>
                      <a:r>
                        <a:rPr lang="en-US" altLang="zh-CN" sz="1400" dirty="0"/>
                        <a:t>Validity information: valid time duration and area that allowed for UE to act as an </a:t>
                      </a:r>
                      <a:r>
                        <a:rPr lang="en-US" altLang="zh-CN" sz="1400" dirty="0" err="1"/>
                        <a:t>AIoT</a:t>
                      </a:r>
                      <a:r>
                        <a:rPr lang="en-US" altLang="zh-CN" sz="1400" dirty="0"/>
                        <a:t> Reader</a:t>
                      </a:r>
                    </a:p>
                    <a:p>
                      <a:pPr marL="285750" indent="-285750">
                        <a:buFontTx/>
                        <a:buChar char="-"/>
                      </a:pPr>
                      <a:r>
                        <a:rPr lang="en-US" altLang="zh-CN" sz="1400" dirty="0"/>
                        <a:t>AF ID information indicating that the UE reader belongs to the designated AF</a:t>
                      </a:r>
                      <a:endParaRPr lang="zh-CN" altLang="en-US" sz="1400" dirty="0"/>
                    </a:p>
                  </a:txBody>
                  <a:tcP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3197082"/>
            <a:ext cx="11271776" cy="2314544"/>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 not to support additional subscription information</a:t>
            </a:r>
          </a:p>
          <a:p>
            <a:pPr>
              <a:lnSpc>
                <a:spcPct val="150000"/>
              </a:lnSpc>
            </a:pPr>
            <a:r>
              <a:rPr lang="en-US" altLang="zh-CN" sz="1400" dirty="0"/>
              <a:t>&gt;&gt; LGE, Huawei, CATT, ZTE, </a:t>
            </a:r>
            <a:r>
              <a:rPr lang="en-US" altLang="zh-CN" sz="1400" dirty="0" err="1"/>
              <a:t>sony</a:t>
            </a:r>
            <a:r>
              <a:rPr lang="en-US" altLang="zh-CN" sz="1400" dirty="0"/>
              <a:t>, OPPO, Qualcomm</a:t>
            </a:r>
          </a:p>
          <a:p>
            <a:pPr>
              <a:lnSpc>
                <a:spcPct val="150000"/>
              </a:lnSpc>
            </a:pPr>
            <a:r>
              <a:rPr lang="en-US" altLang="zh-CN" sz="1400" dirty="0"/>
              <a:t>Option 2: agree “Validity information”: valid time duration and area that allowed for UE to act as an </a:t>
            </a:r>
            <a:r>
              <a:rPr lang="en-US" altLang="zh-CN" sz="1400" dirty="0" err="1"/>
              <a:t>AIoT</a:t>
            </a:r>
            <a:r>
              <a:rPr lang="en-US" altLang="zh-CN" sz="1400" dirty="0"/>
              <a:t> Reader</a:t>
            </a:r>
          </a:p>
          <a:p>
            <a:pPr>
              <a:lnSpc>
                <a:spcPct val="150000"/>
              </a:lnSpc>
            </a:pPr>
            <a:r>
              <a:rPr lang="en-US" altLang="zh-CN" sz="1400" dirty="0"/>
              <a:t>&gt;&gt; Samsung. CMCC, Lenovo, </a:t>
            </a:r>
            <a:r>
              <a:rPr lang="en-US" altLang="zh-CN" sz="1400" dirty="0" err="1"/>
              <a:t>Tejas</a:t>
            </a:r>
            <a:r>
              <a:rPr lang="en-US" altLang="zh-CN" sz="1400" dirty="0"/>
              <a:t> NW, Ericsson, Interdigital, ZTE, vivo, </a:t>
            </a:r>
            <a:r>
              <a:rPr lang="en-US" altLang="zh-CN" sz="1400" dirty="0" err="1"/>
              <a:t>Futurewei</a:t>
            </a:r>
            <a:r>
              <a:rPr lang="en-US" altLang="zh-CN" sz="1400" dirty="0"/>
              <a:t>, Docomo</a:t>
            </a:r>
          </a:p>
          <a:p>
            <a:pPr>
              <a:lnSpc>
                <a:spcPct val="150000"/>
              </a:lnSpc>
            </a:pPr>
            <a:r>
              <a:rPr lang="en-US" altLang="zh-CN" sz="1400" dirty="0"/>
              <a:t>Option 3: agree “AF ID information” indicating that the UE reader belongs to the designated AF</a:t>
            </a:r>
          </a:p>
          <a:p>
            <a:pPr>
              <a:lnSpc>
                <a:spcPct val="150000"/>
              </a:lnSpc>
            </a:pPr>
            <a:r>
              <a:rPr lang="en-US" altLang="zh-CN" sz="1400" dirty="0"/>
              <a:t>&gt;&gt; CMCC, Lenovo, Ericsson, Nokia, Interdigital, vivo, Sony, OPPO, </a:t>
            </a:r>
            <a:r>
              <a:rPr lang="en-US" altLang="zh-CN" sz="1400" dirty="0" err="1"/>
              <a:t>Futurewei</a:t>
            </a:r>
            <a:r>
              <a:rPr lang="en-US" altLang="zh-CN" sz="1400" dirty="0"/>
              <a:t>, Docomo</a:t>
            </a:r>
          </a:p>
        </p:txBody>
      </p:sp>
      <p:sp>
        <p:nvSpPr>
          <p:cNvPr id="6" name="文本框 5">
            <a:extLst>
              <a:ext uri="{FF2B5EF4-FFF2-40B4-BE49-F238E27FC236}">
                <a16:creationId xmlns:a16="http://schemas.microsoft.com/office/drawing/2014/main" id="{8426957E-FA56-422C-8548-1E562958CB65}"/>
              </a:ext>
            </a:extLst>
          </p:cNvPr>
          <p:cNvSpPr txBox="1"/>
          <p:nvPr/>
        </p:nvSpPr>
        <p:spPr>
          <a:xfrm>
            <a:off x="121810" y="5476099"/>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3</a:t>
            </a:r>
          </a:p>
        </p:txBody>
      </p:sp>
      <p:sp>
        <p:nvSpPr>
          <p:cNvPr id="5" name="文本框 4">
            <a:extLst>
              <a:ext uri="{FF2B5EF4-FFF2-40B4-BE49-F238E27FC236}">
                <a16:creationId xmlns:a16="http://schemas.microsoft.com/office/drawing/2014/main" id="{08F737B1-CB1F-AE4C-E821-9169FE332CF2}"/>
              </a:ext>
            </a:extLst>
          </p:cNvPr>
          <p:cNvSpPr txBox="1"/>
          <p:nvPr/>
        </p:nvSpPr>
        <p:spPr>
          <a:xfrm>
            <a:off x="121810" y="5828524"/>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t>
            </a:r>
          </a:p>
        </p:txBody>
      </p:sp>
    </p:spTree>
    <p:extLst>
      <p:ext uri="{BB962C8B-B14F-4D97-AF65-F5344CB8AC3E}">
        <p14:creationId xmlns:p14="http://schemas.microsoft.com/office/powerpoint/2010/main" val="363835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2210812946"/>
              </p:ext>
            </p:extLst>
          </p:nvPr>
        </p:nvGraphicFramePr>
        <p:xfrm>
          <a:off x="121810" y="1832040"/>
          <a:ext cx="11271776" cy="2133600"/>
        </p:xfrm>
        <a:graphic>
          <a:graphicData uri="http://schemas.openxmlformats.org/drawingml/2006/table">
            <a:tbl>
              <a:tblPr firstRow="1" bandRow="1">
                <a:tableStyleId>{5C22544A-7EE6-4342-B048-85BDC9FD1C3A}</a:tableStyleId>
              </a:tblPr>
              <a:tblGrid>
                <a:gridCol w="1391146">
                  <a:extLst>
                    <a:ext uri="{9D8B030D-6E8A-4147-A177-3AD203B41FA5}">
                      <a16:colId xmlns:a16="http://schemas.microsoft.com/office/drawing/2014/main" val="2713538931"/>
                    </a:ext>
                  </a:extLst>
                </a:gridCol>
                <a:gridCol w="1723858">
                  <a:extLst>
                    <a:ext uri="{9D8B030D-6E8A-4147-A177-3AD203B41FA5}">
                      <a16:colId xmlns:a16="http://schemas.microsoft.com/office/drawing/2014/main" val="444941629"/>
                    </a:ext>
                  </a:extLst>
                </a:gridCol>
                <a:gridCol w="8156772">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authorization and revocation</a:t>
                      </a:r>
                      <a:endParaRPr lang="zh-CN" altLang="en-US" sz="1600" dirty="0"/>
                    </a:p>
                  </a:txBody>
                  <a:tcPr anchor="ctr"/>
                </a:tc>
                <a:tc>
                  <a:txBody>
                    <a:bodyPr/>
                    <a:lstStyle/>
                    <a:p>
                      <a:r>
                        <a:rPr lang="en-US" altLang="zh-CN" sz="1600" dirty="0"/>
                        <a:t>Whether to inform the UE about the authorization information is FFS.</a:t>
                      </a:r>
                      <a:endParaRPr lang="zh-CN" altLang="en-US" sz="1600" dirty="0"/>
                    </a:p>
                  </a:txBody>
                  <a:tcPr/>
                </a:tc>
                <a:tc>
                  <a:txBody>
                    <a:bodyPr/>
                    <a:lstStyle/>
                    <a:p>
                      <a:r>
                        <a:rPr lang="en-US" altLang="zh-CN" sz="1600" dirty="0"/>
                        <a:t>Two options have been discussed</a:t>
                      </a:r>
                    </a:p>
                    <a:p>
                      <a:r>
                        <a:rPr lang="en-US" altLang="zh-CN" sz="1600" dirty="0"/>
                        <a:t>Option 1: YES. UE need to got authorization result, similar like other legacy features e.g., </a:t>
                      </a:r>
                      <a:r>
                        <a:rPr lang="en-US" altLang="zh-CN" sz="1600" dirty="0" err="1"/>
                        <a:t>ProSe</a:t>
                      </a:r>
                      <a:r>
                        <a:rPr lang="en-US" altLang="zh-CN" sz="1600" dirty="0"/>
                        <a:t>, V2X</a:t>
                      </a:r>
                    </a:p>
                    <a:p>
                      <a:r>
                        <a:rPr lang="en-US" altLang="zh-CN" sz="1600" dirty="0"/>
                        <a:t>Option 2: NO. UE is authorized or not is controlled by whether it can get radio resource from RAN. RAN will decide based on authorization indication from CN, together with UE reader radio capability, available radio resource in the serving cell.</a:t>
                      </a:r>
                      <a:endParaRPr lang="zh-CN" altLang="en-US" sz="1600" dirty="0"/>
                    </a:p>
                  </a:txBody>
                  <a:tcP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3845851"/>
            <a:ext cx="11271776" cy="1443152"/>
          </a:xfrm>
          <a:prstGeom prst="rect">
            <a:avLst/>
          </a:prstGeom>
          <a:noFill/>
        </p:spPr>
        <p:txBody>
          <a:bodyPr wrap="square" rtlCol="0">
            <a:spAutoFit/>
          </a:bodyPr>
          <a:lstStyle/>
          <a:p>
            <a:pPr>
              <a:lnSpc>
                <a:spcPct val="150000"/>
              </a:lnSpc>
            </a:pPr>
            <a:r>
              <a:rPr lang="en-US" altLang="zh-CN" sz="1200" b="1" dirty="0"/>
              <a:t>Conclusion options:</a:t>
            </a:r>
          </a:p>
          <a:p>
            <a:pPr>
              <a:lnSpc>
                <a:spcPct val="150000"/>
              </a:lnSpc>
            </a:pPr>
            <a:r>
              <a:rPr lang="en-US" altLang="zh-CN" sz="1200" dirty="0"/>
              <a:t>Option 1: yes. UE needs to be informed of the authorization information, i.e. authorized indication.</a:t>
            </a:r>
          </a:p>
          <a:p>
            <a:pPr>
              <a:lnSpc>
                <a:spcPct val="150000"/>
              </a:lnSpc>
            </a:pPr>
            <a:r>
              <a:rPr lang="en-US" altLang="zh-CN" sz="1200" dirty="0"/>
              <a:t>&gt;&gt; interdigital, vivo, CATT, ZTE, OPPO, Samsung, Lenovo, Docomo</a:t>
            </a:r>
          </a:p>
          <a:p>
            <a:pPr>
              <a:lnSpc>
                <a:spcPct val="150000"/>
              </a:lnSpc>
            </a:pPr>
            <a:r>
              <a:rPr lang="en-US" altLang="zh-CN" sz="1200" dirty="0"/>
              <a:t>Option 2: no. UE does NOT need to be informed of the authorization information</a:t>
            </a:r>
          </a:p>
          <a:p>
            <a:pPr>
              <a:lnSpc>
                <a:spcPct val="150000"/>
              </a:lnSpc>
            </a:pPr>
            <a:r>
              <a:rPr lang="en-US" altLang="zh-CN" sz="1200" dirty="0"/>
              <a:t>&gt;&gt; LGE, Ericsson, Huawei , Nokia, </a:t>
            </a:r>
            <a:r>
              <a:rPr lang="en-US" altLang="zh-CN" sz="1200" dirty="0" err="1"/>
              <a:t>Futurewei</a:t>
            </a:r>
            <a:r>
              <a:rPr lang="en-US" altLang="zh-CN" sz="1200" dirty="0"/>
              <a:t>, Qualcomm</a:t>
            </a:r>
          </a:p>
        </p:txBody>
      </p:sp>
      <p:sp>
        <p:nvSpPr>
          <p:cNvPr id="6" name="副标题 1">
            <a:extLst>
              <a:ext uri="{FF2B5EF4-FFF2-40B4-BE49-F238E27FC236}">
                <a16:creationId xmlns:a16="http://schemas.microsoft.com/office/drawing/2014/main" id="{1C5D2E13-4229-43A4-9B7F-4D6D759E68BB}"/>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7" name="文本框 6">
            <a:extLst>
              <a:ext uri="{FF2B5EF4-FFF2-40B4-BE49-F238E27FC236}">
                <a16:creationId xmlns:a16="http://schemas.microsoft.com/office/drawing/2014/main" id="{E83AE8AB-9C6C-46C8-9E50-F0A99B4C3052}"/>
              </a:ext>
            </a:extLst>
          </p:cNvPr>
          <p:cNvSpPr txBox="1"/>
          <p:nvPr/>
        </p:nvSpPr>
        <p:spPr>
          <a:xfrm>
            <a:off x="6304125" y="802014"/>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4" name="文本框 3">
            <a:extLst>
              <a:ext uri="{FF2B5EF4-FFF2-40B4-BE49-F238E27FC236}">
                <a16:creationId xmlns:a16="http://schemas.microsoft.com/office/drawing/2014/main" id="{96A5FBF4-18BB-B639-902D-69F89223C9EC}"/>
              </a:ext>
            </a:extLst>
          </p:cNvPr>
          <p:cNvSpPr txBox="1"/>
          <p:nvPr/>
        </p:nvSpPr>
        <p:spPr>
          <a:xfrm>
            <a:off x="121810" y="5289003"/>
            <a:ext cx="11449802" cy="698717"/>
          </a:xfrm>
          <a:prstGeom prst="rect">
            <a:avLst/>
          </a:prstGeom>
          <a:noFill/>
        </p:spPr>
        <p:txBody>
          <a:bodyPr wrap="square">
            <a:spAutoFit/>
          </a:bodyPr>
          <a:lstStyle/>
          <a:p>
            <a:pPr>
              <a:lnSpc>
                <a:spcPct val="150000"/>
              </a:lnSpc>
            </a:pPr>
            <a:r>
              <a:rPr lang="en-US" altLang="zh-CN" sz="1400" b="1" dirty="0">
                <a:solidFill>
                  <a:srgbClr val="FF0000"/>
                </a:solidFill>
              </a:rPr>
              <a:t>Endorsement: </a:t>
            </a:r>
          </a:p>
          <a:p>
            <a:pPr>
              <a:lnSpc>
                <a:spcPct val="150000"/>
              </a:lnSpc>
            </a:pPr>
            <a:r>
              <a:rPr lang="en-US" altLang="zh-CN" sz="1400" b="1" dirty="0">
                <a:solidFill>
                  <a:srgbClr val="FF0000"/>
                </a:solidFill>
              </a:rPr>
              <a:t>SA2 does not agree to pursue it further at this point of time.</a:t>
            </a:r>
            <a:endParaRPr lang="en-US" altLang="zh-CN" sz="1400" b="1" dirty="0">
              <a:solidFill>
                <a:srgbClr val="FF0000"/>
              </a:solidFill>
              <a:highlight>
                <a:srgbClr val="00FF00"/>
              </a:highlight>
            </a:endParaRPr>
          </a:p>
        </p:txBody>
      </p:sp>
    </p:spTree>
    <p:extLst>
      <p:ext uri="{BB962C8B-B14F-4D97-AF65-F5344CB8AC3E}">
        <p14:creationId xmlns:p14="http://schemas.microsoft.com/office/powerpoint/2010/main" val="1150544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2367154228"/>
              </p:ext>
            </p:extLst>
          </p:nvPr>
        </p:nvGraphicFramePr>
        <p:xfrm>
          <a:off x="121810" y="1832040"/>
          <a:ext cx="11344604" cy="2377440"/>
        </p:xfrm>
        <a:graphic>
          <a:graphicData uri="http://schemas.openxmlformats.org/drawingml/2006/table">
            <a:tbl>
              <a:tblPr firstRow="1" bandRow="1">
                <a:tableStyleId>{5C22544A-7EE6-4342-B048-85BDC9FD1C3A}</a:tableStyleId>
              </a:tblPr>
              <a:tblGrid>
                <a:gridCol w="1400134">
                  <a:extLst>
                    <a:ext uri="{9D8B030D-6E8A-4147-A177-3AD203B41FA5}">
                      <a16:colId xmlns:a16="http://schemas.microsoft.com/office/drawing/2014/main" val="2713538931"/>
                    </a:ext>
                  </a:extLst>
                </a:gridCol>
                <a:gridCol w="1449945">
                  <a:extLst>
                    <a:ext uri="{9D8B030D-6E8A-4147-A177-3AD203B41FA5}">
                      <a16:colId xmlns:a16="http://schemas.microsoft.com/office/drawing/2014/main" val="444941629"/>
                    </a:ext>
                  </a:extLst>
                </a:gridCol>
                <a:gridCol w="8494525">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authorization and revocation</a:t>
                      </a:r>
                      <a:endParaRPr lang="zh-CN" altLang="en-US" sz="1600" dirty="0"/>
                    </a:p>
                  </a:txBody>
                  <a:tcPr anchor="ctr"/>
                </a:tc>
                <a:tc>
                  <a:txBody>
                    <a:bodyPr/>
                    <a:lstStyle/>
                    <a:p>
                      <a:r>
                        <a:rPr lang="en-US" altLang="zh-CN" sz="1600" dirty="0"/>
                        <a:t>Whether UE reader capability is provided to AMF is FFS.</a:t>
                      </a:r>
                    </a:p>
                  </a:txBody>
                  <a:tcPr anchor="ctr"/>
                </a:tc>
                <a:tc>
                  <a:txBody>
                    <a:bodyPr/>
                    <a:lstStyle/>
                    <a:p>
                      <a:r>
                        <a:rPr lang="en-US" altLang="zh-CN" sz="1600" dirty="0"/>
                        <a:t>Two UE reader capability have been discussed: </a:t>
                      </a:r>
                    </a:p>
                    <a:p>
                      <a:pPr marL="342900" indent="-342900">
                        <a:buFont typeface="+mj-lt"/>
                        <a:buAutoNum type="arabicPeriod"/>
                      </a:pPr>
                      <a:r>
                        <a:rPr lang="en-US" altLang="zh-CN" sz="1600" dirty="0"/>
                        <a:t>UE MM capability, provided from UE to AMF via NAS. AMF based on UE subscription information in the UDM, and the UE MM capability, to authorize or revoke the UE as reader</a:t>
                      </a:r>
                    </a:p>
                    <a:p>
                      <a:pPr marL="342900" indent="-342900">
                        <a:buFont typeface="+mj-lt"/>
                        <a:buAutoNum type="arabicPeriod"/>
                      </a:pPr>
                      <a:r>
                        <a:rPr lang="en-US" altLang="zh-CN" sz="1600" dirty="0"/>
                        <a:t>UE radio capability, provided from UE to RAN, and RAN provides it to AMF. AMF based on the UE radio capability, and available radio resource in the UE serving cell, to authorize or revoke the UE as reader</a:t>
                      </a:r>
                    </a:p>
                    <a:p>
                      <a:pPr marL="0" indent="0">
                        <a:buFont typeface="+mj-lt"/>
                        <a:buNone/>
                      </a:pPr>
                      <a:r>
                        <a:rPr lang="en-US" altLang="zh-CN" sz="1600" dirty="0"/>
                        <a:t>NOTE: UE radio capability can be left to RAN WG to decide</a:t>
                      </a:r>
                      <a:endParaRPr lang="zh-CN" altLang="en-US" sz="1600" dirty="0"/>
                    </a:p>
                  </a:txBody>
                  <a:tcPr anchor="ctr"/>
                </a:tc>
                <a:extLst>
                  <a:ext uri="{0D108BD9-81ED-4DB2-BD59-A6C34878D82A}">
                    <a16:rowId xmlns:a16="http://schemas.microsoft.com/office/drawing/2014/main" val="977893523"/>
                  </a:ext>
                </a:extLst>
              </a:tr>
            </a:tbl>
          </a:graphicData>
        </a:graphic>
      </p:graphicFrame>
      <p:sp>
        <p:nvSpPr>
          <p:cNvPr id="3" name="文本框 2">
            <a:extLst>
              <a:ext uri="{FF2B5EF4-FFF2-40B4-BE49-F238E27FC236}">
                <a16:creationId xmlns:a16="http://schemas.microsoft.com/office/drawing/2014/main" id="{33049F39-00C0-469E-86ED-E9FFBD066E6C}"/>
              </a:ext>
            </a:extLst>
          </p:cNvPr>
          <p:cNvSpPr txBox="1"/>
          <p:nvPr/>
        </p:nvSpPr>
        <p:spPr>
          <a:xfrm>
            <a:off x="121810" y="4237408"/>
            <a:ext cx="11271776" cy="1991379"/>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1:agree “UE MM capability”, indicating UE is capable to operate as </a:t>
            </a:r>
            <a:r>
              <a:rPr lang="en-US" altLang="zh-CN" sz="1400" dirty="0" err="1"/>
              <a:t>AIoT</a:t>
            </a:r>
            <a:r>
              <a:rPr lang="en-US" altLang="zh-CN" sz="1400" dirty="0"/>
              <a:t> reader, provided by UE to AMF </a:t>
            </a:r>
          </a:p>
          <a:p>
            <a:pPr>
              <a:lnSpc>
                <a:spcPct val="150000"/>
              </a:lnSpc>
            </a:pPr>
            <a:r>
              <a:rPr lang="en-US" altLang="zh-CN" sz="1400" dirty="0"/>
              <a:t>&gt;&gt; Sony, </a:t>
            </a:r>
            <a:r>
              <a:rPr lang="en-US" altLang="zh-CN" sz="1400" dirty="0" err="1"/>
              <a:t>Tejas</a:t>
            </a:r>
            <a:r>
              <a:rPr lang="en-US" altLang="zh-CN" sz="1400" dirty="0"/>
              <a:t> NW, Samsung, Interdigital, ZTE, </a:t>
            </a:r>
            <a:r>
              <a:rPr lang="en-US" altLang="zh-CN" sz="1400" dirty="0" err="1"/>
              <a:t>Futurewei</a:t>
            </a:r>
            <a:r>
              <a:rPr lang="en-US" altLang="zh-CN" sz="1400" dirty="0"/>
              <a:t>, Huawei, Ericsson, Docomo, vivo, CATT, Nokia, OPPO, Lenovo, </a:t>
            </a:r>
            <a:r>
              <a:rPr lang="en-US" altLang="zh-CN" sz="1400" dirty="0" err="1"/>
              <a:t>Spreadtrum</a:t>
            </a:r>
            <a:r>
              <a:rPr lang="en-US" altLang="zh-CN" sz="1400" dirty="0"/>
              <a:t>, QC, LGE</a:t>
            </a:r>
          </a:p>
          <a:p>
            <a:pPr>
              <a:lnSpc>
                <a:spcPct val="150000"/>
              </a:lnSpc>
            </a:pPr>
            <a:r>
              <a:rPr lang="en-US" altLang="zh-CN" sz="1400" dirty="0"/>
              <a:t>Option 2: agree “UE radio capability”, indicating the supported frequency bands used to </a:t>
            </a:r>
            <a:r>
              <a:rPr lang="en-US" altLang="zh-CN" sz="1400" dirty="0" err="1"/>
              <a:t>AIoT</a:t>
            </a:r>
            <a:r>
              <a:rPr lang="en-US" altLang="zh-CN" sz="1400" dirty="0"/>
              <a:t> operation, provided by RAN to AMF</a:t>
            </a:r>
          </a:p>
          <a:p>
            <a:pPr>
              <a:lnSpc>
                <a:spcPct val="150000"/>
              </a:lnSpc>
            </a:pPr>
            <a:r>
              <a:rPr lang="en-US" altLang="zh-CN" sz="1400" dirty="0"/>
              <a:t>&gt;&gt; LGE</a:t>
            </a:r>
          </a:p>
        </p:txBody>
      </p:sp>
      <p:sp>
        <p:nvSpPr>
          <p:cNvPr id="6" name="副标题 1">
            <a:extLst>
              <a:ext uri="{FF2B5EF4-FFF2-40B4-BE49-F238E27FC236}">
                <a16:creationId xmlns:a16="http://schemas.microsoft.com/office/drawing/2014/main" id="{5604873F-D8E4-4110-AC85-16A1566C267A}"/>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7" name="文本框 6">
            <a:extLst>
              <a:ext uri="{FF2B5EF4-FFF2-40B4-BE49-F238E27FC236}">
                <a16:creationId xmlns:a16="http://schemas.microsoft.com/office/drawing/2014/main" id="{108C13E9-27B4-46A8-8D15-AD7FB5AD9CDA}"/>
              </a:ext>
            </a:extLst>
          </p:cNvPr>
          <p:cNvSpPr txBox="1"/>
          <p:nvPr/>
        </p:nvSpPr>
        <p:spPr>
          <a:xfrm>
            <a:off x="4303552" y="442293"/>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4" name="文本框 3">
            <a:extLst>
              <a:ext uri="{FF2B5EF4-FFF2-40B4-BE49-F238E27FC236}">
                <a16:creationId xmlns:a16="http://schemas.microsoft.com/office/drawing/2014/main" id="{D135C025-8061-FFA7-77E8-60D4B58F0839}"/>
              </a:ext>
            </a:extLst>
          </p:cNvPr>
          <p:cNvSpPr txBox="1"/>
          <p:nvPr/>
        </p:nvSpPr>
        <p:spPr>
          <a:xfrm>
            <a:off x="1656994" y="5920051"/>
            <a:ext cx="9592641"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t>
            </a:r>
            <a:r>
              <a:rPr lang="en-US" altLang="zh-CN" sz="1800" dirty="0">
                <a:solidFill>
                  <a:srgbClr val="FF0000"/>
                </a:solidFill>
              </a:rPr>
              <a:t>“UE radio capability”, can leaves to RAN decision </a:t>
            </a:r>
            <a:r>
              <a:rPr lang="en-US" altLang="zh-CN" sz="1800" b="1" dirty="0">
                <a:solidFill>
                  <a:srgbClr val="FF0000"/>
                </a:solidFill>
              </a:rPr>
              <a:t>  </a:t>
            </a:r>
          </a:p>
        </p:txBody>
      </p:sp>
    </p:spTree>
    <p:extLst>
      <p:ext uri="{BB962C8B-B14F-4D97-AF65-F5344CB8AC3E}">
        <p14:creationId xmlns:p14="http://schemas.microsoft.com/office/powerpoint/2010/main" val="1540143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522377903"/>
              </p:ext>
            </p:extLst>
          </p:nvPr>
        </p:nvGraphicFramePr>
        <p:xfrm>
          <a:off x="121810" y="1799672"/>
          <a:ext cx="11344604" cy="1193800"/>
        </p:xfrm>
        <a:graphic>
          <a:graphicData uri="http://schemas.openxmlformats.org/drawingml/2006/table">
            <a:tbl>
              <a:tblPr firstRow="1" bandRow="1">
                <a:tableStyleId>{5C22544A-7EE6-4342-B048-85BDC9FD1C3A}</a:tableStyleId>
              </a:tblPr>
              <a:tblGrid>
                <a:gridCol w="1885015">
                  <a:extLst>
                    <a:ext uri="{9D8B030D-6E8A-4147-A177-3AD203B41FA5}">
                      <a16:colId xmlns:a16="http://schemas.microsoft.com/office/drawing/2014/main" val="2713538931"/>
                    </a:ext>
                  </a:extLst>
                </a:gridCol>
                <a:gridCol w="3147802">
                  <a:extLst>
                    <a:ext uri="{9D8B030D-6E8A-4147-A177-3AD203B41FA5}">
                      <a16:colId xmlns:a16="http://schemas.microsoft.com/office/drawing/2014/main" val="444941629"/>
                    </a:ext>
                  </a:extLst>
                </a:gridCol>
                <a:gridCol w="6311787">
                  <a:extLst>
                    <a:ext uri="{9D8B030D-6E8A-4147-A177-3AD203B41FA5}">
                      <a16:colId xmlns:a16="http://schemas.microsoft.com/office/drawing/2014/main" val="3686437410"/>
                    </a:ext>
                  </a:extLst>
                </a:gridCol>
              </a:tblGrid>
              <a:tr h="370840">
                <a:tc>
                  <a:txBody>
                    <a:bodyPr/>
                    <a:lstStyle/>
                    <a:p>
                      <a:pPr algn="ctr"/>
                      <a:r>
                        <a:rPr lang="en-US" altLang="zh-CN" sz="1400" dirty="0"/>
                        <a:t>Conclusion aspect</a:t>
                      </a:r>
                      <a:endParaRPr lang="zh-CN" altLang="en-US" sz="1400" dirty="0"/>
                    </a:p>
                  </a:txBody>
                  <a:tcPr/>
                </a:tc>
                <a:tc>
                  <a:txBody>
                    <a:bodyPr/>
                    <a:lstStyle/>
                    <a:p>
                      <a:pPr algn="ctr"/>
                      <a:r>
                        <a:rPr lang="en-US" altLang="zh-CN" sz="1400" dirty="0"/>
                        <a:t>Editor’s note</a:t>
                      </a:r>
                      <a:endParaRPr lang="zh-CN" altLang="en-US" sz="1400" dirty="0"/>
                    </a:p>
                  </a:txBody>
                  <a:tcPr/>
                </a:tc>
                <a:tc>
                  <a:txBody>
                    <a:bodyPr/>
                    <a:lstStyle/>
                    <a:p>
                      <a:pPr algn="ctr"/>
                      <a:r>
                        <a:rPr lang="en-US" altLang="zh-CN" sz="1400" dirty="0"/>
                        <a:t>Open issue(s) description </a:t>
                      </a:r>
                      <a:endParaRPr lang="zh-CN" altLang="en-US" sz="1400" dirty="0"/>
                    </a:p>
                  </a:txBody>
                  <a:tcPr/>
                </a:tc>
                <a:extLst>
                  <a:ext uri="{0D108BD9-81ED-4DB2-BD59-A6C34878D82A}">
                    <a16:rowId xmlns:a16="http://schemas.microsoft.com/office/drawing/2014/main" val="3124185572"/>
                  </a:ext>
                </a:extLst>
              </a:tr>
              <a:tr h="370840">
                <a:tc>
                  <a:txBody>
                    <a:bodyPr/>
                    <a:lstStyle/>
                    <a:p>
                      <a:r>
                        <a:rPr lang="en-US" altLang="zh-CN" sz="1600" dirty="0"/>
                        <a:t>UE reader selection</a:t>
                      </a:r>
                      <a:endParaRPr lang="zh-CN" altLang="en-US" sz="1600" dirty="0"/>
                    </a:p>
                  </a:txBody>
                  <a:tcPr/>
                </a:tc>
                <a:tc>
                  <a:txBody>
                    <a:bodyPr/>
                    <a:lstStyle/>
                    <a:p>
                      <a:r>
                        <a:rPr lang="en-US" altLang="zh-CN" sz="1600" dirty="0"/>
                        <a:t>How to select UE reader(s) based on the AF provided area information is FFS</a:t>
                      </a:r>
                      <a:endParaRPr lang="zh-CN" altLang="en-US" sz="1600" dirty="0"/>
                    </a:p>
                  </a:txBody>
                  <a:tcPr/>
                </a:tc>
                <a:tc>
                  <a:txBody>
                    <a:bodyPr/>
                    <a:lstStyle/>
                    <a:p>
                      <a:r>
                        <a:rPr lang="en-US" altLang="zh-CN" sz="1600" dirty="0"/>
                        <a:t>SA2#171 discussed two UE reader types: (1) fixed UE reader (2) mobile UE reader. In case that AF provided area information, the open issue is:</a:t>
                      </a:r>
                    </a:p>
                    <a:p>
                      <a:r>
                        <a:rPr lang="en-US" altLang="zh-CN" sz="1600" dirty="0"/>
                        <a:t>Whether and how to select the mobile UE reader?</a:t>
                      </a:r>
                      <a:endParaRPr lang="zh-CN" altLang="en-US" sz="1600" dirty="0"/>
                    </a:p>
                  </a:txBody>
                  <a:tcPr/>
                </a:tc>
                <a:extLst>
                  <a:ext uri="{0D108BD9-81ED-4DB2-BD59-A6C34878D82A}">
                    <a16:rowId xmlns:a16="http://schemas.microsoft.com/office/drawing/2014/main" val="977893523"/>
                  </a:ext>
                </a:extLst>
              </a:tr>
            </a:tbl>
          </a:graphicData>
        </a:graphic>
      </p:graphicFrame>
      <p:sp>
        <p:nvSpPr>
          <p:cNvPr id="7" name="文本框 6">
            <a:extLst>
              <a:ext uri="{FF2B5EF4-FFF2-40B4-BE49-F238E27FC236}">
                <a16:creationId xmlns:a16="http://schemas.microsoft.com/office/drawing/2014/main" id="{EA577011-6B02-4565-9E7F-CA2394A929A0}"/>
              </a:ext>
            </a:extLst>
          </p:cNvPr>
          <p:cNvSpPr txBox="1"/>
          <p:nvPr/>
        </p:nvSpPr>
        <p:spPr>
          <a:xfrm>
            <a:off x="194638" y="2963294"/>
            <a:ext cx="11271776" cy="2262671"/>
          </a:xfrm>
          <a:prstGeom prst="rect">
            <a:avLst/>
          </a:prstGeom>
          <a:noFill/>
        </p:spPr>
        <p:txBody>
          <a:bodyPr wrap="square" rtlCol="0">
            <a:spAutoFit/>
          </a:bodyPr>
          <a:lstStyle/>
          <a:p>
            <a:pPr>
              <a:lnSpc>
                <a:spcPct val="150000"/>
              </a:lnSpc>
            </a:pPr>
            <a:r>
              <a:rPr lang="en-US" altLang="zh-CN" sz="1600" b="1" dirty="0"/>
              <a:t>Conclusion options:</a:t>
            </a:r>
          </a:p>
          <a:p>
            <a:pPr>
              <a:lnSpc>
                <a:spcPct val="150000"/>
              </a:lnSpc>
            </a:pPr>
            <a:r>
              <a:rPr lang="en-US" altLang="zh-CN" sz="1600" dirty="0"/>
              <a:t>(question clarification: AF only provides area, no UE reader ID)</a:t>
            </a:r>
            <a:endParaRPr lang="en-US" altLang="zh-CN" sz="1600" b="1" dirty="0"/>
          </a:p>
          <a:p>
            <a:pPr>
              <a:lnSpc>
                <a:spcPct val="150000"/>
              </a:lnSpc>
            </a:pPr>
            <a:r>
              <a:rPr lang="en-US" altLang="zh-CN" sz="1600" dirty="0"/>
              <a:t>Option 1: only fixed UE reader will be selected</a:t>
            </a:r>
          </a:p>
          <a:p>
            <a:pPr>
              <a:lnSpc>
                <a:spcPct val="150000"/>
              </a:lnSpc>
            </a:pPr>
            <a:r>
              <a:rPr lang="en-US" altLang="zh-CN" sz="1600" dirty="0"/>
              <a:t>&gt;&gt; OPPO, Huawei, Ericsson, NEC, CATT, Lenovo, </a:t>
            </a:r>
            <a:r>
              <a:rPr lang="en-US" altLang="zh-CN" sz="1600" dirty="0" err="1"/>
              <a:t>Futurewei</a:t>
            </a:r>
            <a:endParaRPr lang="en-US" altLang="zh-CN" sz="1600" dirty="0"/>
          </a:p>
          <a:p>
            <a:pPr>
              <a:lnSpc>
                <a:spcPct val="150000"/>
              </a:lnSpc>
            </a:pPr>
            <a:r>
              <a:rPr lang="en-US" altLang="zh-CN" sz="1600" dirty="0"/>
              <a:t>Option 2: both fixed and mobile UE reader selected</a:t>
            </a:r>
          </a:p>
          <a:p>
            <a:pPr>
              <a:lnSpc>
                <a:spcPct val="150000"/>
              </a:lnSpc>
            </a:pPr>
            <a:r>
              <a:rPr lang="en-US" altLang="zh-CN" sz="1600" dirty="0"/>
              <a:t>&gt;&gt; LGE, Interdigital, ZTE, Samsung, Sony, Nokia, Xiaomi, </a:t>
            </a:r>
            <a:r>
              <a:rPr lang="en-US" altLang="zh-CN" sz="1600" dirty="0" err="1"/>
              <a:t>Tejas</a:t>
            </a:r>
            <a:r>
              <a:rPr lang="en-US" altLang="zh-CN" sz="1600" dirty="0"/>
              <a:t> NW, Philips, Qualcomm</a:t>
            </a:r>
          </a:p>
        </p:txBody>
      </p:sp>
      <p:sp>
        <p:nvSpPr>
          <p:cNvPr id="5" name="文本框 4">
            <a:extLst>
              <a:ext uri="{FF2B5EF4-FFF2-40B4-BE49-F238E27FC236}">
                <a16:creationId xmlns:a16="http://schemas.microsoft.com/office/drawing/2014/main" id="{8A347172-16F8-4DD6-8B5B-9E910166A28C}"/>
              </a:ext>
            </a:extLst>
          </p:cNvPr>
          <p:cNvSpPr txBox="1"/>
          <p:nvPr/>
        </p:nvSpPr>
        <p:spPr>
          <a:xfrm>
            <a:off x="4467233" y="803043"/>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option 1</a:t>
            </a:r>
          </a:p>
        </p:txBody>
      </p:sp>
      <p:sp>
        <p:nvSpPr>
          <p:cNvPr id="8" name="副标题 1">
            <a:extLst>
              <a:ext uri="{FF2B5EF4-FFF2-40B4-BE49-F238E27FC236}">
                <a16:creationId xmlns:a16="http://schemas.microsoft.com/office/drawing/2014/main" id="{19F87E10-51F2-445A-9C99-35ED8AB1D9AD}"/>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3" name="文本框 2">
            <a:extLst>
              <a:ext uri="{FF2B5EF4-FFF2-40B4-BE49-F238E27FC236}">
                <a16:creationId xmlns:a16="http://schemas.microsoft.com/office/drawing/2014/main" id="{6F29944F-52AE-AE51-F7FD-270B0CDEA904}"/>
              </a:ext>
            </a:extLst>
          </p:cNvPr>
          <p:cNvSpPr txBox="1"/>
          <p:nvPr/>
        </p:nvSpPr>
        <p:spPr>
          <a:xfrm>
            <a:off x="121810" y="5182923"/>
            <a:ext cx="12070190" cy="872034"/>
          </a:xfrm>
          <a:prstGeom prst="rect">
            <a:avLst/>
          </a:prstGeom>
          <a:noFill/>
        </p:spPr>
        <p:txBody>
          <a:bodyPr wrap="square">
            <a:spAutoFit/>
          </a:bodyPr>
          <a:lstStyle/>
          <a:p>
            <a:pPr>
              <a:lnSpc>
                <a:spcPct val="150000"/>
              </a:lnSpc>
            </a:pPr>
            <a:r>
              <a:rPr lang="en-US" altLang="zh-CN" sz="1800" b="1" dirty="0">
                <a:solidFill>
                  <a:srgbClr val="FF0000"/>
                </a:solidFill>
              </a:rPr>
              <a:t>Endorsement:</a:t>
            </a:r>
          </a:p>
          <a:p>
            <a:pPr>
              <a:lnSpc>
                <a:spcPct val="150000"/>
              </a:lnSpc>
            </a:pPr>
            <a:r>
              <a:rPr lang="en-US" altLang="zh-CN" sz="1800" b="1" dirty="0">
                <a:solidFill>
                  <a:srgbClr val="FF0000"/>
                </a:solidFill>
                <a:highlight>
                  <a:srgbClr val="00FF00"/>
                </a:highlight>
              </a:rPr>
              <a:t>If only area information is provided by AF, how to select the UE reader will not be defined by SA2. </a:t>
            </a:r>
          </a:p>
        </p:txBody>
      </p:sp>
    </p:spTree>
    <p:extLst>
      <p:ext uri="{BB962C8B-B14F-4D97-AF65-F5344CB8AC3E}">
        <p14:creationId xmlns:p14="http://schemas.microsoft.com/office/powerpoint/2010/main" val="702202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50636595"/>
              </p:ext>
            </p:extLst>
          </p:nvPr>
        </p:nvGraphicFramePr>
        <p:xfrm>
          <a:off x="121809" y="1832040"/>
          <a:ext cx="11142303" cy="2133600"/>
        </p:xfrm>
        <a:graphic>
          <a:graphicData uri="http://schemas.openxmlformats.org/drawingml/2006/table">
            <a:tbl>
              <a:tblPr firstRow="1" bandRow="1">
                <a:tableStyleId>{5C22544A-7EE6-4342-B048-85BDC9FD1C3A}</a:tableStyleId>
              </a:tblPr>
              <a:tblGrid>
                <a:gridCol w="1569391">
                  <a:extLst>
                    <a:ext uri="{9D8B030D-6E8A-4147-A177-3AD203B41FA5}">
                      <a16:colId xmlns:a16="http://schemas.microsoft.com/office/drawing/2014/main" val="4288162046"/>
                    </a:ext>
                  </a:extLst>
                </a:gridCol>
                <a:gridCol w="1788375">
                  <a:extLst>
                    <a:ext uri="{9D8B030D-6E8A-4147-A177-3AD203B41FA5}">
                      <a16:colId xmlns:a16="http://schemas.microsoft.com/office/drawing/2014/main" val="444941629"/>
                    </a:ext>
                  </a:extLst>
                </a:gridCol>
                <a:gridCol w="7784537">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AIOTF Discovery and Selection for UE reader ID</a:t>
                      </a:r>
                      <a:endParaRPr lang="zh-CN" altLang="en-US" sz="1600" dirty="0"/>
                    </a:p>
                  </a:txBody>
                  <a:tcPr/>
                </a:tc>
                <a:tc>
                  <a:txBody>
                    <a:bodyPr/>
                    <a:lstStyle/>
                    <a:p>
                      <a:r>
                        <a:rPr lang="en-US" altLang="zh-CN" sz="1600" dirty="0"/>
                        <a:t>How to discover and select AIOTF when AF provides UE reader ID is FFS</a:t>
                      </a:r>
                      <a:endParaRPr lang="zh-CN" altLang="en-US" sz="1600" dirty="0"/>
                    </a:p>
                  </a:txBody>
                  <a:tcPr/>
                </a:tc>
                <a:tc>
                  <a:txBody>
                    <a:bodyPr/>
                    <a:lstStyle/>
                    <a:p>
                      <a:r>
                        <a:rPr lang="en-US" altLang="zh-CN" sz="1600" dirty="0"/>
                        <a:t>When AF provides the UE reader ID e.g. GPSI to the NEF,  how the NEF selects the AIOTF based on the AF input (e.g. translate GPSI to SUPI)?</a:t>
                      </a:r>
                    </a:p>
                    <a:p>
                      <a:r>
                        <a:rPr lang="en-US" altLang="zh-CN" sz="1600" dirty="0"/>
                        <a:t>Due to the lack of time, the solution are not discussed in the study phase.</a:t>
                      </a:r>
                    </a:p>
                    <a:p>
                      <a:r>
                        <a:rPr lang="en-US" altLang="zh-CN" sz="1600" dirty="0"/>
                        <a:t>From all the proposed solutions, two candidate options :</a:t>
                      </a:r>
                    </a:p>
                    <a:p>
                      <a:pPr marL="342900" indent="-342900">
                        <a:buAutoNum type="arabicParenBoth"/>
                      </a:pPr>
                      <a:r>
                        <a:rPr lang="en-US" altLang="zh-CN" sz="1600" dirty="0"/>
                        <a:t>Query UDM</a:t>
                      </a:r>
                    </a:p>
                    <a:p>
                      <a:pPr marL="342900" indent="-342900">
                        <a:buAutoNum type="arabicParenBoth"/>
                      </a:pPr>
                      <a:r>
                        <a:rPr lang="en-US" altLang="zh-CN" sz="1600" dirty="0"/>
                        <a:t>Query NRF</a:t>
                      </a:r>
                      <a:endParaRPr lang="zh-CN" altLang="en-US" sz="1600" dirty="0"/>
                    </a:p>
                  </a:txBody>
                  <a:tcPr/>
                </a:tc>
                <a:extLst>
                  <a:ext uri="{0D108BD9-81ED-4DB2-BD59-A6C34878D82A}">
                    <a16:rowId xmlns:a16="http://schemas.microsoft.com/office/drawing/2014/main" val="977893523"/>
                  </a:ext>
                </a:extLst>
              </a:tr>
            </a:tbl>
          </a:graphicData>
        </a:graphic>
      </p:graphicFrame>
      <p:sp>
        <p:nvSpPr>
          <p:cNvPr id="5" name="文本框 4">
            <a:extLst>
              <a:ext uri="{FF2B5EF4-FFF2-40B4-BE49-F238E27FC236}">
                <a16:creationId xmlns:a16="http://schemas.microsoft.com/office/drawing/2014/main" id="{E3585380-D7DF-47C2-8608-A06E3991D619}"/>
              </a:ext>
            </a:extLst>
          </p:cNvPr>
          <p:cNvSpPr txBox="1"/>
          <p:nvPr/>
        </p:nvSpPr>
        <p:spPr>
          <a:xfrm>
            <a:off x="121809" y="3965640"/>
            <a:ext cx="11142303" cy="1668214"/>
          </a:xfrm>
          <a:prstGeom prst="rect">
            <a:avLst/>
          </a:prstGeom>
          <a:noFill/>
        </p:spPr>
        <p:txBody>
          <a:bodyPr wrap="square" rtlCol="0">
            <a:spAutoFit/>
          </a:bodyPr>
          <a:lstStyle/>
          <a:p>
            <a:pPr>
              <a:lnSpc>
                <a:spcPct val="150000"/>
              </a:lnSpc>
            </a:pPr>
            <a:r>
              <a:rPr lang="en-US" altLang="zh-CN" sz="1400" b="1" dirty="0"/>
              <a:t>Conclusion options:</a:t>
            </a:r>
          </a:p>
          <a:p>
            <a:pPr>
              <a:lnSpc>
                <a:spcPct val="150000"/>
              </a:lnSpc>
            </a:pPr>
            <a:r>
              <a:rPr lang="en-US" altLang="zh-CN" sz="1400" dirty="0"/>
              <a:t>Option 1: NEF query the UDM</a:t>
            </a:r>
          </a:p>
          <a:p>
            <a:pPr>
              <a:lnSpc>
                <a:spcPct val="150000"/>
              </a:lnSpc>
            </a:pPr>
            <a:r>
              <a:rPr lang="en-US" altLang="zh-CN" sz="1400" dirty="0"/>
              <a:t>&gt;&gt; LGE, Nokia, Interdigital, OPPO, Samsung</a:t>
            </a:r>
          </a:p>
          <a:p>
            <a:pPr>
              <a:lnSpc>
                <a:spcPct val="150000"/>
              </a:lnSpc>
            </a:pPr>
            <a:r>
              <a:rPr lang="en-US" altLang="zh-CN" sz="1400" dirty="0"/>
              <a:t>Option 2: NEF query the NRF</a:t>
            </a:r>
          </a:p>
          <a:p>
            <a:pPr>
              <a:lnSpc>
                <a:spcPct val="150000"/>
              </a:lnSpc>
            </a:pPr>
            <a:r>
              <a:rPr lang="en-US" altLang="zh-CN" sz="1400" dirty="0"/>
              <a:t>&gt;&gt; </a:t>
            </a:r>
          </a:p>
        </p:txBody>
      </p:sp>
      <p:sp>
        <p:nvSpPr>
          <p:cNvPr id="7" name="副标题 1">
            <a:extLst>
              <a:ext uri="{FF2B5EF4-FFF2-40B4-BE49-F238E27FC236}">
                <a16:creationId xmlns:a16="http://schemas.microsoft.com/office/drawing/2014/main" id="{E9469692-5706-4AB6-A4D7-71467C2C94BC}"/>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8" name="文本框 7">
            <a:extLst>
              <a:ext uri="{FF2B5EF4-FFF2-40B4-BE49-F238E27FC236}">
                <a16:creationId xmlns:a16="http://schemas.microsoft.com/office/drawing/2014/main" id="{2F1938CA-7714-448F-B416-45481CDB740D}"/>
              </a:ext>
            </a:extLst>
          </p:cNvPr>
          <p:cNvSpPr txBox="1"/>
          <p:nvPr/>
        </p:nvSpPr>
        <p:spPr>
          <a:xfrm>
            <a:off x="4677626" y="308705"/>
            <a:ext cx="617017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a:t>
            </a:r>
            <a:r>
              <a:rPr lang="en-US" altLang="zh-CN" b="1" dirty="0">
                <a:solidFill>
                  <a:srgbClr val="FF0000"/>
                </a:solidFill>
              </a:rPr>
              <a:t>option 1</a:t>
            </a:r>
            <a:endParaRPr lang="en-US" altLang="zh-CN" sz="1800" b="1" dirty="0">
              <a:solidFill>
                <a:srgbClr val="FF0000"/>
              </a:solidFill>
            </a:endParaRPr>
          </a:p>
        </p:txBody>
      </p:sp>
      <p:sp>
        <p:nvSpPr>
          <p:cNvPr id="3" name="文本框 2">
            <a:extLst>
              <a:ext uri="{FF2B5EF4-FFF2-40B4-BE49-F238E27FC236}">
                <a16:creationId xmlns:a16="http://schemas.microsoft.com/office/drawing/2014/main" id="{77D5F8DA-F87C-0A58-23F2-C90E063A464F}"/>
              </a:ext>
            </a:extLst>
          </p:cNvPr>
          <p:cNvSpPr txBox="1"/>
          <p:nvPr/>
        </p:nvSpPr>
        <p:spPr>
          <a:xfrm>
            <a:off x="121809" y="5704366"/>
            <a:ext cx="6170176"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t>
            </a:r>
          </a:p>
        </p:txBody>
      </p:sp>
    </p:spTree>
    <p:extLst>
      <p:ext uri="{BB962C8B-B14F-4D97-AF65-F5344CB8AC3E}">
        <p14:creationId xmlns:p14="http://schemas.microsoft.com/office/powerpoint/2010/main" val="2699378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2">
            <a:extLst>
              <a:ext uri="{FF2B5EF4-FFF2-40B4-BE49-F238E27FC236}">
                <a16:creationId xmlns:a16="http://schemas.microsoft.com/office/drawing/2014/main" id="{846CD8C8-4ACD-4A27-B75C-BA3CF9B40956}"/>
              </a:ext>
            </a:extLst>
          </p:cNvPr>
          <p:cNvGraphicFramePr>
            <a:graphicFrameLocks noGrp="1"/>
          </p:cNvGraphicFramePr>
          <p:nvPr>
            <p:extLst>
              <p:ext uri="{D42A27DB-BD31-4B8C-83A1-F6EECF244321}">
                <p14:modId xmlns:p14="http://schemas.microsoft.com/office/powerpoint/2010/main" val="1810518523"/>
              </p:ext>
            </p:extLst>
          </p:nvPr>
        </p:nvGraphicFramePr>
        <p:xfrm>
          <a:off x="121809" y="1832040"/>
          <a:ext cx="11344604" cy="1889760"/>
        </p:xfrm>
        <a:graphic>
          <a:graphicData uri="http://schemas.openxmlformats.org/drawingml/2006/table">
            <a:tbl>
              <a:tblPr firstRow="1" bandRow="1">
                <a:tableStyleId>{5C22544A-7EE6-4342-B048-85BDC9FD1C3A}</a:tableStyleId>
              </a:tblPr>
              <a:tblGrid>
                <a:gridCol w="1091690">
                  <a:extLst>
                    <a:ext uri="{9D8B030D-6E8A-4147-A177-3AD203B41FA5}">
                      <a16:colId xmlns:a16="http://schemas.microsoft.com/office/drawing/2014/main" val="4288162046"/>
                    </a:ext>
                  </a:extLst>
                </a:gridCol>
                <a:gridCol w="1555057">
                  <a:extLst>
                    <a:ext uri="{9D8B030D-6E8A-4147-A177-3AD203B41FA5}">
                      <a16:colId xmlns:a16="http://schemas.microsoft.com/office/drawing/2014/main" val="444941629"/>
                    </a:ext>
                  </a:extLst>
                </a:gridCol>
                <a:gridCol w="8697857">
                  <a:extLst>
                    <a:ext uri="{9D8B030D-6E8A-4147-A177-3AD203B41FA5}">
                      <a16:colId xmlns:a16="http://schemas.microsoft.com/office/drawing/2014/main" val="3686437410"/>
                    </a:ext>
                  </a:extLst>
                </a:gridCol>
              </a:tblGrid>
              <a:tr h="370840">
                <a:tc>
                  <a:txBody>
                    <a:bodyPr/>
                    <a:lstStyle/>
                    <a:p>
                      <a:pPr algn="ctr"/>
                      <a:r>
                        <a:rPr lang="en-US" altLang="zh-CN" sz="1600" dirty="0"/>
                        <a:t>Conclusion aspect</a:t>
                      </a:r>
                      <a:endParaRPr lang="zh-CN" altLang="en-US" sz="1600" dirty="0"/>
                    </a:p>
                  </a:txBody>
                  <a:tcPr/>
                </a:tc>
                <a:tc>
                  <a:txBody>
                    <a:bodyPr/>
                    <a:lstStyle/>
                    <a:p>
                      <a:pPr algn="ctr"/>
                      <a:r>
                        <a:rPr lang="en-US" altLang="zh-CN" sz="1600" dirty="0"/>
                        <a:t>Editor’s note</a:t>
                      </a:r>
                      <a:endParaRPr lang="zh-CN" altLang="en-US" sz="1600" dirty="0"/>
                    </a:p>
                  </a:txBody>
                  <a:tcPr/>
                </a:tc>
                <a:tc>
                  <a:txBody>
                    <a:bodyPr/>
                    <a:lstStyle/>
                    <a:p>
                      <a:pPr algn="ctr"/>
                      <a:r>
                        <a:rPr lang="en-US" altLang="zh-CN" sz="1600" dirty="0"/>
                        <a:t>Open issue(s) description </a:t>
                      </a:r>
                      <a:endParaRPr lang="zh-CN" altLang="en-US" sz="1600" dirty="0"/>
                    </a:p>
                  </a:txBody>
                  <a:tcPr/>
                </a:tc>
                <a:extLst>
                  <a:ext uri="{0D108BD9-81ED-4DB2-BD59-A6C34878D82A}">
                    <a16:rowId xmlns:a16="http://schemas.microsoft.com/office/drawing/2014/main" val="3124185572"/>
                  </a:ext>
                </a:extLst>
              </a:tr>
              <a:tr h="370840">
                <a:tc>
                  <a:txBody>
                    <a:bodyPr/>
                    <a:lstStyle/>
                    <a:p>
                      <a:r>
                        <a:rPr lang="en-US" altLang="zh-CN" sz="1600" dirty="0"/>
                        <a:t>UE reader ID allocation</a:t>
                      </a:r>
                      <a:endParaRPr lang="zh-CN" altLang="en-US" sz="1600" dirty="0"/>
                    </a:p>
                  </a:txBody>
                  <a:tcPr/>
                </a:tc>
                <a:tc>
                  <a:txBody>
                    <a:bodyPr/>
                    <a:lstStyle/>
                    <a:p>
                      <a:r>
                        <a:rPr lang="en-US" altLang="zh-CN" sz="1600" dirty="0"/>
                        <a:t>Whether and how to allocate the UE reader ID</a:t>
                      </a:r>
                      <a:endParaRPr lang="zh-CN" altLang="en-US" sz="1600" dirty="0"/>
                    </a:p>
                  </a:txBody>
                  <a:tcPr/>
                </a:tc>
                <a:tc>
                  <a:txBody>
                    <a:bodyPr/>
                    <a:lstStyle/>
                    <a:p>
                      <a:r>
                        <a:rPr lang="en-US" altLang="zh-CN" sz="1600" b="1" dirty="0"/>
                        <a:t>Open issue 1: what identifier is used to identify UE reader by UE, RAN, and CN NF?</a:t>
                      </a:r>
                    </a:p>
                    <a:p>
                      <a:r>
                        <a:rPr lang="en-US" altLang="zh-CN" sz="1600" dirty="0"/>
                        <a:t>Option 1: existing UE identifier, like NG-AP ID or GPSI; Option 2: new identifier (</a:t>
                      </a:r>
                      <a:r>
                        <a:rPr lang="en-US" altLang="zh-CN" sz="1600" dirty="0" err="1"/>
                        <a:t>AIoT</a:t>
                      </a:r>
                      <a:r>
                        <a:rPr lang="en-US" altLang="zh-CN" sz="1600" dirty="0"/>
                        <a:t> specific UE ID)</a:t>
                      </a:r>
                    </a:p>
                    <a:p>
                      <a:r>
                        <a:rPr lang="en-US" altLang="zh-CN" sz="1600" b="1" dirty="0"/>
                        <a:t>Open issue 2: how to allocate the UE reader ID? (Dependency on UE reader selection)</a:t>
                      </a:r>
                    </a:p>
                    <a:p>
                      <a:r>
                        <a:rPr lang="en-US" altLang="zh-CN" sz="1600" dirty="0"/>
                        <a:t>Option 1: allocated by AIOTF</a:t>
                      </a:r>
                    </a:p>
                    <a:p>
                      <a:r>
                        <a:rPr lang="en-US" altLang="zh-CN" sz="1600" dirty="0"/>
                        <a:t>Option 2: allocated by AMF</a:t>
                      </a:r>
                    </a:p>
                  </a:txBody>
                  <a:tcPr/>
                </a:tc>
                <a:extLst>
                  <a:ext uri="{0D108BD9-81ED-4DB2-BD59-A6C34878D82A}">
                    <a16:rowId xmlns:a16="http://schemas.microsoft.com/office/drawing/2014/main" val="977893523"/>
                  </a:ext>
                </a:extLst>
              </a:tr>
            </a:tbl>
          </a:graphicData>
        </a:graphic>
      </p:graphicFrame>
      <p:sp>
        <p:nvSpPr>
          <p:cNvPr id="5" name="文本框 4">
            <a:extLst>
              <a:ext uri="{FF2B5EF4-FFF2-40B4-BE49-F238E27FC236}">
                <a16:creationId xmlns:a16="http://schemas.microsoft.com/office/drawing/2014/main" id="{E3585380-D7DF-47C2-8608-A06E3991D619}"/>
              </a:ext>
            </a:extLst>
          </p:cNvPr>
          <p:cNvSpPr txBox="1"/>
          <p:nvPr/>
        </p:nvSpPr>
        <p:spPr>
          <a:xfrm>
            <a:off x="251283" y="3721800"/>
            <a:ext cx="11818908" cy="2677656"/>
          </a:xfrm>
          <a:prstGeom prst="rect">
            <a:avLst/>
          </a:prstGeom>
          <a:noFill/>
        </p:spPr>
        <p:txBody>
          <a:bodyPr wrap="square" rtlCol="0">
            <a:spAutoFit/>
          </a:bodyPr>
          <a:lstStyle/>
          <a:p>
            <a:pPr>
              <a:lnSpc>
                <a:spcPct val="150000"/>
              </a:lnSpc>
            </a:pPr>
            <a:r>
              <a:rPr lang="en-US" altLang="zh-CN" sz="1400" b="1" dirty="0"/>
              <a:t>Open issue 1, conclusion options:</a:t>
            </a:r>
          </a:p>
          <a:p>
            <a:pPr>
              <a:lnSpc>
                <a:spcPct val="150000"/>
              </a:lnSpc>
            </a:pPr>
            <a:r>
              <a:rPr lang="en-US" altLang="zh-CN" sz="1400" dirty="0"/>
              <a:t>Option 1: existing UE identifier (UE NG-AP ID)</a:t>
            </a:r>
          </a:p>
          <a:p>
            <a:pPr>
              <a:lnSpc>
                <a:spcPct val="150000"/>
              </a:lnSpc>
            </a:pPr>
            <a:r>
              <a:rPr lang="en-US" altLang="zh-CN" sz="1400" dirty="0"/>
              <a:t>&gt;&gt; Interdigital, Sony, </a:t>
            </a:r>
            <a:r>
              <a:rPr lang="en-US" altLang="zh-CN" sz="1400" dirty="0" err="1"/>
              <a:t>Tejas</a:t>
            </a:r>
            <a:r>
              <a:rPr lang="en-US" altLang="zh-CN" sz="1400" dirty="0"/>
              <a:t> NW, Huawei, Ericsson (only mobile UE reader case), Nokia, Samsung, OPPO, CATT, QC, LGE</a:t>
            </a:r>
          </a:p>
          <a:p>
            <a:pPr>
              <a:lnSpc>
                <a:spcPct val="150000"/>
              </a:lnSpc>
            </a:pPr>
            <a:r>
              <a:rPr lang="en-US" altLang="zh-CN" sz="1400" dirty="0"/>
              <a:t>Option 2: new UE identifier</a:t>
            </a:r>
          </a:p>
          <a:p>
            <a:pPr>
              <a:lnSpc>
                <a:spcPct val="150000"/>
              </a:lnSpc>
            </a:pPr>
            <a:r>
              <a:rPr lang="en-US" altLang="zh-CN" sz="1400" dirty="0"/>
              <a:t>&gt;&gt; LGE</a:t>
            </a:r>
          </a:p>
          <a:p>
            <a:pPr>
              <a:lnSpc>
                <a:spcPct val="150000"/>
              </a:lnSpc>
            </a:pPr>
            <a:r>
              <a:rPr lang="en-US" altLang="zh-CN" sz="1400" b="1" dirty="0"/>
              <a:t>Open issue 2, conclusion options:</a:t>
            </a:r>
          </a:p>
          <a:p>
            <a:r>
              <a:rPr lang="en-US" altLang="zh-CN" sz="1400" dirty="0"/>
              <a:t>Option 1: allocated by AIOTF</a:t>
            </a:r>
          </a:p>
          <a:p>
            <a:r>
              <a:rPr lang="en-US" altLang="zh-CN" sz="1400" dirty="0"/>
              <a:t>Option 2: allocated by AMF</a:t>
            </a:r>
          </a:p>
          <a:p>
            <a:r>
              <a:rPr lang="en-US" altLang="zh-CN" sz="1400" dirty="0"/>
              <a:t>&gt;&gt; LGE</a:t>
            </a:r>
          </a:p>
        </p:txBody>
      </p:sp>
      <p:sp>
        <p:nvSpPr>
          <p:cNvPr id="7" name="副标题 1">
            <a:extLst>
              <a:ext uri="{FF2B5EF4-FFF2-40B4-BE49-F238E27FC236}">
                <a16:creationId xmlns:a16="http://schemas.microsoft.com/office/drawing/2014/main" id="{D0E5E9E5-905A-43AB-BB80-C2267E92ADE3}"/>
              </a:ext>
            </a:extLst>
          </p:cNvPr>
          <p:cNvSpPr txBox="1">
            <a:spLocks/>
          </p:cNvSpPr>
          <p:nvPr/>
        </p:nvSpPr>
        <p:spPr>
          <a:xfrm>
            <a:off x="524638" y="925366"/>
            <a:ext cx="6321224" cy="475628"/>
          </a:xfrm>
          <a:prstGeom prst="rect">
            <a:avLst/>
          </a:prstGeom>
        </p:spPr>
        <p:txBody>
          <a:bodyPr lIns="0" tIns="0" rIns="0" bIns="0" anchor="t">
            <a:normAutofit fontScale="92500" lnSpcReduction="20000"/>
          </a:bodyPr>
          <a:lstStyle>
            <a:lvl1pPr marL="0" indent="0" algn="l" defTabSz="1187798" rtl="0" eaLnBrk="1" latinLnBrk="0" hangingPunct="1">
              <a:lnSpc>
                <a:spcPts val="3430"/>
              </a:lnSpc>
              <a:spcBef>
                <a:spcPts val="0"/>
              </a:spcBef>
              <a:buFont typeface="Arial" panose="020B0604020202020204" pitchFamily="34" charset="0"/>
              <a:buNone/>
              <a:defRPr sz="3200" kern="1200" baseline="0">
                <a:solidFill>
                  <a:schemeClr val="tx1"/>
                </a:solidFill>
                <a:latin typeface="Microsoft YaHei" panose="020B0503020204020204" pitchFamily="34" charset="-122"/>
                <a:ea typeface="Microsoft YaHei" panose="020B0503020204020204" pitchFamily="34" charset="-122"/>
                <a:cs typeface="+mn-cs"/>
              </a:defRPr>
            </a:lvl1pPr>
            <a:lvl2pPr marL="593900" indent="0" algn="ctr"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2pPr>
            <a:lvl3pPr marL="1187798" indent="0" algn="ctr"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3pPr>
            <a:lvl4pPr marL="1781699"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4pPr>
            <a:lvl5pPr marL="2375598"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5pPr>
            <a:lvl6pPr marL="29694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6pPr>
            <a:lvl7pPr marL="3563396"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7pPr>
            <a:lvl8pPr marL="4157297"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8pPr>
            <a:lvl9pPr marL="4751195" indent="0" algn="ctr" defTabSz="1187798" rtl="0" eaLnBrk="1" latinLnBrk="0" hangingPunct="1">
              <a:lnSpc>
                <a:spcPct val="90000"/>
              </a:lnSpc>
              <a:spcBef>
                <a:spcPts val="650"/>
              </a:spcBef>
              <a:buFont typeface="Arial" panose="020B0604020202020204" pitchFamily="34" charset="0"/>
              <a:buNone/>
              <a:defRPr sz="2079" kern="1200">
                <a:solidFill>
                  <a:schemeClr val="tx1"/>
                </a:solidFill>
                <a:latin typeface="+mn-lt"/>
                <a:ea typeface="+mn-ea"/>
                <a:cs typeface="+mn-cs"/>
              </a:defRPr>
            </a:lvl9pPr>
          </a:lstStyle>
          <a:p>
            <a:pPr>
              <a:lnSpc>
                <a:spcPct val="150000"/>
              </a:lnSpc>
            </a:pPr>
            <a:r>
              <a:rPr lang="en-US" altLang="zh-CN" sz="2800" b="1" dirty="0">
                <a:latin typeface="+mj-lt"/>
              </a:rPr>
              <a:t>Handling of editor’s notes</a:t>
            </a:r>
            <a:endParaRPr lang="zh-CN" altLang="en-US" sz="2800" b="1" dirty="0">
              <a:latin typeface="+mj-lt"/>
            </a:endParaRPr>
          </a:p>
        </p:txBody>
      </p:sp>
      <p:sp>
        <p:nvSpPr>
          <p:cNvPr id="8" name="文本框 7">
            <a:extLst>
              <a:ext uri="{FF2B5EF4-FFF2-40B4-BE49-F238E27FC236}">
                <a16:creationId xmlns:a16="http://schemas.microsoft.com/office/drawing/2014/main" id="{3E4C945D-D40E-4429-9D47-6E2D0994546C}"/>
              </a:ext>
            </a:extLst>
          </p:cNvPr>
          <p:cNvSpPr txBox="1"/>
          <p:nvPr/>
        </p:nvSpPr>
        <p:spPr>
          <a:xfrm>
            <a:off x="4063895" y="0"/>
            <a:ext cx="6898116" cy="456535"/>
          </a:xfrm>
          <a:prstGeom prst="rect">
            <a:avLst/>
          </a:prstGeom>
          <a:noFill/>
        </p:spPr>
        <p:txBody>
          <a:bodyPr wrap="square">
            <a:spAutoFit/>
          </a:bodyPr>
          <a:lstStyle/>
          <a:p>
            <a:pPr>
              <a:lnSpc>
                <a:spcPct val="150000"/>
              </a:lnSpc>
            </a:pPr>
            <a:r>
              <a:rPr lang="en-US" altLang="zh-CN" sz="1800" b="1" dirty="0">
                <a:solidFill>
                  <a:srgbClr val="FF0000"/>
                </a:solidFill>
              </a:rPr>
              <a:t>Rapporteurs’ proposal: </a:t>
            </a:r>
            <a:r>
              <a:rPr lang="en-US" altLang="zh-CN" b="1" dirty="0">
                <a:solidFill>
                  <a:srgbClr val="FF0000"/>
                </a:solidFill>
              </a:rPr>
              <a:t>UE N</a:t>
            </a:r>
            <a:r>
              <a:rPr lang="en-US" altLang="zh-CN" sz="1800" b="1" dirty="0">
                <a:solidFill>
                  <a:srgbClr val="FF0000"/>
                </a:solidFill>
              </a:rPr>
              <a:t>GAP ID is used as UE reader ID</a:t>
            </a:r>
          </a:p>
        </p:txBody>
      </p:sp>
      <p:sp>
        <p:nvSpPr>
          <p:cNvPr id="3" name="文本框 2">
            <a:extLst>
              <a:ext uri="{FF2B5EF4-FFF2-40B4-BE49-F238E27FC236}">
                <a16:creationId xmlns:a16="http://schemas.microsoft.com/office/drawing/2014/main" id="{0A01F297-2746-785F-42FF-47B897A30DC9}"/>
              </a:ext>
            </a:extLst>
          </p:cNvPr>
          <p:cNvSpPr txBox="1"/>
          <p:nvPr/>
        </p:nvSpPr>
        <p:spPr>
          <a:xfrm>
            <a:off x="3819441" y="5060628"/>
            <a:ext cx="7646972" cy="456535"/>
          </a:xfrm>
          <a:prstGeom prst="rect">
            <a:avLst/>
          </a:prstGeom>
          <a:noFill/>
        </p:spPr>
        <p:txBody>
          <a:bodyPr wrap="square">
            <a:spAutoFit/>
          </a:bodyPr>
          <a:lstStyle/>
          <a:p>
            <a:pPr>
              <a:lnSpc>
                <a:spcPct val="150000"/>
              </a:lnSpc>
            </a:pPr>
            <a:r>
              <a:rPr lang="en-US" altLang="zh-CN" sz="1800" b="1" dirty="0">
                <a:solidFill>
                  <a:srgbClr val="FF0000"/>
                </a:solidFill>
              </a:rPr>
              <a:t>Endorsement: option 1, and coordination with RAN3 is needed.</a:t>
            </a:r>
            <a:endParaRPr lang="en-US" altLang="zh-CN" sz="1800" b="1" dirty="0">
              <a:solidFill>
                <a:srgbClr val="FF0000"/>
              </a:solidFill>
              <a:highlight>
                <a:srgbClr val="00FFFF"/>
              </a:highlight>
            </a:endParaRPr>
          </a:p>
        </p:txBody>
      </p:sp>
    </p:spTree>
    <p:extLst>
      <p:ext uri="{BB962C8B-B14F-4D97-AF65-F5344CB8AC3E}">
        <p14:creationId xmlns:p14="http://schemas.microsoft.com/office/powerpoint/2010/main" val="21927592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章节页">
  <a:themeElements>
    <a:clrScheme name="HuaWei colour 3">
      <a:dk1>
        <a:srgbClr val="1D1D1A"/>
      </a:dk1>
      <a:lt1>
        <a:srgbClr val="666666"/>
      </a:lt1>
      <a:dk2>
        <a:srgbClr val="FFFFFF"/>
      </a:dk2>
      <a:lt2>
        <a:srgbClr val="DDDDDD"/>
      </a:lt2>
      <a:accent1>
        <a:srgbClr val="E9002F"/>
      </a:accent1>
      <a:accent2>
        <a:srgbClr val="7F0000"/>
      </a:accent2>
      <a:accent3>
        <a:srgbClr val="ED6D00"/>
      </a:accent3>
      <a:accent4>
        <a:srgbClr val="FCC800"/>
      </a:accent4>
      <a:accent5>
        <a:srgbClr val="61B230"/>
      </a:accent5>
      <a:accent6>
        <a:srgbClr val="30B5C5"/>
      </a:accent6>
      <a:hlink>
        <a:srgbClr val="C7000B"/>
      </a:hlink>
      <a:folHlink>
        <a:srgbClr val="666666"/>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kumimoji="1" dirty="0" smtClean="0">
            <a:solidFill>
              <a:srgbClr val="000000"/>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PPT 模板" id="{9BBB633E-5E45-41C7-B61B-A7FDDADD335C}" vid="{FC34AD67-7538-4717-9A73-50191031DBF3}"/>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purl.org/dc/elements/1.1/"/>
    <ds:schemaRef ds:uri="679a257e-872f-4c98-9e8a-0a9c104f72cd"/>
    <ds:schemaRef ds:uri="http://www.w3.org/XML/1998/namespace"/>
    <ds:schemaRef ds:uri="http://purl.org/dc/dcmitype/"/>
    <ds:schemaRef ds:uri="http://schemas.microsoft.com/office/2006/documentManagement/types"/>
    <ds:schemaRef ds:uri="http://purl.org/dc/terms/"/>
    <ds:schemaRef ds:uri="280d8efa-eff2-4910-88d2-79ca146720c4"/>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18431</TotalTime>
  <Words>1709</Words>
  <Application>Microsoft Office PowerPoint</Application>
  <PresentationFormat>宽屏</PresentationFormat>
  <Paragraphs>162</Paragraphs>
  <Slides>10</Slides>
  <Notes>10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10</vt:i4>
      </vt:variant>
    </vt:vector>
  </HeadingPairs>
  <TitlesOfParts>
    <vt:vector size="18" baseType="lpstr">
      <vt:lpstr>Arial </vt:lpstr>
      <vt:lpstr>Microsoft YaHei</vt:lpstr>
      <vt:lpstr>Arial</vt:lpstr>
      <vt:lpstr>Calibri</vt:lpstr>
      <vt:lpstr>Calibri Light</vt:lpstr>
      <vt:lpstr>Times New Roman</vt:lpstr>
      <vt:lpstr>Office Theme</vt:lpstr>
      <vt:lpstr>章节页</vt:lpstr>
      <vt:lpstr>R20 AIoT key issue 1 conclusion way forward</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zrz2511</cp:lastModifiedBy>
  <cp:revision>782</cp:revision>
  <dcterms:created xsi:type="dcterms:W3CDTF">2010-02-05T13:52:04Z</dcterms:created>
  <dcterms:modified xsi:type="dcterms:W3CDTF">2025-11-18T22:46:31Z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(3)GNWKD3TnupE6J6ep/Fgkbnh4RzTecmWI+mkyKlRGz4mWONpWWzH51Z926uLcIPI1Ivou0kwk
OduERbJeZALT3HVE2uogHcu5VoLaDThhxmNSVMa1sDID8zIAbcP4Ze3Imik374KdnHunsB1+
qRWh/ur8G5SVWOaSLakkw8/qOXiatgZz1LCpbVnjqijT2bZ0zezjDMuNyqaPImBRbo8U2rG5
U71GzfBsp6dKQEO46x</vt:lpwstr>
  </property>
  <property fmtid="{D5CDD505-2E9C-101B-9397-08002B2CF9AE}" pid="4" name="_2015_ms_pID_7253431">
    <vt:lpwstr>cT9ZxNncH+tUjMN2cWXojGPJTO/OdTTHDAUAUGFN3ii2OeBUAaaMhY
kF65tMjb147tEh04jFm7+Ah+5WMY+7WVktLUaFk01oIuL/ezShv3Afaz7WtCw/VEqcUUWKCB
63dvoHy0oh2dM0+U02wmzfvAkw5qq+cBWnvJmqV0TXk8ei/VW9m0M1YFgHkLeuO8wwTMyhXl
8N9aP2eHyMEkCNJmpeSAwAM84psOh59S40ll</vt:lpwstr>
  </property>
  <property fmtid="{D5CDD505-2E9C-101B-9397-08002B2CF9AE}" pid="5" name="_2015_ms_pID_7253432">
    <vt:lpwstr>Nz9FJdUSDmFMYACWqWmX9ks=</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1723789042</vt:lpwstr>
  </property>
</Properties>
</file>