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sldIdLst>
    <p:sldId id="264" r:id="rId3"/>
    <p:sldId id="273" r:id="rId4"/>
    <p:sldId id="270" r:id="rId5"/>
    <p:sldId id="266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5A6A2B1-1690-44CC-843C-5B3A402488DA}" v="4" dt="2025-11-18T18:22:56.0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69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1138" y="326"/>
      </p:cViewPr>
      <p:guideLst>
        <p:guide orient="horz" pos="2163"/>
        <p:guide pos="38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microsoft.com/office/2015/10/relationships/revisionInfo" Target="revisionInfo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66206" y="2209889"/>
            <a:ext cx="9326245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4000" b="1" dirty="0"/>
              <a:t>AI 20.1.1 FS_5GSAT_Ph4_ARC </a:t>
            </a:r>
          </a:p>
          <a:p>
            <a:pPr algn="ctr"/>
            <a:r>
              <a:rPr lang="en-US" altLang="zh-CN" sz="3200" b="1" dirty="0"/>
              <a:t>Questions for potential SOH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3002C6-8FA7-380A-6DEA-A5CB09E59C31}"/>
              </a:ext>
            </a:extLst>
          </p:cNvPr>
          <p:cNvSpPr txBox="1"/>
          <p:nvPr/>
        </p:nvSpPr>
        <p:spPr>
          <a:xfrm>
            <a:off x="9286240" y="413733"/>
            <a:ext cx="258064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3200" b="1" dirty="0"/>
              <a:t>S2-2510863</a:t>
            </a:r>
          </a:p>
          <a:p>
            <a:pPr algn="r"/>
            <a:r>
              <a:rPr lang="en-US" altLang="zh-CN" b="1" dirty="0"/>
              <a:t>was S2-2510857</a:t>
            </a:r>
            <a:endParaRPr lang="en-US" altLang="zh-CN" sz="1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030" y="976525"/>
            <a:ext cx="11187269" cy="4020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Q1: Is IMS voice transmitted over IP or non-IP?</a:t>
            </a: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Option A: IMS voice is transmitted over IP only </a:t>
            </a:r>
            <a:r>
              <a:rPr lang="en-US" altLang="zh-CN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(as proposed in S2-2510377)</a:t>
            </a: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Supports: TNO, </a:t>
            </a:r>
            <a:r>
              <a:rPr lang="en-US" altLang="zh-CN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Mediatek</a:t>
            </a: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Ericsson, T-Mo US, CMCC, Xiaomi, LGE, Nokia, Verizon, CT, ZTE, Spreadtrum, CATT, Apple (14)</a:t>
            </a: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Objections: </a:t>
            </a:r>
            <a:r>
              <a:rPr lang="en-US" altLang="zh-CN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Skylo</a:t>
            </a: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ESA, </a:t>
            </a:r>
            <a:r>
              <a:rPr lang="en-US" altLang="zh-CN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Echostar</a:t>
            </a: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Novamint, </a:t>
            </a:r>
            <a:r>
              <a:rPr lang="en-US" altLang="zh-CN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Viasat</a:t>
            </a: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Qualcomm (6)</a:t>
            </a:r>
          </a:p>
          <a:p>
            <a:pPr>
              <a:lnSpc>
                <a:spcPct val="120000"/>
              </a:lnSpc>
            </a:pPr>
            <a:endParaRPr lang="en-US" altLang="zh-CN" sz="1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b="1" strike="sngStrike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Option B: IMS voice is transmitted over non-IP only (S2-2510347).</a:t>
            </a:r>
          </a:p>
          <a:p>
            <a:pPr>
              <a:lnSpc>
                <a:spcPct val="120000"/>
              </a:lnSpc>
            </a:pPr>
            <a:r>
              <a:rPr lang="en-US" altLang="zh-CN" sz="1400" b="1" strike="sngStrike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Supports: </a:t>
            </a:r>
            <a:r>
              <a:rPr lang="en-US" altLang="zh-CN" sz="1400" b="1" strike="sngStrike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Skylo</a:t>
            </a:r>
            <a:r>
              <a:rPr lang="en-US" altLang="zh-CN" sz="1400" b="1" strike="sngStrike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Novamint (2)</a:t>
            </a:r>
          </a:p>
          <a:p>
            <a:pPr>
              <a:lnSpc>
                <a:spcPct val="120000"/>
              </a:lnSpc>
            </a:pPr>
            <a:r>
              <a:rPr lang="en-US" altLang="zh-CN" sz="1400" b="1" strike="sngStrike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Objections: </a:t>
            </a:r>
            <a:r>
              <a:rPr lang="en-US" altLang="zh-CN" sz="1400" b="1" strike="sngStrike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Mediatek</a:t>
            </a:r>
            <a:r>
              <a:rPr lang="en-US" altLang="zh-CN" sz="1400" b="1" strike="sngStrike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Vivo, CT, Spreadtrum, Nokia, Huawei, </a:t>
            </a:r>
            <a:r>
              <a:rPr lang="en-US" altLang="zh-CN" sz="1400" b="1" strike="sngStrike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Tmo</a:t>
            </a:r>
            <a:r>
              <a:rPr lang="en-US" altLang="zh-CN" sz="1400" b="1" strike="sngStrike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US, CMCC, Ericsson, ZTE, Apple Xiaomi (12)</a:t>
            </a:r>
          </a:p>
          <a:p>
            <a:pPr>
              <a:lnSpc>
                <a:spcPct val="120000"/>
              </a:lnSpc>
            </a:pPr>
            <a:endParaRPr lang="en-US" altLang="zh-CN" sz="1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Option C: IMS voice is transmitted over either IP or non-IP </a:t>
            </a:r>
            <a:r>
              <a:rPr lang="en-US" altLang="zh-CN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[both options go to normative work]</a:t>
            </a: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(S2-2510604, S2-2500265, S2-2509916)</a:t>
            </a:r>
            <a:endParaRPr lang="en-US" altLang="zh-CN" sz="1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Supports: </a:t>
            </a:r>
            <a:r>
              <a:rPr lang="en-US" altLang="zh-CN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Mediatek</a:t>
            </a: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 TNO, ESA, </a:t>
            </a:r>
            <a:r>
              <a:rPr lang="en-US" altLang="zh-CN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Echostar</a:t>
            </a: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 </a:t>
            </a:r>
            <a:r>
              <a:rPr lang="en-US" altLang="zh-CN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Skylo</a:t>
            </a: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 </a:t>
            </a:r>
            <a:r>
              <a:rPr lang="en-US" altLang="zh-CN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Terrestar</a:t>
            </a: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 Thales, Novamint, Xiaomi, </a:t>
            </a:r>
            <a:r>
              <a:rPr lang="en-US" altLang="zh-CN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Viasat</a:t>
            </a: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 LGE, NTT DoCoMo, Verizon, CT, Vivo, Spreadtrum, CATT, Qualcomm, NEC (19)</a:t>
            </a:r>
            <a:endParaRPr lang="en-US" altLang="zh-CN" sz="1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Objections: Samsung, Ericsson, Nokia (3)</a:t>
            </a:r>
            <a:endParaRPr lang="en-US" altLang="zh-CN" sz="1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en-US" altLang="zh-CN" sz="1400" b="1" strike="sngStrike" dirty="0">
              <a:solidFill>
                <a:prstClr val="black"/>
              </a:solidFill>
              <a:highlight>
                <a:srgbClr val="00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0031" y="325454"/>
            <a:ext cx="11630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ym typeface="+mn-ea"/>
              </a:rPr>
              <a:t>KI#1: IMS voice call over NB-IoT NTN via GEO satellite connecting to EPC</a:t>
            </a:r>
            <a:endParaRPr lang="zh-CN" altLang="en-US" sz="24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030" y="952775"/>
            <a:ext cx="11187269" cy="5183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Q2: Is IMS signaling transmitted over UP or CP?</a:t>
            </a:r>
          </a:p>
          <a:p>
            <a:pPr>
              <a:lnSpc>
                <a:spcPct val="120000"/>
              </a:lnSpc>
            </a:pPr>
            <a:r>
              <a:rPr lang="en-US" altLang="zh-CN" sz="11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Option A: UP only (S2-2510396).</a:t>
            </a:r>
          </a:p>
          <a:p>
            <a:pPr>
              <a:lnSpc>
                <a:spcPct val="120000"/>
              </a:lnSpc>
            </a:pPr>
            <a:r>
              <a:rPr lang="en-US" altLang="zh-CN" sz="11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Supports: MediaTek, </a:t>
            </a:r>
            <a:r>
              <a:rPr lang="en-US" altLang="zh-CN" sz="1100" b="1" dirty="0" err="1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Echostat</a:t>
            </a:r>
            <a:r>
              <a:rPr lang="en-US" altLang="zh-CN" sz="11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zh-CN" sz="1100" b="1" dirty="0" err="1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Skylo</a:t>
            </a:r>
            <a:r>
              <a:rPr lang="en-US" altLang="zh-CN" sz="11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, Ericsson, Vivo, ZTE, Spreadtrum, T-MO US, CMCC, Deutsche Telekom, Xiaomi, </a:t>
            </a:r>
            <a:r>
              <a:rPr lang="en-US" altLang="zh-CN" sz="1100" b="1" dirty="0" err="1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Viasat</a:t>
            </a:r>
            <a:r>
              <a:rPr lang="en-US" altLang="zh-CN" sz="11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zh-CN" sz="1100" b="1" dirty="0" err="1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Terrestar</a:t>
            </a:r>
            <a:r>
              <a:rPr lang="en-US" altLang="zh-CN" sz="11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, LGE, Novamint, Thales, Nokia, Verizon, </a:t>
            </a:r>
            <a:r>
              <a:rPr lang="en-US" altLang="zh-CN" sz="1100" b="1" dirty="0" err="1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Huaweei</a:t>
            </a:r>
            <a:r>
              <a:rPr lang="en-US" altLang="zh-CN" sz="11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, OPPO, CATT, Samsung, Qualcomm, Apple, TNO, </a:t>
            </a:r>
          </a:p>
          <a:p>
            <a:pPr>
              <a:lnSpc>
                <a:spcPct val="120000"/>
              </a:lnSpc>
            </a:pPr>
            <a:r>
              <a:rPr lang="en-US" altLang="zh-CN" sz="11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Objections: </a:t>
            </a:r>
          </a:p>
          <a:p>
            <a:pPr>
              <a:lnSpc>
                <a:spcPct val="120000"/>
              </a:lnSpc>
            </a:pPr>
            <a:endParaRPr lang="en-US" altLang="zh-CN" sz="1100" b="1" dirty="0">
              <a:solidFill>
                <a:prstClr val="black"/>
              </a:solidFill>
              <a:highlight>
                <a:srgbClr val="00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1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Option C: CP only (S2-2510107).</a:t>
            </a:r>
          </a:p>
          <a:p>
            <a:pPr>
              <a:lnSpc>
                <a:spcPct val="120000"/>
              </a:lnSpc>
            </a:pPr>
            <a:r>
              <a:rPr lang="en-US" altLang="zh-CN" sz="11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Supports: CT, NTT DoCoMo</a:t>
            </a:r>
          </a:p>
          <a:p>
            <a:pPr>
              <a:lnSpc>
                <a:spcPct val="120000"/>
              </a:lnSpc>
            </a:pPr>
            <a:r>
              <a:rPr lang="en-US" altLang="zh-CN" sz="11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Objections:</a:t>
            </a:r>
            <a:endParaRPr lang="en-US" altLang="zh-CN" sz="1100" dirty="0">
              <a:solidFill>
                <a:prstClr val="black"/>
              </a:solidFill>
              <a:highlight>
                <a:srgbClr val="00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en-US" altLang="zh-CN" sz="1400" b="1" dirty="0">
              <a:solidFill>
                <a:prstClr val="black"/>
              </a:solidFill>
              <a:highlight>
                <a:srgbClr val="00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OPTION A selected (See S2-2510861)</a:t>
            </a:r>
            <a:endParaRPr lang="en-US" altLang="zh-CN" sz="1400" b="1" dirty="0">
              <a:solidFill>
                <a:prstClr val="black"/>
              </a:solidFill>
              <a:highlight>
                <a:srgbClr val="00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en-US" altLang="zh-CN" sz="1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Q3:  If UP based IMS signaling transportation </a:t>
            </a:r>
            <a:r>
              <a:rPr lang="en-US" altLang="zh-CN" sz="14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is</a:t>
            </a:r>
            <a:r>
              <a:rPr lang="en-US" altLang="zh-CN" sz="14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adopted, shall IMS </a:t>
            </a:r>
            <a:r>
              <a:rPr lang="en-US" altLang="zh-CN" sz="14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signaling be over </a:t>
            </a:r>
            <a:r>
              <a:rPr lang="en-US" altLang="zh-CN" sz="14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the same PDN connection used for voice transportation?</a:t>
            </a:r>
          </a:p>
          <a:p>
            <a:pPr>
              <a:lnSpc>
                <a:spcPct val="120000"/>
              </a:lnSpc>
            </a:pPr>
            <a:r>
              <a:rPr lang="en-US" altLang="zh-CN" sz="11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Option A: same PDN connection</a:t>
            </a:r>
          </a:p>
          <a:p>
            <a:pPr>
              <a:lnSpc>
                <a:spcPct val="120000"/>
              </a:lnSpc>
            </a:pPr>
            <a:r>
              <a:rPr lang="en-US" altLang="zh-CN" sz="11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Supports: </a:t>
            </a:r>
            <a:r>
              <a:rPr lang="en-US" altLang="zh-CN" sz="1100" b="1" dirty="0" err="1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Mediatek</a:t>
            </a:r>
            <a:r>
              <a:rPr lang="en-US" altLang="zh-CN" sz="11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, Ericsson, T-MO US, CMCC, Xiaomi, LGE, NTT </a:t>
            </a:r>
            <a:r>
              <a:rPr lang="en-US" altLang="zh-CN" sz="1100" b="1" dirty="0" err="1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DoCoMO</a:t>
            </a:r>
            <a:r>
              <a:rPr lang="en-US" altLang="zh-CN" sz="11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, Nokia, Huawei, CT, Vivo, Spreadtrum, ZTE, CATT, Samsung, Qualcomm, OPPO, Apple,</a:t>
            </a:r>
          </a:p>
          <a:p>
            <a:pPr>
              <a:lnSpc>
                <a:spcPct val="120000"/>
              </a:lnSpc>
            </a:pPr>
            <a:r>
              <a:rPr lang="en-US" altLang="zh-CN" sz="11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Objections:</a:t>
            </a:r>
          </a:p>
          <a:p>
            <a:pPr>
              <a:lnSpc>
                <a:spcPct val="120000"/>
              </a:lnSpc>
            </a:pPr>
            <a:endParaRPr lang="en-US" altLang="zh-CN" sz="1100" b="1" dirty="0">
              <a:solidFill>
                <a:prstClr val="black"/>
              </a:solidFill>
              <a:highlight>
                <a:srgbClr val="00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1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Option B: different PDN connections </a:t>
            </a:r>
            <a:endParaRPr lang="en-US" altLang="zh-CN" sz="1100" b="1" dirty="0">
              <a:solidFill>
                <a:prstClr val="black"/>
              </a:solidFill>
              <a:highlight>
                <a:srgbClr val="00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1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Supports: </a:t>
            </a:r>
            <a:r>
              <a:rPr lang="en-US" altLang="zh-CN" sz="1100" b="1" dirty="0" err="1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Skylo</a:t>
            </a:r>
            <a:r>
              <a:rPr lang="en-US" altLang="zh-CN" sz="11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 </a:t>
            </a:r>
            <a:r>
              <a:rPr lang="en-US" altLang="zh-CN" sz="1100" b="1" dirty="0" err="1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Viasat</a:t>
            </a:r>
            <a:r>
              <a:rPr lang="en-US" altLang="zh-CN" sz="11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 </a:t>
            </a:r>
            <a:endParaRPr lang="en-US" altLang="zh-CN" sz="1100" b="1" dirty="0">
              <a:solidFill>
                <a:prstClr val="black"/>
              </a:solidFill>
              <a:highlight>
                <a:srgbClr val="00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1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Objections:</a:t>
            </a:r>
          </a:p>
          <a:p>
            <a:pPr>
              <a:lnSpc>
                <a:spcPct val="120000"/>
              </a:lnSpc>
            </a:pPr>
            <a:endParaRPr lang="en-US" altLang="zh-CN" sz="1400" b="1" dirty="0">
              <a:solidFill>
                <a:srgbClr val="FF0000"/>
              </a:solidFill>
              <a:highlight>
                <a:srgbClr val="00FF00"/>
              </a:highlight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altLang="zh-CN" sz="1400" b="1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OPTION A selected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0031" y="325454"/>
            <a:ext cx="11630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ym typeface="+mn-ea"/>
              </a:rPr>
              <a:t>KI#1: IMS voice call over NB-IoT NTN via GEO satellite connecting to EPC</a:t>
            </a:r>
            <a:endParaRPr lang="zh-CN" altLang="en-US" sz="24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030" y="976525"/>
            <a:ext cx="11187269" cy="3503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1: Is IMS signaling Text-based or binary-based during call setup procedure?</a:t>
            </a: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Option A: </a:t>
            </a:r>
            <a:r>
              <a:rPr lang="en-US" altLang="zh-CN" sz="1400" b="1" dirty="0">
                <a:solidFill>
                  <a:prstClr val="black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(optimized) </a:t>
            </a: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Text-based only (S2-2510380)</a:t>
            </a: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Supports: </a:t>
            </a:r>
            <a:r>
              <a:rPr lang="en-US" altLang="zh-CN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Mediatek</a:t>
            </a: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Ericsson, T-Mo US, CMCC, Vivo, Spreadtrum, ZTE, CATT, Apple, Huawei, Nokia (11)</a:t>
            </a: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Objections: </a:t>
            </a:r>
            <a:r>
              <a:rPr lang="en-US" altLang="zh-CN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Skylo</a:t>
            </a: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Verizon, </a:t>
            </a:r>
            <a:r>
              <a:rPr lang="en-US" altLang="zh-CN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Aalyria</a:t>
            </a: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Novamint (4)</a:t>
            </a:r>
          </a:p>
          <a:p>
            <a:pPr>
              <a:lnSpc>
                <a:spcPct val="120000"/>
              </a:lnSpc>
            </a:pPr>
            <a:endParaRPr lang="en-US" altLang="zh-CN" sz="1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Option B: </a:t>
            </a: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Binary-based only (S2-2510348)</a:t>
            </a: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Supports: </a:t>
            </a:r>
            <a:r>
              <a:rPr lang="en-US" altLang="zh-CN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Skylo</a:t>
            </a: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zh-CN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Echostar</a:t>
            </a: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Ericsson, </a:t>
            </a:r>
            <a:r>
              <a:rPr lang="en-US" altLang="zh-CN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Viasat</a:t>
            </a: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Deutsche Telekom, </a:t>
            </a:r>
            <a:r>
              <a:rPr lang="en-US" altLang="zh-CN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Terrastar</a:t>
            </a: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Novamint, Thales, ESA, TNO, Nokia, </a:t>
            </a:r>
            <a:r>
              <a:rPr lang="en-US" altLang="zh-CN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Aalyria</a:t>
            </a: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Verizon (13)</a:t>
            </a: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Objections: Vivo, ZTE, Spreadtrum, Huawei, CMCC, Apple (6)</a:t>
            </a:r>
          </a:p>
          <a:p>
            <a:pPr>
              <a:lnSpc>
                <a:spcPct val="120000"/>
              </a:lnSpc>
            </a:pPr>
            <a:endParaRPr lang="en-US" altLang="zh-CN" sz="1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Option C: Either Text-based or Binary-based</a:t>
            </a:r>
            <a:r>
              <a:rPr lang="en-US" altLang="zh-CN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[both options go to normative work]</a:t>
            </a: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. </a:t>
            </a:r>
            <a:endParaRPr lang="en-US" altLang="zh-CN" sz="1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Supports: Qualcomm, </a:t>
            </a:r>
            <a:r>
              <a:rPr lang="en-US" altLang="zh-CN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Echostar</a:t>
            </a: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 Vivo, CT, </a:t>
            </a:r>
            <a:r>
              <a:rPr lang="en-US" altLang="zh-CN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Skylo</a:t>
            </a: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 Deutsche Telekom, </a:t>
            </a:r>
            <a:r>
              <a:rPr lang="en-US" altLang="zh-CN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Viasat</a:t>
            </a: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 Novamint, Verizon, CATT, TNO (11)</a:t>
            </a:r>
            <a:endParaRPr lang="en-US" altLang="zh-CN" sz="1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Objections: Ericsson, T-Mo US, </a:t>
            </a:r>
            <a:r>
              <a:rPr lang="en-US" altLang="zh-CN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Mediatek</a:t>
            </a: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 ZTE, Samsung, Huawei, Nokia (7) </a:t>
            </a:r>
            <a:endParaRPr lang="en-US" altLang="zh-CN" sz="1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en-US" altLang="zh-CN" sz="1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0031" y="325454"/>
            <a:ext cx="11630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ym typeface="+mn-ea"/>
              </a:rPr>
              <a:t>KI#2: IMS enhancement for GEO NB-IoT NTN access</a:t>
            </a:r>
            <a:endParaRPr lang="zh-CN" altLang="en-US" sz="24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634</Words>
  <Application>Microsoft Office PowerPoint</Application>
  <PresentationFormat>Widescreen</PresentationFormat>
  <Paragraphs>52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游ゴシック</vt:lpstr>
      <vt:lpstr>游ゴシック Light</vt:lpstr>
      <vt:lpstr>Arial</vt:lpstr>
      <vt:lpstr>Office テーマ</vt:lpstr>
      <vt:lpstr>1_Office テーマ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巳之口　淳</dc:creator>
  <cp:lastModifiedBy>Qualcomm User</cp:lastModifiedBy>
  <cp:revision>134</cp:revision>
  <dcterms:created xsi:type="dcterms:W3CDTF">2024-10-09T04:53:00Z</dcterms:created>
  <dcterms:modified xsi:type="dcterms:W3CDTF">2025-11-18T18:39:15Z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DCBCBEE67AA14E129CCCD7AF62593B98_12</vt:lpwstr>
  </property>
  <property fmtid="{D5CDD505-2E9C-101B-9397-08002B2CF9AE}" pid="3" name="KSOProductBuildVer">
    <vt:lpwstr>2052-12.1.0.23542</vt:lpwstr>
  </property>
</Properties>
</file>