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0">
  <p:sldMasterIdLst>
    <p:sldMasterId id="2147485146" r:id="rId4"/>
  </p:sldMasterIdLst>
  <p:notesMasterIdLst>
    <p:notesMasterId r:id="rId11"/>
  </p:notesMasterIdLst>
  <p:handoutMasterIdLst>
    <p:handoutMasterId r:id="rId12"/>
  </p:handoutMasterIdLst>
  <p:sldIdLst>
    <p:sldId id="1182" r:id="rId5"/>
    <p:sldId id="1167" r:id="rId6"/>
    <p:sldId id="1168" r:id="rId7"/>
    <p:sldId id="1183" r:id="rId8"/>
    <p:sldId id="1187" r:id="rId9"/>
    <p:sldId id="1175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F2AD35-DB42-6793-AAE7-5DB4075709E3}" name="Stefan" initials="EU" userId="Stefan" providerId="None"/>
  <p188:author id="{E7BB4C46-2BEF-78F9-3C13-565BFF9BFECE}" name="rapporteur" initials="EU" userId="rapporteu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99" autoAdjust="0"/>
    <p:restoredTop sz="94679" autoAdjust="0"/>
  </p:normalViewPr>
  <p:slideViewPr>
    <p:cSldViewPr snapToGrid="0">
      <p:cViewPr varScale="1">
        <p:scale>
          <a:sx n="79" d="100"/>
          <a:sy n="79" d="100"/>
        </p:scale>
        <p:origin x="540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A828FC1E-4BBF-D4D6-0BF3-81092DE93E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A4C2D9B-7C67-492C-B5BC-9B6BCAE8B1A9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31B43EFA-384B-FE3B-DC23-3FEED81488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014CB07E-141C-AAF0-E481-8606D60942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0670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212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0399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>
            <a:extLst>
              <a:ext uri="{FF2B5EF4-FFF2-40B4-BE49-F238E27FC236}">
                <a16:creationId xmlns:a16="http://schemas.microsoft.com/office/drawing/2014/main" id="{C49E5425-BEE1-A046-85E0-1CC1B8576C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2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7136" y="3812215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499" indent="0" algn="ctr">
              <a:buNone/>
              <a:defRPr/>
            </a:lvl2pPr>
            <a:lvl3pPr marL="1219000" indent="0" algn="ctr">
              <a:buNone/>
              <a:defRPr/>
            </a:lvl3pPr>
            <a:lvl4pPr marL="1828501" indent="0" algn="ctr">
              <a:buNone/>
              <a:defRPr/>
            </a:lvl4pPr>
            <a:lvl5pPr marL="2438002" indent="0" algn="ctr">
              <a:buNone/>
              <a:defRPr/>
            </a:lvl5pPr>
            <a:lvl6pPr marL="3047501" indent="0" algn="ctr">
              <a:buNone/>
              <a:defRPr/>
            </a:lvl6pPr>
            <a:lvl7pPr marL="3657002" indent="0" algn="ctr">
              <a:buNone/>
              <a:defRPr/>
            </a:lvl7pPr>
            <a:lvl8pPr marL="4266501" indent="0" algn="ctr">
              <a:buNone/>
              <a:defRPr/>
            </a:lvl8pPr>
            <a:lvl9pPr marL="4876001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6BE1BB-1A08-C828-4A8D-23206CAFFDE2}"/>
              </a:ext>
            </a:extLst>
          </p:cNvPr>
          <p:cNvSpPr txBox="1"/>
          <p:nvPr userDrawn="1"/>
        </p:nvSpPr>
        <p:spPr>
          <a:xfrm>
            <a:off x="100264" y="97940"/>
            <a:ext cx="61681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SA WG2#172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Dallas, TX, USA, November 17 – 21, 2025</a:t>
            </a:r>
          </a:p>
        </p:txBody>
      </p:sp>
    </p:spTree>
    <p:extLst>
      <p:ext uri="{BB962C8B-B14F-4D97-AF65-F5344CB8AC3E}">
        <p14:creationId xmlns:p14="http://schemas.microsoft.com/office/powerpoint/2010/main" val="31784967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5528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SA WG2#172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Dallas, TX, USA, November 17 – 21, 2025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S2-25xxxxx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  <p:sldLayoutId id="2147485164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AutoShape 14">
            <a:extLst>
              <a:ext uri="{FF2B5EF4-FFF2-40B4-BE49-F238E27FC236}">
                <a16:creationId xmlns:a16="http://schemas.microsoft.com/office/drawing/2014/main" id="{D90E2CD6-455B-190F-D55F-55A64BDE6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6" y="6373286"/>
            <a:ext cx="8225367" cy="323849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07" tIns="60953" rIns="121907" bIns="60953" anchor="ctr"/>
          <a:lstStyle>
            <a:lvl1pPr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333">
              <a:latin typeface="Arial" panose="020B0604020202020204" pitchFamily="34" charset="0"/>
            </a:endParaRPr>
          </a:p>
        </p:txBody>
      </p:sp>
      <p:sp>
        <p:nvSpPr>
          <p:cNvPr id="7173" name="TextBox 5">
            <a:extLst>
              <a:ext uri="{FF2B5EF4-FFF2-40B4-BE49-F238E27FC236}">
                <a16:creationId xmlns:a16="http://schemas.microsoft.com/office/drawing/2014/main" id="{B1137736-AD02-A3E6-721C-B1A3A3F41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6" y="6364197"/>
            <a:ext cx="9446245" cy="38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7" tIns="60953" rIns="121907" bIns="60953" anchor="ctr"/>
          <a:lstStyle>
            <a:lvl1pPr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333" dirty="0">
                <a:solidFill>
                  <a:schemeClr val="bg1"/>
                </a:solidFill>
                <a:latin typeface="Arial" panose="020B0604020202020204" pitchFamily="34" charset="0"/>
              </a:rPr>
              <a:t>S2-250xxxx- 3GPP SA2 #172, November 17 – 21, 2925, Dallas, TX, USA</a:t>
            </a:r>
            <a:endParaRPr lang="en-US" altLang="en-US" sz="1333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174" name="Rectangle 16">
            <a:extLst>
              <a:ext uri="{FF2B5EF4-FFF2-40B4-BE49-F238E27FC236}">
                <a16:creationId xmlns:a16="http://schemas.microsoft.com/office/drawing/2014/main" id="{532D3FB1-F52B-A6B8-3AAE-C7C068195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8702" y="6462186"/>
            <a:ext cx="1089375" cy="287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07" tIns="60953" rIns="121907" bIns="60953">
            <a:sp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067" dirty="0">
                <a:latin typeface="Arial" panose="020B0604020202020204" pitchFamily="34" charset="0"/>
              </a:rPr>
              <a:t>© 3GPP 2025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3E6CFB9-BC62-1D79-CD04-E0639B933BEE}"/>
              </a:ext>
            </a:extLst>
          </p:cNvPr>
          <p:cNvSpPr txBox="1">
            <a:spLocks/>
          </p:cNvSpPr>
          <p:nvPr/>
        </p:nvSpPr>
        <p:spPr>
          <a:xfrm>
            <a:off x="3450566" y="3193261"/>
            <a:ext cx="5877465" cy="92883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altLang="zh-CN" sz="6600" b="1" dirty="0" err="1">
                <a:highlight>
                  <a:srgbClr val="FFFFFF"/>
                </a:highlight>
              </a:rPr>
              <a:t>SoH</a:t>
            </a:r>
            <a:r>
              <a:rPr lang="en-US" altLang="zh-CN" sz="6600" b="1" dirty="0">
                <a:highlight>
                  <a:srgbClr val="FFFFFF"/>
                </a:highlight>
              </a:rPr>
              <a:t> for Sensing </a:t>
            </a:r>
            <a:endParaRPr lang="en-DE" sz="6600" b="1" dirty="0"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818722010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81450-E0B1-868E-57BC-42174517E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FE8E8-92F5-13ED-4AD9-57A36886E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117" y="388129"/>
            <a:ext cx="10515600" cy="1325563"/>
          </a:xfrm>
        </p:spPr>
        <p:txBody>
          <a:bodyPr/>
          <a:lstStyle/>
          <a:p>
            <a:r>
              <a:rPr lang="en-US" sz="3200" b="1" dirty="0">
                <a:highlight>
                  <a:srgbClr val="FFFFFF"/>
                </a:highlight>
              </a:rPr>
              <a:t>1, AMF involvement for Sensing data delivery</a:t>
            </a:r>
            <a:endParaRPr lang="en-DE" sz="3200" b="1" dirty="0">
              <a:highlight>
                <a:srgbClr val="FFFFFF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1A951-A174-12D5-EE50-E295153D1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393" y="1931786"/>
            <a:ext cx="11054752" cy="4100954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300"/>
              </a:spcBef>
              <a:buNone/>
              <a:defRPr/>
            </a:pPr>
            <a:r>
              <a:rPr lang="en-US" altLang="zh-CN" sz="2000" b="1" dirty="0">
                <a:highlight>
                  <a:srgbClr val="FFFFFF"/>
                </a:highlight>
              </a:rPr>
              <a:t>Q1: Whether AMF is involved to support for Sensing data delivery?</a:t>
            </a:r>
            <a:endParaRPr lang="en-US" sz="2000" b="1" dirty="0">
              <a:highlight>
                <a:srgbClr val="FFFFFF"/>
              </a:highlight>
            </a:endParaRPr>
          </a:p>
          <a:p>
            <a:pPr marL="381277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sz="1800" b="1" dirty="0">
                <a:highlight>
                  <a:srgbClr val="00FF00"/>
                </a:highlight>
              </a:rPr>
              <a:t>Option 1:</a:t>
            </a:r>
            <a:r>
              <a:rPr lang="en-GB" sz="1800" dirty="0">
                <a:highlight>
                  <a:srgbClr val="00FF00"/>
                </a:highlight>
              </a:rPr>
              <a:t> </a:t>
            </a:r>
            <a:r>
              <a:rPr lang="en-GB" sz="1800" b="1" dirty="0">
                <a:highlight>
                  <a:srgbClr val="00FF00"/>
                </a:highlight>
              </a:rPr>
              <a:t>(only) </a:t>
            </a:r>
            <a:r>
              <a:rPr lang="en-US" altLang="zh-CN" sz="1800" dirty="0">
                <a:highlight>
                  <a:srgbClr val="00FF00"/>
                </a:highlight>
              </a:rPr>
              <a:t>Sensing data delivery between SE (i.e. </a:t>
            </a:r>
            <a:r>
              <a:rPr lang="en-US" altLang="zh-CN" sz="1800" dirty="0" err="1">
                <a:highlight>
                  <a:srgbClr val="00FF00"/>
                </a:highlight>
              </a:rPr>
              <a:t>gNB</a:t>
            </a:r>
            <a:r>
              <a:rPr lang="en-US" altLang="zh-CN" sz="1800" dirty="0">
                <a:highlight>
                  <a:srgbClr val="00FF00"/>
                </a:highlight>
              </a:rPr>
              <a:t>) and SF is supported</a:t>
            </a:r>
            <a:r>
              <a:rPr lang="en-US" altLang="zh-CN" sz="1800" b="1" dirty="0">
                <a:highlight>
                  <a:srgbClr val="00FF00"/>
                </a:highlight>
              </a:rPr>
              <a:t> via </a:t>
            </a:r>
            <a:r>
              <a:rPr lang="en-GB" sz="1800" b="1" dirty="0">
                <a:highlight>
                  <a:srgbClr val="00FF00"/>
                </a:highlight>
              </a:rPr>
              <a:t>direct connection </a:t>
            </a:r>
            <a:r>
              <a:rPr lang="en-GB" sz="1800" dirty="0">
                <a:highlight>
                  <a:srgbClr val="00FF00"/>
                </a:highlight>
              </a:rPr>
              <a:t>without AMF involvement.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sz="1600" dirty="0">
                <a:highlight>
                  <a:srgbClr val="FFFFFF"/>
                </a:highlight>
              </a:rPr>
              <a:t>YES:  24                          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sz="1600" dirty="0">
                <a:highlight>
                  <a:srgbClr val="FFFFFF"/>
                </a:highlight>
              </a:rPr>
              <a:t>NO: 1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sz="1600" dirty="0">
                <a:highlight>
                  <a:srgbClr val="FFFFFF"/>
                </a:highlight>
              </a:rPr>
              <a:t>Objection: 0</a:t>
            </a:r>
          </a:p>
          <a:p>
            <a:pPr marL="495577" lvl="1" indent="0">
              <a:lnSpc>
                <a:spcPct val="100000"/>
              </a:lnSpc>
              <a:spcBef>
                <a:spcPts val="300"/>
              </a:spcBef>
              <a:buNone/>
              <a:defRPr/>
            </a:pPr>
            <a:r>
              <a:rPr lang="en-GB" sz="1600" dirty="0">
                <a:highlight>
                  <a:srgbClr val="00FF00"/>
                </a:highlight>
              </a:rPr>
              <a:t>Go with option 1</a:t>
            </a:r>
          </a:p>
          <a:p>
            <a:pPr marL="381277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sz="1800" b="1" dirty="0">
                <a:highlight>
                  <a:srgbClr val="FFFFFF"/>
                </a:highlight>
              </a:rPr>
              <a:t>Option 2: (only) </a:t>
            </a:r>
            <a:r>
              <a:rPr lang="en-US" altLang="zh-CN" sz="1800" dirty="0">
                <a:highlight>
                  <a:srgbClr val="FFFFFF"/>
                </a:highlight>
              </a:rPr>
              <a:t>Sensing data delivery between SE (i.e. </a:t>
            </a:r>
            <a:r>
              <a:rPr lang="en-US" altLang="zh-CN" sz="1800" dirty="0" err="1">
                <a:highlight>
                  <a:srgbClr val="FFFFFF"/>
                </a:highlight>
              </a:rPr>
              <a:t>gNB</a:t>
            </a:r>
            <a:r>
              <a:rPr lang="en-US" altLang="zh-CN" sz="1800" dirty="0">
                <a:highlight>
                  <a:srgbClr val="FFFFFF"/>
                </a:highlight>
              </a:rPr>
              <a:t>) and SF is supported </a:t>
            </a:r>
            <a:r>
              <a:rPr lang="en-US" altLang="zh-CN" sz="1800" b="1" dirty="0">
                <a:highlight>
                  <a:srgbClr val="FFFFFF"/>
                </a:highlight>
              </a:rPr>
              <a:t>via </a:t>
            </a:r>
            <a:r>
              <a:rPr lang="en-GB" sz="1800" b="1" dirty="0">
                <a:highlight>
                  <a:srgbClr val="FFFFFF"/>
                </a:highlight>
              </a:rPr>
              <a:t>indirect connection </a:t>
            </a:r>
            <a:r>
              <a:rPr lang="en-GB" sz="1800" dirty="0">
                <a:highlight>
                  <a:srgbClr val="FFFFFF"/>
                </a:highlight>
              </a:rPr>
              <a:t>with AMF involvement.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altLang="zh-CN" sz="1600" dirty="0">
                <a:highlight>
                  <a:srgbClr val="FFFFFF"/>
                </a:highlight>
              </a:rPr>
              <a:t>YES:  4                          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altLang="zh-CN" sz="1600" dirty="0">
                <a:highlight>
                  <a:srgbClr val="FFFFFF"/>
                </a:highlight>
              </a:rPr>
              <a:t>NO: 13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endParaRPr lang="en-GB" altLang="zh-CN" sz="1600" dirty="0">
              <a:highlight>
                <a:srgbClr val="FFFFFF"/>
              </a:highlight>
            </a:endParaRPr>
          </a:p>
          <a:p>
            <a:pPr marL="381277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sz="1800" b="1" dirty="0">
                <a:highlight>
                  <a:srgbClr val="FFFFFF"/>
                </a:highlight>
              </a:rPr>
              <a:t>Option3:</a:t>
            </a:r>
            <a:r>
              <a:rPr lang="en-GB" sz="1800" dirty="0">
                <a:highlight>
                  <a:srgbClr val="FFFFFF"/>
                </a:highlight>
              </a:rPr>
              <a:t>  both option 1 and option 2 will be specified. 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altLang="zh-CN" sz="1600" dirty="0">
                <a:highlight>
                  <a:srgbClr val="FFFFFF"/>
                </a:highlight>
              </a:rPr>
              <a:t>Supporting:                            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altLang="zh-CN" sz="1600" dirty="0">
                <a:highlight>
                  <a:srgbClr val="FFFFFF"/>
                </a:highlight>
              </a:rPr>
              <a:t>Objection: </a:t>
            </a:r>
          </a:p>
        </p:txBody>
      </p:sp>
    </p:spTree>
    <p:extLst>
      <p:ext uri="{BB962C8B-B14F-4D97-AF65-F5344CB8AC3E}">
        <p14:creationId xmlns:p14="http://schemas.microsoft.com/office/powerpoint/2010/main" val="3652776468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81450-E0B1-868E-57BC-42174517E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FE8E8-92F5-13ED-4AD9-57A36886E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117" y="388129"/>
            <a:ext cx="11365302" cy="1325563"/>
          </a:xfrm>
        </p:spPr>
        <p:txBody>
          <a:bodyPr/>
          <a:lstStyle/>
          <a:p>
            <a:r>
              <a:rPr lang="en-US" sz="3200" b="1" dirty="0">
                <a:highlight>
                  <a:srgbClr val="FFFFFF"/>
                </a:highlight>
              </a:rPr>
              <a:t>2, AMF involvement for Sensing control signaling exchange</a:t>
            </a:r>
            <a:endParaRPr lang="en-DE" sz="3200" b="1" dirty="0">
              <a:highlight>
                <a:srgbClr val="FFFFFF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1A951-A174-12D5-EE50-E295153D1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377" y="1713692"/>
            <a:ext cx="11302042" cy="4474825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000" b="1" dirty="0"/>
              <a:t>Q2: Whether AMF is involved to support for Sensing control signaling exchange?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1800" b="1" dirty="0"/>
              <a:t>Option 1: (only) </a:t>
            </a:r>
            <a:r>
              <a:rPr lang="en-US" sz="1800" dirty="0"/>
              <a:t>Sensing control signaling exchanged between SE(</a:t>
            </a:r>
            <a:r>
              <a:rPr lang="en-US" sz="1800" dirty="0" err="1"/>
              <a:t>i.e</a:t>
            </a:r>
            <a:r>
              <a:rPr lang="en-US" sz="1800" dirty="0"/>
              <a:t> </a:t>
            </a:r>
            <a:r>
              <a:rPr lang="en-US" sz="1800" dirty="0" err="1"/>
              <a:t>gNB</a:t>
            </a:r>
            <a:r>
              <a:rPr lang="en-US" sz="1800" dirty="0"/>
              <a:t>) and SF is supported </a:t>
            </a:r>
            <a:r>
              <a:rPr lang="en-US" sz="1800" b="1" dirty="0"/>
              <a:t>via direct connection </a:t>
            </a:r>
            <a:r>
              <a:rPr lang="en-US" sz="1800" dirty="0"/>
              <a:t>without AMF involvement.</a:t>
            </a:r>
          </a:p>
          <a:p>
            <a:pPr marL="838477" lvl="1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1600" dirty="0"/>
              <a:t>YES:  16                  </a:t>
            </a:r>
          </a:p>
          <a:p>
            <a:pPr marL="838477" lvl="1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1600" dirty="0"/>
              <a:t>NO: 8</a:t>
            </a:r>
          </a:p>
          <a:p>
            <a:pPr marL="838477" lvl="1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1600" dirty="0"/>
              <a:t>Objection:3</a:t>
            </a:r>
          </a:p>
          <a:p>
            <a:pPr marL="495577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GB" sz="1600" dirty="0">
                <a:highlight>
                  <a:srgbClr val="00FF00"/>
                </a:highlight>
              </a:rPr>
              <a:t>Option 1 as working assumption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1800" b="1" dirty="0"/>
              <a:t>Option 2: (only) </a:t>
            </a:r>
            <a:r>
              <a:rPr lang="en-US" altLang="zh-CN" sz="1800" dirty="0"/>
              <a:t>Sensing control signaling exchange between SE(</a:t>
            </a:r>
            <a:r>
              <a:rPr lang="en-US" altLang="zh-CN" sz="1800" dirty="0" err="1"/>
              <a:t>i.e</a:t>
            </a:r>
            <a:r>
              <a:rPr lang="en-US" altLang="zh-CN" sz="1800" dirty="0"/>
              <a:t> </a:t>
            </a:r>
            <a:r>
              <a:rPr lang="en-US" altLang="zh-CN" sz="1800" dirty="0" err="1"/>
              <a:t>gNB</a:t>
            </a:r>
            <a:r>
              <a:rPr lang="en-US" altLang="zh-CN" sz="1800" dirty="0"/>
              <a:t>) and SF is supported </a:t>
            </a:r>
            <a:r>
              <a:rPr lang="en-US" altLang="zh-CN" sz="1800" b="1" dirty="0"/>
              <a:t>via indirect connection </a:t>
            </a:r>
            <a:r>
              <a:rPr lang="en-US" altLang="zh-CN" sz="1800" dirty="0"/>
              <a:t>with AMF involvement.</a:t>
            </a:r>
          </a:p>
          <a:p>
            <a:pPr marL="838477" lvl="1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altLang="zh-CN" sz="1600" dirty="0"/>
              <a:t>YES:    8                       </a:t>
            </a:r>
          </a:p>
          <a:p>
            <a:pPr marL="838477" lvl="1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altLang="zh-CN" sz="1600" dirty="0"/>
              <a:t>NO: 16</a:t>
            </a:r>
          </a:p>
          <a:p>
            <a:pPr marL="838477" lvl="1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altLang="zh-CN" sz="1600" dirty="0"/>
              <a:t>Objection: 11</a:t>
            </a:r>
          </a:p>
          <a:p>
            <a:pPr marL="838477" lvl="1" indent="-342900">
              <a:lnSpc>
                <a:spcPct val="100000"/>
              </a:lnSpc>
              <a:spcBef>
                <a:spcPts val="0"/>
              </a:spcBef>
              <a:defRPr/>
            </a:pPr>
            <a:endParaRPr lang="en-GB" sz="1600" dirty="0"/>
          </a:p>
          <a:p>
            <a:pPr marL="381277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altLang="zh-CN" sz="1800" b="1" dirty="0">
                <a:highlight>
                  <a:srgbClr val="FFFFFF"/>
                </a:highlight>
              </a:rPr>
              <a:t>Option3:</a:t>
            </a:r>
            <a:r>
              <a:rPr lang="en-GB" altLang="zh-CN" sz="1800" dirty="0">
                <a:highlight>
                  <a:srgbClr val="FFFFFF"/>
                </a:highlight>
              </a:rPr>
              <a:t>  both option 1 and option 2 will be specified. 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altLang="zh-CN" sz="1600" dirty="0">
                <a:highlight>
                  <a:srgbClr val="FFFFFF"/>
                </a:highlight>
              </a:rPr>
              <a:t>Y</a:t>
            </a:r>
            <a:r>
              <a:rPr lang="en-US" altLang="zh-CN" sz="1600" dirty="0">
                <a:highlight>
                  <a:srgbClr val="FFFFFF"/>
                </a:highlight>
              </a:rPr>
              <a:t>es</a:t>
            </a:r>
            <a:r>
              <a:rPr lang="en-GB" altLang="zh-CN" sz="1600" dirty="0">
                <a:highlight>
                  <a:srgbClr val="FFFFFF"/>
                </a:highlight>
              </a:rPr>
              <a:t>:     14                       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altLang="zh-CN" sz="1600" dirty="0">
                <a:highlight>
                  <a:srgbClr val="FFFFFF"/>
                </a:highlight>
              </a:rPr>
              <a:t>No: 12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altLang="zh-CN" sz="1600" dirty="0">
                <a:highlight>
                  <a:srgbClr val="FFFFFF"/>
                </a:highlight>
              </a:rPr>
              <a:t>Objection: 10</a:t>
            </a:r>
          </a:p>
        </p:txBody>
      </p:sp>
    </p:spTree>
    <p:extLst>
      <p:ext uri="{BB962C8B-B14F-4D97-AF65-F5344CB8AC3E}">
        <p14:creationId xmlns:p14="http://schemas.microsoft.com/office/powerpoint/2010/main" val="919094450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7C9D74-20BF-09B1-E549-CE64D9F27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893" y="2141926"/>
            <a:ext cx="10882224" cy="3626270"/>
          </a:xfrm>
        </p:spPr>
        <p:txBody>
          <a:bodyPr/>
          <a:lstStyle/>
          <a:p>
            <a:r>
              <a:rPr lang="en-US" altLang="zh-CN" sz="2400" dirty="0"/>
              <a:t>Q3: Whether to define a new network function (Gateway Sensing Function, GSF) ?</a:t>
            </a:r>
          </a:p>
          <a:p>
            <a:pPr lvl="1"/>
            <a:r>
              <a:rPr lang="en-US" altLang="zh-CN" sz="2000" dirty="0"/>
              <a:t>Yes: 8</a:t>
            </a:r>
          </a:p>
          <a:p>
            <a:pPr lvl="1"/>
            <a:r>
              <a:rPr lang="en-US" altLang="zh-CN" sz="2000" dirty="0"/>
              <a:t>No: 17</a:t>
            </a:r>
          </a:p>
          <a:p>
            <a:pPr marL="457200" lvl="1" indent="0">
              <a:buNone/>
            </a:pPr>
            <a:endParaRPr lang="en-US" altLang="zh-CN" sz="2000" dirty="0"/>
          </a:p>
          <a:p>
            <a:pPr marL="457200" lvl="1" indent="0">
              <a:buNone/>
            </a:pPr>
            <a:r>
              <a:rPr lang="en-US" altLang="zh-CN" sz="2000" dirty="0">
                <a:highlight>
                  <a:srgbClr val="00FF00"/>
                </a:highlight>
              </a:rPr>
              <a:t>Do not support the new network function (Gateway Sensing Function, GSF) </a:t>
            </a:r>
          </a:p>
          <a:p>
            <a:endParaRPr lang="en-US" altLang="zh-CN" sz="2400" dirty="0"/>
          </a:p>
          <a:p>
            <a:endParaRPr lang="en-US" altLang="zh-CN" sz="2400" dirty="0"/>
          </a:p>
          <a:p>
            <a:pPr lvl="1"/>
            <a:r>
              <a:rPr lang="en-US" altLang="zh-CN" sz="2000" dirty="0"/>
              <a:t>Q3a: If a new NF (GSF), which functionality(</a:t>
            </a:r>
            <a:r>
              <a:rPr lang="en-US" altLang="zh-CN" sz="2000" dirty="0" err="1"/>
              <a:t>ies</a:t>
            </a:r>
            <a:r>
              <a:rPr lang="en-US" altLang="zh-CN" sz="2000" dirty="0"/>
              <a:t>) the new Gateway Sensing Function will perform?</a:t>
            </a:r>
          </a:p>
          <a:p>
            <a:pPr lvl="2"/>
            <a:r>
              <a:rPr lang="en-US" altLang="zh-CN" sz="1600" dirty="0"/>
              <a:t>Authorization of Sensing Service request</a:t>
            </a:r>
          </a:p>
          <a:p>
            <a:pPr lvl="2"/>
            <a:r>
              <a:rPr lang="en-US" altLang="zh-CN" sz="1600" dirty="0"/>
              <a:t>Sensing result exposure</a:t>
            </a:r>
          </a:p>
          <a:p>
            <a:pPr lvl="2"/>
            <a:r>
              <a:rPr lang="en-US" altLang="zh-CN" sz="1600" dirty="0"/>
              <a:t>Discovery and selection of SF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1A55555-AFD9-E614-6104-C08C30BBD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117" y="388129"/>
            <a:ext cx="11365302" cy="1325563"/>
          </a:xfrm>
        </p:spPr>
        <p:txBody>
          <a:bodyPr/>
          <a:lstStyle/>
          <a:p>
            <a:r>
              <a:rPr lang="en-US" sz="3200" b="1" dirty="0">
                <a:highlight>
                  <a:srgbClr val="FFFFFF"/>
                </a:highlight>
              </a:rPr>
              <a:t>3, Whether need to define new GSF</a:t>
            </a:r>
            <a:endParaRPr lang="en-DE" sz="3200" b="1" dirty="0"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57671965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1A55555-AFD9-E614-6104-C08C30BBD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117" y="388129"/>
            <a:ext cx="11365302" cy="1325563"/>
          </a:xfrm>
        </p:spPr>
        <p:txBody>
          <a:bodyPr/>
          <a:lstStyle/>
          <a:p>
            <a:r>
              <a:rPr lang="en-US" sz="3200" b="1" dirty="0">
                <a:highlight>
                  <a:srgbClr val="FFFFFF"/>
                </a:highlight>
              </a:rPr>
              <a:t>5, Whether to support one or multiple SFs?</a:t>
            </a:r>
            <a:endParaRPr lang="en-DE" sz="3200" b="1" dirty="0">
              <a:highlight>
                <a:srgbClr val="FFFFFF"/>
              </a:highlight>
            </a:endParaRP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1EB8424E-3987-FAB3-54E3-88E2FB8B4115}"/>
              </a:ext>
            </a:extLst>
          </p:cNvPr>
          <p:cNvSpPr txBox="1">
            <a:spLocks/>
          </p:cNvSpPr>
          <p:nvPr/>
        </p:nvSpPr>
        <p:spPr bwMode="auto">
          <a:xfrm>
            <a:off x="404721" y="2006567"/>
            <a:ext cx="11037500" cy="3626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dirty="0"/>
              <a:t>5, Whether to support one or more SFs for one Sensing Service request in this release of study?</a:t>
            </a:r>
          </a:p>
          <a:p>
            <a:pPr lvl="1"/>
            <a:r>
              <a:rPr lang="en-US" altLang="zh-CN" sz="2000" b="1" dirty="0"/>
              <a:t>Proposal 4a:</a:t>
            </a:r>
            <a:r>
              <a:rPr lang="zh-CN" altLang="en-US" sz="2000" b="1" dirty="0"/>
              <a:t> </a:t>
            </a:r>
            <a:r>
              <a:rPr lang="en-US" altLang="zh-CN" sz="2000" b="1" dirty="0">
                <a:highlight>
                  <a:srgbClr val="00FF00"/>
                </a:highlight>
              </a:rPr>
              <a:t>Only one </a:t>
            </a:r>
            <a:r>
              <a:rPr lang="en-US" altLang="zh-CN" sz="2000" dirty="0"/>
              <a:t>SF is selected to support for one sensing service request in this release. </a:t>
            </a:r>
          </a:p>
          <a:p>
            <a:pPr lvl="2"/>
            <a:r>
              <a:rPr lang="en-US" altLang="zh-CN" sz="1600" dirty="0"/>
              <a:t>Yes: 17</a:t>
            </a:r>
          </a:p>
          <a:p>
            <a:pPr lvl="2"/>
            <a:r>
              <a:rPr lang="en-US" altLang="zh-CN" sz="1600" dirty="0"/>
              <a:t>No: 4</a:t>
            </a:r>
          </a:p>
          <a:p>
            <a:pPr marL="914400" lvl="2" indent="0">
              <a:buNone/>
            </a:pPr>
            <a:r>
              <a:rPr lang="en-US" altLang="zh-CN" sz="1600" dirty="0">
                <a:highlight>
                  <a:srgbClr val="00FF00"/>
                </a:highlight>
              </a:rPr>
              <a:t>Go with only one SF</a:t>
            </a:r>
          </a:p>
          <a:p>
            <a:pPr lvl="1"/>
            <a:r>
              <a:rPr lang="en-US" altLang="zh-CN" sz="2000" b="1" dirty="0"/>
              <a:t>Proposal 4b: multiple SFs </a:t>
            </a:r>
            <a:r>
              <a:rPr lang="en-US" altLang="zh-CN" sz="2000" dirty="0"/>
              <a:t>can be selected to support for one Sensing service request in this release.</a:t>
            </a:r>
          </a:p>
          <a:p>
            <a:pPr lvl="2"/>
            <a:r>
              <a:rPr lang="en-US" altLang="zh-CN" sz="1600" dirty="0"/>
              <a:t>Yes: 8</a:t>
            </a:r>
          </a:p>
          <a:p>
            <a:pPr lvl="2"/>
            <a:r>
              <a:rPr lang="en-US" altLang="zh-CN" sz="1600" dirty="0"/>
              <a:t>No: 13</a:t>
            </a:r>
          </a:p>
          <a:p>
            <a:pPr lvl="2"/>
            <a:endParaRPr lang="en-US" altLang="zh-CN" sz="1600" dirty="0"/>
          </a:p>
          <a:p>
            <a:pPr lvl="2"/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083388810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CCBBF6-2FDA-7613-104A-10F72F5A9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1370" y="3429000"/>
            <a:ext cx="2635370" cy="862552"/>
          </a:xfrm>
          <a:solidFill>
            <a:schemeClr val="bg1"/>
          </a:solidFill>
        </p:spPr>
        <p:txBody>
          <a:bodyPr/>
          <a:lstStyle/>
          <a:p>
            <a:r>
              <a:rPr lang="en-US" altLang="zh-CN" sz="6000" b="1" dirty="0"/>
              <a:t>backup</a:t>
            </a:r>
            <a:endParaRPr lang="zh-CN" alt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4189955985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280d8efa-eff2-4910-88d2-79ca146720c4"/>
    <ds:schemaRef ds:uri="679a257e-872f-4c98-9e8a-0a9c104f72cd"/>
  </ds:schemaRefs>
</ds:datastoreItem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8662</TotalTime>
  <Words>433</Words>
  <Application>Microsoft Office PowerPoint</Application>
  <PresentationFormat>宽屏</PresentationFormat>
  <Paragraphs>58</Paragraphs>
  <Slides>6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Arial </vt:lpstr>
      <vt:lpstr>Arial</vt:lpstr>
      <vt:lpstr>Calibri</vt:lpstr>
      <vt:lpstr>Calibri Light</vt:lpstr>
      <vt:lpstr>Times New Roman</vt:lpstr>
      <vt:lpstr>Office Theme</vt:lpstr>
      <vt:lpstr>PowerPoint 演示文稿</vt:lpstr>
      <vt:lpstr>1, AMF involvement for Sensing data delivery</vt:lpstr>
      <vt:lpstr>2, AMF involvement for Sensing control signaling exchange</vt:lpstr>
      <vt:lpstr>3, Whether need to define new GSF</vt:lpstr>
      <vt:lpstr>5, Whether to support one or multiple SFs?</vt:lpstr>
      <vt:lpstr>backup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zwq2511</cp:lastModifiedBy>
  <cp:revision>637</cp:revision>
  <dcterms:created xsi:type="dcterms:W3CDTF">2010-02-05T13:52:04Z</dcterms:created>
  <dcterms:modified xsi:type="dcterms:W3CDTF">2025-11-19T18:34:04Z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CWM23099dc0c43c11f0800033fc000033fc">
    <vt:lpwstr>CWMq+Jwqrcc9nWqddqiMqVkp7Kadtc3vhEMvU/R9Zq9R/N62gh/3InS/iT0Ba9jU1cu4up72ZVuogYj6CbDv6KIZg==</vt:lpwstr>
  </property>
</Properties>
</file>