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3"/>
  </p:notesMasterIdLst>
  <p:sldIdLst>
    <p:sldId id="434" r:id="rId3"/>
    <p:sldId id="1106" r:id="rId4"/>
    <p:sldId id="1127" r:id="rId5"/>
    <p:sldId id="1152" r:id="rId6"/>
    <p:sldId id="1148" r:id="rId7"/>
    <p:sldId id="1149" r:id="rId8"/>
    <p:sldId id="1146" r:id="rId9"/>
    <p:sldId id="1153" r:id="rId10"/>
    <p:sldId id="1125" r:id="rId11"/>
    <p:sldId id="1143" r:id="rId12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3" autoAdjust="0"/>
    <p:restoredTop sz="94660"/>
  </p:normalViewPr>
  <p:slideViewPr>
    <p:cSldViewPr snapToGrid="0">
      <p:cViewPr varScale="1">
        <p:scale>
          <a:sx n="89" d="100"/>
          <a:sy n="89" d="100"/>
        </p:scale>
        <p:origin x="90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331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0558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1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098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S2-2510704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/>
              <a:t>Andy Bennett</a:t>
            </a:r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#172 Dallas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17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21,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SA2#173 (Goa)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SA2#173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Maintenance: 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2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>
                <a:solidFill>
                  <a:schemeClr val="tx2"/>
                </a:solidFill>
              </a:rPr>
              <a:t>Quota limited: </a:t>
            </a:r>
            <a:r>
              <a:rPr lang="en-US" sz="1400" dirty="0">
                <a:solidFill>
                  <a:schemeClr val="tx2"/>
                </a:solidFill>
              </a:rPr>
              <a:t>4</a:t>
            </a:r>
            <a:r>
              <a:rPr lang="en-US" sz="1400" dirty="0">
                <a:solidFill>
                  <a:schemeClr val="tx2"/>
                </a:solidFill>
              </a:rPr>
              <a:t> per company per AI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20.X: Approved WIDs and SIDs (including TEI20 items </a:t>
            </a:r>
            <a:r>
              <a:rPr lang="en-US" sz="1600" dirty="0">
                <a:solidFill>
                  <a:schemeClr val="tx2"/>
                </a:solidFill>
              </a:rPr>
              <a:t>already approved)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TEI20 proposals for </a:t>
            </a:r>
            <a:r>
              <a:rPr lang="en-US" sz="1600" dirty="0" smtClean="0">
                <a:solidFill>
                  <a:schemeClr val="tx2"/>
                </a:solidFill>
              </a:rPr>
              <a:t>approval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403072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Friday 30 January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2359 UTC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02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09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0430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solidFill>
                            <a:schemeClr val="tx1"/>
                          </a:solidFill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 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1630 Local time (or earlier)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1200 </a:t>
                      </a:r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13 February </a:t>
                      </a:r>
                      <a:r>
                        <a:rPr lang="en-US" sz="1200" b="1" u="none" strike="noStrike" baseline="0" dirty="0" smtClean="0">
                          <a:solidFill>
                            <a:schemeClr val="tx1"/>
                          </a:solidFill>
                          <a:effectLst/>
                        </a:rPr>
                        <a:t>2026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1730 Local time</a:t>
                      </a:r>
                      <a:endParaRPr lang="en-US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1300</a:t>
                      </a:r>
                      <a:endParaRPr lang="en-US" sz="12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en-US" sz="12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6790020" y="4492354"/>
            <a:ext cx="5042298" cy="1134739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400" dirty="0" smtClean="0">
                <a:solidFill>
                  <a:schemeClr val="tx2"/>
                </a:solidFill>
              </a:rPr>
              <a:t>Email </a:t>
            </a:r>
            <a:r>
              <a:rPr lang="en-GB" sz="1400" dirty="0">
                <a:solidFill>
                  <a:schemeClr val="tx2"/>
                </a:solidFill>
              </a:rPr>
              <a:t>Approval may be scheduled immediately after the meeting, only if it becomes really necessary. Further details on email approval such as </a:t>
            </a:r>
            <a:r>
              <a:rPr lang="en-GB" sz="1400" dirty="0" err="1">
                <a:solidFill>
                  <a:schemeClr val="tx2"/>
                </a:solidFill>
              </a:rPr>
              <a:t>TDoc</a:t>
            </a:r>
            <a:r>
              <a:rPr lang="en-GB" sz="1400" dirty="0">
                <a:solidFill>
                  <a:schemeClr val="tx2"/>
                </a:solidFill>
              </a:rPr>
              <a:t> list, date/timings will be decided during the </a:t>
            </a:r>
            <a:r>
              <a:rPr lang="en-GB" sz="1400" dirty="0" smtClean="0">
                <a:solidFill>
                  <a:schemeClr val="tx2"/>
                </a:solidFill>
              </a:rPr>
              <a:t>meeting</a:t>
            </a: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</p:spTree>
    <p:extLst>
      <p:ext uri="{BB962C8B-B14F-4D97-AF65-F5344CB8AC3E}">
        <p14:creationId xmlns:p14="http://schemas.microsoft.com/office/powerpoint/2010/main" val="16324504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9243" y="281200"/>
            <a:ext cx="7981127" cy="929308"/>
          </a:xfrm>
        </p:spPr>
        <p:txBody>
          <a:bodyPr wrap="square" anchor="ctr"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SA2 and SA meeting dates for </a:t>
            </a:r>
            <a:r>
              <a:rPr lang="en-US" sz="3200" dirty="0" smtClean="0">
                <a:solidFill>
                  <a:schemeClr val="tx1"/>
                </a:solidFill>
              </a:rPr>
              <a:t>2025</a:t>
            </a:r>
            <a:r>
              <a:rPr lang="en-US" sz="3200" dirty="0">
                <a:solidFill>
                  <a:schemeClr val="tx1"/>
                </a:solidFill>
              </a:rPr>
              <a:t> </a:t>
            </a:r>
            <a:r>
              <a:rPr lang="en-US" sz="3200" dirty="0" smtClean="0">
                <a:solidFill>
                  <a:schemeClr val="tx1"/>
                </a:solidFill>
              </a:rPr>
              <a:t>and 2026</a:t>
            </a:r>
            <a:endParaRPr 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5791472"/>
              </p:ext>
            </p:extLst>
          </p:nvPr>
        </p:nvGraphicFramePr>
        <p:xfrm>
          <a:off x="1019331" y="1581564"/>
          <a:ext cx="9998439" cy="468331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2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79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96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2025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13, </a:t>
                      </a:r>
                      <a:r>
                        <a:rPr lang="en-US" sz="140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17, 2025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Wuhan, China</a:t>
                      </a:r>
                      <a:endParaRPr lang="en-US" sz="14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17,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February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09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February 13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Goa, India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SA#111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10,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 13,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April 13,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April 17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Europe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SA2#175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May 18,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May 22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3617711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09,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June 12,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Singapore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2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SA2#176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August 24,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August 28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2778548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SA#113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15,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September 18,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Madrid</a:t>
                      </a:r>
                      <a:r>
                        <a:rPr lang="en-US" sz="1400" b="0" i="0" u="none" strike="noStrike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Spain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1430362"/>
                  </a:ext>
                </a:extLst>
              </a:tr>
              <a:tr h="360255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 2026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October 12,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October 16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2518575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November 16,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November 20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Calgary,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Canada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78637"/>
                  </a:ext>
                </a:extLst>
              </a:tr>
              <a:tr h="360255">
                <a:tc vMerge="1">
                  <a:txBody>
                    <a:bodyPr/>
                    <a:lstStyle/>
                    <a:p>
                      <a:pPr algn="ctr" fontAlgn="t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SA#114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08,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December 11, 2026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Boston,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308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Stage-2 freeze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Jun </a:t>
            </a:r>
            <a:r>
              <a:rPr lang="en-US" sz="1800" dirty="0"/>
              <a:t>2026 (&gt;=80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Sep </a:t>
            </a:r>
            <a:r>
              <a:rPr lang="en-US" sz="1800" dirty="0"/>
              <a:t>2026 (100%)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Item deadlines</a:t>
            </a: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</a:t>
            </a:r>
            <a:r>
              <a:rPr lang="en-US" sz="1800" dirty="0"/>
              <a:t>A applies to </a:t>
            </a:r>
            <a:r>
              <a:rPr lang="en-US" sz="1800" dirty="0" smtClean="0"/>
              <a:t>FS_5GSAT_Ph4_ARC, </a:t>
            </a:r>
            <a:r>
              <a:rPr lang="en-US" sz="1800" dirty="0" err="1" smtClean="0"/>
              <a:t>FS_Sensing_ARC</a:t>
            </a:r>
            <a:r>
              <a:rPr lang="en-US" sz="1800" dirty="0" smtClean="0"/>
              <a:t>, FS_AIML_CN_Ph2 and FS_EnergySys_Ph2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Study deadline B applies </a:t>
            </a:r>
            <a:r>
              <a:rPr lang="en-US" sz="1800" dirty="0"/>
              <a:t>to FS_AmbientIoT_Ph2_ARC, </a:t>
            </a:r>
            <a:r>
              <a:rPr lang="en-GB" sz="1800" dirty="0"/>
              <a:t>FS_NG_RTC_Ph3_ARC and FS_SMS2EC_ARC</a:t>
            </a:r>
            <a:endParaRPr lang="en-US" sz="1800" dirty="0"/>
          </a:p>
          <a:p>
            <a:pPr>
              <a:lnSpc>
                <a:spcPct val="110000"/>
              </a:lnSpc>
              <a:defRPr/>
            </a:pPr>
            <a:r>
              <a:rPr lang="en-US" sz="1800" b="1" dirty="0" smtClean="0"/>
              <a:t>No exceptions </a:t>
            </a:r>
            <a:r>
              <a:rPr lang="en-US" sz="1800" dirty="0" smtClean="0"/>
              <a:t>are expected to the Stage 2 100% freeze as Stage 3 group require sufficient time for their work</a:t>
            </a:r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This means it is essential that normative work starts promptly after the respective study deadlines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948055"/>
              </p:ext>
            </p:extLst>
          </p:nvPr>
        </p:nvGraphicFramePr>
        <p:xfrm>
          <a:off x="701282" y="2919408"/>
          <a:ext cx="10796520" cy="13411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79652">
                  <a:extLst>
                    <a:ext uri="{9D8B030D-6E8A-4147-A177-3AD203B41FA5}">
                      <a16:colId xmlns:a16="http://schemas.microsoft.com/office/drawing/2014/main" val="37796886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9854001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71966946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643379344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75775317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3859934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1101785318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82590189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06768302"/>
                    </a:ext>
                  </a:extLst>
                </a:gridCol>
                <a:gridCol w="1079652">
                  <a:extLst>
                    <a:ext uri="{9D8B030D-6E8A-4147-A177-3AD203B41FA5}">
                      <a16:colId xmlns:a16="http://schemas.microsoft.com/office/drawing/2014/main" val="35943043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2025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2025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2026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2026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289856101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#168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</a:t>
                      </a:r>
                      <a:r>
                        <a:rPr lang="en-GB" sz="1400" b="1" u="none" strike="noStrike" dirty="0" smtClean="0">
                          <a:effectLst/>
                        </a:rPr>
                        <a:t>#170 </a:t>
                      </a:r>
                      <a:r>
                        <a:rPr lang="en-GB" sz="1400" b="1" u="none" strike="noStrike" dirty="0">
                          <a:effectLst/>
                        </a:rPr>
                        <a:t>Fukuoka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#170 Goteborg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Oct #171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Nov #172 Dallas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>
                          <a:effectLst/>
                        </a:rPr>
                        <a:t>Feb #173 India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Apr #174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May #175 China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Aug #176 EU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417829078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t"/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>
                          <a:effectLst/>
                        </a:rPr>
                        <a:t> </a:t>
                      </a:r>
                      <a:endParaRPr lang="en-GB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A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Study deadline B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 </a:t>
                      </a:r>
                      <a:endParaRPr lang="en-GB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80%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400" b="1" u="none" strike="noStrike" dirty="0">
                          <a:effectLst/>
                        </a:rPr>
                        <a:t>Stage 2 100%</a:t>
                      </a:r>
                      <a:endParaRPr lang="en-GB" sz="14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val="3059266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5G Advanced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this (November 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FS_5GSAT_Ph4_ARC, </a:t>
            </a:r>
            <a:r>
              <a:rPr lang="en-US" sz="1600" dirty="0" err="1" smtClean="0"/>
              <a:t>FS_Sensing_ARC</a:t>
            </a:r>
            <a:r>
              <a:rPr lang="en-US" sz="1600" dirty="0" smtClean="0"/>
              <a:t>, FS_AIML_CN_Ph2 and FS_EnergySys_Ph2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Discuss how to handle aspects that do not have </a:t>
            </a:r>
            <a:r>
              <a:rPr lang="en-US" sz="1600" dirty="0" smtClean="0"/>
              <a:t>conclusions</a:t>
            </a:r>
            <a:endParaRPr lang="en-US" sz="1600" dirty="0" smtClean="0"/>
          </a:p>
          <a:p>
            <a:pPr>
              <a:lnSpc>
                <a:spcPct val="110000"/>
              </a:lnSpc>
              <a:defRPr/>
            </a:pPr>
            <a:r>
              <a:rPr lang="en-US" sz="1800" dirty="0" smtClean="0"/>
              <a:t>In </a:t>
            </a:r>
            <a:r>
              <a:rPr lang="en-US" sz="1800" dirty="0" smtClean="0"/>
              <a:t>the Goa (February 2025) meeting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The </a:t>
            </a:r>
            <a:r>
              <a:rPr lang="en-US" sz="1600" dirty="0"/>
              <a:t>FS_AmbientIoT_Ph2_ARC, </a:t>
            </a:r>
            <a:r>
              <a:rPr lang="en-GB" sz="1600" dirty="0"/>
              <a:t>FS_NG_RTC_Ph3_ARC and </a:t>
            </a:r>
            <a:r>
              <a:rPr lang="en-GB" sz="1600" dirty="0" smtClean="0"/>
              <a:t>FS_SMS2EC_ARC studies are due to complete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Need to determine the status of these studies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Discuss and approve WID’s based on the conclusions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600" dirty="0"/>
              <a:t>Discuss how to handle aspects that do not have </a:t>
            </a:r>
            <a:r>
              <a:rPr lang="en-US" sz="1600" dirty="0" smtClean="0"/>
              <a:t>conclusions</a:t>
            </a:r>
            <a:endParaRPr lang="en-US" sz="1600" dirty="0"/>
          </a:p>
          <a:p>
            <a:pPr lvl="1">
              <a:lnSpc>
                <a:spcPct val="110000"/>
              </a:lnSpc>
              <a:defRPr/>
            </a:pPr>
            <a:r>
              <a:rPr lang="en-US" sz="1600" dirty="0" smtClean="0"/>
              <a:t>Any </a:t>
            </a:r>
            <a:r>
              <a:rPr lang="en-US" sz="1600" dirty="0" smtClean="0"/>
              <a:t>study work on the FS_5GSAT_Ph4_ARC</a:t>
            </a:r>
            <a:r>
              <a:rPr lang="en-US" sz="1600" dirty="0"/>
              <a:t>, </a:t>
            </a:r>
            <a:r>
              <a:rPr lang="en-US" sz="1600" dirty="0" err="1"/>
              <a:t>FS_Sensing_ARC</a:t>
            </a:r>
            <a:r>
              <a:rPr lang="en-US" sz="1600" dirty="0"/>
              <a:t>, FS_AIML_CN_Ph2 and FS_EnergySys_Ph2 </a:t>
            </a:r>
            <a:r>
              <a:rPr lang="en-US" sz="1600" dirty="0" smtClean="0"/>
              <a:t>studies continued after November (see above) needs to be complete and the WID(s) updated based on these</a:t>
            </a:r>
            <a:endParaRPr lang="en-US" sz="16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1066256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6G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Previously endorsed high level plan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SA2#170 August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to provide justification and clarification of Work Task scope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During the meeting assess for each WT whether Key Issue submission can start in the next meeting 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200" dirty="0"/>
              <a:t>(Drafting of Key Issues during the meeting is not precluded)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Document agreed Work Task scope updates in an annex of the TR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principles, with a focus on WT’s in August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SA2#171 October 2025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Start Key Issue discussions for Work Tasks identified in previous meeting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For the Work Tasks not identified in previous meeting as ready for Key Issues, continue 1. 2. and 3. above</a:t>
            </a:r>
          </a:p>
          <a:p>
            <a:pPr marL="1386408" lvl="2" indent="-4572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principles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SA2#172 November 2025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Continue as in SA2#171 for Work Tasks and Key Issues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Completion of Key Issues, Arch assumptions and principles is in general targeted for the end of this meeting unless there are dependencies on other WG’s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Update Study Item Description with updated Work Task descriptions from the TR annex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Add TU estimates and completion date to the SID</a:t>
            </a:r>
          </a:p>
          <a:p>
            <a:pPr marL="1272108" lvl="2" indent="-342900">
              <a:lnSpc>
                <a:spcPct val="110000"/>
              </a:lnSpc>
              <a:buFont typeface="+mj-lt"/>
              <a:buAutoNum type="arabicPeriod"/>
              <a:defRPr/>
            </a:pPr>
            <a:r>
              <a:rPr lang="en-US" sz="1200" dirty="0"/>
              <a:t>Input papers on architectural assumptions and </a:t>
            </a:r>
            <a:r>
              <a:rPr lang="en-US" sz="1200" dirty="0" smtClean="0"/>
              <a:t>principles</a:t>
            </a:r>
            <a:endParaRPr lang="en-US" sz="3200" dirty="0"/>
          </a:p>
          <a:p>
            <a:pPr lvl="1">
              <a:lnSpc>
                <a:spcPct val="110000"/>
              </a:lnSpc>
              <a:defRPr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21676021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Rel-20 </a:t>
            </a:r>
            <a:r>
              <a:rPr lang="en-US" sz="3600" dirty="0" smtClean="0">
                <a:solidFill>
                  <a:schemeClr val="tx1"/>
                </a:solidFill>
              </a:rPr>
              <a:t>planning – 6G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At some point it is expected that some 6G topics will need to be scheduled in parallel with other 6G topics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This need not happen for the February meeting (SA2#173 Goa)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At that meeting we will discuss whether, and what, topics can be scheduled in parallel in future meetings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There would still be at least two 6G sessions per meeting scheduled as a single stream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For example, to handle topics that have significant dependencies on them and to allow for cross-topic issue </a:t>
            </a:r>
            <a:r>
              <a:rPr lang="en-US" sz="1800" dirty="0" smtClean="0"/>
              <a:t>resolution</a:t>
            </a: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707367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Rel-20 </a:t>
            </a:r>
            <a:r>
              <a:rPr lang="en-US" dirty="0" smtClean="0">
                <a:solidFill>
                  <a:schemeClr val="tx1"/>
                </a:solidFill>
              </a:rPr>
              <a:t>planning – TEI20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12 TU’s are proposed for handling TEI20 items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</a:t>
            </a:r>
            <a:r>
              <a:rPr lang="en-US" sz="2000" dirty="0"/>
              <a:t>7</a:t>
            </a:r>
            <a:r>
              <a:rPr lang="en-US" sz="2000" dirty="0" smtClean="0"/>
              <a:t>.5 </a:t>
            </a:r>
            <a:r>
              <a:rPr lang="en-US" sz="2000" dirty="0"/>
              <a:t>TU’s </a:t>
            </a:r>
            <a:r>
              <a:rPr lang="en-US" sz="2000" dirty="0" smtClean="0"/>
              <a:t>have already been approved by SA Plenary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filling up to 4.5 TU’s will be discussed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Items noted in August 2025 are not encouraged to be re-submitted in February 2026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Meeting by meeting plan:</a:t>
            </a:r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1800" b="1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557923"/>
              </p:ext>
            </p:extLst>
          </p:nvPr>
        </p:nvGraphicFramePr>
        <p:xfrm>
          <a:off x="744806" y="3644690"/>
          <a:ext cx="10509816" cy="2128653"/>
        </p:xfrm>
        <a:graphic>
          <a:graphicData uri="http://schemas.openxmlformats.org/drawingml/2006/table">
            <a:tbl>
              <a:tblPr/>
              <a:tblGrid>
                <a:gridCol w="1313727">
                  <a:extLst>
                    <a:ext uri="{9D8B030D-6E8A-4147-A177-3AD203B41FA5}">
                      <a16:colId xmlns:a16="http://schemas.microsoft.com/office/drawing/2014/main" val="1309987738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556176697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963526384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329362741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81542463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503110106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790500800"/>
                    </a:ext>
                  </a:extLst>
                </a:gridCol>
                <a:gridCol w="1313727">
                  <a:extLst>
                    <a:ext uri="{9D8B030D-6E8A-4147-A177-3AD203B41FA5}">
                      <a16:colId xmlns:a16="http://schemas.microsoft.com/office/drawing/2014/main" val="1925058346"/>
                    </a:ext>
                  </a:extLst>
                </a:gridCol>
              </a:tblGrid>
              <a:tr h="166686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24149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#170 </a:t>
                      </a:r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Fukuoka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#170 Goteborg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Oct #171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Nov #172 Dallas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Feb #173 </a:t>
                      </a:r>
                      <a:r>
                        <a:rPr lang="en-GB" sz="1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Goa</a:t>
                      </a:r>
                      <a:endParaRPr lang="en-GB" sz="12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Apr #174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 #175 China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Aug #176 </a:t>
                      </a:r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EU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84079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 80%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Stage 2</a:t>
                      </a:r>
                      <a:r>
                        <a:rPr lang="en-GB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100%</a:t>
                      </a:r>
                      <a:endParaRPr lang="en-GB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85728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SA2 approval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for information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Proposals for SA2 approval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8963802"/>
                  </a:ext>
                </a:extLst>
              </a:tr>
              <a:tr h="487872"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Approved</a:t>
                      </a:r>
                      <a:r>
                        <a:rPr lang="en-GB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items on agenda</a:t>
                      </a:r>
                      <a:endParaRPr lang="en-GB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227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57191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sz="3600" dirty="0" smtClean="0">
                <a:solidFill>
                  <a:schemeClr val="tx1"/>
                </a:solidFill>
              </a:rPr>
              <a:t>Making use of January 2026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No SA2 meeting has been scheduled for January 2026</a:t>
            </a:r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400" dirty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r>
              <a:rPr lang="en-US" sz="2400" dirty="0" smtClean="0"/>
              <a:t>Proposal (for discussion)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Rapporteurs of Rel-20 study and work items to prepare agenda(s) for </a:t>
            </a:r>
            <a:r>
              <a:rPr lang="en-US" sz="2000" dirty="0" smtClean="0"/>
              <a:t>a conference call</a:t>
            </a:r>
            <a:r>
              <a:rPr lang="en-US" sz="2000" dirty="0" smtClean="0"/>
              <a:t> </a:t>
            </a:r>
            <a:r>
              <a:rPr lang="en-US" sz="2000" dirty="0" smtClean="0"/>
              <a:t>during the first 3 weeks, with email discussion also </a:t>
            </a:r>
            <a:r>
              <a:rPr lang="en-US" sz="2000" dirty="0" smtClean="0"/>
              <a:t>encouraged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800" dirty="0" smtClean="0"/>
              <a:t>The 6G study can have more than one CC</a:t>
            </a:r>
            <a:endParaRPr lang="en-US" sz="18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Rapporteurs of Rel-19 items (maintenance) to identify a few key topics for email discussion </a:t>
            </a:r>
            <a:r>
              <a:rPr lang="en-US" sz="2000" dirty="0" smtClean="0"/>
              <a:t>and for a conference call if needed</a:t>
            </a:r>
            <a:endParaRPr lang="en-US" sz="2000" dirty="0" smtClean="0"/>
          </a:p>
          <a:p>
            <a:pPr lvl="1">
              <a:lnSpc>
                <a:spcPct val="110000"/>
              </a:lnSpc>
              <a:defRPr/>
            </a:pPr>
            <a:r>
              <a:rPr lang="en-US" sz="2000" dirty="0" smtClean="0"/>
              <a:t>Email discussions to take place on the DISCUSSIONS </a:t>
            </a:r>
            <a:r>
              <a:rPr lang="en-US" sz="2000" dirty="0" smtClean="0"/>
              <a:t>email</a:t>
            </a:r>
            <a:endParaRPr lang="en-US" sz="2400" dirty="0" smtClean="0"/>
          </a:p>
          <a:p>
            <a:pPr>
              <a:lnSpc>
                <a:spcPct val="110000"/>
              </a:lnSpc>
              <a:defRPr/>
            </a:pPr>
            <a:endParaRPr lang="en-US" sz="2000" dirty="0" smtClean="0"/>
          </a:p>
          <a:p>
            <a:pPr>
              <a:lnSpc>
                <a:spcPct val="110000"/>
              </a:lnSpc>
              <a:defRPr/>
            </a:pPr>
            <a:endParaRPr lang="en-US" sz="2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607468"/>
              </p:ext>
            </p:extLst>
          </p:nvPr>
        </p:nvGraphicFramePr>
        <p:xfrm>
          <a:off x="895176" y="2041839"/>
          <a:ext cx="10324758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0793">
                  <a:extLst>
                    <a:ext uri="{9D8B030D-6E8A-4147-A177-3AD203B41FA5}">
                      <a16:colId xmlns:a16="http://schemas.microsoft.com/office/drawing/2014/main" val="909731798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819176248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3150024876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280948869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292294632"/>
                    </a:ext>
                  </a:extLst>
                </a:gridCol>
                <a:gridCol w="1720793">
                  <a:extLst>
                    <a:ext uri="{9D8B030D-6E8A-4147-A177-3AD203B41FA5}">
                      <a16:colId xmlns:a16="http://schemas.microsoft.com/office/drawing/2014/main" val="15838938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05</a:t>
                      </a:r>
                      <a:r>
                        <a:rPr lang="en-GB" sz="1600" baseline="0" dirty="0" smtClean="0"/>
                        <a:t> – 09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12 – 16</a:t>
                      </a:r>
                      <a:r>
                        <a:rPr lang="en-GB" sz="1600" baseline="0" dirty="0" smtClean="0"/>
                        <a:t>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19 – 23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26 – 30 Jan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02 – 06 Feb</a:t>
                      </a:r>
                      <a:endParaRPr lang="en-GB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/>
                        <a:t>09 – 13</a:t>
                      </a:r>
                      <a:r>
                        <a:rPr lang="en-GB" sz="1600" baseline="0" dirty="0" smtClean="0"/>
                        <a:t> Feb</a:t>
                      </a:r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168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 smtClean="0"/>
                        <a:t>Submission deadline 30 Jan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 smtClean="0"/>
                        <a:t>SA2#173</a:t>
                      </a:r>
                      <a:endParaRPr lang="en-GB" sz="1600" b="1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9699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 </a:t>
                      </a:r>
                      <a:r>
                        <a:rPr lang="en-GB" sz="1600" dirty="0" smtClean="0">
                          <a:solidFill>
                            <a:srgbClr val="FF0000"/>
                          </a:solidFill>
                        </a:rPr>
                        <a:t>(starting 07 Jan?)</a:t>
                      </a:r>
                      <a:endParaRPr lang="en-GB" sz="16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</a:t>
                      </a:r>
                      <a:r>
                        <a:rPr lang="en-GB" sz="1600" baseline="0" dirty="0" smtClean="0"/>
                        <a:t>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Conference calls (except 30 Jan)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600" dirty="0" smtClean="0"/>
                        <a:t>Post-deadline</a:t>
                      </a:r>
                      <a:r>
                        <a:rPr lang="en-GB" sz="1600" baseline="0" dirty="0" smtClean="0"/>
                        <a:t> conference calls</a:t>
                      </a:r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22326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2863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Upcoming meetings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163704</TotalTime>
  <Words>1263</Words>
  <Application>Microsoft Office PowerPoint</Application>
  <PresentationFormat>Widescreen</PresentationFormat>
  <Paragraphs>243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SimSun</vt:lpstr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SA2 and SA meeting dates for 2025 and 2026</vt:lpstr>
      <vt:lpstr>Rel-20 planning – 5G Advanced</vt:lpstr>
      <vt:lpstr>Rel-20 planning – 5G Advanced</vt:lpstr>
      <vt:lpstr>Rel-20 planning – 6G</vt:lpstr>
      <vt:lpstr>Rel-20 planning – 6G</vt:lpstr>
      <vt:lpstr>Rel-20 planning – TEI20</vt:lpstr>
      <vt:lpstr>Making use of January 2026</vt:lpstr>
      <vt:lpstr>Upcoming meetings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1178</cp:revision>
  <cp:lastPrinted>2025-11-04T13:50:26Z</cp:lastPrinted>
  <dcterms:created xsi:type="dcterms:W3CDTF">2018-05-24T11:49:12Z</dcterms:created>
  <dcterms:modified xsi:type="dcterms:W3CDTF">2025-11-07T14:49:03Z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