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7" r:id="rId5"/>
    <p:sldId id="343" r:id="rId6"/>
    <p:sldId id="350" r:id="rId7"/>
    <p:sldId id="362" r:id="rId8"/>
    <p:sldId id="363"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64A1ED-B0A0-168E-EA69-B72CC47BD309}" name="NIST" initials="N" userId="NIS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22A7A7-8929-48D8-B571-86D45D6B614E}" v="20" dt="2025-11-07T15:53:00.2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661" autoAdjust="0"/>
  </p:normalViewPr>
  <p:slideViewPr>
    <p:cSldViewPr snapToGrid="0">
      <p:cViewPr varScale="1">
        <p:scale>
          <a:sx n="88" d="100"/>
          <a:sy n="88" d="100"/>
        </p:scale>
        <p:origin x="1434" y="8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n, Yishen (Fed)" userId="0a7b3c28-f734-4f1f-b9b9-d379e4805f78" providerId="ADAL" clId="{4822A7A7-8929-48D8-B571-86D45D6B614E}"/>
    <pc:docChg chg="undo custSel modSld">
      <pc:chgData name="Sun, Yishen (Fed)" userId="0a7b3c28-f734-4f1f-b9b9-d379e4805f78" providerId="ADAL" clId="{4822A7A7-8929-48D8-B571-86D45D6B614E}" dt="2025-11-07T15:53:00.224" v="207" actId="1076"/>
      <pc:docMkLst>
        <pc:docMk/>
      </pc:docMkLst>
      <pc:sldChg chg="modSp mod">
        <pc:chgData name="Sun, Yishen (Fed)" userId="0a7b3c28-f734-4f1f-b9b9-d379e4805f78" providerId="ADAL" clId="{4822A7A7-8929-48D8-B571-86D45D6B614E}" dt="2025-11-07T15:31:07.228" v="202" actId="14100"/>
        <pc:sldMkLst>
          <pc:docMk/>
          <pc:sldMk cId="4207050257" sldId="343"/>
        </pc:sldMkLst>
        <pc:spChg chg="mod">
          <ac:chgData name="Sun, Yishen (Fed)" userId="0a7b3c28-f734-4f1f-b9b9-d379e4805f78" providerId="ADAL" clId="{4822A7A7-8929-48D8-B571-86D45D6B614E}" dt="2025-11-07T15:31:07.228" v="202" actId="14100"/>
          <ac:spMkLst>
            <pc:docMk/>
            <pc:sldMk cId="4207050257" sldId="343"/>
            <ac:spMk id="3" creationId="{87AB6049-18A7-6F68-D698-2A9EA10D395E}"/>
          </ac:spMkLst>
        </pc:spChg>
        <pc:spChg chg="mod">
          <ac:chgData name="Sun, Yishen (Fed)" userId="0a7b3c28-f734-4f1f-b9b9-d379e4805f78" providerId="ADAL" clId="{4822A7A7-8929-48D8-B571-86D45D6B614E}" dt="2025-11-06T14:45:20.766" v="152" actId="1076"/>
          <ac:spMkLst>
            <pc:docMk/>
            <pc:sldMk cId="4207050257" sldId="343"/>
            <ac:spMk id="4" creationId="{EF6631A0-2BF6-8E93-A51F-DDA58938D37F}"/>
          </ac:spMkLst>
        </pc:spChg>
      </pc:sldChg>
      <pc:sldChg chg="modSp mod">
        <pc:chgData name="Sun, Yishen (Fed)" userId="0a7b3c28-f734-4f1f-b9b9-d379e4805f78" providerId="ADAL" clId="{4822A7A7-8929-48D8-B571-86D45D6B614E}" dt="2025-11-06T14:46:15.486" v="160" actId="6549"/>
        <pc:sldMkLst>
          <pc:docMk/>
          <pc:sldMk cId="764525793" sldId="347"/>
        </pc:sldMkLst>
        <pc:spChg chg="mod">
          <ac:chgData name="Sun, Yishen (Fed)" userId="0a7b3c28-f734-4f1f-b9b9-d379e4805f78" providerId="ADAL" clId="{4822A7A7-8929-48D8-B571-86D45D6B614E}" dt="2025-11-06T14:46:15.486" v="160" actId="6549"/>
          <ac:spMkLst>
            <pc:docMk/>
            <pc:sldMk cId="764525793" sldId="347"/>
            <ac:spMk id="3" creationId="{F387FC74-6651-3F06-84A9-B9590DD0BCDF}"/>
          </ac:spMkLst>
        </pc:spChg>
        <pc:spChg chg="mod">
          <ac:chgData name="Sun, Yishen (Fed)" userId="0a7b3c28-f734-4f1f-b9b9-d379e4805f78" providerId="ADAL" clId="{4822A7A7-8929-48D8-B571-86D45D6B614E}" dt="2025-11-06T14:45:09.349" v="150" actId="1076"/>
          <ac:spMkLst>
            <pc:docMk/>
            <pc:sldMk cId="764525793" sldId="347"/>
            <ac:spMk id="4" creationId="{4AE06D6D-E48A-4107-D737-1E10A3FE37CC}"/>
          </ac:spMkLst>
        </pc:spChg>
      </pc:sldChg>
      <pc:sldChg chg="addSp delSp modSp mod">
        <pc:chgData name="Sun, Yishen (Fed)" userId="0a7b3c28-f734-4f1f-b9b9-d379e4805f78" providerId="ADAL" clId="{4822A7A7-8929-48D8-B571-86D45D6B614E}" dt="2025-11-07T15:52:35.493" v="204" actId="1076"/>
        <pc:sldMkLst>
          <pc:docMk/>
          <pc:sldMk cId="2222748142" sldId="350"/>
        </pc:sldMkLst>
        <pc:spChg chg="mod">
          <ac:chgData name="Sun, Yishen (Fed)" userId="0a7b3c28-f734-4f1f-b9b9-d379e4805f78" providerId="ADAL" clId="{4822A7A7-8929-48D8-B571-86D45D6B614E}" dt="2025-11-07T15:52:35.493" v="204" actId="1076"/>
          <ac:spMkLst>
            <pc:docMk/>
            <pc:sldMk cId="2222748142" sldId="350"/>
            <ac:spMk id="3" creationId="{3C366729-722B-7D76-4992-75D8EE94573C}"/>
          </ac:spMkLst>
        </pc:spChg>
        <pc:spChg chg="del mod">
          <ac:chgData name="Sun, Yishen (Fed)" userId="0a7b3c28-f734-4f1f-b9b9-d379e4805f78" providerId="ADAL" clId="{4822A7A7-8929-48D8-B571-86D45D6B614E}" dt="2025-11-06T14:45:31.658" v="153" actId="478"/>
          <ac:spMkLst>
            <pc:docMk/>
            <pc:sldMk cId="2222748142" sldId="350"/>
            <ac:spMk id="4" creationId="{004F566E-0D76-7331-16BB-EBA426874588}"/>
          </ac:spMkLst>
        </pc:spChg>
        <pc:spChg chg="add mod">
          <ac:chgData name="Sun, Yishen (Fed)" userId="0a7b3c28-f734-4f1f-b9b9-d379e4805f78" providerId="ADAL" clId="{4822A7A7-8929-48D8-B571-86D45D6B614E}" dt="2025-11-06T14:45:32.164" v="154"/>
          <ac:spMkLst>
            <pc:docMk/>
            <pc:sldMk cId="2222748142" sldId="350"/>
            <ac:spMk id="5" creationId="{8EDB139B-2500-E952-BDE6-88F1C83CFCB4}"/>
          </ac:spMkLst>
        </pc:spChg>
      </pc:sldChg>
      <pc:sldChg chg="addSp delSp modSp mod">
        <pc:chgData name="Sun, Yishen (Fed)" userId="0a7b3c28-f734-4f1f-b9b9-d379e4805f78" providerId="ADAL" clId="{4822A7A7-8929-48D8-B571-86D45D6B614E}" dt="2025-11-07T15:53:00.224" v="207" actId="1076"/>
        <pc:sldMkLst>
          <pc:docMk/>
          <pc:sldMk cId="2669429531" sldId="362"/>
        </pc:sldMkLst>
        <pc:spChg chg="mod">
          <ac:chgData name="Sun, Yishen (Fed)" userId="0a7b3c28-f734-4f1f-b9b9-d379e4805f78" providerId="ADAL" clId="{4822A7A7-8929-48D8-B571-86D45D6B614E}" dt="2025-11-07T15:53:00.224" v="207" actId="1076"/>
          <ac:spMkLst>
            <pc:docMk/>
            <pc:sldMk cId="2669429531" sldId="362"/>
            <ac:spMk id="3" creationId="{8185070C-217C-BE01-E069-393C9B6242B7}"/>
          </ac:spMkLst>
        </pc:spChg>
        <pc:spChg chg="del">
          <ac:chgData name="Sun, Yishen (Fed)" userId="0a7b3c28-f734-4f1f-b9b9-d379e4805f78" providerId="ADAL" clId="{4822A7A7-8929-48D8-B571-86D45D6B614E}" dt="2025-11-06T14:45:37.892" v="155" actId="478"/>
          <ac:spMkLst>
            <pc:docMk/>
            <pc:sldMk cId="2669429531" sldId="362"/>
            <ac:spMk id="4" creationId="{6D72F5EC-A8A4-7A20-DD3F-A1B9656854CB}"/>
          </ac:spMkLst>
        </pc:spChg>
        <pc:spChg chg="add mod">
          <ac:chgData name="Sun, Yishen (Fed)" userId="0a7b3c28-f734-4f1f-b9b9-d379e4805f78" providerId="ADAL" clId="{4822A7A7-8929-48D8-B571-86D45D6B614E}" dt="2025-11-06T14:45:38.379" v="156"/>
          <ac:spMkLst>
            <pc:docMk/>
            <pc:sldMk cId="2669429531" sldId="362"/>
            <ac:spMk id="5" creationId="{7A2B5991-762D-221E-8450-C2E229FAFF03}"/>
          </ac:spMkLst>
        </pc:spChg>
      </pc:sldChg>
      <pc:sldChg chg="addSp delSp modSp mod">
        <pc:chgData name="Sun, Yishen (Fed)" userId="0a7b3c28-f734-4f1f-b9b9-d379e4805f78" providerId="ADAL" clId="{4822A7A7-8929-48D8-B571-86D45D6B614E}" dt="2025-11-07T15:18:58.719" v="187" actId="1036"/>
        <pc:sldMkLst>
          <pc:docMk/>
          <pc:sldMk cId="4181139770" sldId="363"/>
        </pc:sldMkLst>
        <pc:spChg chg="mod">
          <ac:chgData name="Sun, Yishen (Fed)" userId="0a7b3c28-f734-4f1f-b9b9-d379e4805f78" providerId="ADAL" clId="{4822A7A7-8929-48D8-B571-86D45D6B614E}" dt="2025-11-06T17:17:15.186" v="178" actId="6549"/>
          <ac:spMkLst>
            <pc:docMk/>
            <pc:sldMk cId="4181139770" sldId="363"/>
            <ac:spMk id="2" creationId="{23B13CB3-F956-F294-F152-1455D839F048}"/>
          </ac:spMkLst>
        </pc:spChg>
        <pc:spChg chg="add mod">
          <ac:chgData name="Sun, Yishen (Fed)" userId="0a7b3c28-f734-4f1f-b9b9-d379e4805f78" providerId="ADAL" clId="{4822A7A7-8929-48D8-B571-86D45D6B614E}" dt="2025-11-06T14:45:44.936" v="158"/>
          <ac:spMkLst>
            <pc:docMk/>
            <pc:sldMk cId="4181139770" sldId="363"/>
            <ac:spMk id="3" creationId="{F13D08D6-F7BF-49F9-28E2-5428017E443E}"/>
          </ac:spMkLst>
        </pc:spChg>
        <pc:spChg chg="del">
          <ac:chgData name="Sun, Yishen (Fed)" userId="0a7b3c28-f734-4f1f-b9b9-d379e4805f78" providerId="ADAL" clId="{4822A7A7-8929-48D8-B571-86D45D6B614E}" dt="2025-11-06T14:45:44.385" v="157" actId="478"/>
          <ac:spMkLst>
            <pc:docMk/>
            <pc:sldMk cId="4181139770" sldId="363"/>
            <ac:spMk id="4" creationId="{1DC96421-E572-FC1C-CA21-EFD94C456899}"/>
          </ac:spMkLst>
        </pc:spChg>
        <pc:spChg chg="mod">
          <ac:chgData name="Sun, Yishen (Fed)" userId="0a7b3c28-f734-4f1f-b9b9-d379e4805f78" providerId="ADAL" clId="{4822A7A7-8929-48D8-B571-86D45D6B614E}" dt="2025-11-07T15:18:58.719" v="187" actId="1036"/>
          <ac:spMkLst>
            <pc:docMk/>
            <pc:sldMk cId="4181139770" sldId="363"/>
            <ac:spMk id="8" creationId="{E32A821C-228E-2B23-129D-94DE627CEE42}"/>
          </ac:spMkLst>
        </pc:spChg>
        <pc:graphicFrameChg chg="mod modGraphic">
          <ac:chgData name="Sun, Yishen (Fed)" userId="0a7b3c28-f734-4f1f-b9b9-d379e4805f78" providerId="ADAL" clId="{4822A7A7-8929-48D8-B571-86D45D6B614E}" dt="2025-11-06T14:45:52.829" v="159" actId="13926"/>
          <ac:graphicFrameMkLst>
            <pc:docMk/>
            <pc:sldMk cId="4181139770" sldId="363"/>
            <ac:graphicFrameMk id="6" creationId="{CEFE7790-BE78-9158-2EC6-77E8FA87CC94}"/>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endParaRPr lang="en-GB" sz="1600"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4269518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B69E7-EA4E-3541-FD63-1062E54DFF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2B3633-D32F-A25F-47C3-0A8A3F6786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77EB30-DB9A-1CB2-5C74-54E3FAB33370}"/>
              </a:ext>
            </a:extLst>
          </p:cNvPr>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6D8E015C-5204-917E-9E81-C52CF8D7A421}"/>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432681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8A252-26C5-3CEF-E4B5-D4286FDA3D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A33513-C630-6B70-C5B8-9843638AA8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FD9E12-1478-29B4-91DA-098EC5D13371}"/>
              </a:ext>
            </a:extLst>
          </p:cNvPr>
          <p:cNvSpPr>
            <a:spLocks noGrp="1"/>
          </p:cNvSpPr>
          <p:nvPr>
            <p:ph type="body" idx="1"/>
          </p:nvPr>
        </p:nvSpPr>
        <p:spPr/>
        <p:txBody>
          <a:bodyPr/>
          <a:lstStyle/>
          <a:p>
            <a:pPr lvl="2"/>
            <a:r>
              <a:rPr lang="en-US" sz="1800" dirty="0"/>
              <a:t>(modification of the interface language in 6.4.3.10.1)</a:t>
            </a:r>
          </a:p>
          <a:p>
            <a:pPr lvl="2"/>
            <a:r>
              <a:rPr lang="en-US" sz="1800" dirty="0"/>
              <a:t>mandate that there is a single MANET interface for all established layer-2 links, instead of the current “each layer-2 link is treated as a MANET interface”;</a:t>
            </a:r>
          </a:p>
          <a:p>
            <a:pPr lvl="3"/>
            <a:r>
              <a:rPr lang="en-US" sz="1600" dirty="0"/>
              <a:t>Why ?</a:t>
            </a:r>
          </a:p>
          <a:p>
            <a:pPr lvl="4"/>
            <a:r>
              <a:rPr lang="en-US" sz="1600" dirty="0"/>
              <a:t>RFC7181 (OLSRv2) section 16.2: “…… Complete TC messages are generated and transmitted periodically on all OLSRv2 interfaces,……”</a:t>
            </a:r>
          </a:p>
          <a:p>
            <a:pPr lvl="4"/>
            <a:r>
              <a:rPr lang="en-US" sz="1600" dirty="0"/>
              <a:t>RFC6130 (NHDP) section 4.3.1: “HELLO messages are generated by a router for each of its MANET interfaces……”</a:t>
            </a:r>
            <a:endParaRPr lang="en-GB" sz="1600" dirty="0"/>
          </a:p>
          <a:p>
            <a:pPr marL="0" indent="0">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69D56EE8-A2BB-E527-341A-07D74034F75E}"/>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39761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628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US" altLang="zh-CN" sz="1200" b="1" dirty="0">
                <a:latin typeface="Arial "/>
              </a:rPr>
              <a:t>TSG-WG SA2 Meeting #172 </a:t>
            </a:r>
            <a:r>
              <a:rPr lang="sv-SE" altLang="en-US" sz="1200" b="1" dirty="0">
                <a:latin typeface="Arial "/>
              </a:rPr>
              <a:t>	</a:t>
            </a:r>
          </a:p>
          <a:p>
            <a:pPr eaLnBrk="1" hangingPunct="1">
              <a:defRPr/>
            </a:pPr>
            <a:r>
              <a:rPr lang="sv-SE" altLang="en-US" sz="1200" b="1" dirty="0">
                <a:latin typeface="Arial "/>
              </a:rPr>
              <a:t>Dallas, U.S.A., November 17~21, 2025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E0237-CE39-15D4-A753-E8437266B09A}"/>
              </a:ext>
            </a:extLst>
          </p:cNvPr>
          <p:cNvSpPr>
            <a:spLocks noGrp="1"/>
          </p:cNvSpPr>
          <p:nvPr>
            <p:ph type="ctrTitle"/>
          </p:nvPr>
        </p:nvSpPr>
        <p:spPr>
          <a:xfrm>
            <a:off x="1024973" y="2581275"/>
            <a:ext cx="9906000" cy="1460499"/>
          </a:xfrm>
        </p:spPr>
        <p:txBody>
          <a:bodyPr/>
          <a:lstStyle/>
          <a:p>
            <a:r>
              <a:rPr lang="en-US" altLang="en-US" sz="4800" b="1" dirty="0"/>
              <a:t>Proposed Solutions to Support Efficient MANET Multicast over PC5 Groupcast</a:t>
            </a:r>
            <a:endParaRPr lang="en-GB" sz="4800" dirty="0"/>
          </a:p>
        </p:txBody>
      </p:sp>
      <p:sp>
        <p:nvSpPr>
          <p:cNvPr id="4" name="TextBox 3">
            <a:extLst>
              <a:ext uri="{FF2B5EF4-FFF2-40B4-BE49-F238E27FC236}">
                <a16:creationId xmlns:a16="http://schemas.microsoft.com/office/drawing/2014/main" id="{4AE06D6D-E48A-4107-D737-1E10A3FE37CC}"/>
              </a:ext>
            </a:extLst>
          </p:cNvPr>
          <p:cNvSpPr txBox="1"/>
          <p:nvPr/>
        </p:nvSpPr>
        <p:spPr>
          <a:xfrm>
            <a:off x="10699228" y="0"/>
            <a:ext cx="1441420" cy="369332"/>
          </a:xfrm>
          <a:prstGeom prst="rect">
            <a:avLst/>
          </a:prstGeom>
          <a:noFill/>
        </p:spPr>
        <p:txBody>
          <a:bodyPr wrap="none" rtlCol="0">
            <a:spAutoFit/>
          </a:bodyPr>
          <a:lstStyle/>
          <a:p>
            <a:r>
              <a:rPr lang="nl-NL" b="1" dirty="0"/>
              <a:t>S2-2510222</a:t>
            </a:r>
            <a:endParaRPr lang="en-GB" b="1" dirty="0">
              <a:solidFill>
                <a:srgbClr val="FF0000"/>
              </a:solidFill>
            </a:endParaRPr>
          </a:p>
        </p:txBody>
      </p:sp>
      <p:sp>
        <p:nvSpPr>
          <p:cNvPr id="3" name="Title 1">
            <a:extLst>
              <a:ext uri="{FF2B5EF4-FFF2-40B4-BE49-F238E27FC236}">
                <a16:creationId xmlns:a16="http://schemas.microsoft.com/office/drawing/2014/main" id="{F387FC74-6651-3F06-84A9-B9590DD0BCDF}"/>
              </a:ext>
            </a:extLst>
          </p:cNvPr>
          <p:cNvSpPr txBox="1">
            <a:spLocks/>
          </p:cNvSpPr>
          <p:nvPr/>
        </p:nvSpPr>
        <p:spPr bwMode="auto">
          <a:xfrm>
            <a:off x="1041577" y="4652408"/>
            <a:ext cx="10108846" cy="650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tLang="en-US" sz="3200" dirty="0"/>
              <a:t>NIST, KPN N.V., FirstNet, AT&amp;T</a:t>
            </a:r>
            <a:endParaRPr lang="en-GB" sz="3200" dirty="0"/>
          </a:p>
        </p:txBody>
      </p:sp>
    </p:spTree>
    <p:extLst>
      <p:ext uri="{BB962C8B-B14F-4D97-AF65-F5344CB8AC3E}">
        <p14:creationId xmlns:p14="http://schemas.microsoft.com/office/powerpoint/2010/main" val="764525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66ED0-DAE9-6443-026F-1E8F017B8C3A}"/>
              </a:ext>
            </a:extLst>
          </p:cNvPr>
          <p:cNvSpPr>
            <a:spLocks noGrp="1"/>
          </p:cNvSpPr>
          <p:nvPr>
            <p:ph type="title"/>
          </p:nvPr>
        </p:nvSpPr>
        <p:spPr>
          <a:xfrm>
            <a:off x="228599" y="436505"/>
            <a:ext cx="10515600" cy="1325563"/>
          </a:xfrm>
        </p:spPr>
        <p:txBody>
          <a:bodyPr/>
          <a:lstStyle/>
          <a:p>
            <a:r>
              <a:rPr lang="en-GB" dirty="0"/>
              <a:t>Introduction</a:t>
            </a:r>
            <a:endParaRPr lang="en-GB" b="1" dirty="0">
              <a:solidFill>
                <a:srgbClr val="FF0000"/>
              </a:solidFill>
            </a:endParaRPr>
          </a:p>
        </p:txBody>
      </p:sp>
      <p:sp>
        <p:nvSpPr>
          <p:cNvPr id="3" name="Content Placeholder 2">
            <a:extLst>
              <a:ext uri="{FF2B5EF4-FFF2-40B4-BE49-F238E27FC236}">
                <a16:creationId xmlns:a16="http://schemas.microsoft.com/office/drawing/2014/main" id="{87AB6049-18A7-6F68-D698-2A9EA10D395E}"/>
              </a:ext>
            </a:extLst>
          </p:cNvPr>
          <p:cNvSpPr>
            <a:spLocks noGrp="1"/>
          </p:cNvSpPr>
          <p:nvPr>
            <p:ph idx="1"/>
          </p:nvPr>
        </p:nvSpPr>
        <p:spPr>
          <a:xfrm>
            <a:off x="238125" y="1834076"/>
            <a:ext cx="11289846" cy="4501411"/>
          </a:xfrm>
        </p:spPr>
        <p:txBody>
          <a:bodyPr/>
          <a:lstStyle/>
          <a:p>
            <a:r>
              <a:rPr lang="en-GB" sz="2000" dirty="0"/>
              <a:t> Objective of TEI20_5G_ProSe_Ph4-ARC (SP-250839):</a:t>
            </a:r>
            <a:endParaRPr lang="en-US" sz="2000" dirty="0"/>
          </a:p>
          <a:p>
            <a:pPr marL="457200" lvl="1">
              <a:buNone/>
            </a:pPr>
            <a:r>
              <a:rPr lang="en-GB" sz="1600" dirty="0">
                <a:effectLst/>
                <a:latin typeface="Times New Roman" panose="02020603050405020304" pitchFamily="18" charset="0"/>
                <a:ea typeface="DengXian" panose="02010600030101010101" pitchFamily="2" charset="-122"/>
              </a:rPr>
              <a:t>The following aspect will be considered:</a:t>
            </a:r>
            <a:endParaRPr lang="en-US" sz="1600" dirty="0">
              <a:effectLst/>
              <a:latin typeface="Times New Roman" panose="02020603050405020304" pitchFamily="18" charset="0"/>
              <a:ea typeface="DengXian" panose="02010600030101010101" pitchFamily="2" charset="-122"/>
            </a:endParaRPr>
          </a:p>
          <a:p>
            <a:pPr marL="800100" lvl="1" indent="-342900">
              <a:spcAft>
                <a:spcPts val="600"/>
              </a:spcAft>
              <a:buFont typeface="Times New Roman" panose="02020603050405020304" pitchFamily="18" charset="0"/>
              <a:buChar char="-"/>
            </a:pPr>
            <a:r>
              <a:rPr lang="en-GB" sz="1600" dirty="0">
                <a:effectLst/>
                <a:latin typeface="Times New Roman" panose="02020603050405020304" pitchFamily="18" charset="0"/>
                <a:ea typeface="Times New Roman" panose="02020603050405020304" pitchFamily="18" charset="0"/>
                <a:cs typeface="Times New Roman" panose="02020603050405020304" pitchFamily="18" charset="0"/>
              </a:rPr>
              <a:t>WT-1: Enhance </a:t>
            </a:r>
            <a:r>
              <a:rPr lang="en-GB" sz="1600" dirty="0" err="1">
                <a:effectLst/>
                <a:latin typeface="Times New Roman" panose="02020603050405020304" pitchFamily="18" charset="0"/>
                <a:ea typeface="Times New Roman" panose="02020603050405020304" pitchFamily="18" charset="0"/>
                <a:cs typeface="Times New Roman" panose="02020603050405020304" pitchFamily="18" charset="0"/>
              </a:rPr>
              <a:t>ProSe</a:t>
            </a:r>
            <a:r>
              <a:rPr lang="en-GB" sz="1600" dirty="0">
                <a:effectLst/>
                <a:latin typeface="Times New Roman" panose="02020603050405020304" pitchFamily="18" charset="0"/>
                <a:ea typeface="Times New Roman" panose="02020603050405020304" pitchFamily="18" charset="0"/>
                <a:cs typeface="Times New Roman" panose="02020603050405020304" pitchFamily="18" charset="0"/>
              </a:rPr>
              <a:t> to support efficient MANET multicast for Layer-3 IP Type UE-to-UE multi-hop Relay. </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p>
            <a:pPr marL="1200150" lvl="2" indent="-285750">
              <a:spcAft>
                <a:spcPts val="600"/>
              </a:spcAft>
              <a:buFont typeface="Times New Roman" panose="02020603050405020304" pitchFamily="18" charset="0"/>
              <a:buChar char="-"/>
            </a:pPr>
            <a:r>
              <a:rPr lang="en-GB" sz="1600" dirty="0">
                <a:effectLst/>
                <a:latin typeface="Times New Roman" panose="02020603050405020304" pitchFamily="18" charset="0"/>
                <a:ea typeface="Times New Roman" panose="02020603050405020304" pitchFamily="18" charset="0"/>
                <a:cs typeface="Times New Roman" panose="02020603050405020304" pitchFamily="18" charset="0"/>
              </a:rPr>
              <a:t>Enhance </a:t>
            </a:r>
            <a:r>
              <a:rPr lang="en-GB" sz="1600" dirty="0" err="1">
                <a:effectLst/>
                <a:latin typeface="Times New Roman" panose="02020603050405020304" pitchFamily="18" charset="0"/>
                <a:ea typeface="Times New Roman" panose="02020603050405020304" pitchFamily="18" charset="0"/>
                <a:cs typeface="Times New Roman" panose="02020603050405020304" pitchFamily="18" charset="0"/>
              </a:rPr>
              <a:t>ProSe</a:t>
            </a:r>
            <a:r>
              <a:rPr lang="en-GB" sz="1600" dirty="0">
                <a:effectLst/>
                <a:latin typeface="Times New Roman" panose="02020603050405020304" pitchFamily="18" charset="0"/>
                <a:ea typeface="Times New Roman" panose="02020603050405020304" pitchFamily="18" charset="0"/>
                <a:cs typeface="Times New Roman" panose="02020603050405020304" pitchFamily="18" charset="0"/>
              </a:rPr>
              <a:t> to support multicast transmission of MANET HELLO and TC messages.</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a:p>
            <a:pPr marL="1200150" lvl="2" indent="-285750">
              <a:spcAft>
                <a:spcPts val="600"/>
              </a:spcAft>
              <a:buFont typeface="Times New Roman" panose="02020603050405020304" pitchFamily="18" charset="0"/>
              <a:buChar char="-"/>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Enhance </a:t>
            </a:r>
            <a:r>
              <a:rPr lang="en-US" sz="1600" dirty="0" err="1">
                <a:effectLst/>
                <a:latin typeface="Times New Roman" panose="02020603050405020304" pitchFamily="18" charset="0"/>
                <a:ea typeface="Times New Roman" panose="02020603050405020304" pitchFamily="18" charset="0"/>
                <a:cs typeface="Times New Roman" panose="02020603050405020304" pitchFamily="18" charset="0"/>
              </a:rPr>
              <a:t>ProSe</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to support MANET multicast traffic delivery.</a:t>
            </a:r>
            <a:endParaRPr lang="en-US" sz="1600" dirty="0">
              <a:effectLst/>
              <a:latin typeface="Arial" panose="020B0604020202020204" pitchFamily="34" charset="0"/>
              <a:ea typeface="DengXian" panose="02010600030101010101" pitchFamily="2" charset="-122"/>
              <a:cs typeface="Times New Roman" panose="02020603050405020304" pitchFamily="18" charset="0"/>
            </a:endParaRPr>
          </a:p>
          <a:p>
            <a:pPr marL="1177925" lvl="1" indent="-540385">
              <a:spcAft>
                <a:spcPts val="900"/>
              </a:spcAft>
              <a:buNone/>
            </a:pPr>
            <a:r>
              <a:rPr lang="en-GB" sz="1600" dirty="0">
                <a:effectLst/>
                <a:latin typeface="Times New Roman" panose="02020603050405020304" pitchFamily="18" charset="0"/>
                <a:ea typeface="DengXian" panose="02010600030101010101" pitchFamily="2" charset="-122"/>
              </a:rPr>
              <a:t>NOTE 1: This WT is subject to coordination with RAN WG2 to determine RAN impact. </a:t>
            </a:r>
            <a:endParaRPr lang="en-US" sz="1600" dirty="0">
              <a:effectLst/>
              <a:latin typeface="Times New Roman" panose="02020603050405020304" pitchFamily="18" charset="0"/>
              <a:ea typeface="DengXian" panose="02010600030101010101" pitchFamily="2" charset="-122"/>
            </a:endParaRPr>
          </a:p>
          <a:p>
            <a:pPr marL="1177925" lvl="1" indent="-540385">
              <a:spcAft>
                <a:spcPts val="900"/>
              </a:spcAft>
              <a:buNone/>
            </a:pPr>
            <a:r>
              <a:rPr lang="en-GB" sz="1600" dirty="0">
                <a:effectLst/>
                <a:latin typeface="Times New Roman" panose="02020603050405020304" pitchFamily="18" charset="0"/>
                <a:ea typeface="DengXian" panose="02010600030101010101" pitchFamily="2" charset="-122"/>
              </a:rPr>
              <a:t>NOTE 2: Security aspects will be handled by SA WG3.</a:t>
            </a:r>
            <a:endParaRPr lang="en-US" sz="1600" dirty="0">
              <a:latin typeface="Times New Roman" panose="02020603050405020304" pitchFamily="18" charset="0"/>
              <a:ea typeface="DengXian" panose="02010600030101010101" pitchFamily="2" charset="-122"/>
            </a:endParaRPr>
          </a:p>
          <a:p>
            <a:pPr marL="1177925" lvl="1" indent="-540385">
              <a:spcAft>
                <a:spcPts val="900"/>
              </a:spcAft>
              <a:buNone/>
            </a:pPr>
            <a:r>
              <a:rPr lang="en-US" sz="1600" dirty="0">
                <a:effectLst/>
                <a:latin typeface="Times New Roman" panose="02020603050405020304" pitchFamily="18" charset="0"/>
                <a:ea typeface="DengXian" panose="02010600030101010101" pitchFamily="2" charset="-122"/>
              </a:rPr>
              <a:t>NOTE 3: Existing MANET protocols (e.g. Simplified Multicast Forwarding as defined in RFC 6621) will be used for multicast IP traffic routing. The scope of this work will be limited to the mapping between the group ID, IP addresses, and Layer-2 Link IDs.</a:t>
            </a:r>
            <a:endParaRPr lang="en-GB" dirty="0"/>
          </a:p>
          <a:p>
            <a:r>
              <a:rPr lang="en-GB" sz="2000" dirty="0"/>
              <a:t>Anticipated WGs to be impacted: SA2, RAN2, SA3, CT1</a:t>
            </a:r>
          </a:p>
          <a:p>
            <a:pPr lvl="1"/>
            <a:r>
              <a:rPr lang="en-GB" sz="2000" dirty="0"/>
              <a:t>There are dependencies with RAN WG2 and SA WG3 for bearer level security protection.</a:t>
            </a:r>
          </a:p>
          <a:p>
            <a:r>
              <a:rPr lang="en-GB" sz="2000" dirty="0"/>
              <a:t>Relevant </a:t>
            </a:r>
            <a:r>
              <a:rPr lang="en-GB" sz="2000" dirty="0" err="1"/>
              <a:t>Tdocs</a:t>
            </a:r>
            <a:r>
              <a:rPr lang="en-GB" sz="2000" dirty="0"/>
              <a:t>: S2-2510227 (SA2 CR on TS 23.304), S2-2510223 (LS to RAN2 and SA3, cc CT1)</a:t>
            </a:r>
          </a:p>
        </p:txBody>
      </p:sp>
      <p:sp>
        <p:nvSpPr>
          <p:cNvPr id="4" name="TextBox 3">
            <a:extLst>
              <a:ext uri="{FF2B5EF4-FFF2-40B4-BE49-F238E27FC236}">
                <a16:creationId xmlns:a16="http://schemas.microsoft.com/office/drawing/2014/main" id="{EF6631A0-2BF6-8E93-A51F-DDA58938D37F}"/>
              </a:ext>
            </a:extLst>
          </p:cNvPr>
          <p:cNvSpPr txBox="1"/>
          <p:nvPr/>
        </p:nvSpPr>
        <p:spPr>
          <a:xfrm>
            <a:off x="10750580" y="0"/>
            <a:ext cx="1441420" cy="369332"/>
          </a:xfrm>
          <a:prstGeom prst="rect">
            <a:avLst/>
          </a:prstGeom>
          <a:noFill/>
        </p:spPr>
        <p:txBody>
          <a:bodyPr wrap="none" rtlCol="0">
            <a:spAutoFit/>
          </a:bodyPr>
          <a:lstStyle/>
          <a:p>
            <a:r>
              <a:rPr lang="nl-NL" b="1" dirty="0"/>
              <a:t>S2-2510222</a:t>
            </a:r>
            <a:endParaRPr lang="en-GB" b="1" dirty="0">
              <a:solidFill>
                <a:srgbClr val="FF0000"/>
              </a:solidFill>
            </a:endParaRPr>
          </a:p>
        </p:txBody>
      </p:sp>
    </p:spTree>
    <p:extLst>
      <p:ext uri="{BB962C8B-B14F-4D97-AF65-F5344CB8AC3E}">
        <p14:creationId xmlns:p14="http://schemas.microsoft.com/office/powerpoint/2010/main" val="420705025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34D2E-8D9D-E27D-85CA-8D740A7739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3CA788-CA7B-E4F0-8DA2-B83491E4A974}"/>
              </a:ext>
            </a:extLst>
          </p:cNvPr>
          <p:cNvSpPr>
            <a:spLocks noGrp="1"/>
          </p:cNvSpPr>
          <p:nvPr>
            <p:ph type="title"/>
          </p:nvPr>
        </p:nvSpPr>
        <p:spPr>
          <a:xfrm>
            <a:off x="-10602" y="628650"/>
            <a:ext cx="10515600" cy="808172"/>
          </a:xfrm>
        </p:spPr>
        <p:txBody>
          <a:bodyPr/>
          <a:lstStyle/>
          <a:p>
            <a:r>
              <a:rPr lang="en-GB" sz="3600" dirty="0"/>
              <a:t> Enhancement 1 -- for MANET HELLO and TC </a:t>
            </a:r>
            <a:r>
              <a:rPr lang="en-GB" sz="3600" dirty="0" err="1"/>
              <a:t>msgs</a:t>
            </a:r>
            <a:endParaRPr lang="en-GB" sz="3600" dirty="0"/>
          </a:p>
        </p:txBody>
      </p:sp>
      <p:sp>
        <p:nvSpPr>
          <p:cNvPr id="3" name="Content Placeholder 2">
            <a:extLst>
              <a:ext uri="{FF2B5EF4-FFF2-40B4-BE49-F238E27FC236}">
                <a16:creationId xmlns:a16="http://schemas.microsoft.com/office/drawing/2014/main" id="{3C366729-722B-7D76-4992-75D8EE94573C}"/>
              </a:ext>
            </a:extLst>
          </p:cNvPr>
          <p:cNvSpPr>
            <a:spLocks noGrp="1"/>
          </p:cNvSpPr>
          <p:nvPr>
            <p:ph idx="1"/>
          </p:nvPr>
        </p:nvSpPr>
        <p:spPr>
          <a:xfrm>
            <a:off x="247951" y="2009476"/>
            <a:ext cx="11344276" cy="4100131"/>
          </a:xfrm>
        </p:spPr>
        <p:txBody>
          <a:bodyPr/>
          <a:lstStyle/>
          <a:p>
            <a:r>
              <a:rPr lang="en-US" sz="2000" dirty="0"/>
              <a:t> Enhance </a:t>
            </a:r>
            <a:r>
              <a:rPr lang="en-US" sz="2000" dirty="0" err="1"/>
              <a:t>ProSe</a:t>
            </a:r>
            <a:r>
              <a:rPr lang="en-US" sz="2000" dirty="0"/>
              <a:t> to support the multicast transmission of MANET HELLO and TC messages:</a:t>
            </a:r>
          </a:p>
          <a:p>
            <a:pPr marL="0" indent="0">
              <a:buNone/>
            </a:pPr>
            <a:r>
              <a:rPr lang="en-US" sz="1600" b="1" u="sng" dirty="0"/>
              <a:t>Proposed solution:</a:t>
            </a:r>
            <a:r>
              <a:rPr lang="en-US" sz="1600" dirty="0"/>
              <a:t> MANET routing messages (i.e., HELLO and TC messages) are mapping to IP multicast address, and then mapping to L2 groupcast mode bearer &amp; </a:t>
            </a:r>
            <a:r>
              <a:rPr lang="en-US" sz="1600" dirty="0" err="1"/>
              <a:t>Dst</a:t>
            </a:r>
            <a:r>
              <a:rPr lang="en-US" sz="1600" dirty="0"/>
              <a:t> L2 ID:</a:t>
            </a:r>
          </a:p>
          <a:p>
            <a:pPr lvl="1"/>
            <a:r>
              <a:rPr lang="en-US" sz="1600" dirty="0">
                <a:solidFill>
                  <a:schemeClr val="tx1">
                    <a:lumMod val="95000"/>
                    <a:lumOff val="5000"/>
                  </a:schemeClr>
                </a:solidFill>
              </a:rPr>
              <a:t>MANET HELLO and TC messages are assigned to the </a:t>
            </a:r>
            <a:r>
              <a:rPr lang="en-GB" sz="1600" dirty="0">
                <a:solidFill>
                  <a:schemeClr val="tx1">
                    <a:lumMod val="95000"/>
                    <a:lumOff val="5000"/>
                  </a:schemeClr>
                </a:solidFill>
              </a:rPr>
              <a:t>IP multicast address defined by IETF:</a:t>
            </a:r>
          </a:p>
          <a:p>
            <a:pPr lvl="2"/>
            <a:r>
              <a:rPr lang="en-US" sz="1600" dirty="0">
                <a:solidFill>
                  <a:schemeClr val="tx1">
                    <a:lumMod val="95000"/>
                    <a:lumOff val="5000"/>
                  </a:schemeClr>
                </a:solidFill>
              </a:rPr>
              <a:t>(RFC 5494) The address for LL-MANET-Routers is 224.0.0.109 for IPv4, and FF02:0:0:0:0:0:0:6D for IPv6;</a:t>
            </a:r>
            <a:endParaRPr lang="en-GB" sz="1600" dirty="0">
              <a:solidFill>
                <a:schemeClr val="tx1">
                  <a:lumMod val="95000"/>
                  <a:lumOff val="5000"/>
                </a:schemeClr>
              </a:solidFill>
            </a:endParaRPr>
          </a:p>
          <a:p>
            <a:pPr lvl="1"/>
            <a:r>
              <a:rPr lang="en-GB" sz="1600" dirty="0"/>
              <a:t>Sender: </a:t>
            </a:r>
            <a:r>
              <a:rPr lang="en-US" sz="1600" dirty="0"/>
              <a:t>If the “PC5 groupcast for MANET multicast" option is configured for the RSC,</a:t>
            </a:r>
            <a:endParaRPr lang="en-GB" sz="1600" dirty="0"/>
          </a:p>
          <a:p>
            <a:pPr lvl="2"/>
            <a:r>
              <a:rPr lang="en-GB" sz="1600" dirty="0"/>
              <a:t>Mandate that the “LL-</a:t>
            </a:r>
            <a:r>
              <a:rPr lang="en-GB" sz="1600" dirty="0" err="1"/>
              <a:t>MANET_Routers</a:t>
            </a:r>
            <a:r>
              <a:rPr lang="en-GB" sz="1600" dirty="0"/>
              <a:t>” IP multicast address to be mapped to a L2 groupcast mode bearer;</a:t>
            </a:r>
          </a:p>
          <a:p>
            <a:pPr lvl="2"/>
            <a:r>
              <a:rPr lang="en-US" sz="1600" dirty="0"/>
              <a:t>The Relay node always use the corresponding groupcast bearer for the transmission of MANET HELLO and TC messages;</a:t>
            </a:r>
          </a:p>
          <a:p>
            <a:pPr lvl="2"/>
            <a:r>
              <a:rPr lang="en-US" sz="1600" dirty="0"/>
              <a:t>The </a:t>
            </a:r>
            <a:r>
              <a:rPr lang="en-US" sz="1600" dirty="0" err="1"/>
              <a:t>Dst</a:t>
            </a:r>
            <a:r>
              <a:rPr lang="en-US" sz="1600" dirty="0"/>
              <a:t> L2 ID of the groupcast bearer needs to be configured according to the RSC;</a:t>
            </a:r>
            <a:r>
              <a:rPr lang="en-US" sz="1600" dirty="0">
                <a:solidFill>
                  <a:srgbClr val="0070C0"/>
                </a:solidFill>
              </a:rPr>
              <a:t> </a:t>
            </a:r>
            <a:r>
              <a:rPr lang="en-US" sz="1600" i="1" dirty="0">
                <a:solidFill>
                  <a:srgbClr val="0070C0"/>
                </a:solidFill>
              </a:rPr>
              <a:t>-- to be defined by CT1, e.g. derived from the RSC using a HASH function</a:t>
            </a:r>
            <a:endParaRPr lang="en-GB" sz="1600" dirty="0"/>
          </a:p>
          <a:p>
            <a:pPr lvl="1"/>
            <a:r>
              <a:rPr lang="en-GB" sz="1600" dirty="0"/>
              <a:t>Receiver: L2 checks whether the </a:t>
            </a:r>
            <a:r>
              <a:rPr lang="en-GB" sz="1600" dirty="0" err="1"/>
              <a:t>pkt</a:t>
            </a:r>
            <a:r>
              <a:rPr lang="en-GB" sz="1600" dirty="0"/>
              <a:t> is from a node (based on </a:t>
            </a:r>
            <a:r>
              <a:rPr lang="en-GB" sz="1600" dirty="0" err="1"/>
              <a:t>src</a:t>
            </a:r>
            <a:r>
              <a:rPr lang="en-GB" sz="1600" dirty="0"/>
              <a:t> L2 ID) with which a L2 link is established already. </a:t>
            </a:r>
          </a:p>
          <a:p>
            <a:pPr lvl="2"/>
            <a:r>
              <a:rPr lang="en-GB" sz="1600" dirty="0"/>
              <a:t>If yes, pass the </a:t>
            </a:r>
            <a:r>
              <a:rPr lang="en-GB" sz="1600" dirty="0" err="1"/>
              <a:t>pkt</a:t>
            </a:r>
            <a:r>
              <a:rPr lang="en-GB" sz="1600" dirty="0"/>
              <a:t> to upper layer, finally to IP layer to update the MANET routing table.</a:t>
            </a:r>
          </a:p>
          <a:p>
            <a:pPr lvl="2"/>
            <a:r>
              <a:rPr lang="en-GB" sz="1600" dirty="0"/>
              <a:t>If no, discard the </a:t>
            </a:r>
            <a:r>
              <a:rPr lang="en-GB" sz="1600" dirty="0" err="1"/>
              <a:t>pkt</a:t>
            </a:r>
            <a:r>
              <a:rPr lang="en-GB" sz="1600" dirty="0"/>
              <a:t>, otherwise the MANET routing table might include a path to a node with no established L2 link..</a:t>
            </a:r>
          </a:p>
          <a:p>
            <a:pPr lvl="2"/>
            <a:r>
              <a:rPr lang="en-US" sz="1600" dirty="0"/>
              <a:t>The </a:t>
            </a:r>
            <a:r>
              <a:rPr lang="en-US" sz="1600" dirty="0" err="1"/>
              <a:t>Src</a:t>
            </a:r>
            <a:r>
              <a:rPr lang="en-US" sz="1600" dirty="0"/>
              <a:t> L2 ID needs to be verifiable using security keys associated with the L2 ID. </a:t>
            </a:r>
            <a:r>
              <a:rPr lang="en-US" sz="1600" i="1" dirty="0">
                <a:solidFill>
                  <a:srgbClr val="0070C0"/>
                </a:solidFill>
              </a:rPr>
              <a:t>– to be specified by SA3 and RAN2 PDCP</a:t>
            </a:r>
            <a:endParaRPr lang="en-US" sz="1600" dirty="0"/>
          </a:p>
        </p:txBody>
      </p:sp>
      <p:sp>
        <p:nvSpPr>
          <p:cNvPr id="5" name="TextBox 4">
            <a:extLst>
              <a:ext uri="{FF2B5EF4-FFF2-40B4-BE49-F238E27FC236}">
                <a16:creationId xmlns:a16="http://schemas.microsoft.com/office/drawing/2014/main" id="{8EDB139B-2500-E952-BDE6-88F1C83CFCB4}"/>
              </a:ext>
            </a:extLst>
          </p:cNvPr>
          <p:cNvSpPr txBox="1"/>
          <p:nvPr/>
        </p:nvSpPr>
        <p:spPr>
          <a:xfrm>
            <a:off x="10750580" y="0"/>
            <a:ext cx="1441420" cy="369332"/>
          </a:xfrm>
          <a:prstGeom prst="rect">
            <a:avLst/>
          </a:prstGeom>
          <a:noFill/>
        </p:spPr>
        <p:txBody>
          <a:bodyPr wrap="none" rtlCol="0">
            <a:spAutoFit/>
          </a:bodyPr>
          <a:lstStyle/>
          <a:p>
            <a:r>
              <a:rPr lang="nl-NL" b="1" dirty="0"/>
              <a:t>S2-2510222</a:t>
            </a:r>
            <a:endParaRPr lang="en-GB" b="1" dirty="0">
              <a:solidFill>
                <a:srgbClr val="FF0000"/>
              </a:solidFill>
            </a:endParaRPr>
          </a:p>
        </p:txBody>
      </p:sp>
    </p:spTree>
    <p:extLst>
      <p:ext uri="{BB962C8B-B14F-4D97-AF65-F5344CB8AC3E}">
        <p14:creationId xmlns:p14="http://schemas.microsoft.com/office/powerpoint/2010/main" val="222274814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EFBE4-2EFB-6AEB-46AA-D07286A902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DF0C7E-4417-07D2-7784-18FD5738AED1}"/>
              </a:ext>
            </a:extLst>
          </p:cNvPr>
          <p:cNvSpPr>
            <a:spLocks noGrp="1"/>
          </p:cNvSpPr>
          <p:nvPr>
            <p:ph type="title"/>
          </p:nvPr>
        </p:nvSpPr>
        <p:spPr>
          <a:xfrm>
            <a:off x="-11908" y="628650"/>
            <a:ext cx="10515600" cy="808172"/>
          </a:xfrm>
        </p:spPr>
        <p:txBody>
          <a:bodyPr/>
          <a:lstStyle/>
          <a:p>
            <a:r>
              <a:rPr lang="en-GB" sz="3600" dirty="0"/>
              <a:t> Enhancement 2 -- for MANET Multicast Traffic</a:t>
            </a:r>
          </a:p>
        </p:txBody>
      </p:sp>
      <p:sp>
        <p:nvSpPr>
          <p:cNvPr id="3" name="Content Placeholder 2">
            <a:extLst>
              <a:ext uri="{FF2B5EF4-FFF2-40B4-BE49-F238E27FC236}">
                <a16:creationId xmlns:a16="http://schemas.microsoft.com/office/drawing/2014/main" id="{8185070C-217C-BE01-E069-393C9B6242B7}"/>
              </a:ext>
            </a:extLst>
          </p:cNvPr>
          <p:cNvSpPr>
            <a:spLocks noGrp="1"/>
          </p:cNvSpPr>
          <p:nvPr>
            <p:ph idx="1"/>
          </p:nvPr>
        </p:nvSpPr>
        <p:spPr>
          <a:xfrm>
            <a:off x="275520" y="2047396"/>
            <a:ext cx="11481052" cy="3874434"/>
          </a:xfrm>
        </p:spPr>
        <p:txBody>
          <a:bodyPr/>
          <a:lstStyle/>
          <a:p>
            <a:r>
              <a:rPr lang="en-US" sz="2000" dirty="0"/>
              <a:t> Enhance </a:t>
            </a:r>
            <a:r>
              <a:rPr lang="en-US" sz="2000" dirty="0" err="1"/>
              <a:t>ProSe</a:t>
            </a:r>
            <a:r>
              <a:rPr lang="en-US" sz="2000" dirty="0"/>
              <a:t> to support MANET multicast traffic delivery:</a:t>
            </a:r>
          </a:p>
          <a:p>
            <a:pPr marL="0" indent="0">
              <a:buNone/>
            </a:pPr>
            <a:r>
              <a:rPr lang="en-US" sz="1600" b="1" u="sng" dirty="0"/>
              <a:t>Proposed solution:</a:t>
            </a:r>
            <a:r>
              <a:rPr lang="en-US" sz="1600" dirty="0"/>
              <a:t> IP multicast traffic (e.g., MCPTT off-network mode group call) are mapping to IP multicast address, and then mapping to L2 groupcast mode bearer &amp; </a:t>
            </a:r>
            <a:r>
              <a:rPr lang="en-US" sz="1600" dirty="0" err="1"/>
              <a:t>Dst</a:t>
            </a:r>
            <a:r>
              <a:rPr lang="en-US" sz="1600" dirty="0"/>
              <a:t> L2 ID:</a:t>
            </a:r>
          </a:p>
          <a:p>
            <a:pPr lvl="1"/>
            <a:r>
              <a:rPr lang="en-GB" sz="1600" dirty="0"/>
              <a:t>Specify/provision IP multicast address(es) for the traffic that requires multicast delivery over the MANET cloud;</a:t>
            </a:r>
          </a:p>
          <a:p>
            <a:pPr lvl="1"/>
            <a:r>
              <a:rPr lang="en-GB" sz="1600" dirty="0"/>
              <a:t>Sender: </a:t>
            </a:r>
            <a:r>
              <a:rPr lang="en-US" sz="1600" dirty="0"/>
              <a:t>If the “PC5 groupcast for MANET multicast" option is configured for the RSC,</a:t>
            </a:r>
            <a:endParaRPr lang="en-GB" sz="1600" dirty="0"/>
          </a:p>
          <a:p>
            <a:pPr lvl="2"/>
            <a:r>
              <a:rPr lang="en-GB" sz="1600" dirty="0"/>
              <a:t>Mandate that </a:t>
            </a:r>
            <a:r>
              <a:rPr lang="en-US" sz="1600" dirty="0"/>
              <a:t>the traffic for IP multicast address(es) to be mapped to L2 groupcast mode bearers respectively;</a:t>
            </a:r>
          </a:p>
          <a:p>
            <a:pPr lvl="2"/>
            <a:r>
              <a:rPr lang="en-US" sz="1600" dirty="0"/>
              <a:t>The corresponding </a:t>
            </a:r>
            <a:r>
              <a:rPr lang="en-US" sz="1600" dirty="0" err="1"/>
              <a:t>Dst</a:t>
            </a:r>
            <a:r>
              <a:rPr lang="en-US" sz="1600" dirty="0"/>
              <a:t> L2 ID of the groupcast bearer needs to be configured according to the RSC and IP multicast address;</a:t>
            </a:r>
            <a:r>
              <a:rPr lang="en-US" sz="1600" dirty="0">
                <a:solidFill>
                  <a:srgbClr val="0070C0"/>
                </a:solidFill>
              </a:rPr>
              <a:t> </a:t>
            </a:r>
            <a:r>
              <a:rPr lang="en-US" sz="1600" i="1" dirty="0">
                <a:solidFill>
                  <a:srgbClr val="0070C0"/>
                </a:solidFill>
              </a:rPr>
              <a:t>-- to be defined by CT1, e.g., derived from RSC and IP multicast address using a HASH function</a:t>
            </a:r>
            <a:endParaRPr lang="en-GB" sz="1600" dirty="0"/>
          </a:p>
          <a:p>
            <a:pPr lvl="1"/>
            <a:r>
              <a:rPr lang="en-GB" sz="1600" dirty="0"/>
              <a:t>Receiver: L2 checks whether the </a:t>
            </a:r>
            <a:r>
              <a:rPr lang="en-GB" sz="1600" dirty="0" err="1"/>
              <a:t>pkt</a:t>
            </a:r>
            <a:r>
              <a:rPr lang="en-GB" sz="1600" dirty="0"/>
              <a:t> is from a node (based on </a:t>
            </a:r>
            <a:r>
              <a:rPr lang="en-GB" sz="1600" dirty="0" err="1"/>
              <a:t>src</a:t>
            </a:r>
            <a:r>
              <a:rPr lang="en-GB" sz="1600" dirty="0"/>
              <a:t> L2 ID) with which a L2 link is established already.</a:t>
            </a:r>
          </a:p>
          <a:p>
            <a:pPr lvl="2"/>
            <a:r>
              <a:rPr lang="en-GB" sz="1600" dirty="0"/>
              <a:t>If yes, pass the </a:t>
            </a:r>
            <a:r>
              <a:rPr lang="en-GB" sz="1600" dirty="0" err="1"/>
              <a:t>pkt</a:t>
            </a:r>
            <a:r>
              <a:rPr lang="en-GB" sz="1600" dirty="0"/>
              <a:t> to upper layer, finally to IP layer to be handled by IP multicast protocol (e.g. SMF);</a:t>
            </a:r>
          </a:p>
          <a:p>
            <a:pPr lvl="2"/>
            <a:r>
              <a:rPr lang="en-GB" sz="1600" dirty="0"/>
              <a:t>If no, discard the pkt.</a:t>
            </a:r>
          </a:p>
          <a:p>
            <a:pPr lvl="2"/>
            <a:r>
              <a:rPr lang="en-US" sz="1600" dirty="0"/>
              <a:t>Security will be checked at PDCP layer, before forwarding the packet to the IP layer; </a:t>
            </a:r>
            <a:r>
              <a:rPr lang="en-US" sz="1600" i="1" dirty="0">
                <a:solidFill>
                  <a:srgbClr val="0070C0"/>
                </a:solidFill>
              </a:rPr>
              <a:t>– to be specified by SA3 and RAN2 PDCP</a:t>
            </a:r>
            <a:endParaRPr lang="en-GB" sz="1600" dirty="0"/>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All relay nodes shall use the same multicast protocol at IP layer, e.g., SMF</a:t>
            </a:r>
            <a:r>
              <a:rPr lang="en-US" sz="1600" dirty="0">
                <a:solidFill>
                  <a:prstClr val="black"/>
                </a:solidFill>
                <a:latin typeface="Calibri" panose="020F0502020204030204"/>
              </a:rPr>
              <a:t>.</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A2B5991-762D-221E-8450-C2E229FAFF03}"/>
              </a:ext>
            </a:extLst>
          </p:cNvPr>
          <p:cNvSpPr txBox="1"/>
          <p:nvPr/>
        </p:nvSpPr>
        <p:spPr>
          <a:xfrm>
            <a:off x="10750580" y="0"/>
            <a:ext cx="1441420" cy="369332"/>
          </a:xfrm>
          <a:prstGeom prst="rect">
            <a:avLst/>
          </a:prstGeom>
          <a:noFill/>
        </p:spPr>
        <p:txBody>
          <a:bodyPr wrap="none" rtlCol="0">
            <a:spAutoFit/>
          </a:bodyPr>
          <a:lstStyle/>
          <a:p>
            <a:r>
              <a:rPr lang="nl-NL" b="1" dirty="0"/>
              <a:t>S2-2510222</a:t>
            </a:r>
            <a:endParaRPr lang="en-GB" b="1" dirty="0">
              <a:solidFill>
                <a:srgbClr val="FF0000"/>
              </a:solidFill>
            </a:endParaRPr>
          </a:p>
        </p:txBody>
      </p:sp>
    </p:spTree>
    <p:extLst>
      <p:ext uri="{BB962C8B-B14F-4D97-AF65-F5344CB8AC3E}">
        <p14:creationId xmlns:p14="http://schemas.microsoft.com/office/powerpoint/2010/main" val="266942953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9CC60-7836-435F-BC6A-21CA2250F9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B13CB3-F956-F294-F152-1455D839F048}"/>
              </a:ext>
            </a:extLst>
          </p:cNvPr>
          <p:cNvSpPr>
            <a:spLocks noGrp="1"/>
          </p:cNvSpPr>
          <p:nvPr>
            <p:ph type="title"/>
          </p:nvPr>
        </p:nvSpPr>
        <p:spPr>
          <a:xfrm>
            <a:off x="-11908" y="628650"/>
            <a:ext cx="10515600" cy="808172"/>
          </a:xfrm>
        </p:spPr>
        <p:txBody>
          <a:bodyPr/>
          <a:lstStyle/>
          <a:p>
            <a:r>
              <a:rPr lang="en-GB" sz="3600" dirty="0"/>
              <a:t> Summary of Proposed Changes in S2-2510227</a:t>
            </a:r>
            <a:endParaRPr lang="en-GB" sz="3600" dirty="0">
              <a:solidFill>
                <a:srgbClr val="FF0000"/>
              </a:solidFill>
            </a:endParaRPr>
          </a:p>
        </p:txBody>
      </p:sp>
      <p:graphicFrame>
        <p:nvGraphicFramePr>
          <p:cNvPr id="6" name="Table 5">
            <a:extLst>
              <a:ext uri="{FF2B5EF4-FFF2-40B4-BE49-F238E27FC236}">
                <a16:creationId xmlns:a16="http://schemas.microsoft.com/office/drawing/2014/main" id="{CEFE7790-BE78-9158-2EC6-77E8FA87CC94}"/>
              </a:ext>
            </a:extLst>
          </p:cNvPr>
          <p:cNvGraphicFramePr>
            <a:graphicFrameLocks noGrp="1"/>
          </p:cNvGraphicFramePr>
          <p:nvPr>
            <p:extLst>
              <p:ext uri="{D42A27DB-BD31-4B8C-83A1-F6EECF244321}">
                <p14:modId xmlns:p14="http://schemas.microsoft.com/office/powerpoint/2010/main" val="3155793052"/>
              </p:ext>
            </p:extLst>
          </p:nvPr>
        </p:nvGraphicFramePr>
        <p:xfrm>
          <a:off x="790575" y="2280368"/>
          <a:ext cx="10306050" cy="3855720"/>
        </p:xfrm>
        <a:graphic>
          <a:graphicData uri="http://schemas.openxmlformats.org/drawingml/2006/table">
            <a:tbl>
              <a:tblPr firstRow="1" bandRow="1">
                <a:tableStyleId>{5C22544A-7EE6-4342-B048-85BDC9FD1C3A}</a:tableStyleId>
              </a:tblPr>
              <a:tblGrid>
                <a:gridCol w="3051557">
                  <a:extLst>
                    <a:ext uri="{9D8B030D-6E8A-4147-A177-3AD203B41FA5}">
                      <a16:colId xmlns:a16="http://schemas.microsoft.com/office/drawing/2014/main" val="101862095"/>
                    </a:ext>
                  </a:extLst>
                </a:gridCol>
                <a:gridCol w="7254493">
                  <a:extLst>
                    <a:ext uri="{9D8B030D-6E8A-4147-A177-3AD203B41FA5}">
                      <a16:colId xmlns:a16="http://schemas.microsoft.com/office/drawing/2014/main" val="2194775734"/>
                    </a:ext>
                  </a:extLst>
                </a:gridCol>
              </a:tblGrid>
              <a:tr h="370840">
                <a:tc>
                  <a:txBody>
                    <a:bodyPr/>
                    <a:lstStyle/>
                    <a:p>
                      <a:r>
                        <a:rPr lang="en-US" dirty="0"/>
                        <a:t>Modified Clause (TS 23.304)</a:t>
                      </a:r>
                    </a:p>
                  </a:txBody>
                  <a:tcPr/>
                </a:tc>
                <a:tc>
                  <a:txBody>
                    <a:bodyPr/>
                    <a:lstStyle/>
                    <a:p>
                      <a:r>
                        <a:rPr lang="en-US" dirty="0"/>
                        <a:t>Purpose</a:t>
                      </a:r>
                    </a:p>
                  </a:txBody>
                  <a:tcPr/>
                </a:tc>
                <a:extLst>
                  <a:ext uri="{0D108BD9-81ED-4DB2-BD59-A6C34878D82A}">
                    <a16:rowId xmlns:a16="http://schemas.microsoft.com/office/drawing/2014/main" val="3387399261"/>
                  </a:ext>
                </a:extLst>
              </a:tr>
              <a:tr h="370840">
                <a:tc>
                  <a:txBody>
                    <a:bodyPr/>
                    <a:lstStyle/>
                    <a:p>
                      <a:r>
                        <a:rPr lang="en-US" dirty="0"/>
                        <a:t>2</a:t>
                      </a:r>
                    </a:p>
                  </a:txBody>
                  <a:tcPr/>
                </a:tc>
                <a:tc>
                  <a:txBody>
                    <a:bodyPr/>
                    <a:lstStyle/>
                    <a:p>
                      <a:r>
                        <a:rPr lang="en-US" dirty="0"/>
                        <a:t>References</a:t>
                      </a:r>
                    </a:p>
                  </a:txBody>
                  <a:tcPr/>
                </a:tc>
                <a:extLst>
                  <a:ext uri="{0D108BD9-81ED-4DB2-BD59-A6C34878D82A}">
                    <a16:rowId xmlns:a16="http://schemas.microsoft.com/office/drawing/2014/main" val="2211702666"/>
                  </a:ext>
                </a:extLst>
              </a:tr>
              <a:tr h="370840">
                <a:tc>
                  <a:txBody>
                    <a:bodyPr/>
                    <a:lstStyle/>
                    <a:p>
                      <a:r>
                        <a:rPr lang="en-US" dirty="0"/>
                        <a:t>5.1.3.1</a:t>
                      </a:r>
                    </a:p>
                  </a:txBody>
                  <a:tcPr/>
                </a:tc>
                <a:tc>
                  <a:txBody>
                    <a:bodyPr/>
                    <a:lstStyle/>
                    <a:p>
                      <a:r>
                        <a:rPr lang="en-US" dirty="0"/>
                        <a:t>IP multicast address for HELLO and TC </a:t>
                      </a:r>
                      <a:r>
                        <a:rPr lang="en-US" dirty="0" err="1"/>
                        <a:t>msgs</a:t>
                      </a:r>
                      <a:endParaRPr lang="en-US" dirty="0"/>
                    </a:p>
                  </a:txBody>
                  <a:tcPr/>
                </a:tc>
                <a:extLst>
                  <a:ext uri="{0D108BD9-81ED-4DB2-BD59-A6C34878D82A}">
                    <a16:rowId xmlns:a16="http://schemas.microsoft.com/office/drawing/2014/main" val="4220574154"/>
                  </a:ext>
                </a:extLst>
              </a:tr>
              <a:tr h="370840">
                <a:tc>
                  <a:txBody>
                    <a:bodyPr/>
                    <a:lstStyle/>
                    <a:p>
                      <a:r>
                        <a:rPr lang="en-US" dirty="0"/>
                        <a:t>5.1.5.1a</a:t>
                      </a:r>
                    </a:p>
                  </a:txBody>
                  <a:tcPr/>
                </a:tc>
                <a:tc>
                  <a:txBody>
                    <a:bodyPr/>
                    <a:lstStyle/>
                    <a:p>
                      <a:r>
                        <a:rPr lang="en-US" dirty="0"/>
                        <a:t>Indication of “PC5 groupcast for MANET multicast” option and the pointer to configuration parameters</a:t>
                      </a:r>
                    </a:p>
                  </a:txBody>
                  <a:tcPr/>
                </a:tc>
                <a:extLst>
                  <a:ext uri="{0D108BD9-81ED-4DB2-BD59-A6C34878D82A}">
                    <a16:rowId xmlns:a16="http://schemas.microsoft.com/office/drawing/2014/main" val="1506313754"/>
                  </a:ext>
                </a:extLst>
              </a:tr>
              <a:tr h="370840">
                <a:tc>
                  <a:txBody>
                    <a:bodyPr/>
                    <a:lstStyle/>
                    <a:p>
                      <a:r>
                        <a:rPr lang="en-US" dirty="0"/>
                        <a:t>5.14.3.2</a:t>
                      </a:r>
                    </a:p>
                  </a:txBody>
                  <a:tcPr/>
                </a:tc>
                <a:tc>
                  <a:txBody>
                    <a:bodyPr/>
                    <a:lstStyle/>
                    <a:p>
                      <a:pPr marL="342900" indent="-342900">
                        <a:buAutoNum type="arabicParenR"/>
                      </a:pPr>
                      <a:r>
                        <a:rPr lang="en-US" dirty="0"/>
                        <a:t>The same multicast protocol for all nodes in one RSC</a:t>
                      </a:r>
                    </a:p>
                    <a:p>
                      <a:pPr marL="342900" indent="-342900">
                        <a:buAutoNum type="arabicParenR"/>
                      </a:pPr>
                      <a:r>
                        <a:rPr lang="en-US" dirty="0"/>
                        <a:t>Map MANET multicast to PC5 groupcast @ sender; check L2 link status @ receiver</a:t>
                      </a:r>
                    </a:p>
                    <a:p>
                      <a:pPr marL="342900" indent="-342900">
                        <a:buAutoNum type="arabicParenR"/>
                      </a:pPr>
                      <a:r>
                        <a:rPr lang="en-US" dirty="0"/>
                        <a:t>Derivation of Layer 2 ID</a:t>
                      </a:r>
                    </a:p>
                    <a:p>
                      <a:pPr marL="342900" indent="-342900">
                        <a:buAutoNum type="arabicParenR"/>
                      </a:pPr>
                      <a:r>
                        <a:rPr lang="en-US" dirty="0"/>
                        <a:t>NOTE on security protection</a:t>
                      </a:r>
                    </a:p>
                  </a:txBody>
                  <a:tcPr/>
                </a:tc>
                <a:extLst>
                  <a:ext uri="{0D108BD9-81ED-4DB2-BD59-A6C34878D82A}">
                    <a16:rowId xmlns:a16="http://schemas.microsoft.com/office/drawing/2014/main" val="4172130639"/>
                  </a:ext>
                </a:extLst>
              </a:tr>
              <a:tr h="370840">
                <a:tc>
                  <a:txBody>
                    <a:bodyPr/>
                    <a:lstStyle/>
                    <a:p>
                      <a:r>
                        <a:rPr lang="en-US" dirty="0"/>
                        <a:t>6.4.3.10.1</a:t>
                      </a:r>
                    </a:p>
                  </a:txBody>
                  <a:tcPr/>
                </a:tc>
                <a:tc>
                  <a:txBody>
                    <a:bodyPr/>
                    <a:lstStyle/>
                    <a:p>
                      <a:r>
                        <a:rPr lang="en-US" dirty="0"/>
                        <a:t>Ensure the Relay node always use the corresponding groupcast bearer for the transmission of MANET HELLO and TC messages, i.e., a single interface</a:t>
                      </a:r>
                    </a:p>
                  </a:txBody>
                  <a:tcPr/>
                </a:tc>
                <a:extLst>
                  <a:ext uri="{0D108BD9-81ED-4DB2-BD59-A6C34878D82A}">
                    <a16:rowId xmlns:a16="http://schemas.microsoft.com/office/drawing/2014/main" val="745768317"/>
                  </a:ext>
                </a:extLst>
              </a:tr>
            </a:tbl>
          </a:graphicData>
        </a:graphic>
      </p:graphicFrame>
      <p:sp>
        <p:nvSpPr>
          <p:cNvPr id="8" name="TextBox 7">
            <a:extLst>
              <a:ext uri="{FF2B5EF4-FFF2-40B4-BE49-F238E27FC236}">
                <a16:creationId xmlns:a16="http://schemas.microsoft.com/office/drawing/2014/main" id="{E32A821C-228E-2B23-129D-94DE627CEE42}"/>
              </a:ext>
            </a:extLst>
          </p:cNvPr>
          <p:cNvSpPr txBox="1"/>
          <p:nvPr/>
        </p:nvSpPr>
        <p:spPr>
          <a:xfrm>
            <a:off x="307181" y="1816804"/>
            <a:ext cx="10992821" cy="369332"/>
          </a:xfrm>
          <a:prstGeom prst="rect">
            <a:avLst/>
          </a:prstGeom>
          <a:noFill/>
        </p:spPr>
        <p:txBody>
          <a:bodyPr wrap="square">
            <a:spAutoFit/>
          </a:bodyPr>
          <a:lstStyle/>
          <a:p>
            <a:pPr marL="228600" marR="0" lvl="0" indent="-228600" algn="l" defTabSz="914400" rtl="0" eaLnBrk="0" fontAlgn="base" latinLnBrk="0" hangingPunct="0">
              <a:lnSpc>
                <a:spcPct val="90000"/>
              </a:lnSpc>
              <a:spcBef>
                <a:spcPts val="1000"/>
              </a:spcBef>
              <a:spcAft>
                <a:spcPct val="0"/>
              </a:spcAft>
              <a:buClrTx/>
              <a:buSzTx/>
              <a:buFontTx/>
              <a:buBlip>
                <a:blip r:embed="rId3"/>
              </a:buBlip>
              <a:tabLst/>
              <a:defRPr/>
            </a:pPr>
            <a:r>
              <a:rPr lang="en-US" sz="2000" dirty="0"/>
              <a:t> Both enhancements can be combined into one CR given the similarity in proposed solutions.</a:t>
            </a:r>
          </a:p>
        </p:txBody>
      </p:sp>
      <p:sp>
        <p:nvSpPr>
          <p:cNvPr id="3" name="TextBox 2">
            <a:extLst>
              <a:ext uri="{FF2B5EF4-FFF2-40B4-BE49-F238E27FC236}">
                <a16:creationId xmlns:a16="http://schemas.microsoft.com/office/drawing/2014/main" id="{F13D08D6-F7BF-49F9-28E2-5428017E443E}"/>
              </a:ext>
            </a:extLst>
          </p:cNvPr>
          <p:cNvSpPr txBox="1"/>
          <p:nvPr/>
        </p:nvSpPr>
        <p:spPr>
          <a:xfrm>
            <a:off x="10750580" y="0"/>
            <a:ext cx="1441420" cy="369332"/>
          </a:xfrm>
          <a:prstGeom prst="rect">
            <a:avLst/>
          </a:prstGeom>
          <a:noFill/>
        </p:spPr>
        <p:txBody>
          <a:bodyPr wrap="none" rtlCol="0">
            <a:spAutoFit/>
          </a:bodyPr>
          <a:lstStyle/>
          <a:p>
            <a:r>
              <a:rPr lang="nl-NL" b="1" dirty="0"/>
              <a:t>S2-2510222</a:t>
            </a:r>
            <a:endParaRPr lang="en-GB" b="1" dirty="0">
              <a:solidFill>
                <a:srgbClr val="FF0000"/>
              </a:solidFill>
            </a:endParaRPr>
          </a:p>
        </p:txBody>
      </p:sp>
    </p:spTree>
    <p:extLst>
      <p:ext uri="{BB962C8B-B14F-4D97-AF65-F5344CB8AC3E}">
        <p14:creationId xmlns:p14="http://schemas.microsoft.com/office/powerpoint/2010/main" val="418113977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D77142C4C08940854A18CA5CC800EE" ma:contentTypeVersion="16" ma:contentTypeDescription="Create a new document." ma:contentTypeScope="" ma:versionID="e50148092416ff314893ecd358ee70e3">
  <xsd:schema xmlns:xsd="http://www.w3.org/2001/XMLSchema" xmlns:xs="http://www.w3.org/2001/XMLSchema" xmlns:p="http://schemas.microsoft.com/office/2006/metadata/properties" xmlns:ns2="85ab900e-2b2e-4232-90cf-f6d111adcfcb" xmlns:ns3="dd21c386-3647-42ab-a9df-1eea3e636741" targetNamespace="http://schemas.microsoft.com/office/2006/metadata/properties" ma:root="true" ma:fieldsID="37dadaeeee6e7f60082dad07c48593a2" ns2:_="" ns3:_="">
    <xsd:import namespace="85ab900e-2b2e-4232-90cf-f6d111adcfcb"/>
    <xsd:import namespace="dd21c386-3647-42ab-a9df-1eea3e63674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ab900e-2b2e-4232-90cf-f6d111adcfc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2e6a98a9-4721-402f-9b0e-578e6c49775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d21c386-3647-42ab-a9df-1eea3e63674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9165ff2-2b3d-4bda-87a1-3748f420c083}" ma:internalName="TaxCatchAll" ma:showField="CatchAllData" ma:web="dd21c386-3647-42ab-a9df-1eea3e636741">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d21c386-3647-42ab-a9df-1eea3e636741" xsi:nil="true"/>
    <lcf76f155ced4ddcb4097134ff3c332f xmlns="85ab900e-2b2e-4232-90cf-f6d111adcfc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850744F-D18E-4A92-864C-C71743177612}">
  <ds:schemaRefs>
    <ds:schemaRef ds:uri="85ab900e-2b2e-4232-90cf-f6d111adcfcb"/>
    <ds:schemaRef ds:uri="dd21c386-3647-42ab-a9df-1eea3e63674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85ab900e-2b2e-4232-90cf-f6d111adcfcb"/>
    <ds:schemaRef ds:uri="dd21c386-3647-42ab-a9df-1eea3e63674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4089</TotalTime>
  <Words>978</Words>
  <Application>Microsoft Office PowerPoint</Application>
  <PresentationFormat>Widescreen</PresentationFormat>
  <Paragraphs>69</Paragraphs>
  <Slides>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 </vt:lpstr>
      <vt:lpstr>Arial</vt:lpstr>
      <vt:lpstr>Calibri</vt:lpstr>
      <vt:lpstr>Calibri Light</vt:lpstr>
      <vt:lpstr>Times New Roman</vt:lpstr>
      <vt:lpstr>Office Theme</vt:lpstr>
      <vt:lpstr>Proposed Solutions to Support Efficient MANET Multicast over PC5 Groupcast</vt:lpstr>
      <vt:lpstr>Introduction</vt:lpstr>
      <vt:lpstr> Enhancement 1 -- for MANET HELLO and TC msgs</vt:lpstr>
      <vt:lpstr> Enhancement 2 -- for MANET Multicast Traffic</vt:lpstr>
      <vt:lpstr> Summary of Proposed Changes in S2-2510227</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NIST3</cp:lastModifiedBy>
  <cp:revision>4</cp:revision>
  <dcterms:created xsi:type="dcterms:W3CDTF">2010-02-05T13:52:04Z</dcterms:created>
  <dcterms:modified xsi:type="dcterms:W3CDTF">2025-11-07T15:53:10Z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0x010100F2D77142C4C08940854A18CA5CC800EE</vt:lpwstr>
  </property>
  <property fmtid="{D5CDD505-2E9C-101B-9397-08002B2CF9AE}" pid="3" name="_2015_ms_pID_725343">
    <vt:lpwstr>(3)pvYB9IClKNl5XaC4UZuKSBBszr+wKekqz3kVnHyJTsa2o3THBr9qNb+lfYBYv82/IYYVMkc4
5rjvz2a5j15G1QjsUFVxlTbbbhveAAWsCivIWEx4llnWk6c2egjlvsHAHmX/SglqpeSqyZjn
UPcwNuoNmKJg42gOEEbg2AK4yw7o5MFNfXbAnECe0pHVWkWnhGGXtMqGPiziCRcdBayao4PH
qIKAgUpZ8ZRABfqZi3</vt:lpwstr>
  </property>
  <property fmtid="{D5CDD505-2E9C-101B-9397-08002B2CF9AE}" pid="4" name="_2015_ms_pID_7253431">
    <vt:lpwstr>6p/0eZXo15WyyvjAjUfyhPvl0KzjmsowYwMDWYi/IDr4Wbj+M2mnJ5
xOJbbTvM808cYNzKWO/u23goV3c/kG6aWHWNS6V+Yk7opxehvtxA+SSLOrGZbfLqp14SmvEz
zD7wIM/p+WCiKCrWCRci2Lve4PBfYghMhNZBx1Zosa3vB/gPCMMSBzTpcjiQiq0OC47O/Gaw
SHtlQNt4xP/JUvDJu1bgODfzk4kgfzRxqE40</vt:lpwstr>
  </property>
  <property fmtid="{D5CDD505-2E9C-101B-9397-08002B2CF9AE}" pid="5" name="_2015_ms_pID_7253432">
    <vt:lpwstr>EQ==</vt:lpwstr>
  </property>
  <property fmtid="{D5CDD505-2E9C-101B-9397-08002B2CF9AE}" pid="6" name="MediaServiceImageTags">
    <vt:lpwstr/>
  </property>
</Properties>
</file>