
<file path=[Content_Types].xml><?xml version="1.0" encoding="utf-8"?>
<Types xmlns="http://schemas.openxmlformats.org/package/2006/content-types">
  <Default Extension="xlsx" ContentType="application/vnd.openxmlformats-officedocument.spreadsheetml.sheet"/>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colors2.xml" ContentType="application/vnd.ms-office.chartcolorstyle+xml"/>
  <Override PartName="/ppt/charts/style1.xml" ContentType="application/vnd.ms-office.chartstyle+xml"/>
  <Override PartName="/ppt/charts/style2.xml" ContentType="application/vnd.ms-office.chartstyl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showSpecialPlsOnTitleSld="0">
  <p:sldMasterIdLst>
    <p:sldMasterId id="2147483648" r:id="rId1"/>
  </p:sldMasterIdLst>
  <p:notesMasterIdLst>
    <p:notesMasterId r:id="rId21"/>
  </p:notesMasterIdLst>
  <p:handoutMasterIdLst>
    <p:handoutMasterId r:id="rId22"/>
  </p:handoutMasterIdLst>
  <p:sldIdLst>
    <p:sldId id="981" r:id="rId3"/>
    <p:sldId id="988" r:id="rId4"/>
    <p:sldId id="1039" r:id="rId5"/>
    <p:sldId id="1041" r:id="rId6"/>
    <p:sldId id="1042" r:id="rId7"/>
    <p:sldId id="1012" r:id="rId8"/>
    <p:sldId id="1002" r:id="rId9"/>
    <p:sldId id="993" r:id="rId10"/>
    <p:sldId id="996" r:id="rId11"/>
    <p:sldId id="998" r:id="rId12"/>
    <p:sldId id="1030" r:id="rId13"/>
    <p:sldId id="1040" r:id="rId14"/>
    <p:sldId id="1032" r:id="rId15"/>
    <p:sldId id="1034" r:id="rId16"/>
    <p:sldId id="1031" r:id="rId17"/>
    <p:sldId id="1035" r:id="rId18"/>
    <p:sldId id="1018" r:id="rId19"/>
    <p:sldId id="1003" r:id="rId20"/>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72732F"/>
    <a:srgbClr val="FFCC00"/>
    <a:srgbClr val="FF3300"/>
    <a:srgbClr val="72AF2F"/>
    <a:srgbClr val="CC00CC"/>
    <a:srgbClr val="B1D254"/>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57" autoAdjust="0"/>
    <p:restoredTop sz="95801" autoAdjust="0"/>
  </p:normalViewPr>
  <p:slideViewPr>
    <p:cSldViewPr snapToGrid="0" showGuides="1">
      <p:cViewPr varScale="1">
        <p:scale>
          <a:sx n="126" d="100"/>
          <a:sy n="126" d="100"/>
        </p:scale>
        <p:origin x="348" y="132"/>
      </p:cViewPr>
      <p:guideLst>
        <p:guide orient="horz" pos="2160"/>
        <p:guide pos="3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commentAuthors" Target="commentAuthors.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notesMaster" Target="notesMasters/notesMaster1.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1440" b="1" i="0" u="none" strike="noStrike" kern="1200" cap="none" spc="0" normalizeH="0" baseline="0">
                <a:solidFill>
                  <a:schemeClr val="tx1"/>
                </a:solidFill>
                <a:uFill>
                  <a:solidFill>
                    <a:schemeClr val="tx1"/>
                  </a:solidFill>
                </a:uFill>
                <a:latin typeface="+mn-lt"/>
                <a:ea typeface="+mn-ea"/>
                <a:cs typeface="+mn-cs"/>
              </a:defRPr>
            </a:pPr>
            <a:r>
              <a:rPr lang="en-US" altLang="zh-CN" sz="1200" u="none" strike="noStrike" cap="none" normalizeH="0">
                <a:solidFill>
                  <a:schemeClr val="tx1">
                    <a:lumMod val="75000"/>
                    <a:lumOff val="25000"/>
                  </a:schemeClr>
                </a:solidFill>
                <a:uFill>
                  <a:solidFill>
                    <a:schemeClr val="tx1"/>
                  </a:solidFill>
                </a:uFill>
              </a:rPr>
              <a:t>RAN1 meeting</a:t>
            </a:r>
            <a:endParaRPr lang="en-US" altLang="zh-CN" sz="1200" u="none" strike="noStrike" cap="none" normalizeH="0">
              <a:solidFill>
                <a:schemeClr val="tx1">
                  <a:lumMod val="75000"/>
                  <a:lumOff val="25000"/>
                </a:schemeClr>
              </a:solidFill>
              <a:uFill>
                <a:solidFill>
                  <a:schemeClr val="tx1"/>
                </a:solidFill>
              </a:uFill>
            </a:endParaRPr>
          </a:p>
        </c:rich>
      </c:tx>
      <c:layout>
        <c:manualLayout>
          <c:xMode val="edge"/>
          <c:yMode val="edge"/>
          <c:x val="0.463042101930991"/>
          <c:y val="0.861351448867939"/>
        </c:manualLayout>
      </c:layout>
      <c:overlay val="0"/>
      <c:spPr>
        <a:noFill/>
        <a:ln>
          <a:noFill/>
        </a:ln>
        <a:effectLst/>
      </c:spPr>
    </c:title>
    <c:autoTitleDeleted val="0"/>
    <c:plotArea>
      <c:layout>
        <c:manualLayout>
          <c:layoutTarget val="inner"/>
          <c:xMode val="edge"/>
          <c:yMode val="edge"/>
          <c:x val="0.0514245014245014"/>
          <c:y val="0.0362953692115144"/>
          <c:w val="0.945631789063225"/>
          <c:h val="0.727934573444516"/>
        </c:manualLayout>
      </c:layout>
      <c:barChart>
        <c:barDir val="col"/>
        <c:grouping val="clustered"/>
        <c:varyColors val="0"/>
        <c:ser>
          <c:idx val="0"/>
          <c:order val="0"/>
          <c:tx>
            <c:strRef>
              <c:f>Sheet1!$B$1</c:f>
              <c:strCache>
                <c:ptCount val="1"/>
                <c:pt idx="0">
                  <c:v>Attended participants</c:v>
                </c:pt>
              </c:strCache>
            </c:strRef>
          </c:tx>
          <c:spPr>
            <a:solidFill>
              <a:srgbClr val="0070C0"/>
            </a:solidFill>
            <a:ln>
              <a:noFill/>
            </a:ln>
            <a:effectLst/>
          </c:spPr>
          <c:invertIfNegative val="0"/>
          <c:dPt>
            <c:idx val="5"/>
            <c:invertIfNegative val="0"/>
            <c:bubble3D val="0"/>
            <c:spPr>
              <a:solidFill>
                <a:srgbClr val="FF0000"/>
              </a:solidFill>
              <a:ln>
                <a:noFill/>
              </a:ln>
              <a:effectLst/>
            </c:spPr>
          </c:dPt>
          <c:dPt>
            <c:idx val="6"/>
            <c:invertIfNegative val="0"/>
            <c:bubble3D val="0"/>
            <c:spPr>
              <a:solidFill>
                <a:srgbClr val="FF0000"/>
              </a:solidFill>
              <a:ln>
                <a:noFill/>
              </a:ln>
              <a:effectLst/>
            </c:spPr>
          </c:dPt>
          <c:dLbls>
            <c:delete val="1"/>
          </c:dLbls>
          <c:cat>
            <c:strRef>
              <c:f>Sheet1!$A$4:$A$10</c:f>
              <c:strCache>
                <c:ptCount val="7"/>
                <c:pt idx="0">
                  <c:v>#119</c:v>
                </c:pt>
                <c:pt idx="1">
                  <c:v>#120</c:v>
                </c:pt>
                <c:pt idx="2">
                  <c:v>#120b</c:v>
                </c:pt>
                <c:pt idx="3">
                  <c:v>#121</c:v>
                </c:pt>
                <c:pt idx="4">
                  <c:v>#122</c:v>
                </c:pt>
                <c:pt idx="5">
                  <c:v>#122b</c:v>
                </c:pt>
                <c:pt idx="6">
                  <c:v>#123</c:v>
                </c:pt>
              </c:strCache>
            </c:strRef>
          </c:cat>
          <c:val>
            <c:numRef>
              <c:f>Sheet1!$B$4:$B$10</c:f>
              <c:numCache>
                <c:formatCode>General</c:formatCode>
                <c:ptCount val="7"/>
                <c:pt idx="0">
                  <c:v>631</c:v>
                </c:pt>
                <c:pt idx="1">
                  <c:v>666</c:v>
                </c:pt>
                <c:pt idx="2">
                  <c:v>649</c:v>
                </c:pt>
                <c:pt idx="3">
                  <c:v>654</c:v>
                </c:pt>
                <c:pt idx="4">
                  <c:v>629</c:v>
                </c:pt>
                <c:pt idx="5">
                  <c:v>718</c:v>
                </c:pt>
                <c:pt idx="6">
                  <c:v>655</c:v>
                </c:pt>
              </c:numCache>
            </c:numRef>
          </c:val>
        </c:ser>
        <c:dLbls>
          <c:showLegendKey val="0"/>
          <c:showVal val="0"/>
          <c:showCatName val="0"/>
          <c:showSerName val="0"/>
          <c:showPercent val="0"/>
          <c:showBubbleSize val="0"/>
        </c:dLbls>
        <c:gapWidth val="200"/>
        <c:overlap val="-28"/>
        <c:axId val="21839084"/>
        <c:axId val="533177992"/>
      </c:barChart>
      <c:catAx>
        <c:axId val="21839084"/>
        <c:scaling>
          <c:orientation val="minMax"/>
        </c:scaling>
        <c:delete val="0"/>
        <c:axPos val="b"/>
        <c:numFmt formatCode="General" sourceLinked="0"/>
        <c:majorTickMark val="none"/>
        <c:minorTickMark val="none"/>
        <c:tickLblPos val="nextTo"/>
        <c:spPr>
          <a:noFill/>
          <a:ln w="12700" cap="flat" cmpd="sng" algn="ctr">
            <a:solidFill>
              <a:schemeClr val="bg1">
                <a:lumMod val="85000"/>
              </a:schemeClr>
            </a:solidFill>
            <a:round/>
          </a:ln>
          <a:effectLst/>
        </c:spPr>
        <c:txPr>
          <a:bodyPr rot="-60000000" spcFirstLastPara="0" vertOverflow="ellipsis" vert="horz" wrap="square" anchor="ctr" anchorCtr="1"/>
          <a:lstStyle/>
          <a:p>
            <a:pPr>
              <a:defRPr lang="zh-CN" sz="1200" b="0" i="0" u="none" strike="noStrike" kern="1200" cap="none" spc="0" normalizeH="0" baseline="0">
                <a:solidFill>
                  <a:schemeClr val="tx1"/>
                </a:solidFill>
                <a:uFill>
                  <a:solidFill>
                    <a:schemeClr val="tx1"/>
                  </a:solidFill>
                </a:uFill>
                <a:latin typeface="+mn-lt"/>
                <a:ea typeface="+mn-ea"/>
                <a:cs typeface="+mn-cs"/>
              </a:defRPr>
            </a:pPr>
          </a:p>
        </c:txPr>
        <c:crossAx val="533177992"/>
        <c:crosses val="autoZero"/>
        <c:auto val="1"/>
        <c:lblAlgn val="ctr"/>
        <c:lblOffset val="100"/>
        <c:noMultiLvlLbl val="0"/>
      </c:catAx>
      <c:valAx>
        <c:axId val="533177992"/>
        <c:scaling>
          <c:orientation val="minMax"/>
          <c:min val="450"/>
        </c:scaling>
        <c:delete val="0"/>
        <c:axPos val="l"/>
        <c:majorGridlines>
          <c:spPr>
            <a:ln w="12700" cap="flat" cmpd="sng" algn="ctr">
              <a:solidFill>
                <a:schemeClr val="bg1">
                  <a:lumMod val="85000"/>
                </a:schemeClr>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1200" b="0" i="0" u="none" strike="noStrike" kern="1200" cap="none" spc="0" normalizeH="0" baseline="0">
                <a:solidFill>
                  <a:schemeClr val="tx1"/>
                </a:solidFill>
                <a:uFill>
                  <a:solidFill>
                    <a:schemeClr val="tx1"/>
                  </a:solidFill>
                </a:uFill>
                <a:latin typeface="+mn-lt"/>
                <a:ea typeface="+mn-ea"/>
                <a:cs typeface="+mn-cs"/>
              </a:defRPr>
            </a:pPr>
          </a:p>
        </c:txPr>
        <c:crossAx val="21839084"/>
        <c:crosses val="autoZero"/>
        <c:crossBetween val="between"/>
      </c:valAx>
      <c:spPr>
        <a:noFill/>
        <a:ln>
          <a:noFill/>
        </a:ln>
        <a:effectLst/>
      </c:spPr>
    </c:plotArea>
    <c:plotVisOnly val="1"/>
    <c:dispBlanksAs val="gap"/>
    <c:showDLblsOverMax val="0"/>
    <c:extLst>
      <c:ext uri="{0b15fc19-7d7d-44ad-8c2d-2c3a37ce22c3}">
        <chartProps xmlns="https://web.wps.cn/et/2018/main" chartId="{ea7c87e3-eb83-4a0a-b1df-ce5f22a56b38}"/>
      </c:ext>
    </c:extLst>
  </c:chart>
  <c:spPr>
    <a:noFill/>
    <a:ln>
      <a:noFill/>
    </a:ln>
    <a:effectLst/>
  </c:spPr>
  <c:txPr>
    <a:bodyPr/>
    <a:lstStyle/>
    <a:p>
      <a:pPr>
        <a:defRPr lang="zh-CN" sz="1200" u="none" strike="noStrike" kern="1200" cap="none" spc="0" normalizeH="0">
          <a:solidFill>
            <a:schemeClr val="tx1"/>
          </a:solidFill>
          <a:uFill>
            <a:solidFill>
              <a:schemeClr val="tx1"/>
            </a:solidFill>
          </a:uFill>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1440" b="1" i="0" u="none" strike="noStrike" kern="1200" cap="none" spc="0" normalizeH="0" baseline="0">
                <a:solidFill>
                  <a:schemeClr val="tx1"/>
                </a:solidFill>
                <a:uFill>
                  <a:solidFill>
                    <a:schemeClr val="tx1"/>
                  </a:solidFill>
                </a:uFill>
                <a:latin typeface="+mn-lt"/>
                <a:ea typeface="+mn-ea"/>
                <a:cs typeface="+mn-cs"/>
              </a:defRPr>
            </a:pPr>
            <a:r>
              <a:rPr lang="en-US" altLang="zh-CN" sz="1200" u="none" strike="noStrike" cap="none" normalizeH="0">
                <a:solidFill>
                  <a:schemeClr val="tx1">
                    <a:lumMod val="75000"/>
                    <a:lumOff val="25000"/>
                  </a:schemeClr>
                </a:solidFill>
                <a:uFill>
                  <a:solidFill>
                    <a:schemeClr val="tx1"/>
                  </a:solidFill>
                </a:uFill>
              </a:rPr>
              <a:t>RAN1 meeting</a:t>
            </a:r>
            <a:endParaRPr lang="en-US" altLang="zh-CN" sz="1200" u="none" strike="noStrike" cap="none" normalizeH="0">
              <a:solidFill>
                <a:schemeClr val="tx1">
                  <a:lumMod val="75000"/>
                  <a:lumOff val="25000"/>
                </a:schemeClr>
              </a:solidFill>
              <a:uFill>
                <a:solidFill>
                  <a:schemeClr val="tx1"/>
                </a:solidFill>
              </a:uFill>
            </a:endParaRPr>
          </a:p>
        </c:rich>
      </c:tx>
      <c:layout>
        <c:manualLayout>
          <c:xMode val="edge"/>
          <c:yMode val="edge"/>
          <c:x val="0.467341664157382"/>
          <c:y val="0.861351448867939"/>
        </c:manualLayout>
      </c:layout>
      <c:overlay val="0"/>
      <c:spPr>
        <a:noFill/>
        <a:ln>
          <a:noFill/>
        </a:ln>
        <a:effectLst/>
      </c:spPr>
    </c:title>
    <c:autoTitleDeleted val="0"/>
    <c:plotArea>
      <c:layout>
        <c:manualLayout>
          <c:layoutTarget val="inner"/>
          <c:xMode val="edge"/>
          <c:yMode val="edge"/>
          <c:x val="0.0514245014245014"/>
          <c:y val="0.0362953692115144"/>
          <c:w val="0.945631789063225"/>
          <c:h val="0.727934573444516"/>
        </c:manualLayout>
      </c:layout>
      <c:barChart>
        <c:barDir val="col"/>
        <c:grouping val="clustered"/>
        <c:varyColors val="0"/>
        <c:ser>
          <c:idx val="0"/>
          <c:order val="0"/>
          <c:tx>
            <c:strRef>
              <c:f>Sheet1!$B$1</c:f>
              <c:strCache>
                <c:ptCount val="1"/>
                <c:pt idx="0">
                  <c:v>tdocs</c:v>
                </c:pt>
              </c:strCache>
            </c:strRef>
          </c:tx>
          <c:spPr>
            <a:solidFill>
              <a:srgbClr val="0070C0"/>
            </a:solidFill>
            <a:ln>
              <a:noFill/>
            </a:ln>
            <a:effectLst/>
          </c:spPr>
          <c:invertIfNegative val="0"/>
          <c:dPt>
            <c:idx val="5"/>
            <c:invertIfNegative val="0"/>
            <c:bubble3D val="0"/>
            <c:spPr>
              <a:solidFill>
                <a:srgbClr val="FF0000"/>
              </a:solidFill>
              <a:ln>
                <a:noFill/>
              </a:ln>
              <a:effectLst/>
            </c:spPr>
          </c:dPt>
          <c:dPt>
            <c:idx val="6"/>
            <c:invertIfNegative val="0"/>
            <c:bubble3D val="0"/>
            <c:spPr>
              <a:solidFill>
                <a:srgbClr val="FF0000"/>
              </a:solidFill>
              <a:ln>
                <a:noFill/>
              </a:ln>
              <a:effectLst/>
            </c:spPr>
          </c:dPt>
          <c:dLbls>
            <c:delete val="1"/>
          </c:dLbls>
          <c:cat>
            <c:strRef>
              <c:f>Sheet1!$A$4:$A$10</c:f>
              <c:strCache>
                <c:ptCount val="7"/>
                <c:pt idx="0">
                  <c:v>#119</c:v>
                </c:pt>
                <c:pt idx="1">
                  <c:v>#120</c:v>
                </c:pt>
                <c:pt idx="2">
                  <c:v>#120b</c:v>
                </c:pt>
                <c:pt idx="3">
                  <c:v>#121</c:v>
                </c:pt>
                <c:pt idx="4">
                  <c:v>#122</c:v>
                </c:pt>
                <c:pt idx="5">
                  <c:v>#122b</c:v>
                </c:pt>
                <c:pt idx="6">
                  <c:v>#123</c:v>
                </c:pt>
              </c:strCache>
            </c:strRef>
          </c:cat>
          <c:val>
            <c:numRef>
              <c:f>Sheet1!$B$4:$B$10</c:f>
              <c:numCache>
                <c:formatCode>General</c:formatCode>
                <c:ptCount val="7"/>
                <c:pt idx="0">
                  <c:v>1600</c:v>
                </c:pt>
                <c:pt idx="1">
                  <c:v>1674</c:v>
                </c:pt>
                <c:pt idx="2">
                  <c:v>1509</c:v>
                </c:pt>
                <c:pt idx="3">
                  <c:v>1759</c:v>
                </c:pt>
                <c:pt idx="4">
                  <c:v>1529</c:v>
                </c:pt>
                <c:pt idx="5">
                  <c:v>1563</c:v>
                </c:pt>
                <c:pt idx="6">
                  <c:v>1332</c:v>
                </c:pt>
              </c:numCache>
            </c:numRef>
          </c:val>
        </c:ser>
        <c:dLbls>
          <c:showLegendKey val="0"/>
          <c:showVal val="0"/>
          <c:showCatName val="0"/>
          <c:showSerName val="0"/>
          <c:showPercent val="0"/>
          <c:showBubbleSize val="0"/>
        </c:dLbls>
        <c:gapWidth val="200"/>
        <c:overlap val="-28"/>
        <c:axId val="21839084"/>
        <c:axId val="533177992"/>
      </c:barChart>
      <c:catAx>
        <c:axId val="21839084"/>
        <c:scaling>
          <c:orientation val="minMax"/>
        </c:scaling>
        <c:delete val="0"/>
        <c:axPos val="b"/>
        <c:numFmt formatCode="General" sourceLinked="0"/>
        <c:majorTickMark val="none"/>
        <c:minorTickMark val="none"/>
        <c:tickLblPos val="nextTo"/>
        <c:spPr>
          <a:noFill/>
          <a:ln w="12700" cap="flat" cmpd="sng" algn="ctr">
            <a:solidFill>
              <a:schemeClr val="bg1">
                <a:lumMod val="85000"/>
              </a:schemeClr>
            </a:solidFill>
            <a:round/>
          </a:ln>
          <a:effectLst/>
        </c:spPr>
        <c:txPr>
          <a:bodyPr rot="-60000000" spcFirstLastPara="0" vertOverflow="ellipsis" vert="horz" wrap="square" anchor="ctr" anchorCtr="1"/>
          <a:lstStyle/>
          <a:p>
            <a:pPr>
              <a:defRPr lang="zh-CN" sz="1200" b="0" i="0" u="none" strike="noStrike" kern="1200" cap="none" spc="0" normalizeH="0" baseline="0">
                <a:solidFill>
                  <a:schemeClr val="tx1"/>
                </a:solidFill>
                <a:uFill>
                  <a:solidFill>
                    <a:schemeClr val="tx1"/>
                  </a:solidFill>
                </a:uFill>
                <a:latin typeface="+mn-lt"/>
                <a:ea typeface="+mn-ea"/>
                <a:cs typeface="+mn-cs"/>
              </a:defRPr>
            </a:pPr>
          </a:p>
        </c:txPr>
        <c:crossAx val="533177992"/>
        <c:crosses val="autoZero"/>
        <c:auto val="1"/>
        <c:lblAlgn val="ctr"/>
        <c:lblOffset val="100"/>
        <c:noMultiLvlLbl val="0"/>
      </c:catAx>
      <c:valAx>
        <c:axId val="533177992"/>
        <c:scaling>
          <c:orientation val="minMax"/>
          <c:min val="450"/>
        </c:scaling>
        <c:delete val="0"/>
        <c:axPos val="l"/>
        <c:majorGridlines>
          <c:spPr>
            <a:ln w="12700" cap="flat" cmpd="sng" algn="ctr">
              <a:solidFill>
                <a:schemeClr val="bg1">
                  <a:lumMod val="85000"/>
                </a:schemeClr>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1200" b="0" i="0" u="none" strike="noStrike" kern="1200" cap="none" spc="0" normalizeH="0" baseline="0">
                <a:solidFill>
                  <a:schemeClr val="tx1"/>
                </a:solidFill>
                <a:uFill>
                  <a:solidFill>
                    <a:schemeClr val="tx1"/>
                  </a:solidFill>
                </a:uFill>
                <a:latin typeface="+mn-lt"/>
                <a:ea typeface="+mn-ea"/>
                <a:cs typeface="+mn-cs"/>
              </a:defRPr>
            </a:pPr>
          </a:p>
        </c:txPr>
        <c:crossAx val="21839084"/>
        <c:crosses val="autoZero"/>
        <c:crossBetween val="between"/>
      </c:valAx>
      <c:spPr>
        <a:noFill/>
        <a:ln>
          <a:noFill/>
        </a:ln>
        <a:effectLst/>
      </c:spPr>
    </c:plotArea>
    <c:plotVisOnly val="1"/>
    <c:dispBlanksAs val="gap"/>
    <c:showDLblsOverMax val="0"/>
    <c:extLst>
      <c:ext uri="{0b15fc19-7d7d-44ad-8c2d-2c3a37ce22c3}">
        <chartProps xmlns="https://web.wps.cn/et/2018/main" chartId="{5dc9886d-b991-4e9b-8090-033510eaad92}"/>
      </c:ext>
    </c:extLst>
  </c:chart>
  <c:spPr>
    <a:noFill/>
    <a:ln>
      <a:noFill/>
    </a:ln>
    <a:effectLst/>
  </c:spPr>
  <c:txPr>
    <a:bodyPr/>
    <a:lstStyle/>
    <a:p>
      <a:pPr>
        <a:defRPr lang="zh-CN" sz="1200" u="none" strike="noStrike" kern="1200" cap="none" spc="0" normalizeH="0">
          <a:solidFill>
            <a:schemeClr val="tx1"/>
          </a:solidFill>
          <a:uFill>
            <a:solidFill>
              <a:schemeClr val="tx1"/>
            </a:solidFill>
          </a:uFill>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0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10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000" kern="1200"/>
    <cs:bodyPr rot="0" spcFirstLastPara="1" vertOverflow="clip" horzOverflow="clip" vert="horz" wrap="square" lIns="36576" tIns="18288" rIns="36576" bIns="18288" anchor="ctr" anchorCtr="1">
      <a:spAutoFit/>
    </cs:bodyPr>
  </cs:dataLabelCallout>
  <cs:dataPoint>
    <cs:lnRef idx="0">
      <cs:styleClr val="auto"/>
    </cs:lnRef>
    <cs:fillRef idx="1">
      <cs:styleClr val="auto"/>
    </cs:fillRef>
    <cs:effectRef idx="0"/>
    <cs:fontRef idx="minor">
      <a:schemeClr val="dk1"/>
    </cs:fontRef>
    <cs:spPr>
      <a:ln>
        <a:noFill/>
      </a:ln>
      <a:effectLst/>
    </cs:spPr>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lt1">
            <a:lumMod val="902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75000"/>
        <a:lumOff val="25000"/>
      </a:schemeClr>
    </cs:fontRef>
    <cs:defRPr sz="1400" b="1" kern="120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100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10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000" kern="1200"/>
    <cs:bodyPr rot="0" spcFirstLastPara="1" vertOverflow="clip" horzOverflow="clip" vert="horz" wrap="square" lIns="36576" tIns="18288" rIns="36576" bIns="18288" anchor="ctr" anchorCtr="1">
      <a:spAutoFit/>
    </cs:bodyPr>
  </cs:dataLabelCallout>
  <cs:dataPoint>
    <cs:lnRef idx="0">
      <cs:styleClr val="auto"/>
    </cs:lnRef>
    <cs:fillRef idx="1">
      <cs:styleClr val="auto"/>
    </cs:fillRef>
    <cs:effectRef idx="0"/>
    <cs:fontRef idx="minor">
      <a:schemeClr val="dk1"/>
    </cs:fontRef>
    <cs:spPr>
      <a:ln>
        <a:noFill/>
      </a:ln>
      <a:effectLst/>
    </cs:spPr>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lt1">
            <a:lumMod val="902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75000"/>
        <a:lumOff val="25000"/>
      </a:schemeClr>
    </cs:fontRef>
    <cs:defRPr sz="1400" b="1" kern="120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fld>
            <a:endParaRPr lang="en-GB"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24209"/>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130438"/>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228033"/>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91561" y="730254"/>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44380" y="1093862"/>
            <a:ext cx="11314633" cy="5281301"/>
          </a:xfrm>
        </p:spPr>
        <p:txBody>
          <a:bodyPr/>
          <a:lstStyle>
            <a:lvl1pPr marL="358775" indent="-358775">
              <a:defRPr sz="2000">
                <a:latin typeface="Arial" panose="020B0604020202020204" pitchFamily="34" charset="0"/>
                <a:ea typeface="微软雅黑" panose="020B0503020204020204" pitchFamily="34" charset="-122"/>
                <a:cs typeface="Arial" panose="020B0604020202020204" pitchFamily="34" charset="0"/>
              </a:defRPr>
            </a:lvl1pPr>
            <a:lvl2pPr marL="628650" indent="-184150">
              <a:defRPr sz="1800">
                <a:latin typeface="Arial" panose="020B0604020202020204" pitchFamily="34" charset="0"/>
                <a:ea typeface="微软雅黑" panose="020B0503020204020204" pitchFamily="34" charset="-122"/>
                <a:cs typeface="Arial" panose="020B0604020202020204" pitchFamily="34" charset="0"/>
              </a:defRPr>
            </a:lvl2pPr>
            <a:lvl3pPr marL="982980" indent="-179705">
              <a:defRPr sz="1600">
                <a:latin typeface="Arial" panose="020B0604020202020204" pitchFamily="34" charset="0"/>
                <a:ea typeface="微软雅黑" panose="020B0503020204020204" pitchFamily="34" charset="-122"/>
                <a:cs typeface="Arial" panose="020B0604020202020204" pitchFamily="34" charset="0"/>
              </a:defRPr>
            </a:lvl3pPr>
            <a:lvl4pPr marL="1256030" indent="-179705">
              <a:defRPr sz="1600">
                <a:latin typeface="Arial" panose="020B0604020202020204" pitchFamily="34" charset="0"/>
                <a:ea typeface="微软雅黑" panose="020B0503020204020204" pitchFamily="34" charset="-122"/>
                <a:cs typeface="Arial" panose="020B0604020202020204" pitchFamily="34" charset="0"/>
              </a:defRPr>
            </a:lvl4pPr>
            <a:lvl5pPr marL="1520825" indent="-179705">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fi-FI" dirty="0"/>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endParaRPr lang="en-US" dirty="0"/>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noAutofit/>
          </a:bodyPr>
          <a:lstStyle/>
          <a:p>
            <a:pPr marL="0" marR="0" lvl="0" indent="0" algn="ctr" defTabSz="848360" eaLnBrk="1" fontAlgn="auto" latinLnBrk="1" hangingPunct="1">
              <a:lnSpc>
                <a:spcPct val="100000"/>
              </a:lnSpc>
              <a:spcBef>
                <a:spcPts val="0"/>
              </a:spcBef>
              <a:spcAft>
                <a:spcPts val="0"/>
              </a:spcAft>
              <a:buClrTx/>
              <a:buSzTx/>
              <a:buFontTx/>
              <a:buNone/>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endParaRPr lang="en-GB" altLang="en-US" sz="1000" dirty="0">
              <a:solidFill>
                <a:schemeClr val="bg1"/>
              </a:solidFill>
              <a:latin typeface="Arial" panose="020B0604020202020204" pitchFamily="34" charset="0"/>
            </a:endParaRP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endParaRPr lang="en-GB" altLang="en-US" sz="1200" b="1"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https://portal.3gpp.org/desktopmodules/WorkItem/WorkItemDetails.aspx?workitemId=980130" TargetMode="External"/><Relationship Id="rId1" Type="http://schemas.openxmlformats.org/officeDocument/2006/relationships/hyperlink" Target="https://portal.3gpp.org/desktopmodules/Release/ReleaseDetails.aspx?releaseId=194"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dirty="0">
                <a:effectLst>
                  <a:outerShdw blurRad="38100" dist="38100" dir="2700000" algn="tl">
                    <a:srgbClr val="C0C0C0"/>
                  </a:outerShdw>
                </a:effectLst>
              </a:rPr>
              <a:t>Status Report RAN WG1</a:t>
            </a:r>
            <a:endParaRPr lang="en-US" dirty="0"/>
          </a:p>
        </p:txBody>
      </p:sp>
      <p:sp>
        <p:nvSpPr>
          <p:cNvPr id="3" name="부제목 2"/>
          <p:cNvSpPr>
            <a:spLocks noGrp="1"/>
          </p:cNvSpPr>
          <p:nvPr>
            <p:ph type="subTitle" idx="1"/>
          </p:nvPr>
        </p:nvSpPr>
        <p:spPr>
          <a:xfrm>
            <a:off x="1828800" y="3956703"/>
            <a:ext cx="8534400" cy="1683522"/>
          </a:xfrm>
        </p:spPr>
        <p:txBody>
          <a:bodyPr/>
          <a:lstStyle/>
          <a:p>
            <a:pPr>
              <a:spcBef>
                <a:spcPts val="600"/>
              </a:spcBef>
              <a:spcAft>
                <a:spcPts val="600"/>
              </a:spcAft>
            </a:pPr>
            <a:r>
              <a:rPr lang="en-US" altLang="en-US" dirty="0">
                <a:solidFill>
                  <a:srgbClr val="0000FF"/>
                </a:solidFill>
              </a:rPr>
              <a:t>3GPP RAN WG1 Chair</a:t>
            </a:r>
            <a:endParaRPr lang="en-US" altLang="en-US" dirty="0">
              <a:solidFill>
                <a:srgbClr val="0000FF"/>
              </a:solidFill>
            </a:endParaRPr>
          </a:p>
          <a:p>
            <a:pPr>
              <a:spcBef>
                <a:spcPts val="600"/>
              </a:spcBef>
              <a:spcAft>
                <a:spcPts val="600"/>
              </a:spcAft>
            </a:pPr>
            <a:r>
              <a:rPr lang="en-US" altLang="en-US" sz="2400" b="0">
                <a:solidFill>
                  <a:srgbClr val="0000FF"/>
                </a:solidFill>
              </a:rPr>
              <a:t>Xiaodong Xu (CMCC)</a:t>
            </a:r>
            <a:endParaRPr lang="en-GB" altLang="en-US" sz="2400" b="0" dirty="0">
              <a:solidFill>
                <a:srgbClr val="0000FF"/>
              </a:solidFill>
            </a:endParaRPr>
          </a:p>
        </p:txBody>
      </p:sp>
      <p:sp>
        <p:nvSpPr>
          <p:cNvPr id="4" name="TextBox 3"/>
          <p:cNvSpPr txBox="1"/>
          <p:nvPr/>
        </p:nvSpPr>
        <p:spPr>
          <a:xfrm>
            <a:off x="467315" y="499598"/>
            <a:ext cx="1322798" cy="400110"/>
          </a:xfrm>
          <a:prstGeom prst="rect">
            <a:avLst/>
          </a:prstGeom>
          <a:noFill/>
        </p:spPr>
        <p:txBody>
          <a:bodyPr wrap="none" rtlCol="0">
            <a:spAutoFit/>
          </a:bodyPr>
          <a:lstStyle/>
          <a:p>
            <a:r>
              <a:rPr lang="en-US" sz="2000" b="1" i="1" dirty="0"/>
              <a:t>RP-255972</a:t>
            </a:r>
            <a:endParaRPr lang="en-US" sz="2000" b="1"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a:effectLst>
                  <a:outerShdw blurRad="38100" dist="38100" dir="2700000" algn="tl">
                    <a:srgbClr val="C0C0C0"/>
                  </a:outerShdw>
                </a:effectLst>
                <a:latin typeface="Arial" panose="020B0604020202020204"/>
              </a:rPr>
              <a:t>5G NR</a:t>
            </a:r>
            <a:endParaRPr lang="en-US" kern="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38683" y="986857"/>
            <a:ext cx="11314633" cy="5281301"/>
          </a:xfrm>
        </p:spPr>
        <p:txBody>
          <a:bodyPr/>
          <a:lstStyle/>
          <a:p>
            <a:pPr eaLnBrk="1" fontAlgn="t" hangingPunct="1">
              <a:lnSpc>
                <a:spcPct val="120000"/>
              </a:lnSpc>
              <a:spcBef>
                <a:spcPts val="0"/>
              </a:spcBef>
              <a:spcAft>
                <a:spcPts val="0"/>
              </a:spcAft>
            </a:pPr>
            <a:r>
              <a:rPr lang="en-US" altLang="zh-CN" sz="1600" dirty="0">
                <a:ea typeface="Malgun Gothic" panose="020B0503020000020004" pitchFamily="34" charset="-127"/>
              </a:rPr>
              <a:t>Rel-20 5G NR</a:t>
            </a:r>
            <a:endParaRPr lang="en-US" altLang="zh-CN" sz="1600" dirty="0">
              <a:ea typeface="Malgun Gothic" panose="020B0503020000020004" pitchFamily="34" charset="-127"/>
            </a:endParaRPr>
          </a:p>
          <a:p>
            <a:pPr lvl="1" eaLnBrk="1" fontAlgn="t" hangingPunct="1">
              <a:lnSpc>
                <a:spcPct val="120000"/>
              </a:lnSpc>
              <a:spcBef>
                <a:spcPts val="0"/>
              </a:spcBef>
              <a:spcAft>
                <a:spcPts val="0"/>
              </a:spcAft>
            </a:pPr>
            <a:r>
              <a:rPr lang="en-US" altLang="zh-CN" dirty="0"/>
              <a:t>Adequate progress on corresponding WI/SI</a:t>
            </a:r>
            <a:endParaRPr lang="en-US" altLang="en-US" sz="1400" dirty="0">
              <a:ea typeface="Malgun Gothic" panose="020B0503020000020004" pitchFamily="34" charset="-127"/>
            </a:endParaRPr>
          </a:p>
          <a:p>
            <a:pPr eaLnBrk="1" fontAlgn="t" hangingPunct="1">
              <a:lnSpc>
                <a:spcPct val="120000"/>
              </a:lnSpc>
              <a:spcBef>
                <a:spcPts val="0"/>
              </a:spcBef>
              <a:spcAft>
                <a:spcPts val="0"/>
              </a:spcAft>
            </a:pPr>
            <a:endParaRPr lang="en-US" altLang="en-US" sz="1600" dirty="0">
              <a:ea typeface="Malgun Gothic" panose="020B0503020000020004" pitchFamily="34" charset="-127"/>
            </a:endParaRPr>
          </a:p>
          <a:p>
            <a:pPr eaLnBrk="1" fontAlgn="t" hangingPunct="1">
              <a:lnSpc>
                <a:spcPct val="120000"/>
              </a:lnSpc>
              <a:spcBef>
                <a:spcPts val="0"/>
              </a:spcBef>
              <a:spcAft>
                <a:spcPts val="0"/>
              </a:spcAft>
            </a:pPr>
            <a:r>
              <a:rPr lang="en-US" altLang="en-US" sz="1600" dirty="0">
                <a:ea typeface="Malgun Gothic" panose="020B0503020000020004" pitchFamily="34" charset="-127"/>
              </a:rPr>
              <a:t>Rel-19 5</a:t>
            </a:r>
            <a:r>
              <a:rPr lang="en-US" altLang="zh-CN" sz="1600" dirty="0">
                <a:ea typeface="Malgun Gothic" panose="020B0503020000020004" pitchFamily="34" charset="-127"/>
              </a:rPr>
              <a:t>G </a:t>
            </a:r>
            <a:r>
              <a:rPr lang="en-US" altLang="en-US" sz="1600" dirty="0">
                <a:ea typeface="Malgun Gothic" panose="020B0503020000020004" pitchFamily="34" charset="-127"/>
              </a:rPr>
              <a:t>NR</a:t>
            </a:r>
            <a:endParaRPr lang="en-US" altLang="en-US" sz="1600" dirty="0">
              <a:ea typeface="Malgun Gothic" panose="020B0503020000020004" pitchFamily="34" charset="-127"/>
            </a:endParaRPr>
          </a:p>
          <a:p>
            <a:pPr lvl="1">
              <a:lnSpc>
                <a:spcPct val="120000"/>
              </a:lnSpc>
              <a:spcBef>
                <a:spcPts val="300"/>
              </a:spcBef>
              <a:spcAft>
                <a:spcPts val="300"/>
              </a:spcAft>
            </a:pPr>
            <a:r>
              <a:rPr lang="en-US" altLang="en-US" sz="1400" dirty="0"/>
              <a:t>RAN1 specifications of 5</a:t>
            </a:r>
            <a:r>
              <a:rPr lang="en-US" altLang="zh-CN" sz="1400" dirty="0"/>
              <a:t>G NR</a:t>
            </a:r>
            <a:r>
              <a:rPr lang="en-US" altLang="en-US" sz="1400" dirty="0"/>
              <a:t> work/study have been gradually stable</a:t>
            </a:r>
            <a:endParaRPr lang="en-US" sz="1400" dirty="0"/>
          </a:p>
          <a:p>
            <a:pPr lvl="1">
              <a:lnSpc>
                <a:spcPct val="120000"/>
              </a:lnSpc>
              <a:spcBef>
                <a:spcPts val="300"/>
              </a:spcBef>
              <a:spcAft>
                <a:spcPts val="300"/>
              </a:spcAft>
            </a:pPr>
            <a:r>
              <a:rPr lang="en-US" altLang="ko-KR" sz="1400" dirty="0"/>
              <a:t>Rel-19 UE feature list was updated and liaised to RAN2</a:t>
            </a:r>
            <a:endParaRPr lang="en-US" altLang="ko-KR" sz="1400" dirty="0"/>
          </a:p>
          <a:p>
            <a:pPr lvl="1">
              <a:lnSpc>
                <a:spcPct val="120000"/>
              </a:lnSpc>
              <a:spcBef>
                <a:spcPts val="300"/>
              </a:spcBef>
              <a:spcAft>
                <a:spcPts val="300"/>
              </a:spcAft>
            </a:pPr>
            <a:r>
              <a:rPr lang="en-US" altLang="ko-KR" sz="1400" dirty="0">
                <a:highlight>
                  <a:srgbClr val="FFFF00"/>
                </a:highlight>
              </a:rPr>
              <a:t>RAN1 CRs on Rel-19 NR have been submitted to RAN for approval</a:t>
            </a:r>
            <a:endParaRPr lang="en-US" altLang="ko-KR" sz="1400" dirty="0">
              <a:highlight>
                <a:srgbClr val="FFFF00"/>
              </a:highlight>
            </a:endParaRPr>
          </a:p>
          <a:p>
            <a:pPr marL="713105" lvl="2" indent="-358775" eaLnBrk="1" fontAlgn="t" hangingPunct="1">
              <a:lnSpc>
                <a:spcPct val="120000"/>
              </a:lnSpc>
              <a:spcBef>
                <a:spcPts val="0"/>
              </a:spcBef>
              <a:spcAft>
                <a:spcPts val="0"/>
              </a:spcAft>
              <a:buBlip>
                <a:blip r:embed="rId1"/>
              </a:buBlip>
            </a:pPr>
            <a:endParaRPr lang="en-US" altLang="en-US" sz="1400" dirty="0">
              <a:highlight>
                <a:srgbClr val="FFFF00"/>
              </a:highlight>
              <a:ea typeface="Malgun Gothic" panose="020B0503020000020004" pitchFamily="34" charset="-127"/>
            </a:endParaRPr>
          </a:p>
          <a:p>
            <a:pPr>
              <a:lnSpc>
                <a:spcPct val="120000"/>
              </a:lnSpc>
              <a:spcBef>
                <a:spcPts val="300"/>
              </a:spcBef>
              <a:spcAft>
                <a:spcPts val="600"/>
              </a:spcAft>
            </a:pPr>
            <a:r>
              <a:rPr lang="en-US" altLang="zh-CN" sz="1600" dirty="0"/>
              <a:t>Pre-Rel-19 </a:t>
            </a:r>
            <a:r>
              <a:rPr lang="en-US" altLang="en-US" sz="1600" dirty="0"/>
              <a:t>5G NR </a:t>
            </a:r>
            <a:endParaRPr lang="en-US" altLang="en-US" sz="1600" dirty="0"/>
          </a:p>
          <a:p>
            <a:pPr lvl="1">
              <a:spcBef>
                <a:spcPts val="300"/>
              </a:spcBef>
              <a:spcAft>
                <a:spcPts val="300"/>
              </a:spcAft>
            </a:pPr>
            <a:r>
              <a:rPr lang="en-US" altLang="ko-KR" sz="1400" dirty="0"/>
              <a:t>Pre-Rel-17: 1 alignment CR for R16 is endorsed</a:t>
            </a:r>
            <a:endParaRPr lang="en-US" altLang="ko-KR" sz="1400" dirty="0"/>
          </a:p>
          <a:p>
            <a:pPr lvl="1">
              <a:spcBef>
                <a:spcPts val="300"/>
              </a:spcBef>
              <a:spcAft>
                <a:spcPts val="300"/>
              </a:spcAft>
            </a:pPr>
            <a:r>
              <a:rPr lang="en-US" altLang="ko-KR" sz="1400" dirty="0"/>
              <a:t>Rel-17: 1 alignment CR for R17 is endorsed</a:t>
            </a:r>
            <a:endParaRPr lang="en-US" altLang="ko-KR" sz="1400" dirty="0"/>
          </a:p>
          <a:p>
            <a:pPr lvl="1">
              <a:spcBef>
                <a:spcPts val="300"/>
              </a:spcBef>
              <a:spcAft>
                <a:spcPts val="300"/>
              </a:spcAft>
            </a:pPr>
            <a:r>
              <a:rPr lang="en-US" altLang="ko-KR" sz="1400" dirty="0"/>
              <a:t>Rel-18: 12 Cat-F CRs were endorsed</a:t>
            </a:r>
            <a:endParaRPr lang="en-US" altLang="ko-KR" sz="1400" dirty="0"/>
          </a:p>
          <a:p>
            <a:pPr lvl="1">
              <a:spcBef>
                <a:spcPts val="300"/>
              </a:spcBef>
              <a:spcAft>
                <a:spcPts val="300"/>
              </a:spcAft>
            </a:pPr>
            <a:endParaRPr lang="en-US" altLang="ko-KR" sz="1600" dirty="0">
              <a:highlight>
                <a:srgbClr val="FFFF00"/>
              </a:highlight>
            </a:endParaRPr>
          </a:p>
          <a:p>
            <a:pPr marL="358775" lvl="1" indent="-358775" eaLnBrk="1" fontAlgn="t" hangingPunct="1">
              <a:lnSpc>
                <a:spcPct val="120000"/>
              </a:lnSpc>
              <a:spcBef>
                <a:spcPts val="0"/>
              </a:spcBef>
              <a:spcAft>
                <a:spcPts val="0"/>
              </a:spcAft>
              <a:buBlip>
                <a:blip r:embed="rId1"/>
              </a:buBlip>
            </a:pPr>
            <a:r>
              <a:rPr lang="en-US" altLang="zh-CN" dirty="0">
                <a:ea typeface="Malgun Gothic" panose="020B0503020000020004" pitchFamily="34" charset="-127"/>
              </a:rPr>
              <a:t>TEI (Next page)</a:t>
            </a:r>
            <a:endParaRPr lang="en-US" altLang="en-US" dirty="0">
              <a:ea typeface="Malgun Gothic" panose="020B0503020000020004" pitchFamily="34" charset="-127"/>
            </a:endParaRPr>
          </a:p>
          <a:p>
            <a:pPr lvl="1">
              <a:lnSpc>
                <a:spcPct val="120000"/>
              </a:lnSpc>
              <a:spcBef>
                <a:spcPts val="0"/>
              </a:spcBef>
              <a:spcAft>
                <a:spcPts val="0"/>
              </a:spcAft>
            </a:pPr>
            <a:endParaRPr lang="en-US" altLang="en-US" sz="1600" dirty="0"/>
          </a:p>
          <a:p>
            <a:pPr lvl="1">
              <a:lnSpc>
                <a:spcPct val="120000"/>
              </a:lnSpc>
              <a:spcBef>
                <a:spcPts val="0"/>
              </a:spcBef>
              <a:spcAft>
                <a:spcPts val="0"/>
              </a:spcAft>
            </a:pPr>
            <a:endParaRPr lang="en-US" altLang="en-US" sz="1600" dirty="0"/>
          </a:p>
          <a:p>
            <a:pPr lvl="1">
              <a:lnSpc>
                <a:spcPct val="120000"/>
              </a:lnSpc>
              <a:spcBef>
                <a:spcPts val="0"/>
              </a:spcBef>
              <a:spcAft>
                <a:spcPts val="0"/>
              </a:spcAft>
            </a:pPr>
            <a:endParaRPr lang="en-US" altLang="en-US" sz="1600" dirty="0"/>
          </a:p>
          <a:p>
            <a:pPr>
              <a:lnSpc>
                <a:spcPct val="120000"/>
              </a:lnSpc>
              <a:spcBef>
                <a:spcPts val="0"/>
              </a:spcBef>
              <a:spcAft>
                <a:spcPts val="0"/>
              </a:spcAft>
            </a:pPr>
            <a:endParaRPr lang="en-US" altLang="en-US" sz="1800" dirty="0"/>
          </a:p>
        </p:txBody>
      </p:sp>
      <p:sp>
        <p:nvSpPr>
          <p:cNvPr id="3" name="제목 2"/>
          <p:cNvSpPr>
            <a:spLocks noGrp="1"/>
          </p:cNvSpPr>
          <p:nvPr>
            <p:ph type="title"/>
          </p:nvPr>
        </p:nvSpPr>
        <p:spPr/>
        <p:txBody>
          <a:bodyPr/>
          <a:lstStyle/>
          <a:p>
            <a:r>
              <a:rPr lang="en-US" dirty="0"/>
              <a:t>5G NR Summary</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TEI</a:t>
            </a:r>
            <a:endParaRPr lang="zh-CN" altLang="en-US" dirty="0"/>
          </a:p>
        </p:txBody>
      </p:sp>
      <p:graphicFrame>
        <p:nvGraphicFramePr>
          <p:cNvPr id="5" name="Table 4"/>
          <p:cNvGraphicFramePr>
            <a:graphicFrameLocks noGrp="1"/>
          </p:cNvGraphicFramePr>
          <p:nvPr/>
        </p:nvGraphicFramePr>
        <p:xfrm>
          <a:off x="647699" y="1516380"/>
          <a:ext cx="10818159" cy="2042160"/>
        </p:xfrm>
        <a:graphic>
          <a:graphicData uri="http://schemas.openxmlformats.org/drawingml/2006/table">
            <a:tbl>
              <a:tblPr/>
              <a:tblGrid>
                <a:gridCol w="745621"/>
                <a:gridCol w="2706205"/>
                <a:gridCol w="1038542"/>
                <a:gridCol w="852138"/>
                <a:gridCol w="798878"/>
                <a:gridCol w="827570"/>
                <a:gridCol w="945961"/>
                <a:gridCol w="720732"/>
                <a:gridCol w="1336359"/>
                <a:gridCol w="846153"/>
              </a:tblGrid>
              <a:tr h="30518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t">
                        <a:buNone/>
                      </a:pPr>
                      <a:r>
                        <a:rPr lang="en-US" sz="1000" b="1" i="0" u="none" strike="noStrike" dirty="0" err="1">
                          <a:solidFill>
                            <a:srgbClr val="FFFFFF"/>
                          </a:solidFill>
                          <a:effectLst/>
                          <a:latin typeface="Arial" panose="020B0604020202020204" pitchFamily="34" charset="0"/>
                        </a:rPr>
                        <a:t>Tdoc</a:t>
                      </a:r>
                      <a:endParaRPr lang="en-US" sz="1000" b="1" i="0" u="none" strike="noStrike" dirty="0">
                        <a:solidFill>
                          <a:srgbClr val="FFFFFF"/>
                        </a:solidFill>
                        <a:effectLst/>
                        <a:latin typeface="Arial" panose="020B0604020202020204" pitchFamily="34" charset="0"/>
                      </a:endParaRP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t">
                        <a:buNone/>
                      </a:pPr>
                      <a:r>
                        <a:rPr lang="en-US" sz="1000" b="1" i="0" u="none" strike="noStrike">
                          <a:solidFill>
                            <a:srgbClr val="FFFFFF"/>
                          </a:solidFill>
                          <a:effectLst/>
                          <a:latin typeface="Arial" panose="020B0604020202020204" pitchFamily="34" charset="0"/>
                        </a:rPr>
                        <a:t>Title</a:t>
                      </a:r>
                      <a:endParaRPr lang="en-US" sz="1000" b="1" i="0" u="none" strike="noStrike">
                        <a:solidFill>
                          <a:srgbClr val="FFFFFF"/>
                        </a:solidFill>
                        <a:effectLst/>
                        <a:latin typeface="Arial" panose="020B0604020202020204" pitchFamily="34" charset="0"/>
                      </a:endParaRP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t">
                        <a:buNone/>
                      </a:pPr>
                      <a:r>
                        <a:rPr lang="en-US" sz="1000" b="1" i="0" u="none" strike="noStrike">
                          <a:solidFill>
                            <a:srgbClr val="FFFFFF"/>
                          </a:solidFill>
                          <a:effectLst/>
                          <a:latin typeface="Arial" panose="020B0604020202020204" pitchFamily="34" charset="0"/>
                        </a:rPr>
                        <a:t>Source</a:t>
                      </a:r>
                      <a:endParaRPr lang="en-US" sz="1000" b="1" i="0" u="none" strike="noStrike">
                        <a:solidFill>
                          <a:srgbClr val="FFFFFF"/>
                        </a:solidFill>
                        <a:effectLst/>
                        <a:latin typeface="Arial" panose="020B0604020202020204" pitchFamily="34" charset="0"/>
                      </a:endParaRP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t">
                        <a:buNone/>
                      </a:pPr>
                      <a:r>
                        <a:rPr lang="en-US" sz="1000" b="1" i="0" u="none" strike="noStrike">
                          <a:solidFill>
                            <a:srgbClr val="FFFFFF"/>
                          </a:solidFill>
                          <a:effectLst/>
                          <a:latin typeface="Arial" panose="020B0604020202020204" pitchFamily="34" charset="0"/>
                        </a:rPr>
                        <a:t>Release</a:t>
                      </a:r>
                      <a:endParaRPr lang="en-US" sz="1000" b="1" i="0" u="none" strike="noStrike">
                        <a:solidFill>
                          <a:srgbClr val="FFFFFF"/>
                        </a:solidFill>
                        <a:effectLst/>
                        <a:latin typeface="Arial" panose="020B0604020202020204" pitchFamily="34" charset="0"/>
                      </a:endParaRP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t">
                        <a:buNone/>
                      </a:pPr>
                      <a:r>
                        <a:rPr lang="en-US" sz="1000" b="1" i="0" u="none" strike="noStrike">
                          <a:solidFill>
                            <a:srgbClr val="FFFFFF"/>
                          </a:solidFill>
                          <a:effectLst/>
                          <a:latin typeface="Arial" panose="020B0604020202020204" pitchFamily="34" charset="0"/>
                        </a:rPr>
                        <a:t>Spec</a:t>
                      </a:r>
                      <a:endParaRPr lang="en-US" sz="1000" b="1" i="0" u="none" strike="noStrike">
                        <a:solidFill>
                          <a:srgbClr val="FFFFFF"/>
                        </a:solidFill>
                        <a:effectLst/>
                        <a:latin typeface="Arial" panose="020B0604020202020204" pitchFamily="34" charset="0"/>
                      </a:endParaRP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t">
                        <a:buNone/>
                      </a:pPr>
                      <a:r>
                        <a:rPr lang="en-US" sz="1000" b="1" i="0" u="none" strike="noStrike">
                          <a:solidFill>
                            <a:srgbClr val="FFFFFF"/>
                          </a:solidFill>
                          <a:effectLst/>
                          <a:latin typeface="Arial" panose="020B0604020202020204" pitchFamily="34" charset="0"/>
                        </a:rPr>
                        <a:t>Related WIs</a:t>
                      </a:r>
                      <a:endParaRPr lang="en-US" sz="1000" b="1" i="0" u="none" strike="noStrike">
                        <a:solidFill>
                          <a:srgbClr val="FFFFFF"/>
                        </a:solidFill>
                        <a:effectLst/>
                        <a:latin typeface="Arial" panose="020B0604020202020204" pitchFamily="34" charset="0"/>
                      </a:endParaRP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t">
                        <a:buNone/>
                      </a:pPr>
                      <a:r>
                        <a:rPr lang="en-US" sz="1000" b="1" i="0" u="none" strike="noStrike">
                          <a:solidFill>
                            <a:srgbClr val="FFFFFF"/>
                          </a:solidFill>
                          <a:effectLst/>
                          <a:latin typeface="Arial" panose="020B0604020202020204" pitchFamily="34" charset="0"/>
                        </a:rPr>
                        <a:t>CR</a:t>
                      </a:r>
                      <a:endParaRPr lang="en-US" sz="1000" b="1" i="0" u="none" strike="noStrike">
                        <a:solidFill>
                          <a:srgbClr val="FFFFFF"/>
                        </a:solidFill>
                        <a:effectLst/>
                        <a:latin typeface="Arial" panose="020B0604020202020204" pitchFamily="34" charset="0"/>
                      </a:endParaRP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t">
                        <a:buNone/>
                      </a:pPr>
                      <a:r>
                        <a:rPr lang="en-US" sz="1000" b="1" i="0" u="none" strike="noStrike" dirty="0">
                          <a:solidFill>
                            <a:srgbClr val="FFFFFF"/>
                          </a:solidFill>
                          <a:effectLst/>
                          <a:latin typeface="Arial" panose="020B0604020202020204" pitchFamily="34" charset="0"/>
                        </a:rPr>
                        <a:t>CR category</a:t>
                      </a:r>
                      <a:endParaRPr lang="en-US" sz="1000" b="1" i="0" u="none" strike="noStrike" dirty="0">
                        <a:solidFill>
                          <a:srgbClr val="FFFFFF"/>
                        </a:solidFill>
                        <a:effectLst/>
                        <a:latin typeface="Arial" panose="020B0604020202020204" pitchFamily="34" charset="0"/>
                      </a:endParaRP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buNone/>
                      </a:pPr>
                      <a:r>
                        <a:rPr lang="en-US" sz="1000" b="1" i="0" u="none" strike="noStrike" dirty="0">
                          <a:solidFill>
                            <a:srgbClr val="FFFFFF"/>
                          </a:solidFill>
                          <a:effectLst/>
                          <a:latin typeface="Arial" panose="020B0604020202020204" pitchFamily="34" charset="0"/>
                        </a:rPr>
                        <a:t>Impacted WG(s)</a:t>
                      </a:r>
                      <a:endParaRPr lang="en-US" sz="1000" b="1" i="0" u="none" strike="noStrike" dirty="0">
                        <a:solidFill>
                          <a:srgbClr val="FFFFFF"/>
                        </a:solidFill>
                        <a:effectLst/>
                        <a:latin typeface="Arial" panose="020B0604020202020204" pitchFamily="34" charset="0"/>
                      </a:endParaRP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t">
                        <a:buNone/>
                      </a:pPr>
                      <a:r>
                        <a:rPr lang="en-US" sz="1000" b="1" i="0" u="none" strike="noStrike" dirty="0">
                          <a:solidFill>
                            <a:srgbClr val="FFFFFF"/>
                          </a:solidFill>
                          <a:effectLst/>
                          <a:latin typeface="Arial" panose="020B0604020202020204" pitchFamily="34" charset="0"/>
                        </a:rPr>
                        <a:t>TSG CR Pack</a:t>
                      </a:r>
                      <a:endParaRPr lang="en-US" sz="1000" b="1" i="0" u="none" strike="noStrike" dirty="0">
                        <a:solidFill>
                          <a:srgbClr val="FFFFFF"/>
                        </a:solidFill>
                        <a:effectLst/>
                        <a:latin typeface="Arial" panose="020B0604020202020204" pitchFamily="34" charset="0"/>
                      </a:endParaRP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r>
              <a:tr h="32727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t">
                        <a:buNone/>
                      </a:pPr>
                      <a:r>
                        <a:rPr lang="en-US" sz="1000" b="1" i="0" u="sng" strike="noStrike" dirty="0">
                          <a:solidFill>
                            <a:srgbClr val="0000FF"/>
                          </a:solidFill>
                          <a:effectLst/>
                          <a:latin typeface="Arial" panose="020B0604020202020204" pitchFamily="34" charset="0"/>
                        </a:rPr>
                        <a:t>R1-2509691</a:t>
                      </a:r>
                      <a:endParaRPr lang="en-US" sz="10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t">
                        <a:buNone/>
                      </a:pPr>
                      <a:r>
                        <a:rPr lang="en-GB" altLang="zh-CN" sz="1000" b="0" i="0" u="none" strike="noStrike" kern="1200" dirty="0">
                          <a:solidFill>
                            <a:srgbClr val="000000"/>
                          </a:solidFill>
                          <a:effectLst/>
                          <a:latin typeface="Arial" panose="020B0604020202020204" pitchFamily="34" charset="0"/>
                          <a:ea typeface="+mn-ea"/>
                          <a:cs typeface="+mn-cs"/>
                        </a:rPr>
                        <a:t>Correction on combination of carrier-switching SRS and UL carrier aggregation [</a:t>
                      </a:r>
                      <a:r>
                        <a:rPr lang="en-GB" altLang="zh-CN" sz="1000" b="0" i="0" u="none" strike="noStrike" kern="1200" dirty="0" err="1">
                          <a:solidFill>
                            <a:srgbClr val="000000"/>
                          </a:solidFill>
                          <a:effectLst/>
                          <a:latin typeface="Arial" panose="020B0604020202020204" pitchFamily="34" charset="0"/>
                          <a:ea typeface="+mn-ea"/>
                          <a:cs typeface="+mn-cs"/>
                        </a:rPr>
                        <a:t>Simul_SRSCS</a:t>
                      </a:r>
                      <a:r>
                        <a:rPr lang="en-GB" altLang="zh-CN" sz="1000" b="0" i="0" u="none" strike="noStrike" kern="1200" dirty="0">
                          <a:solidFill>
                            <a:srgbClr val="000000"/>
                          </a:solidFill>
                          <a:effectLst/>
                          <a:latin typeface="Arial" panose="020B0604020202020204" pitchFamily="34" charset="0"/>
                          <a:ea typeface="+mn-ea"/>
                          <a:cs typeface="+mn-cs"/>
                        </a:rPr>
                        <a:t>]</a:t>
                      </a:r>
                      <a:endParaRPr lang="en-US" sz="1000" b="0" i="0" u="none" strike="noStrike" kern="1200" dirty="0">
                        <a:solidFill>
                          <a:srgbClr val="000000"/>
                        </a:solidFill>
                        <a:effectLst/>
                        <a:latin typeface="Arial" panose="020B0604020202020204" pitchFamily="34" charset="0"/>
                        <a:ea typeface="+mn-ea"/>
                        <a:cs typeface="+mn-cs"/>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t">
                        <a:buNone/>
                      </a:pPr>
                      <a:r>
                        <a:rPr lang="en-GB" altLang="zh-CN" sz="1000" b="0" i="0" u="none" strike="noStrike" kern="1200" dirty="0">
                          <a:solidFill>
                            <a:srgbClr val="000000"/>
                          </a:solidFill>
                          <a:effectLst/>
                          <a:latin typeface="Arial" panose="020B0604020202020204" pitchFamily="34" charset="0"/>
                          <a:ea typeface="+mn-ea"/>
                          <a:cs typeface="+mn-cs"/>
                        </a:rPr>
                        <a:t>Nokia</a:t>
                      </a:r>
                      <a:endParaRPr lang="en-GB" altLang="zh-CN" sz="1000" b="0" i="0" u="none" strike="noStrike" kern="1200" dirty="0">
                        <a:solidFill>
                          <a:srgbClr val="000000"/>
                        </a:solidFill>
                        <a:effectLst/>
                        <a:latin typeface="Arial" panose="020B0604020202020204" pitchFamily="34" charset="0"/>
                        <a:ea typeface="+mn-ea"/>
                        <a:cs typeface="+mn-cs"/>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t">
                        <a:buNone/>
                      </a:pPr>
                      <a:r>
                        <a:rPr lang="en-US" sz="1000" b="1" i="0" u="sng" strike="noStrike">
                          <a:solidFill>
                            <a:srgbClr val="0000FF"/>
                          </a:solidFill>
                          <a:effectLst/>
                          <a:latin typeface="Arial" panose="020B0604020202020204" pitchFamily="34" charset="0"/>
                          <a:hlinkClick r:id="rId1"/>
                        </a:rPr>
                        <a:t>Rel-19</a:t>
                      </a:r>
                      <a:endParaRPr lang="en-US" sz="10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t">
                        <a:buNone/>
                      </a:pPr>
                      <a:r>
                        <a:rPr lang="en-US" sz="1000" b="1" i="0" u="sng" strike="noStrike" dirty="0">
                          <a:solidFill>
                            <a:srgbClr val="0000FF"/>
                          </a:solidFill>
                          <a:effectLst/>
                          <a:latin typeface="Arial" panose="020B0604020202020204" pitchFamily="34" charset="0"/>
                        </a:rPr>
                        <a:t>38.214</a:t>
                      </a:r>
                      <a:endParaRPr lang="en-US" sz="10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t">
                        <a:buNone/>
                      </a:pPr>
                      <a:r>
                        <a:rPr lang="en-US" sz="1000" b="1" i="0" u="sng" strike="noStrike">
                          <a:solidFill>
                            <a:srgbClr val="0000FF"/>
                          </a:solidFill>
                          <a:effectLst/>
                          <a:latin typeface="Arial" panose="020B0604020202020204" pitchFamily="34" charset="0"/>
                          <a:hlinkClick r:id="rId2"/>
                        </a:rPr>
                        <a:t>TEI19</a:t>
                      </a:r>
                      <a:endParaRPr lang="en-US" sz="10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t">
                        <a:buNone/>
                      </a:pPr>
                      <a:r>
                        <a:rPr lang="en-US" sz="1000" b="0" i="0" u="none" strike="noStrike" dirty="0">
                          <a:solidFill>
                            <a:srgbClr val="000000"/>
                          </a:solidFill>
                          <a:effectLst/>
                          <a:latin typeface="Arial" panose="020B0604020202020204" pitchFamily="34" charset="0"/>
                        </a:rPr>
                        <a:t>0728</a:t>
                      </a:r>
                      <a:endParaRPr lang="en-US" sz="10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t">
                        <a:buNone/>
                      </a:pPr>
                      <a:r>
                        <a:rPr lang="en-US" sz="1000" b="0" i="0" u="none" strike="noStrike" dirty="0">
                          <a:solidFill>
                            <a:srgbClr val="000000"/>
                          </a:solidFill>
                          <a:effectLst/>
                          <a:latin typeface="Arial" panose="020B0604020202020204" pitchFamily="34" charset="0"/>
                        </a:rPr>
                        <a:t>F</a:t>
                      </a:r>
                      <a:endParaRPr lang="en-US" sz="10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buNone/>
                      </a:pPr>
                      <a:r>
                        <a:rPr lang="en-US" sz="1000" b="0" i="0" u="none" strike="noStrike" dirty="0">
                          <a:solidFill>
                            <a:srgbClr val="000000"/>
                          </a:solidFill>
                          <a:effectLst/>
                          <a:latin typeface="Arial" panose="020B0604020202020204" pitchFamily="34" charset="0"/>
                        </a:rPr>
                        <a:t>No</a:t>
                      </a:r>
                      <a:endParaRPr lang="en-US" sz="10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t">
                        <a:buNone/>
                      </a:pPr>
                      <a:r>
                        <a:rPr lang="en-US" sz="1000" b="0" i="0" u="none" strike="noStrike" dirty="0">
                          <a:solidFill>
                            <a:srgbClr val="000000"/>
                          </a:solidFill>
                          <a:effectLst/>
                          <a:highlight>
                            <a:srgbClr val="FFFF00"/>
                          </a:highlight>
                          <a:latin typeface="Arial" panose="020B0604020202020204" pitchFamily="34" charset="0"/>
                        </a:rPr>
                        <a:t>RP-25XXXX</a:t>
                      </a:r>
                      <a:endParaRPr lang="en-US" sz="1000" b="0" i="0" u="none" strike="noStrike" dirty="0">
                        <a:solidFill>
                          <a:srgbClr val="000000"/>
                        </a:solidFill>
                        <a:effectLst/>
                        <a:highlight>
                          <a:srgbClr val="FFFF00"/>
                        </a:highligh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r>
              <a:tr h="34290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t">
                        <a:buNone/>
                      </a:pPr>
                      <a:r>
                        <a:rPr lang="en-US" sz="1000" b="1" i="0" u="sng" strike="noStrike" dirty="0">
                          <a:solidFill>
                            <a:srgbClr val="0000FF"/>
                          </a:solidFill>
                          <a:effectLst/>
                          <a:latin typeface="Arial" panose="020B0604020202020204" pitchFamily="34" charset="0"/>
                        </a:rPr>
                        <a:t>R2-2509690</a:t>
                      </a:r>
                      <a:endParaRPr lang="en-US" sz="10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t">
                        <a:buNone/>
                      </a:pPr>
                      <a:r>
                        <a:rPr lang="en-GB" altLang="zh-CN" sz="1000" b="0" i="0" u="none" strike="noStrike" kern="1200" dirty="0">
                          <a:solidFill>
                            <a:srgbClr val="000000"/>
                          </a:solidFill>
                          <a:effectLst/>
                          <a:latin typeface="Arial" panose="020B0604020202020204" pitchFamily="34" charset="0"/>
                          <a:ea typeface="+mn-ea"/>
                          <a:cs typeface="+mn-cs"/>
                        </a:rPr>
                        <a:t>Maintenance on UL Tx switching for TEI19 </a:t>
                      </a:r>
                      <a:r>
                        <a:rPr lang="en-US" altLang="zh-CN" sz="1000" b="0" i="0" u="none" strike="noStrike" kern="1200" dirty="0">
                          <a:solidFill>
                            <a:srgbClr val="000000"/>
                          </a:solidFill>
                          <a:effectLst/>
                          <a:latin typeface="Arial" panose="020B0604020202020204" pitchFamily="34" charset="0"/>
                          <a:ea typeface="+mn-ea"/>
                          <a:cs typeface="+mn-cs"/>
                        </a:rPr>
                        <a:t>[TxSwitch_R19]</a:t>
                      </a:r>
                      <a:r>
                        <a:rPr lang="en-GB" altLang="zh-CN" sz="1000" b="0" i="0" u="none" strike="noStrike" kern="1200" dirty="0">
                          <a:solidFill>
                            <a:srgbClr val="000000"/>
                          </a:solidFill>
                          <a:effectLst/>
                          <a:latin typeface="Arial" panose="020B0604020202020204" pitchFamily="34" charset="0"/>
                          <a:ea typeface="+mn-ea"/>
                          <a:cs typeface="+mn-cs"/>
                        </a:rPr>
                        <a:t>	</a:t>
                      </a:r>
                      <a:endParaRPr lang="en-US" sz="1000" b="0" i="0" u="none" strike="noStrike" kern="1200" dirty="0">
                        <a:solidFill>
                          <a:srgbClr val="000000"/>
                        </a:solidFill>
                        <a:effectLst/>
                        <a:latin typeface="Arial" panose="020B0604020202020204" pitchFamily="34" charset="0"/>
                        <a:ea typeface="+mn-ea"/>
                        <a:cs typeface="+mn-cs"/>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t">
                        <a:buNone/>
                      </a:pPr>
                      <a:r>
                        <a:rPr lang="en-US" altLang="zh-CN" sz="1000" kern="1200" dirty="0">
                          <a:solidFill>
                            <a:schemeClr val="tx1"/>
                          </a:solidFill>
                          <a:effectLst/>
                          <a:latin typeface="Calibri" panose="020F0502020204030204"/>
                          <a:ea typeface="+mn-ea"/>
                          <a:cs typeface="+mn-cs"/>
                        </a:rPr>
                        <a:t>Nokia</a:t>
                      </a:r>
                      <a:endParaRPr lang="en-US" sz="10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t">
                        <a:buNone/>
                      </a:pPr>
                      <a:r>
                        <a:rPr lang="en-US" sz="1000" b="1" i="0" u="sng" strike="noStrike">
                          <a:solidFill>
                            <a:srgbClr val="0000FF"/>
                          </a:solidFill>
                          <a:effectLst/>
                          <a:latin typeface="Arial" panose="020B0604020202020204" pitchFamily="34" charset="0"/>
                          <a:hlinkClick r:id="rId1"/>
                        </a:rPr>
                        <a:t>Rel-19</a:t>
                      </a:r>
                      <a:endParaRPr lang="en-US" sz="10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t">
                        <a:buNone/>
                      </a:pPr>
                      <a:r>
                        <a:rPr lang="en-US" sz="1000" b="1" i="0" u="sng" strike="noStrike" dirty="0">
                          <a:solidFill>
                            <a:srgbClr val="0000FF"/>
                          </a:solidFill>
                          <a:effectLst/>
                          <a:latin typeface="Arial" panose="020B0604020202020204" pitchFamily="34" charset="0"/>
                        </a:rPr>
                        <a:t>38.214</a:t>
                      </a:r>
                      <a:endParaRPr lang="en-US" sz="10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t">
                        <a:buNone/>
                      </a:pPr>
                      <a:r>
                        <a:rPr lang="en-US" sz="1000" b="1" i="0" u="sng" strike="noStrike">
                          <a:solidFill>
                            <a:srgbClr val="0000FF"/>
                          </a:solidFill>
                          <a:effectLst/>
                          <a:latin typeface="Arial" panose="020B0604020202020204" pitchFamily="34" charset="0"/>
                          <a:hlinkClick r:id="rId2"/>
                        </a:rPr>
                        <a:t>TEI19</a:t>
                      </a:r>
                      <a:endParaRPr lang="en-US" sz="10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t">
                        <a:buNone/>
                      </a:pPr>
                      <a:r>
                        <a:rPr lang="en-US" altLang="zh-CN" sz="1000" b="0" i="0" u="none" strike="noStrike" dirty="0">
                          <a:solidFill>
                            <a:srgbClr val="000000"/>
                          </a:solidFill>
                          <a:effectLst/>
                          <a:latin typeface="Arial" panose="020B0604020202020204" pitchFamily="34" charset="0"/>
                        </a:rPr>
                        <a:t>0727</a:t>
                      </a:r>
                      <a:endParaRPr lang="en-US" altLang="zh-CN" sz="1000" b="0" i="0" u="none" strike="noStrike" dirty="0">
                        <a:solidFill>
                          <a:srgbClr val="000000"/>
                        </a:solidFill>
                        <a:effectLst/>
                        <a:highlight>
                          <a:srgbClr val="FFFF00"/>
                        </a:highligh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t">
                        <a:buNone/>
                      </a:pPr>
                      <a:r>
                        <a:rPr lang="en-US" altLang="zh-CN" sz="1000" b="0" i="0" u="none" strike="noStrike" dirty="0">
                          <a:solidFill>
                            <a:srgbClr val="000000"/>
                          </a:solidFill>
                          <a:effectLst/>
                          <a:latin typeface="Arial" panose="020B0604020202020204" pitchFamily="34" charset="0"/>
                        </a:rPr>
                        <a:t>F</a:t>
                      </a:r>
                      <a:endParaRPr lang="en-US" sz="10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buNone/>
                      </a:pPr>
                      <a:r>
                        <a:rPr lang="en-US" sz="1000" b="0" i="0" u="none" strike="noStrike" dirty="0">
                          <a:solidFill>
                            <a:srgbClr val="000000"/>
                          </a:solidFill>
                          <a:effectLst/>
                          <a:latin typeface="Arial" panose="020B0604020202020204" pitchFamily="34" charset="0"/>
                        </a:rPr>
                        <a:t>No</a:t>
                      </a:r>
                      <a:endParaRPr lang="en-US" sz="10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t">
                        <a:buNone/>
                      </a:pPr>
                      <a:r>
                        <a:rPr lang="en-US" altLang="zh-CN" sz="1000" b="0" i="0" u="none" strike="noStrike" dirty="0">
                          <a:solidFill>
                            <a:srgbClr val="000000"/>
                          </a:solidFill>
                          <a:effectLst/>
                          <a:highlight>
                            <a:srgbClr val="FFFF00"/>
                          </a:highlight>
                          <a:latin typeface="Arial" panose="020B0604020202020204" pitchFamily="34" charset="0"/>
                        </a:rPr>
                        <a:t>RP-25XXXX</a:t>
                      </a:r>
                      <a:endParaRPr lang="en-US" altLang="zh-CN" sz="1000" b="0" i="0" u="none" strike="noStrike" dirty="0">
                        <a:solidFill>
                          <a:srgbClr val="000000"/>
                        </a:solidFill>
                        <a:effectLst/>
                        <a:highlight>
                          <a:srgbClr val="FFFF00"/>
                        </a:highligh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r>
              <a:tr h="293354">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algn="l" defTabSz="914400" rtl="0" eaLnBrk="1" fontAlgn="t" latinLnBrk="0" hangingPunct="1">
                        <a:buNone/>
                      </a:pPr>
                      <a:r>
                        <a:rPr lang="en-GB" altLang="zh-CN" sz="1000" b="1" i="0" u="sng" strike="noStrike" kern="1200" dirty="0">
                          <a:solidFill>
                            <a:srgbClr val="0000FF"/>
                          </a:solidFill>
                          <a:effectLst/>
                          <a:latin typeface="Arial" panose="020B0604020202020204" pitchFamily="34" charset="0"/>
                          <a:ea typeface="+mn-ea"/>
                          <a:cs typeface="+mn-cs"/>
                        </a:rPr>
                        <a:t>R1-2509714 </a:t>
                      </a:r>
                      <a:endParaRPr lang="en-US" sz="1000" b="1" i="0" u="sng" strike="noStrike" kern="1200" dirty="0">
                        <a:solidFill>
                          <a:srgbClr val="0000FF"/>
                        </a:solidFill>
                        <a:effectLst/>
                        <a:latin typeface="Arial" panose="020B0604020202020204" pitchFamily="34" charset="0"/>
                        <a:ea typeface="+mn-ea"/>
                        <a:cs typeface="+mn-cs"/>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63500">
                        <a:spcAft>
                          <a:spcPts val="600"/>
                        </a:spcAft>
                        <a:buNone/>
                      </a:pPr>
                      <a:r>
                        <a:rPr lang="en-GB" sz="1000" b="0" i="0" u="none" strike="noStrike" kern="1200" dirty="0">
                          <a:solidFill>
                            <a:srgbClr val="000000"/>
                          </a:solidFill>
                          <a:effectLst/>
                          <a:latin typeface="Arial" panose="020B0604020202020204" pitchFamily="34" charset="0"/>
                          <a:ea typeface="+mn-ea"/>
                          <a:cs typeface="+mn-cs"/>
                        </a:rPr>
                        <a:t>SR triggered SSSG switching </a:t>
                      </a:r>
                      <a:r>
                        <a:rPr lang="en-US" sz="1000" b="0" i="0" u="none" strike="noStrike" kern="1200" dirty="0">
                          <a:solidFill>
                            <a:srgbClr val="000000"/>
                          </a:solidFill>
                          <a:effectLst/>
                          <a:latin typeface="Arial" panose="020B0604020202020204" pitchFamily="34" charset="0"/>
                          <a:ea typeface="+mn-ea"/>
                          <a:cs typeface="+mn-cs"/>
                        </a:rPr>
                        <a:t>[</a:t>
                      </a:r>
                      <a:r>
                        <a:rPr lang="en-US" sz="1000" b="0" i="0" u="none" strike="noStrike" kern="1200" dirty="0" err="1">
                          <a:solidFill>
                            <a:srgbClr val="000000"/>
                          </a:solidFill>
                          <a:effectLst/>
                          <a:latin typeface="Arial" panose="020B0604020202020204" pitchFamily="34" charset="0"/>
                          <a:ea typeface="+mn-ea"/>
                          <a:cs typeface="+mn-cs"/>
                        </a:rPr>
                        <a:t>SRTrig_SSSGSwitch</a:t>
                      </a:r>
                      <a:r>
                        <a:rPr lang="en-US" sz="1000" b="0" i="0" u="none" strike="noStrike" kern="1200" dirty="0">
                          <a:solidFill>
                            <a:srgbClr val="000000"/>
                          </a:solidFill>
                          <a:effectLst/>
                          <a:latin typeface="Arial" panose="020B0604020202020204" pitchFamily="34" charset="0"/>
                          <a:ea typeface="+mn-ea"/>
                          <a:cs typeface="+mn-cs"/>
                        </a:rPr>
                        <a:t>]</a:t>
                      </a:r>
                      <a:endParaRPr lang="zh-CN" altLang="en-US" sz="1000" b="0" i="0" u="none" strike="noStrike" kern="1200" dirty="0">
                        <a:solidFill>
                          <a:srgbClr val="000000"/>
                        </a:solidFill>
                        <a:effectLst/>
                        <a:latin typeface="Arial" panose="020B0604020202020204" pitchFamily="34" charset="0"/>
                        <a:ea typeface="+mn-ea"/>
                        <a:cs typeface="+mn-cs"/>
                      </a:endParaRPr>
                    </a:p>
                  </a:txBody>
                  <a:tcPr marL="26670" marR="2667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t">
                        <a:buNone/>
                      </a:pPr>
                      <a:r>
                        <a:rPr lang="en-GB" altLang="zh-CN" sz="1000" kern="1200" dirty="0">
                          <a:solidFill>
                            <a:schemeClr val="tx1"/>
                          </a:solidFill>
                          <a:effectLst/>
                          <a:latin typeface="Calibri" panose="020F0502020204030204"/>
                          <a:ea typeface="+mn-ea"/>
                          <a:cs typeface="+mn-cs"/>
                        </a:rPr>
                        <a:t>Samsung</a:t>
                      </a:r>
                      <a:endParaRPr lang="en-US" sz="1000" kern="1200" dirty="0">
                        <a:solidFill>
                          <a:schemeClr val="tx1"/>
                        </a:solidFill>
                        <a:effectLst/>
                        <a:latin typeface="Calibri" panose="020F0502020204030204"/>
                        <a:ea typeface="+mn-ea"/>
                        <a:cs typeface="+mn-cs"/>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t">
                        <a:buNone/>
                      </a:pPr>
                      <a:r>
                        <a:rPr lang="en-US" sz="1000" b="1" i="0" u="sng" strike="noStrike" dirty="0">
                          <a:solidFill>
                            <a:srgbClr val="0000FF"/>
                          </a:solidFill>
                          <a:effectLst/>
                          <a:latin typeface="Arial" panose="020B0604020202020204" pitchFamily="34" charset="0"/>
                          <a:hlinkClick r:id="rId1"/>
                        </a:rPr>
                        <a:t>Rel-19</a:t>
                      </a:r>
                      <a:endParaRPr lang="en-US" sz="10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t">
                        <a:buNone/>
                      </a:pPr>
                      <a:r>
                        <a:rPr lang="en-US" sz="1000" b="1" i="0" u="sng" strike="noStrike" dirty="0">
                          <a:solidFill>
                            <a:srgbClr val="0000FF"/>
                          </a:solidFill>
                          <a:effectLst/>
                          <a:latin typeface="Arial" panose="020B0604020202020204" pitchFamily="34" charset="0"/>
                        </a:rPr>
                        <a:t>38.213</a:t>
                      </a:r>
                      <a:endParaRPr lang="en-US" sz="10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t">
                        <a:buNone/>
                      </a:pPr>
                      <a:r>
                        <a:rPr lang="en-US" sz="1000" b="1" i="0" u="sng" strike="noStrike" dirty="0">
                          <a:solidFill>
                            <a:srgbClr val="0000FF"/>
                          </a:solidFill>
                          <a:effectLst/>
                          <a:latin typeface="Arial" panose="020B0604020202020204" pitchFamily="34" charset="0"/>
                          <a:hlinkClick r:id="rId2"/>
                        </a:rPr>
                        <a:t>TEI19</a:t>
                      </a:r>
                      <a:endParaRPr lang="en-US" sz="10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t">
                        <a:buNone/>
                      </a:pPr>
                      <a:r>
                        <a:rPr lang="en-US" sz="1000" b="0" i="0" u="none" strike="noStrike" dirty="0">
                          <a:solidFill>
                            <a:srgbClr val="000000"/>
                          </a:solidFill>
                          <a:effectLst/>
                          <a:latin typeface="Arial" panose="020B0604020202020204" pitchFamily="34" charset="0"/>
                        </a:rPr>
                        <a:t>0747</a:t>
                      </a:r>
                      <a:endParaRPr lang="en-US" sz="10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t">
                        <a:buNone/>
                      </a:pPr>
                      <a:r>
                        <a:rPr lang="en-US" sz="1000" b="0" i="0" u="none" strike="noStrike" dirty="0">
                          <a:solidFill>
                            <a:srgbClr val="000000"/>
                          </a:solidFill>
                          <a:effectLst/>
                          <a:latin typeface="Arial" panose="020B0604020202020204" pitchFamily="34" charset="0"/>
                        </a:rPr>
                        <a:t>F</a:t>
                      </a:r>
                      <a:endParaRPr lang="en-US" sz="10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buNone/>
                      </a:pPr>
                      <a:r>
                        <a:rPr lang="en-US" altLang="zh-CN" sz="1000" b="0" i="0" u="none" strike="noStrike" dirty="0">
                          <a:solidFill>
                            <a:srgbClr val="000000"/>
                          </a:solidFill>
                          <a:effectLst/>
                          <a:latin typeface="Arial" panose="020B0604020202020204" pitchFamily="34" charset="0"/>
                        </a:rPr>
                        <a:t>No</a:t>
                      </a:r>
                      <a:endParaRPr lang="en-US" sz="10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t">
                        <a:buNone/>
                      </a:pPr>
                      <a:r>
                        <a:rPr lang="en-US" altLang="zh-CN" sz="1000" b="0" i="0" u="none" strike="noStrike" dirty="0">
                          <a:solidFill>
                            <a:srgbClr val="000000"/>
                          </a:solidFill>
                          <a:effectLst/>
                          <a:highlight>
                            <a:srgbClr val="FFFF00"/>
                          </a:highlight>
                          <a:latin typeface="Arial" panose="020B0604020202020204" pitchFamily="34" charset="0"/>
                        </a:rPr>
                        <a:t>RP-25XXXX</a:t>
                      </a:r>
                      <a:endParaRPr lang="en-US" altLang="zh-CN" sz="1000" b="0" i="0" u="none" strike="noStrike" dirty="0">
                        <a:solidFill>
                          <a:srgbClr val="000000"/>
                        </a:solidFill>
                        <a:effectLst/>
                        <a:highlight>
                          <a:srgbClr val="FFFF00"/>
                        </a:highligh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r>
              <a:tr h="232395">
                <a:tc>
                  <a:txBody>
                    <a:bodyPr/>
                    <a:lstStyle/>
                    <a:p>
                      <a:pPr marL="0" algn="l" defTabSz="914400" rtl="0" eaLnBrk="1" fontAlgn="t" latinLnBrk="0" hangingPunct="1">
                        <a:buNone/>
                      </a:pPr>
                      <a:r>
                        <a:rPr lang="en-GB" altLang="zh-CN" sz="1000" b="1" i="0" u="sng" strike="noStrike" kern="1200" dirty="0">
                          <a:solidFill>
                            <a:srgbClr val="0000FF"/>
                          </a:solidFill>
                          <a:effectLst/>
                          <a:latin typeface="Arial" panose="020B0604020202020204" pitchFamily="34" charset="0"/>
                          <a:ea typeface="+mn-ea"/>
                          <a:cs typeface="+mn-cs"/>
                        </a:rPr>
                        <a:t>R1-2509715</a:t>
                      </a:r>
                      <a:endParaRPr lang="en-US" sz="1000" b="1" i="0" u="sng" strike="noStrike" kern="1200" dirty="0">
                        <a:solidFill>
                          <a:srgbClr val="0000FF"/>
                        </a:solidFill>
                        <a:effectLst/>
                        <a:highlight>
                          <a:srgbClr val="FFFF00"/>
                        </a:highlight>
                        <a:latin typeface="Arial" panose="020B0604020202020204" pitchFamily="34" charset="0"/>
                        <a:ea typeface="+mn-ea"/>
                        <a:cs typeface="+mn-cs"/>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fontAlgn="t" latinLnBrk="0" hangingPunct="1">
                        <a:spcAft>
                          <a:spcPts val="600"/>
                        </a:spcAft>
                        <a:buNone/>
                      </a:pPr>
                      <a:r>
                        <a:rPr lang="en-US" altLang="zh-CN" sz="1000" b="0" i="0" u="none" strike="noStrike" kern="1200" dirty="0">
                          <a:solidFill>
                            <a:srgbClr val="000000"/>
                          </a:solidFill>
                          <a:effectLst/>
                          <a:latin typeface="Arial" panose="020B0604020202020204" pitchFamily="34" charset="0"/>
                          <a:ea typeface="+mn-ea"/>
                          <a:cs typeface="+mn-cs"/>
                        </a:rPr>
                        <a:t>Introduction of PDCCH repetitions for Type0-PDCCH CSS set </a:t>
                      </a:r>
                      <a:r>
                        <a:rPr lang="en-GB" altLang="zh-CN" sz="1000" b="0" i="0" u="none" strike="noStrike" kern="1200" dirty="0">
                          <a:solidFill>
                            <a:srgbClr val="000000"/>
                          </a:solidFill>
                          <a:effectLst/>
                          <a:latin typeface="Arial" panose="020B0604020202020204" pitchFamily="34" charset="0"/>
                          <a:ea typeface="+mn-ea"/>
                          <a:cs typeface="+mn-cs"/>
                        </a:rPr>
                        <a:t>in TNs</a:t>
                      </a:r>
                      <a:r>
                        <a:rPr lang="en-US" altLang="zh-CN" sz="1000" b="0" i="0" u="none" strike="noStrike" kern="1200" dirty="0">
                          <a:solidFill>
                            <a:srgbClr val="000000"/>
                          </a:solidFill>
                          <a:effectLst/>
                          <a:latin typeface="Arial" panose="020B0604020202020204" pitchFamily="34" charset="0"/>
                          <a:ea typeface="+mn-ea"/>
                          <a:cs typeface="+mn-cs"/>
                        </a:rPr>
                        <a:t> [</a:t>
                      </a:r>
                      <a:r>
                        <a:rPr lang="en-GB" altLang="zh-CN" sz="1000" b="0" i="0" u="none" strike="noStrike" kern="1200" dirty="0">
                          <a:solidFill>
                            <a:srgbClr val="000000"/>
                          </a:solidFill>
                          <a:effectLst/>
                          <a:latin typeface="Arial" panose="020B0604020202020204" pitchFamily="34" charset="0"/>
                          <a:ea typeface="+mn-ea"/>
                          <a:cs typeface="+mn-cs"/>
                        </a:rPr>
                        <a:t>Common_PDCCH_Rep_TN</a:t>
                      </a:r>
                      <a:r>
                        <a:rPr lang="en-US" altLang="zh-CN" sz="1000" b="0" i="0" u="none" strike="noStrike" kern="1200" dirty="0">
                          <a:solidFill>
                            <a:srgbClr val="000000"/>
                          </a:solidFill>
                          <a:effectLst/>
                          <a:latin typeface="Arial" panose="020B0604020202020204" pitchFamily="34" charset="0"/>
                          <a:ea typeface="+mn-ea"/>
                          <a:cs typeface="+mn-cs"/>
                        </a:rPr>
                        <a:t>]</a:t>
                      </a:r>
                      <a:endParaRPr lang="zh-CN" altLang="en-US" sz="1000" b="0" i="0" u="none" strike="noStrike" kern="1200" dirty="0">
                        <a:solidFill>
                          <a:srgbClr val="000000"/>
                        </a:solidFill>
                        <a:effectLst/>
                        <a:latin typeface="Arial" panose="020B0604020202020204" pitchFamily="34" charset="0"/>
                        <a:ea typeface="+mn-ea"/>
                        <a:cs typeface="+mn-cs"/>
                      </a:endParaRPr>
                    </a:p>
                  </a:txBody>
                  <a:tcPr marL="26670" marR="2667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fontAlgn="t" latinLnBrk="0" hangingPunct="1">
                        <a:buNone/>
                      </a:pPr>
                      <a:r>
                        <a:rPr lang="en-US" sz="1000" kern="1200" dirty="0">
                          <a:solidFill>
                            <a:schemeClr val="tx1"/>
                          </a:solidFill>
                          <a:effectLst/>
                          <a:latin typeface="Calibri" panose="020F0502020204030204"/>
                          <a:ea typeface="+mn-ea"/>
                          <a:cs typeface="+mn-cs"/>
                        </a:rPr>
                        <a:t>Samsung</a:t>
                      </a:r>
                      <a:endParaRPr lang="en-US" sz="1000" kern="1200" dirty="0">
                        <a:solidFill>
                          <a:schemeClr val="tx1"/>
                        </a:solidFill>
                        <a:effectLst/>
                        <a:latin typeface="Calibri" panose="020F0502020204030204"/>
                        <a:ea typeface="+mn-ea"/>
                        <a:cs typeface="+mn-cs"/>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t">
                        <a:buNone/>
                      </a:pPr>
                      <a:r>
                        <a:rPr lang="en-US" sz="1000" b="1" i="0" u="sng" strike="noStrike" dirty="0">
                          <a:solidFill>
                            <a:srgbClr val="0000FF"/>
                          </a:solidFill>
                          <a:effectLst/>
                          <a:latin typeface="Arial" panose="020B0604020202020204" pitchFamily="34" charset="0"/>
                          <a:hlinkClick r:id="rId1"/>
                        </a:rPr>
                        <a:t>Rel-19</a:t>
                      </a:r>
                      <a:endParaRPr lang="en-US" sz="10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t">
                        <a:buNone/>
                      </a:pPr>
                      <a:r>
                        <a:rPr lang="en-US" sz="1000" b="1" i="0" u="sng" strike="noStrike" dirty="0">
                          <a:solidFill>
                            <a:srgbClr val="0000FF"/>
                          </a:solidFill>
                          <a:effectLst/>
                          <a:latin typeface="Arial" panose="020B0604020202020204" pitchFamily="34" charset="0"/>
                        </a:rPr>
                        <a:t>38.213</a:t>
                      </a:r>
                      <a:endParaRPr lang="en-US" sz="10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t">
                        <a:buNone/>
                      </a:pPr>
                      <a:r>
                        <a:rPr lang="en-US" sz="1000" b="1" i="0" u="sng" strike="noStrike" dirty="0">
                          <a:solidFill>
                            <a:srgbClr val="0000FF"/>
                          </a:solidFill>
                          <a:effectLst/>
                          <a:latin typeface="Arial" panose="020B0604020202020204" pitchFamily="34" charset="0"/>
                          <a:hlinkClick r:id="rId2"/>
                        </a:rPr>
                        <a:t>TEI19</a:t>
                      </a:r>
                      <a:endParaRPr lang="en-US" sz="10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buNone/>
                      </a:pPr>
                      <a:r>
                        <a:rPr lang="en-US" sz="1000" b="0" i="0" u="none" strike="noStrike" dirty="0">
                          <a:solidFill>
                            <a:srgbClr val="000000"/>
                          </a:solidFill>
                          <a:effectLst/>
                          <a:latin typeface="Arial" panose="020B0604020202020204" pitchFamily="34" charset="0"/>
                        </a:rPr>
                        <a:t>0748</a:t>
                      </a:r>
                      <a:endParaRPr lang="en-US" sz="10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buNone/>
                      </a:pPr>
                      <a:r>
                        <a:rPr lang="en-US" sz="1000" b="0" i="0" u="none" strike="noStrike" dirty="0">
                          <a:solidFill>
                            <a:srgbClr val="000000"/>
                          </a:solidFill>
                          <a:effectLst/>
                          <a:latin typeface="Arial" panose="020B0604020202020204" pitchFamily="34" charset="0"/>
                        </a:rPr>
                        <a:t>B</a:t>
                      </a:r>
                      <a:endParaRPr lang="en-US" sz="10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buNone/>
                      </a:pPr>
                      <a:r>
                        <a:rPr lang="en-US" altLang="zh-CN" sz="1000" b="0" i="0" u="none" strike="noStrike" dirty="0">
                          <a:solidFill>
                            <a:srgbClr val="000000"/>
                          </a:solidFill>
                          <a:effectLst/>
                          <a:latin typeface="Arial" panose="020B0604020202020204" pitchFamily="34" charset="0"/>
                        </a:rPr>
                        <a:t>No</a:t>
                      </a:r>
                      <a:endParaRPr lang="en-US" altLang="zh-CN" sz="10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000" b="0" i="0" u="none" strike="noStrike" dirty="0">
                          <a:solidFill>
                            <a:srgbClr val="000000"/>
                          </a:solidFill>
                          <a:effectLst/>
                          <a:highlight>
                            <a:srgbClr val="FFFF00"/>
                          </a:highlight>
                          <a:latin typeface="Arial" panose="020B0604020202020204" pitchFamily="34" charset="0"/>
                        </a:rPr>
                        <a:t>RP-25XXXX</a:t>
                      </a:r>
                      <a:endParaRPr lang="en-US" altLang="zh-CN" sz="1000" b="0" i="0" u="none" strike="noStrike" dirty="0">
                        <a:solidFill>
                          <a:srgbClr val="000000"/>
                        </a:solidFill>
                        <a:effectLst/>
                        <a:highlight>
                          <a:srgbClr val="FFFF00"/>
                        </a:highligh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r>
              <a:tr h="232394">
                <a:tc>
                  <a:txBody>
                    <a:bodyPr/>
                    <a:lstStyle/>
                    <a:p>
                      <a:pPr marL="0" algn="l" defTabSz="914400" rtl="0" eaLnBrk="1" fontAlgn="t" latinLnBrk="0" hangingPunct="1">
                        <a:buNone/>
                      </a:pPr>
                      <a:r>
                        <a:rPr lang="en-US" sz="1000" b="1" i="0" u="sng" strike="noStrike" kern="1200" dirty="0">
                          <a:solidFill>
                            <a:srgbClr val="0000FF"/>
                          </a:solidFill>
                          <a:effectLst/>
                          <a:latin typeface="Arial" panose="020B0604020202020204" pitchFamily="34" charset="0"/>
                          <a:ea typeface="+mn-ea"/>
                          <a:cs typeface="+mn-cs"/>
                        </a:rPr>
                        <a:t>R1-2509698</a:t>
                      </a:r>
                      <a:endParaRPr lang="en-US" sz="1000" b="1" i="0" u="sng" strike="noStrike" kern="1200" dirty="0">
                        <a:solidFill>
                          <a:srgbClr val="0000FF"/>
                        </a:solidFill>
                        <a:effectLst/>
                        <a:highlight>
                          <a:srgbClr val="FFFF00"/>
                        </a:highlight>
                        <a:latin typeface="Arial" panose="020B0604020202020204" pitchFamily="34" charset="0"/>
                        <a:ea typeface="+mn-ea"/>
                        <a:cs typeface="+mn-cs"/>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fontAlgn="t" latinLnBrk="0" hangingPunct="1">
                        <a:spcAft>
                          <a:spcPts val="600"/>
                        </a:spcAft>
                        <a:buNone/>
                      </a:pPr>
                      <a:r>
                        <a:rPr lang="en-GB" altLang="zh-CN" sz="1000" b="0" i="0" u="none" strike="noStrike" kern="1200" dirty="0">
                          <a:solidFill>
                            <a:srgbClr val="000000"/>
                          </a:solidFill>
                          <a:effectLst/>
                          <a:latin typeface="Arial" panose="020B0604020202020204" pitchFamily="34" charset="0"/>
                          <a:ea typeface="+mn-ea"/>
                          <a:cs typeface="+mn-cs"/>
                        </a:rPr>
                        <a:t>Introduction of Rel-19 early CSI acquisition for L3 handover to TS 38.212 [EarlyCSI_L3HO]</a:t>
                      </a:r>
                      <a:endParaRPr lang="zh-CN" altLang="en-US" sz="1000" b="0" i="0" u="none" strike="noStrike" kern="1200" dirty="0">
                        <a:solidFill>
                          <a:srgbClr val="000000"/>
                        </a:solidFill>
                        <a:effectLst/>
                        <a:latin typeface="Arial" panose="020B0604020202020204" pitchFamily="34" charset="0"/>
                        <a:ea typeface="+mn-ea"/>
                        <a:cs typeface="+mn-cs"/>
                      </a:endParaRPr>
                    </a:p>
                  </a:txBody>
                  <a:tcPr marL="26670" marR="2667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fontAlgn="t" latinLnBrk="0" hangingPunct="1">
                        <a:buNone/>
                      </a:pPr>
                      <a:r>
                        <a:rPr lang="en-US" sz="1000" kern="1200" dirty="0">
                          <a:solidFill>
                            <a:schemeClr val="tx1"/>
                          </a:solidFill>
                          <a:effectLst/>
                          <a:latin typeface="Calibri" panose="020F0502020204030204"/>
                          <a:ea typeface="+mn-ea"/>
                          <a:cs typeface="+mn-cs"/>
                        </a:rPr>
                        <a:t>Huawei</a:t>
                      </a:r>
                      <a:endParaRPr lang="en-US" sz="1000" kern="1200" dirty="0">
                        <a:solidFill>
                          <a:schemeClr val="tx1"/>
                        </a:solidFill>
                        <a:effectLst/>
                        <a:latin typeface="Calibri" panose="020F0502020204030204"/>
                        <a:ea typeface="+mn-ea"/>
                        <a:cs typeface="+mn-cs"/>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t">
                        <a:buNone/>
                      </a:pPr>
                      <a:r>
                        <a:rPr lang="en-US" sz="1000" b="1" i="0" u="sng" strike="noStrike" dirty="0">
                          <a:solidFill>
                            <a:srgbClr val="0000FF"/>
                          </a:solidFill>
                          <a:effectLst/>
                          <a:latin typeface="Arial" panose="020B0604020202020204" pitchFamily="34" charset="0"/>
                          <a:hlinkClick r:id="rId1"/>
                        </a:rPr>
                        <a:t>Rel-19</a:t>
                      </a:r>
                      <a:endParaRPr lang="en-US" sz="10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t">
                        <a:buNone/>
                      </a:pPr>
                      <a:r>
                        <a:rPr lang="en-US" sz="1000" b="1" i="0" u="sng" strike="noStrike" dirty="0">
                          <a:solidFill>
                            <a:srgbClr val="0000FF"/>
                          </a:solidFill>
                          <a:effectLst/>
                          <a:latin typeface="Arial" panose="020B0604020202020204" pitchFamily="34" charset="0"/>
                        </a:rPr>
                        <a:t>38.212</a:t>
                      </a:r>
                      <a:endParaRPr lang="en-US" sz="10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t">
                        <a:buNone/>
                      </a:pPr>
                      <a:r>
                        <a:rPr lang="en-US" sz="1000" b="1" i="0" u="sng" strike="noStrike" dirty="0">
                          <a:solidFill>
                            <a:srgbClr val="0000FF"/>
                          </a:solidFill>
                          <a:effectLst/>
                          <a:latin typeface="Arial" panose="020B0604020202020204" pitchFamily="34" charset="0"/>
                          <a:hlinkClick r:id="rId2"/>
                        </a:rPr>
                        <a:t>TEI19</a:t>
                      </a:r>
                      <a:endParaRPr lang="en-US" sz="10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000" b="0" i="0" u="none" strike="noStrike" kern="1200" dirty="0">
                          <a:solidFill>
                            <a:srgbClr val="000000"/>
                          </a:solidFill>
                          <a:effectLst/>
                          <a:latin typeface="Arial" panose="020B0604020202020204" pitchFamily="34" charset="0"/>
                          <a:ea typeface="+mn-ea"/>
                          <a:cs typeface="+mn-cs"/>
                        </a:rPr>
                        <a:t>0236</a:t>
                      </a:r>
                      <a:endParaRPr lang="en-US" altLang="zh-CN" sz="1000" b="0" i="0" u="none" strike="noStrike" kern="1200" dirty="0">
                        <a:solidFill>
                          <a:srgbClr val="000000"/>
                        </a:solidFill>
                        <a:effectLst/>
                        <a:latin typeface="Arial" panose="020B0604020202020204" pitchFamily="34" charset="0"/>
                        <a:ea typeface="+mn-ea"/>
                        <a:cs typeface="+mn-cs"/>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US" altLang="zh-CN" sz="1000" b="0" i="0" u="none" strike="noStrike" dirty="0">
                          <a:solidFill>
                            <a:srgbClr val="000000"/>
                          </a:solidFill>
                          <a:effectLst/>
                          <a:latin typeface="Arial" panose="020B0604020202020204" pitchFamily="34" charset="0"/>
                        </a:rPr>
                        <a:t>B</a:t>
                      </a:r>
                      <a:endParaRPr lang="en-US" altLang="zh-CN" sz="10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buNone/>
                      </a:pPr>
                      <a:r>
                        <a:rPr lang="en-US" altLang="zh-CN" sz="1000" b="0" i="0" u="none" strike="noStrike" dirty="0">
                          <a:solidFill>
                            <a:srgbClr val="000000"/>
                          </a:solidFill>
                          <a:effectLst/>
                          <a:latin typeface="Arial" panose="020B0604020202020204" pitchFamily="34" charset="0"/>
                        </a:rPr>
                        <a:t>RAN2</a:t>
                      </a:r>
                      <a:endParaRPr lang="en-US" altLang="zh-CN" sz="10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000" b="0" i="0" u="none" strike="noStrike" dirty="0">
                          <a:solidFill>
                            <a:srgbClr val="000000"/>
                          </a:solidFill>
                          <a:effectLst/>
                          <a:highlight>
                            <a:srgbClr val="FFFF00"/>
                          </a:highlight>
                          <a:latin typeface="Arial" panose="020B0604020202020204" pitchFamily="34" charset="0"/>
                        </a:rPr>
                        <a:t>RP-25XXXX</a:t>
                      </a:r>
                      <a:endParaRPr lang="en-US" altLang="zh-CN" sz="1000" b="0" i="0" u="none" strike="noStrike" dirty="0">
                        <a:solidFill>
                          <a:srgbClr val="000000"/>
                        </a:solidFill>
                        <a:effectLst/>
                        <a:highlight>
                          <a:srgbClr val="FFFF00"/>
                        </a:highligh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a:effectLst>
                  <a:outerShdw blurRad="38100" dist="38100" dir="2700000" algn="tl">
                    <a:srgbClr val="C0C0C0"/>
                  </a:outerShdw>
                </a:effectLst>
                <a:latin typeface="Arial" panose="020B0604020202020204"/>
              </a:rPr>
              <a:t>6GR</a:t>
            </a:r>
            <a:endParaRPr lang="en-US" kern="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eaLnBrk="1" fontAlgn="t" hangingPunct="1">
              <a:lnSpc>
                <a:spcPct val="120000"/>
              </a:lnSpc>
              <a:spcBef>
                <a:spcPts val="0"/>
              </a:spcBef>
              <a:spcAft>
                <a:spcPts val="0"/>
              </a:spcAft>
            </a:pPr>
            <a:r>
              <a:rPr lang="en-US" altLang="en-US" sz="1800" dirty="0">
                <a:ea typeface="Malgun Gothic" panose="020B0503020000020004" pitchFamily="34" charset="-127"/>
              </a:rPr>
              <a:t>Rel-20 6GR</a:t>
            </a:r>
            <a:endParaRPr lang="en-US" altLang="en-US" sz="1800" dirty="0">
              <a:ea typeface="Malgun Gothic" panose="020B0503020000020004" pitchFamily="34" charset="-127"/>
            </a:endParaRPr>
          </a:p>
          <a:p>
            <a:pPr lvl="1">
              <a:lnSpc>
                <a:spcPct val="120000"/>
              </a:lnSpc>
              <a:spcBef>
                <a:spcPts val="300"/>
              </a:spcBef>
              <a:spcAft>
                <a:spcPts val="300"/>
              </a:spcAft>
            </a:pPr>
            <a:r>
              <a:rPr lang="en-US" sz="1600" dirty="0"/>
              <a:t>Waveform and Channel coding are in good shape where core part are almost confirmed while further studying necessary enhancement of Polar code and  LDPC code beyond 5G NR range.</a:t>
            </a:r>
            <a:endParaRPr lang="en-US" sz="1600" dirty="0"/>
          </a:p>
          <a:p>
            <a:pPr lvl="1">
              <a:spcBef>
                <a:spcPts val="300"/>
              </a:spcBef>
              <a:spcAft>
                <a:spcPts val="300"/>
              </a:spcAft>
            </a:pPr>
            <a:r>
              <a:rPr lang="en-US" altLang="ko-KR" sz="1600" dirty="0"/>
              <a:t>Comprehensive discussion on </a:t>
            </a:r>
            <a:r>
              <a:rPr lang="en-US" altLang="zh-CN" sz="1600" dirty="0"/>
              <a:t>general </a:t>
            </a:r>
            <a:r>
              <a:rPr lang="en-US" altLang="ko-KR" sz="1600" dirty="0"/>
              <a:t>evaluation assumptions, traffic models, network and UE power consumption model</a:t>
            </a:r>
            <a:endParaRPr lang="en-US" altLang="ko-KR" sz="1600" dirty="0"/>
          </a:p>
          <a:p>
            <a:pPr lvl="1">
              <a:spcBef>
                <a:spcPts val="300"/>
              </a:spcBef>
              <a:spcAft>
                <a:spcPts val="300"/>
              </a:spcAft>
            </a:pPr>
            <a:r>
              <a:rPr lang="en-US" altLang="ko-KR" sz="1600" dirty="0"/>
              <a:t>Categorize the AI/ML use cases and identify where to discuss each use case when suitable and possible </a:t>
            </a:r>
            <a:endParaRPr lang="en-US" altLang="en-US" sz="1600" dirty="0"/>
          </a:p>
          <a:p>
            <a:pPr lvl="1">
              <a:lnSpc>
                <a:spcPct val="120000"/>
              </a:lnSpc>
              <a:spcBef>
                <a:spcPts val="0"/>
              </a:spcBef>
              <a:spcAft>
                <a:spcPts val="0"/>
              </a:spcAft>
            </a:pPr>
            <a:endParaRPr lang="en-US" altLang="en-US" sz="1600" dirty="0"/>
          </a:p>
          <a:p>
            <a:pPr>
              <a:lnSpc>
                <a:spcPct val="120000"/>
              </a:lnSpc>
              <a:spcBef>
                <a:spcPts val="0"/>
              </a:spcBef>
              <a:spcAft>
                <a:spcPts val="0"/>
              </a:spcAft>
            </a:pPr>
            <a:endParaRPr lang="en-US" altLang="en-US" sz="1800" dirty="0"/>
          </a:p>
        </p:txBody>
      </p:sp>
      <p:sp>
        <p:nvSpPr>
          <p:cNvPr id="3" name="제목 2"/>
          <p:cNvSpPr>
            <a:spLocks noGrp="1"/>
          </p:cNvSpPr>
          <p:nvPr>
            <p:ph type="title"/>
          </p:nvPr>
        </p:nvSpPr>
        <p:spPr/>
        <p:txBody>
          <a:bodyPr/>
          <a:lstStyle/>
          <a:p>
            <a:r>
              <a:rPr lang="en-US" dirty="0"/>
              <a:t>6GR Summary</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GB" altLang="ja-JP" dirty="0"/>
              <a:t>Rel-</a:t>
            </a:r>
            <a:r>
              <a:rPr lang="en-US" altLang="en-GB" dirty="0"/>
              <a:t>20</a:t>
            </a:r>
            <a:r>
              <a:rPr lang="en-GB" altLang="ja-JP" dirty="0"/>
              <a:t> NR</a:t>
            </a:r>
            <a:r>
              <a:rPr lang="en-US" altLang="en-GB" dirty="0"/>
              <a:t>/6GR</a:t>
            </a:r>
            <a:r>
              <a:rPr lang="en-GB" altLang="ja-JP" dirty="0"/>
              <a:t> Study/Work Item List</a:t>
            </a:r>
            <a:endParaRPr lang="en-US" dirty="0"/>
          </a:p>
        </p:txBody>
      </p:sp>
      <p:graphicFrame>
        <p:nvGraphicFramePr>
          <p:cNvPr id="4" name="Table 1"/>
          <p:cNvGraphicFramePr>
            <a:graphicFrameLocks noGrp="1"/>
          </p:cNvGraphicFramePr>
          <p:nvPr/>
        </p:nvGraphicFramePr>
        <p:xfrm>
          <a:off x="1113663" y="1470112"/>
          <a:ext cx="9960696" cy="3225828"/>
        </p:xfrm>
        <a:graphic>
          <a:graphicData uri="http://schemas.openxmlformats.org/drawingml/2006/table">
            <a:tbl>
              <a:tblPr/>
              <a:tblGrid>
                <a:gridCol w="5735955"/>
                <a:gridCol w="1053465"/>
                <a:gridCol w="711200"/>
                <a:gridCol w="1332230"/>
                <a:gridCol w="1127846"/>
              </a:tblGrid>
              <a:tr h="216650">
                <a:tc>
                  <a:txBody>
                    <a:bodyPr/>
                    <a:lstStyle>
                      <a:lvl1pPr marL="0" algn="l" defTabSz="914400" rtl="0" eaLnBrk="1" latinLnBrk="0" hangingPunct="1">
                        <a:spcBef>
                          <a:spcPct val="20000"/>
                        </a:spcBef>
                        <a:defRPr sz="2400" kern="1200">
                          <a:solidFill>
                            <a:schemeClr val="tx1"/>
                          </a:solidFill>
                          <a:latin typeface="Calibri" panose="020F0502020204030204" pitchFamily="34" charset="0"/>
                          <a:ea typeface="MS PGothic" panose="020B0600070205080204" pitchFamily="50" charset="-128"/>
                        </a:defRPr>
                      </a:lvl1pPr>
                      <a:lvl2pPr marL="742950" indent="-285750" algn="l" defTabSz="914400" rtl="0" eaLnBrk="1" latinLnBrk="0" hangingPunct="1">
                        <a:spcBef>
                          <a:spcPct val="20000"/>
                        </a:spcBef>
                        <a:buClr>
                          <a:srgbClr val="C00000"/>
                        </a:buClr>
                        <a:buFont typeface="Arial" panose="020B0604020202020204" pitchFamily="34" charset="0"/>
                        <a:defRPr sz="2000" kern="1200">
                          <a:solidFill>
                            <a:schemeClr val="tx1"/>
                          </a:solidFill>
                          <a:latin typeface="Calibri" panose="020F0502020204030204" pitchFamily="34" charset="0"/>
                          <a:ea typeface="MS PGothic" panose="020B0600070205080204" pitchFamily="50" charset="-128"/>
                        </a:defRPr>
                      </a:lvl2pPr>
                      <a:lvl3pPr marL="1143000" indent="-228600" algn="l" defTabSz="914400" rtl="0" eaLnBrk="1" latinLnBrk="0" hangingPunct="1">
                        <a:spcBef>
                          <a:spcPct val="20000"/>
                        </a:spcBef>
                        <a:buFont typeface="Arial" panose="020B0604020202020204" pitchFamily="34" charset="0"/>
                        <a:defRPr sz="1800" kern="1200">
                          <a:solidFill>
                            <a:schemeClr val="tx1"/>
                          </a:solidFill>
                          <a:latin typeface="Calibri" panose="020F0502020204030204" pitchFamily="34" charset="0"/>
                          <a:ea typeface="MS PGothic" panose="020B0600070205080204" pitchFamily="50" charset="-128"/>
                        </a:defRPr>
                      </a:lvl3pPr>
                      <a:lvl4pPr marL="1600200" indent="-228600" algn="l" defTabSz="914400" rtl="0" eaLnBrk="1" latinLnBrk="0" hangingPunct="1">
                        <a:spcBef>
                          <a:spcPct val="20000"/>
                        </a:spcBef>
                        <a:buFont typeface="Arial" panose="020B0604020202020204" pitchFamily="34" charset="0"/>
                        <a:defRPr sz="1600" kern="1200">
                          <a:solidFill>
                            <a:schemeClr val="tx1"/>
                          </a:solidFill>
                          <a:latin typeface="Calibri" panose="020F0502020204030204" pitchFamily="34" charset="0"/>
                          <a:ea typeface="MS PGothic" panose="020B0600070205080204" pitchFamily="50" charset="-128"/>
                        </a:defRPr>
                      </a:lvl4pPr>
                      <a:lvl5pPr marL="2057400" indent="-228600" algn="l" defTabSz="914400" rtl="0" eaLnBrk="1" latinLnBrk="0" hangingPunct="1">
                        <a:spcBef>
                          <a:spcPct val="20000"/>
                        </a:spcBef>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5pPr>
                      <a:lvl6pPr marL="25146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6pPr>
                      <a:lvl7pPr marL="29718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7pPr>
                      <a:lvl8pPr marL="34290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8pPr>
                      <a:lvl9pPr marL="38862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pPr>
                      <a:r>
                        <a:rPr kumimoji="0" lang="en-GB" altLang="ja-JP" sz="1400" b="1"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Title</a:t>
                      </a:r>
                      <a:endParaRPr kumimoji="0" lang="en-GB" altLang="ja-JP" sz="14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algn="ctr" defTabSz="914400" rtl="0" eaLnBrk="0" fontAlgn="ctr" latinLnBrk="0" hangingPunct="0">
                        <a:lnSpc>
                          <a:spcPct val="100000"/>
                        </a:lnSpc>
                        <a:buClrTx/>
                        <a:buSzTx/>
                        <a:buFontTx/>
                        <a:buNone/>
                      </a:pPr>
                      <a:r>
                        <a:rPr kumimoji="0" lang="en-GB" altLang="ja-JP" sz="1400" b="1"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RAT</a:t>
                      </a:r>
                      <a:endParaRPr kumimoji="0" lang="en-GB" altLang="ja-JP" sz="1400" b="1"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anose="020F0502020204030204" pitchFamily="34" charset="0"/>
                          <a:ea typeface="MS PGothic" panose="020B0600070205080204" pitchFamily="50" charset="-128"/>
                        </a:defRPr>
                      </a:lvl1pPr>
                      <a:lvl2pPr marL="742950" indent="-285750" algn="l" defTabSz="914400" rtl="0" eaLnBrk="1" latinLnBrk="0" hangingPunct="1">
                        <a:spcBef>
                          <a:spcPct val="20000"/>
                        </a:spcBef>
                        <a:buClr>
                          <a:srgbClr val="C00000"/>
                        </a:buClr>
                        <a:buFont typeface="Arial" panose="020B0604020202020204" pitchFamily="34" charset="0"/>
                        <a:defRPr sz="2000" kern="1200">
                          <a:solidFill>
                            <a:schemeClr val="tx1"/>
                          </a:solidFill>
                          <a:latin typeface="Calibri" panose="020F0502020204030204" pitchFamily="34" charset="0"/>
                          <a:ea typeface="MS PGothic" panose="020B0600070205080204" pitchFamily="50" charset="-128"/>
                        </a:defRPr>
                      </a:lvl2pPr>
                      <a:lvl3pPr marL="1143000" indent="-228600" algn="l" defTabSz="914400" rtl="0" eaLnBrk="1" latinLnBrk="0" hangingPunct="1">
                        <a:spcBef>
                          <a:spcPct val="20000"/>
                        </a:spcBef>
                        <a:buFont typeface="Arial" panose="020B0604020202020204" pitchFamily="34" charset="0"/>
                        <a:defRPr sz="1800" kern="1200">
                          <a:solidFill>
                            <a:schemeClr val="tx1"/>
                          </a:solidFill>
                          <a:latin typeface="Calibri" panose="020F0502020204030204" pitchFamily="34" charset="0"/>
                          <a:ea typeface="MS PGothic" panose="020B0600070205080204" pitchFamily="50" charset="-128"/>
                        </a:defRPr>
                      </a:lvl3pPr>
                      <a:lvl4pPr marL="1600200" indent="-228600" algn="l" defTabSz="914400" rtl="0" eaLnBrk="1" latinLnBrk="0" hangingPunct="1">
                        <a:spcBef>
                          <a:spcPct val="20000"/>
                        </a:spcBef>
                        <a:buFont typeface="Arial" panose="020B0604020202020204" pitchFamily="34" charset="0"/>
                        <a:defRPr sz="1600" kern="1200">
                          <a:solidFill>
                            <a:schemeClr val="tx1"/>
                          </a:solidFill>
                          <a:latin typeface="Calibri" panose="020F0502020204030204" pitchFamily="34" charset="0"/>
                          <a:ea typeface="MS PGothic" panose="020B0600070205080204" pitchFamily="50" charset="-128"/>
                        </a:defRPr>
                      </a:lvl4pPr>
                      <a:lvl5pPr marL="2057400" indent="-228600" algn="l" defTabSz="914400" rtl="0" eaLnBrk="1" latinLnBrk="0" hangingPunct="1">
                        <a:spcBef>
                          <a:spcPct val="20000"/>
                        </a:spcBef>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5pPr>
                      <a:lvl6pPr marL="25146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6pPr>
                      <a:lvl7pPr marL="29718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7pPr>
                      <a:lvl8pPr marL="34290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8pPr>
                      <a:lvl9pPr marL="38862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pPr>
                      <a:r>
                        <a:rPr kumimoji="0" lang="ja-JP" altLang="en-GB" sz="1400" b="1"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 </a:t>
                      </a:r>
                      <a:endParaRPr kumimoji="0" lang="ja-JP" altLang="en-GB" sz="14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pPr>
                      <a:r>
                        <a:rPr kumimoji="0" lang="en-US" altLang="ja-JP" sz="1400" b="1"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RAN1 work completed?</a:t>
                      </a:r>
                      <a:endParaRPr kumimoji="0" lang="ja-JP" altLang="en-GB" sz="1400" b="1"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anose="020F0502020204030204" pitchFamily="34" charset="0"/>
                          <a:ea typeface="MS PGothic" panose="020B0600070205080204" pitchFamily="50" charset="-128"/>
                        </a:defRPr>
                      </a:lvl1pPr>
                      <a:lvl2pPr marL="742950" indent="-285750" algn="l" defTabSz="914400" rtl="0" eaLnBrk="1" latinLnBrk="0" hangingPunct="1">
                        <a:spcBef>
                          <a:spcPct val="20000"/>
                        </a:spcBef>
                        <a:buClr>
                          <a:srgbClr val="C00000"/>
                        </a:buClr>
                        <a:buFont typeface="Arial" panose="020B0604020202020204" pitchFamily="34" charset="0"/>
                        <a:defRPr sz="2000" kern="1200">
                          <a:solidFill>
                            <a:schemeClr val="tx1"/>
                          </a:solidFill>
                          <a:latin typeface="Calibri" panose="020F0502020204030204" pitchFamily="34" charset="0"/>
                          <a:ea typeface="MS PGothic" panose="020B0600070205080204" pitchFamily="50" charset="-128"/>
                        </a:defRPr>
                      </a:lvl2pPr>
                      <a:lvl3pPr marL="1143000" indent="-228600" algn="l" defTabSz="914400" rtl="0" eaLnBrk="1" latinLnBrk="0" hangingPunct="1">
                        <a:spcBef>
                          <a:spcPct val="20000"/>
                        </a:spcBef>
                        <a:buFont typeface="Arial" panose="020B0604020202020204" pitchFamily="34" charset="0"/>
                        <a:defRPr sz="1800" kern="1200">
                          <a:solidFill>
                            <a:schemeClr val="tx1"/>
                          </a:solidFill>
                          <a:latin typeface="Calibri" panose="020F0502020204030204" pitchFamily="34" charset="0"/>
                          <a:ea typeface="MS PGothic" panose="020B0600070205080204" pitchFamily="50" charset="-128"/>
                        </a:defRPr>
                      </a:lvl3pPr>
                      <a:lvl4pPr marL="1600200" indent="-228600" algn="l" defTabSz="914400" rtl="0" eaLnBrk="1" latinLnBrk="0" hangingPunct="1">
                        <a:spcBef>
                          <a:spcPct val="20000"/>
                        </a:spcBef>
                        <a:buFont typeface="Arial" panose="020B0604020202020204" pitchFamily="34" charset="0"/>
                        <a:defRPr sz="1600" kern="1200">
                          <a:solidFill>
                            <a:schemeClr val="tx1"/>
                          </a:solidFill>
                          <a:latin typeface="Calibri" panose="020F0502020204030204" pitchFamily="34" charset="0"/>
                          <a:ea typeface="MS PGothic" panose="020B0600070205080204" pitchFamily="50" charset="-128"/>
                        </a:defRPr>
                      </a:lvl4pPr>
                      <a:lvl5pPr marL="2057400" indent="-228600" algn="l" defTabSz="914400" rtl="0" eaLnBrk="1" latinLnBrk="0" hangingPunct="1">
                        <a:spcBef>
                          <a:spcPct val="20000"/>
                        </a:spcBef>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5pPr>
                      <a:lvl6pPr marL="25146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6pPr>
                      <a:lvl7pPr marL="29718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7pPr>
                      <a:lvl8pPr marL="34290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8pPr>
                      <a:lvl9pPr marL="38862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pPr>
                      <a:r>
                        <a:rPr kumimoji="0" lang="en-GB" altLang="ja-JP" sz="1400" b="1"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SR</a:t>
                      </a:r>
                      <a:endParaRPr kumimoji="0" lang="en-GB" altLang="ja-JP" sz="14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r>
              <a:tr h="28800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Study on 6G Radio</a:t>
                      </a:r>
                      <a:endPar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6GR</a:t>
                      </a:r>
                      <a:endPar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SI</a:t>
                      </a:r>
                      <a:endPar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NO</a:t>
                      </a:r>
                      <a:endPar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RP-252475</a:t>
                      </a:r>
                      <a:endPar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8000">
                <a:tc>
                  <a:txBody>
                    <a:body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Study on Integrated Sensing And Communication (ISAC) for NR</a:t>
                      </a:r>
                      <a:endPar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NR</a:t>
                      </a:r>
                      <a:endPar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SI</a:t>
                      </a:r>
                      <a:endPar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NO</a:t>
                      </a:r>
                      <a:endPar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en-GB"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RP-252200</a:t>
                      </a:r>
                      <a:endParaRPr kumimoji="0" lang="en-US" altLang="en-GB"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8000">
                <a:tc>
                  <a:txBody>
                    <a:body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Study on GNSS resilient NR-NTN operation</a:t>
                      </a:r>
                      <a:endPar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US" altLang="en-US"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NR</a:t>
                      </a:r>
                      <a:endParaRPr lang="en-US" altLang="en-US"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SI</a:t>
                      </a:r>
                      <a:endPar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NO</a:t>
                      </a:r>
                      <a:endPar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en-GB"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RP-251934</a:t>
                      </a:r>
                      <a:endParaRPr kumimoji="0" lang="en-US" altLang="en-GB"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Study on enhancements for solutions for Ambient IoT (Internet of Things) in NR outdoor for active devices</a:t>
                      </a:r>
                      <a:endPar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US" altLang="en-US"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NR</a:t>
                      </a:r>
                      <a:endParaRPr lang="en-US" altLang="en-US"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pPr>
                      <a:r>
                        <a:rPr kumimoji="0" lang="en-US" altLang="en-GB"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S</a:t>
                      </a:r>
                      <a:r>
                        <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I</a:t>
                      </a:r>
                      <a:endPar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NO</a:t>
                      </a:r>
                      <a:endPar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en-GB"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RP-252344</a:t>
                      </a:r>
                      <a:endParaRPr kumimoji="0" lang="en-US" altLang="en-GB"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800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Solutions for Ambient IoT (Internet of Things) in NR Phase 2</a:t>
                      </a:r>
                      <a:endPar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US" altLang="en-US"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NR</a:t>
                      </a:r>
                      <a:endParaRPr lang="en-US" altLang="en-US"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WI</a:t>
                      </a:r>
                      <a:endPar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NO</a:t>
                      </a:r>
                      <a:endPar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RP-252361</a:t>
                      </a:r>
                      <a:endPar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5382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NR MIMO Phase 6</a:t>
                      </a:r>
                      <a:endPar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US" altLang="en-US"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NR</a:t>
                      </a:r>
                      <a:endParaRPr lang="en-US" altLang="en-US"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GB" altLang="ja-JP" sz="12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50" charset="-128"/>
                          <a:cs typeface="Arial" panose="020B0604020202020204" pitchFamily="34" charset="0"/>
                        </a:rPr>
                        <a:t>WI</a:t>
                      </a:r>
                      <a:endParaRPr kumimoji="0" lang="en-GB" altLang="ja-JP" sz="12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50"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NO</a:t>
                      </a:r>
                      <a:endPar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en-GB"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RP-252509</a:t>
                      </a:r>
                      <a:endParaRPr kumimoji="0" lang="en-US" altLang="en-GB"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800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Coverage enhancements for NR Phase 3</a:t>
                      </a:r>
                      <a:endPar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US" altLang="en-US"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NR</a:t>
                      </a:r>
                      <a:endParaRPr lang="en-US" altLang="en-US"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GB" altLang="ja-JP" sz="12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50" charset="-128"/>
                          <a:cs typeface="Arial" panose="020B0604020202020204" pitchFamily="34" charset="0"/>
                        </a:rPr>
                        <a:t>WI</a:t>
                      </a:r>
                      <a:endParaRPr kumimoji="0" lang="en-GB" altLang="ja-JP" sz="12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50"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NO</a:t>
                      </a:r>
                      <a:endPar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en-GB"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RP-252571</a:t>
                      </a:r>
                      <a:endParaRPr kumimoji="0" lang="en-US" altLang="en-GB"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8000">
                <a:tc>
                  <a:txBody>
                    <a:body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Artificial Intelligence (AI)/Machine Learning (ML) for NR air interface enhancements</a:t>
                      </a:r>
                      <a:endPar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US" altLang="en-US"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NR</a:t>
                      </a:r>
                      <a:endParaRPr lang="en-US" altLang="en-US"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WI</a:t>
                      </a:r>
                      <a:endPar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NO</a:t>
                      </a:r>
                      <a:endPar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en-GB"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RP-252447</a:t>
                      </a:r>
                      <a:endParaRPr kumimoji="0" lang="en-US" altLang="en-GB"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6" name="Group 778"/>
          <p:cNvGraphicFramePr>
            <a:graphicFrameLocks noGrp="1"/>
          </p:cNvGraphicFramePr>
          <p:nvPr/>
        </p:nvGraphicFramePr>
        <p:xfrm>
          <a:off x="9574992" y="200755"/>
          <a:ext cx="2487613" cy="549276"/>
        </p:xfrm>
        <a:graphic>
          <a:graphicData uri="http://schemas.openxmlformats.org/drawingml/2006/table">
            <a:tbl>
              <a:tblPr/>
              <a:tblGrid>
                <a:gridCol w="787400"/>
                <a:gridCol w="1700213"/>
              </a:tblGrid>
              <a:tr h="274638">
                <a:tc>
                  <a:txBody>
                    <a:bodyPr/>
                    <a:lstStyle>
                      <a:lvl1pPr marL="0" algn="l" defTabSz="914400" rtl="0" eaLnBrk="1" latinLnBrk="0" hangingPunct="1">
                        <a:spcBef>
                          <a:spcPct val="20000"/>
                        </a:spcBef>
                        <a:defRPr sz="2400" kern="1200">
                          <a:solidFill>
                            <a:schemeClr val="tx1"/>
                          </a:solidFill>
                          <a:latin typeface="Calibri" panose="020F0502020204030204" pitchFamily="34" charset="0"/>
                          <a:ea typeface="MS PGothic" panose="020B0600070205080204" pitchFamily="50" charset="-128"/>
                        </a:defRPr>
                      </a:lvl1pPr>
                      <a:lvl2pPr marL="742950" indent="-285750" algn="l" defTabSz="914400" rtl="0" eaLnBrk="1" latinLnBrk="0" hangingPunct="1">
                        <a:spcBef>
                          <a:spcPct val="20000"/>
                        </a:spcBef>
                        <a:buClr>
                          <a:srgbClr val="C00000"/>
                        </a:buClr>
                        <a:buFont typeface="Arial" panose="020B0604020202020204" pitchFamily="34" charset="0"/>
                        <a:defRPr sz="2000" kern="1200">
                          <a:solidFill>
                            <a:schemeClr val="tx1"/>
                          </a:solidFill>
                          <a:latin typeface="Calibri" panose="020F0502020204030204" pitchFamily="34" charset="0"/>
                          <a:ea typeface="MS PGothic" panose="020B0600070205080204" pitchFamily="50" charset="-128"/>
                        </a:defRPr>
                      </a:lvl2pPr>
                      <a:lvl3pPr marL="1143000" indent="-228600" algn="l" defTabSz="914400" rtl="0" eaLnBrk="1" latinLnBrk="0" hangingPunct="1">
                        <a:spcBef>
                          <a:spcPct val="20000"/>
                        </a:spcBef>
                        <a:buFont typeface="Arial" panose="020B0604020202020204" pitchFamily="34" charset="0"/>
                        <a:defRPr sz="1800" kern="1200">
                          <a:solidFill>
                            <a:schemeClr val="tx1"/>
                          </a:solidFill>
                          <a:latin typeface="Calibri" panose="020F0502020204030204" pitchFamily="34" charset="0"/>
                          <a:ea typeface="MS PGothic" panose="020B0600070205080204" pitchFamily="50" charset="-128"/>
                        </a:defRPr>
                      </a:lvl3pPr>
                      <a:lvl4pPr marL="1600200" indent="-228600" algn="l" defTabSz="914400" rtl="0" eaLnBrk="1" latinLnBrk="0" hangingPunct="1">
                        <a:spcBef>
                          <a:spcPct val="20000"/>
                        </a:spcBef>
                        <a:buFont typeface="Arial" panose="020B0604020202020204" pitchFamily="34" charset="0"/>
                        <a:defRPr sz="1600" kern="1200">
                          <a:solidFill>
                            <a:schemeClr val="tx1"/>
                          </a:solidFill>
                          <a:latin typeface="Calibri" panose="020F0502020204030204" pitchFamily="34" charset="0"/>
                          <a:ea typeface="MS PGothic" panose="020B0600070205080204" pitchFamily="50" charset="-128"/>
                        </a:defRPr>
                      </a:lvl4pPr>
                      <a:lvl5pPr marL="2057400" indent="-228600" algn="l" defTabSz="914400" rtl="0" eaLnBrk="1" latinLnBrk="0" hangingPunct="1">
                        <a:spcBef>
                          <a:spcPct val="20000"/>
                        </a:spcBef>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5pPr>
                      <a:lvl6pPr marL="25146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6pPr>
                      <a:lvl7pPr marL="29718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7pPr>
                      <a:lvl8pPr marL="34290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8pPr>
                      <a:lvl9pPr marL="38862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9pPr>
                    </a:lstStyle>
                    <a:p>
                      <a:pPr marL="0" marR="0" lvl="0" indent="0" algn="ctr" defTabSz="914400" rtl="0" eaLnBrk="0" fontAlgn="b" latinLnBrk="0" hangingPunct="0">
                        <a:lnSpc>
                          <a:spcPct val="100000"/>
                        </a:lnSpc>
                        <a:spcBef>
                          <a:spcPct val="0"/>
                        </a:spcBef>
                        <a:spcAft>
                          <a:spcPct val="0"/>
                        </a:spcAft>
                        <a:buClrTx/>
                        <a:buSzTx/>
                        <a:buFontTx/>
                        <a:buNone/>
                      </a:pPr>
                      <a:endParaRPr kumimoji="0" lang="ja-JP" altLang="en-US"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endParaRPr>
                    </a:p>
                  </a:txBody>
                  <a:tcPr marT="45773" marB="4577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marL="0" algn="l" defTabSz="914400" rtl="0" eaLnBrk="1" latinLnBrk="0" hangingPunct="1">
                        <a:spcBef>
                          <a:spcPct val="20000"/>
                        </a:spcBef>
                        <a:defRPr sz="2400" kern="1200">
                          <a:solidFill>
                            <a:schemeClr val="tx1"/>
                          </a:solidFill>
                          <a:latin typeface="Calibri" panose="020F0502020204030204" pitchFamily="34" charset="0"/>
                          <a:ea typeface="MS PGothic" panose="020B0600070205080204" pitchFamily="50" charset="-128"/>
                        </a:defRPr>
                      </a:lvl1pPr>
                      <a:lvl2pPr marL="742950" indent="-285750" algn="l" defTabSz="914400" rtl="0" eaLnBrk="1" latinLnBrk="0" hangingPunct="1">
                        <a:spcBef>
                          <a:spcPct val="20000"/>
                        </a:spcBef>
                        <a:buClr>
                          <a:srgbClr val="C00000"/>
                        </a:buClr>
                        <a:buFont typeface="Arial" panose="020B0604020202020204" pitchFamily="34" charset="0"/>
                        <a:defRPr sz="2000" kern="1200">
                          <a:solidFill>
                            <a:schemeClr val="tx1"/>
                          </a:solidFill>
                          <a:latin typeface="Calibri" panose="020F0502020204030204" pitchFamily="34" charset="0"/>
                          <a:ea typeface="MS PGothic" panose="020B0600070205080204" pitchFamily="50" charset="-128"/>
                        </a:defRPr>
                      </a:lvl2pPr>
                      <a:lvl3pPr marL="1143000" indent="-228600" algn="l" defTabSz="914400" rtl="0" eaLnBrk="1" latinLnBrk="0" hangingPunct="1">
                        <a:spcBef>
                          <a:spcPct val="20000"/>
                        </a:spcBef>
                        <a:buFont typeface="Arial" panose="020B0604020202020204" pitchFamily="34" charset="0"/>
                        <a:defRPr sz="1800" kern="1200">
                          <a:solidFill>
                            <a:schemeClr val="tx1"/>
                          </a:solidFill>
                          <a:latin typeface="Calibri" panose="020F0502020204030204" pitchFamily="34" charset="0"/>
                          <a:ea typeface="MS PGothic" panose="020B0600070205080204" pitchFamily="50" charset="-128"/>
                        </a:defRPr>
                      </a:lvl3pPr>
                      <a:lvl4pPr marL="1600200" indent="-228600" algn="l" defTabSz="914400" rtl="0" eaLnBrk="1" latinLnBrk="0" hangingPunct="1">
                        <a:spcBef>
                          <a:spcPct val="20000"/>
                        </a:spcBef>
                        <a:buFont typeface="Arial" panose="020B0604020202020204" pitchFamily="34" charset="0"/>
                        <a:defRPr sz="1600" kern="1200">
                          <a:solidFill>
                            <a:schemeClr val="tx1"/>
                          </a:solidFill>
                          <a:latin typeface="Calibri" panose="020F0502020204030204" pitchFamily="34" charset="0"/>
                          <a:ea typeface="MS PGothic" panose="020B0600070205080204" pitchFamily="50" charset="-128"/>
                        </a:defRPr>
                      </a:lvl4pPr>
                      <a:lvl5pPr marL="2057400" indent="-228600" algn="l" defTabSz="914400" rtl="0" eaLnBrk="1" latinLnBrk="0" hangingPunct="1">
                        <a:spcBef>
                          <a:spcPct val="20000"/>
                        </a:spcBef>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5pPr>
                      <a:lvl6pPr marL="25146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6pPr>
                      <a:lvl7pPr marL="29718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7pPr>
                      <a:lvl8pPr marL="34290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8pPr>
                      <a:lvl9pPr marL="38862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9pPr>
                    </a:lstStyle>
                    <a:p>
                      <a:pPr marL="0" marR="0" lvl="0" indent="0" algn="l"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rPr>
                        <a:t>Disputed</a:t>
                      </a:r>
                      <a:endPar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endParaRPr>
                    </a:p>
                  </a:txBody>
                  <a:tcPr marT="45773" marB="45773"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r>
              <a:tr h="274638">
                <a:tc>
                  <a:txBody>
                    <a:bodyPr/>
                    <a:lstStyle>
                      <a:lvl1pPr marL="0" algn="l" defTabSz="914400" rtl="0" eaLnBrk="1" latinLnBrk="0" hangingPunct="1">
                        <a:spcBef>
                          <a:spcPct val="20000"/>
                        </a:spcBef>
                        <a:defRPr sz="2400" kern="1200">
                          <a:solidFill>
                            <a:schemeClr val="tx1"/>
                          </a:solidFill>
                          <a:latin typeface="Calibri" panose="020F0502020204030204" pitchFamily="34" charset="0"/>
                          <a:ea typeface="MS PGothic" panose="020B0600070205080204" pitchFamily="50" charset="-128"/>
                        </a:defRPr>
                      </a:lvl1pPr>
                      <a:lvl2pPr marL="742950" indent="-285750" algn="l" defTabSz="914400" rtl="0" eaLnBrk="1" latinLnBrk="0" hangingPunct="1">
                        <a:spcBef>
                          <a:spcPct val="20000"/>
                        </a:spcBef>
                        <a:buClr>
                          <a:srgbClr val="C00000"/>
                        </a:buClr>
                        <a:buFont typeface="Arial" panose="020B0604020202020204" pitchFamily="34" charset="0"/>
                        <a:defRPr sz="2000" kern="1200">
                          <a:solidFill>
                            <a:schemeClr val="tx1"/>
                          </a:solidFill>
                          <a:latin typeface="Calibri" panose="020F0502020204030204" pitchFamily="34" charset="0"/>
                          <a:ea typeface="MS PGothic" panose="020B0600070205080204" pitchFamily="50" charset="-128"/>
                        </a:defRPr>
                      </a:lvl2pPr>
                      <a:lvl3pPr marL="1143000" indent="-228600" algn="l" defTabSz="914400" rtl="0" eaLnBrk="1" latinLnBrk="0" hangingPunct="1">
                        <a:spcBef>
                          <a:spcPct val="20000"/>
                        </a:spcBef>
                        <a:buFont typeface="Arial" panose="020B0604020202020204" pitchFamily="34" charset="0"/>
                        <a:defRPr sz="1800" kern="1200">
                          <a:solidFill>
                            <a:schemeClr val="tx1"/>
                          </a:solidFill>
                          <a:latin typeface="Calibri" panose="020F0502020204030204" pitchFamily="34" charset="0"/>
                          <a:ea typeface="MS PGothic" panose="020B0600070205080204" pitchFamily="50" charset="-128"/>
                        </a:defRPr>
                      </a:lvl3pPr>
                      <a:lvl4pPr marL="1600200" indent="-228600" algn="l" defTabSz="914400" rtl="0" eaLnBrk="1" latinLnBrk="0" hangingPunct="1">
                        <a:spcBef>
                          <a:spcPct val="20000"/>
                        </a:spcBef>
                        <a:buFont typeface="Arial" panose="020B0604020202020204" pitchFamily="34" charset="0"/>
                        <a:defRPr sz="1600" kern="1200">
                          <a:solidFill>
                            <a:schemeClr val="tx1"/>
                          </a:solidFill>
                          <a:latin typeface="Calibri" panose="020F0502020204030204" pitchFamily="34" charset="0"/>
                          <a:ea typeface="MS PGothic" panose="020B0600070205080204" pitchFamily="50" charset="-128"/>
                        </a:defRPr>
                      </a:lvl4pPr>
                      <a:lvl5pPr marL="2057400" indent="-228600" algn="l" defTabSz="914400" rtl="0" eaLnBrk="1" latinLnBrk="0" hangingPunct="1">
                        <a:spcBef>
                          <a:spcPct val="20000"/>
                        </a:spcBef>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5pPr>
                      <a:lvl6pPr marL="25146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6pPr>
                      <a:lvl7pPr marL="29718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7pPr>
                      <a:lvl8pPr marL="34290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8pPr>
                      <a:lvl9pPr marL="38862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9pPr>
                    </a:lstStyle>
                    <a:p>
                      <a:pPr marL="0" marR="0" lvl="0" indent="0" algn="ctr"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rgbClr val="FF3300"/>
                          </a:solidFill>
                          <a:effectLst/>
                          <a:latin typeface="Arial" panose="020B0604020202020204" pitchFamily="34" charset="0"/>
                          <a:ea typeface="MS PGothic" panose="020B0600070205080204" pitchFamily="50" charset="-128"/>
                        </a:rPr>
                        <a:t>red</a:t>
                      </a:r>
                      <a:endParaRPr kumimoji="0" lang="en-GB" altLang="ja-JP" sz="1200" b="0" i="0" u="none" strike="noStrike" cap="none" normalizeH="0" baseline="0" dirty="0">
                        <a:ln>
                          <a:noFill/>
                        </a:ln>
                        <a:solidFill>
                          <a:srgbClr val="FF3300"/>
                        </a:solidFill>
                        <a:effectLst/>
                        <a:latin typeface="Arial" panose="020B0604020202020204" pitchFamily="34" charset="0"/>
                        <a:ea typeface="MS PGothic" panose="020B0600070205080204" pitchFamily="50" charset="-128"/>
                      </a:endParaRPr>
                    </a:p>
                  </a:txBody>
                  <a:tcPr marT="45773" marB="4577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20000"/>
                        </a:spcBef>
                        <a:defRPr sz="2400" kern="1200">
                          <a:solidFill>
                            <a:schemeClr val="tx1"/>
                          </a:solidFill>
                          <a:latin typeface="Calibri" panose="020F0502020204030204" pitchFamily="34" charset="0"/>
                          <a:ea typeface="MS PGothic" panose="020B0600070205080204" pitchFamily="50" charset="-128"/>
                        </a:defRPr>
                      </a:lvl1pPr>
                      <a:lvl2pPr marL="742950" indent="-285750" algn="l" defTabSz="914400" rtl="0" eaLnBrk="1" latinLnBrk="0" hangingPunct="1">
                        <a:spcBef>
                          <a:spcPct val="20000"/>
                        </a:spcBef>
                        <a:buClr>
                          <a:srgbClr val="C00000"/>
                        </a:buClr>
                        <a:buFont typeface="Arial" panose="020B0604020202020204" pitchFamily="34" charset="0"/>
                        <a:defRPr sz="2000" kern="1200">
                          <a:solidFill>
                            <a:schemeClr val="tx1"/>
                          </a:solidFill>
                          <a:latin typeface="Calibri" panose="020F0502020204030204" pitchFamily="34" charset="0"/>
                          <a:ea typeface="MS PGothic" panose="020B0600070205080204" pitchFamily="50" charset="-128"/>
                        </a:defRPr>
                      </a:lvl2pPr>
                      <a:lvl3pPr marL="1143000" indent="-228600" algn="l" defTabSz="914400" rtl="0" eaLnBrk="1" latinLnBrk="0" hangingPunct="1">
                        <a:spcBef>
                          <a:spcPct val="20000"/>
                        </a:spcBef>
                        <a:buFont typeface="Arial" panose="020B0604020202020204" pitchFamily="34" charset="0"/>
                        <a:defRPr sz="1800" kern="1200">
                          <a:solidFill>
                            <a:schemeClr val="tx1"/>
                          </a:solidFill>
                          <a:latin typeface="Calibri" panose="020F0502020204030204" pitchFamily="34" charset="0"/>
                          <a:ea typeface="MS PGothic" panose="020B0600070205080204" pitchFamily="50" charset="-128"/>
                        </a:defRPr>
                      </a:lvl3pPr>
                      <a:lvl4pPr marL="1600200" indent="-228600" algn="l" defTabSz="914400" rtl="0" eaLnBrk="1" latinLnBrk="0" hangingPunct="1">
                        <a:spcBef>
                          <a:spcPct val="20000"/>
                        </a:spcBef>
                        <a:buFont typeface="Arial" panose="020B0604020202020204" pitchFamily="34" charset="0"/>
                        <a:defRPr sz="1600" kern="1200">
                          <a:solidFill>
                            <a:schemeClr val="tx1"/>
                          </a:solidFill>
                          <a:latin typeface="Calibri" panose="020F0502020204030204" pitchFamily="34" charset="0"/>
                          <a:ea typeface="MS PGothic" panose="020B0600070205080204" pitchFamily="50" charset="-128"/>
                        </a:defRPr>
                      </a:lvl4pPr>
                      <a:lvl5pPr marL="2057400" indent="-228600" algn="l" defTabSz="914400" rtl="0" eaLnBrk="1" latinLnBrk="0" hangingPunct="1">
                        <a:spcBef>
                          <a:spcPct val="20000"/>
                        </a:spcBef>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5pPr>
                      <a:lvl6pPr marL="25146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6pPr>
                      <a:lvl7pPr marL="29718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7pPr>
                      <a:lvl8pPr marL="34290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8pPr>
                      <a:lvl9pPr marL="38862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9pPr>
                    </a:lstStyle>
                    <a:p>
                      <a:pPr marL="0" marR="0" lvl="0" indent="0" algn="l"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rPr>
                        <a:t>Proposal for change</a:t>
                      </a:r>
                      <a:endPar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endParaRPr>
                    </a:p>
                  </a:txBody>
                  <a:tcPr marT="45773" marB="45773"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46759" y="967402"/>
            <a:ext cx="11314633" cy="5281301"/>
          </a:xfrm>
        </p:spPr>
        <p:txBody>
          <a:bodyPr/>
          <a:lstStyle/>
          <a:p>
            <a:pPr marL="358775" lvl="1" indent="-358775" eaLnBrk="1" fontAlgn="t" hangingPunct="1">
              <a:lnSpc>
                <a:spcPct val="120000"/>
              </a:lnSpc>
              <a:spcBef>
                <a:spcPts val="0"/>
              </a:spcBef>
              <a:spcAft>
                <a:spcPts val="0"/>
              </a:spcAft>
              <a:buBlip>
                <a:blip r:embed="rId1"/>
              </a:buBlip>
            </a:pPr>
            <a:r>
              <a:rPr lang="en-US" altLang="ko-KR" sz="1600" dirty="0">
                <a:ea typeface="Malgun Gothic" panose="020B0503020000020004" pitchFamily="34" charset="-127"/>
              </a:rPr>
              <a:t>Problematic adoption of multiple models</a:t>
            </a:r>
            <a:endParaRPr lang="en-US" altLang="ko-KR" sz="1600" dirty="0">
              <a:ea typeface="Malgun Gothic" panose="020B0503020000020004" pitchFamily="34" charset="-127"/>
            </a:endParaRPr>
          </a:p>
          <a:p>
            <a:pPr marL="713105" lvl="2" indent="-358775" eaLnBrk="1" fontAlgn="t" hangingPunct="1">
              <a:lnSpc>
                <a:spcPct val="120000"/>
              </a:lnSpc>
              <a:spcBef>
                <a:spcPts val="0"/>
              </a:spcBef>
              <a:spcAft>
                <a:spcPts val="0"/>
              </a:spcAft>
              <a:buBlip>
                <a:blip r:embed="rId1"/>
              </a:buBlip>
            </a:pPr>
            <a:r>
              <a:rPr lang="en-US" altLang="ko-KR" sz="1400" dirty="0">
                <a:ea typeface="Malgun Gothic" panose="020B0503020000020004" pitchFamily="34" charset="-127"/>
              </a:rPr>
              <a:t>Adopting Multiple models in some cases may introduce divergent observations, divergent solutions, sometimes, which may violate the spirit of avoiding multiple solutions, in the worst case, it can be foreseen that some of the divergence has no way to harmonize. </a:t>
            </a:r>
            <a:endParaRPr lang="en-US" altLang="ko-KR" sz="1400" dirty="0">
              <a:ea typeface="Malgun Gothic" panose="020B0503020000020004" pitchFamily="34" charset="-127"/>
            </a:endParaRPr>
          </a:p>
        </p:txBody>
      </p:sp>
      <p:sp>
        <p:nvSpPr>
          <p:cNvPr id="3" name="제목 2"/>
          <p:cNvSpPr>
            <a:spLocks noGrp="1"/>
          </p:cNvSpPr>
          <p:nvPr>
            <p:ph type="title"/>
          </p:nvPr>
        </p:nvSpPr>
        <p:spPr/>
        <p:txBody>
          <a:bodyPr/>
          <a:lstStyle/>
          <a:p>
            <a:r>
              <a:rPr lang="en-US" dirty="0"/>
              <a:t>Attention</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600"/>
              </a:spcBef>
              <a:spcAft>
                <a:spcPts val="300"/>
              </a:spcAft>
            </a:pPr>
            <a:r>
              <a:rPr lang="en-US" dirty="0"/>
              <a:t>RAN1 will have one meeting in 2026.Q1</a:t>
            </a:r>
            <a:endParaRPr lang="en-US" dirty="0"/>
          </a:p>
          <a:p>
            <a:pPr lvl="1">
              <a:spcBef>
                <a:spcPts val="600"/>
              </a:spcBef>
              <a:spcAft>
                <a:spcPts val="300"/>
              </a:spcAft>
            </a:pPr>
            <a:r>
              <a:rPr lang="en-US" dirty="0"/>
              <a:t>RAN1#124 (</a:t>
            </a:r>
            <a:r>
              <a:rPr lang="en-US" altLang="zh-CN" dirty="0"/>
              <a:t>Feb</a:t>
            </a:r>
            <a:r>
              <a:rPr lang="en-US" dirty="0"/>
              <a:t>. 9</a:t>
            </a:r>
            <a:r>
              <a:rPr lang="en-US" baseline="30000" dirty="0"/>
              <a:t>th</a:t>
            </a:r>
            <a:r>
              <a:rPr lang="zh-CN" altLang="en-US" dirty="0"/>
              <a:t> </a:t>
            </a:r>
            <a:r>
              <a:rPr lang="en-US" dirty="0"/>
              <a:t>~ 13</a:t>
            </a:r>
            <a:r>
              <a:rPr lang="en-US" baseline="30000" dirty="0"/>
              <a:t>th</a:t>
            </a:r>
            <a:r>
              <a:rPr lang="en-US" dirty="0"/>
              <a:t>, </a:t>
            </a:r>
            <a:r>
              <a:rPr lang="de-DE" altLang="zh-CN" dirty="0"/>
              <a:t>Gothenburg, SE</a:t>
            </a:r>
            <a:r>
              <a:rPr lang="en-US" dirty="0"/>
              <a:t>)</a:t>
            </a:r>
            <a:endParaRPr lang="en-US" dirty="0"/>
          </a:p>
          <a:p>
            <a:pPr marL="0" indent="0">
              <a:spcBef>
                <a:spcPts val="600"/>
              </a:spcBef>
              <a:spcAft>
                <a:spcPts val="300"/>
              </a:spcAft>
              <a:buNone/>
            </a:pPr>
            <a:endParaRPr lang="en-US" dirty="0"/>
          </a:p>
          <a:p>
            <a:pPr>
              <a:spcBef>
                <a:spcPts val="600"/>
              </a:spcBef>
              <a:spcAft>
                <a:spcPts val="300"/>
              </a:spcAft>
            </a:pPr>
            <a:endParaRPr lang="en-US" dirty="0"/>
          </a:p>
        </p:txBody>
      </p:sp>
      <p:sp>
        <p:nvSpPr>
          <p:cNvPr id="3" name="제목 2"/>
          <p:cNvSpPr>
            <a:spLocks noGrp="1"/>
          </p:cNvSpPr>
          <p:nvPr>
            <p:ph type="title"/>
          </p:nvPr>
        </p:nvSpPr>
        <p:spPr/>
        <p:txBody>
          <a:bodyPr/>
          <a:lstStyle/>
          <a:p>
            <a:r>
              <a:rPr lang="en-US" dirty="0"/>
              <a:t>Future Meetings</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300"/>
              </a:spcBef>
              <a:spcAft>
                <a:spcPts val="300"/>
              </a:spcAft>
            </a:pPr>
            <a:r>
              <a:rPr lang="en-US" altLang="en-US" sz="1800" dirty="0">
                <a:ea typeface="MS PGothic" panose="020B0600070205080204" pitchFamily="50" charset="-128"/>
              </a:rPr>
              <a:t>RAN1#122b and RAN1#123 focused on </a:t>
            </a:r>
            <a:endParaRPr lang="en-US" altLang="en-US" sz="1800" dirty="0">
              <a:ea typeface="MS PGothic" panose="020B0600070205080204" pitchFamily="50" charset="-128"/>
            </a:endParaRPr>
          </a:p>
          <a:p>
            <a:pPr lvl="1">
              <a:spcBef>
                <a:spcPts val="300"/>
              </a:spcBef>
              <a:spcAft>
                <a:spcPts val="300"/>
              </a:spcAft>
            </a:pPr>
            <a:r>
              <a:rPr lang="en-US" altLang="en-US" sz="1600" dirty="0">
                <a:ea typeface="MS PGothic" panose="020B0600070205080204" pitchFamily="50" charset="-128"/>
              </a:rPr>
              <a:t>Discussion R20 6GR and R20 5G-A study/work items</a:t>
            </a:r>
            <a:endParaRPr lang="en-US" altLang="en-US" sz="1600" dirty="0">
              <a:ea typeface="MS PGothic" panose="020B0600070205080204" pitchFamily="50" charset="-128"/>
            </a:endParaRPr>
          </a:p>
          <a:p>
            <a:pPr lvl="1">
              <a:spcBef>
                <a:spcPts val="300"/>
              </a:spcBef>
              <a:spcAft>
                <a:spcPts val="300"/>
              </a:spcAft>
            </a:pPr>
            <a:r>
              <a:rPr lang="en-US" altLang="en-US" sz="1600" dirty="0">
                <a:ea typeface="MS PGothic" panose="020B0600070205080204" pitchFamily="50" charset="-128"/>
              </a:rPr>
              <a:t>Maintenance on critical issues of R19&amp;Pre-R19 study/work items </a:t>
            </a:r>
            <a:endParaRPr lang="en-US" altLang="en-US" sz="1600" dirty="0">
              <a:ea typeface="MS PGothic" panose="020B0600070205080204" pitchFamily="50" charset="-128"/>
            </a:endParaRPr>
          </a:p>
          <a:p>
            <a:pPr lvl="1">
              <a:spcBef>
                <a:spcPts val="300"/>
              </a:spcBef>
              <a:spcAft>
                <a:spcPts val="300"/>
              </a:spcAft>
            </a:pPr>
            <a:r>
              <a:rPr lang="en-US" altLang="en-US" sz="1600" dirty="0">
                <a:ea typeface="MS PGothic" panose="020B0600070205080204" pitchFamily="50" charset="-128"/>
              </a:rPr>
              <a:t>Responses to incoming LSs</a:t>
            </a:r>
            <a:endParaRPr lang="en-US" altLang="en-US" sz="1600" dirty="0">
              <a:ea typeface="MS PGothic" panose="020B0600070205080204" pitchFamily="50" charset="-128"/>
            </a:endParaRPr>
          </a:p>
          <a:p>
            <a:pPr lvl="1">
              <a:spcBef>
                <a:spcPts val="300"/>
              </a:spcBef>
              <a:spcAft>
                <a:spcPts val="300"/>
              </a:spcAft>
            </a:pPr>
            <a:endParaRPr lang="sv-SE" altLang="ja-JP" sz="1600" dirty="0">
              <a:ea typeface="MS PGothic" panose="020B0600070205080204" pitchFamily="50" charset="-128"/>
            </a:endParaRPr>
          </a:p>
          <a:p>
            <a:pPr>
              <a:spcBef>
                <a:spcPts val="300"/>
              </a:spcBef>
              <a:spcAft>
                <a:spcPts val="300"/>
              </a:spcAft>
            </a:pPr>
            <a:r>
              <a:rPr lang="sv-SE" altLang="ja-JP" sz="1800" b="1" dirty="0">
                <a:solidFill>
                  <a:schemeClr val="hlink"/>
                </a:solidFill>
              </a:rPr>
              <a:t>Highly appreciate: </a:t>
            </a:r>
            <a:endParaRPr lang="sv-SE" altLang="ja-JP" sz="1800" b="1" dirty="0">
              <a:solidFill>
                <a:schemeClr val="hlink"/>
              </a:solidFill>
            </a:endParaRPr>
          </a:p>
          <a:p>
            <a:pPr lvl="1">
              <a:spcBef>
                <a:spcPts val="300"/>
              </a:spcBef>
              <a:spcAft>
                <a:spcPts val="300"/>
              </a:spcAft>
            </a:pPr>
            <a:r>
              <a:rPr lang="en-US" altLang="zh-CN" sz="1600" dirty="0"/>
              <a:t>Carolyn Taylor </a:t>
            </a:r>
            <a:r>
              <a:rPr lang="sv-SE" altLang="ja-JP" sz="1600" dirty="0"/>
              <a:t>for h</a:t>
            </a:r>
            <a:r>
              <a:rPr lang="en-US" altLang="zh-CN" sz="1600" dirty="0"/>
              <a:t>er</a:t>
            </a:r>
            <a:r>
              <a:rPr lang="sv-SE" altLang="ja-JP" sz="1600" dirty="0"/>
              <a:t> efficient and excellent support in RAN1 management, and special support as a native speaker</a:t>
            </a:r>
            <a:endParaRPr lang="sv-SE" altLang="ja-JP" sz="1600" dirty="0"/>
          </a:p>
          <a:p>
            <a:pPr lvl="1">
              <a:spcBef>
                <a:spcPts val="300"/>
              </a:spcBef>
              <a:spcAft>
                <a:spcPts val="300"/>
              </a:spcAft>
            </a:pPr>
            <a:r>
              <a:rPr lang="sv-SE" altLang="ja-JP" sz="1600" dirty="0"/>
              <a:t>Vice-chairs Sorour Falahati and David </a:t>
            </a:r>
            <a:r>
              <a:rPr lang="en-US" altLang="ja-JP" sz="1600" dirty="0"/>
              <a:t>M</a:t>
            </a:r>
            <a:r>
              <a:rPr lang="en-US" altLang="en-US" sz="1600" dirty="0"/>
              <a:t>azzarese </a:t>
            </a:r>
            <a:r>
              <a:rPr lang="sv-SE" altLang="ja-JP" sz="1600" dirty="0"/>
              <a:t>sharing the meeting management in RAN1#122b</a:t>
            </a:r>
            <a:endParaRPr lang="sv-SE" altLang="ja-JP" sz="1600" dirty="0"/>
          </a:p>
          <a:p>
            <a:pPr lvl="1">
              <a:spcBef>
                <a:spcPts val="300"/>
              </a:spcBef>
              <a:spcAft>
                <a:spcPts val="300"/>
              </a:spcAft>
            </a:pPr>
            <a:r>
              <a:rPr lang="sv-SE" altLang="ja-JP" sz="1600" dirty="0"/>
              <a:t>Vice-chairs Sorour Falahati and Hiroki Harada sharing the meeting management in RAN1#123</a:t>
            </a:r>
            <a:endParaRPr lang="sv-SE" altLang="ja-JP" sz="1600" dirty="0"/>
          </a:p>
          <a:p>
            <a:pPr lvl="1">
              <a:spcBef>
                <a:spcPts val="300"/>
              </a:spcBef>
              <a:spcAft>
                <a:spcPts val="300"/>
              </a:spcAft>
            </a:pPr>
            <a:r>
              <a:rPr lang="sv-SE" altLang="ja-JP" sz="1600" dirty="0"/>
              <a:t>, Editors Brian Classon (TS36.212), Vijay Nangia (TS36.213), Satoshi Nagata (TS38.201), Alexandros Manolakos (TS38.202), Sorour Falahati (</a:t>
            </a:r>
            <a:r>
              <a:rPr lang="en-US" altLang="zh-CN" sz="1600" dirty="0"/>
              <a:t>TS 37.213</a:t>
            </a:r>
            <a:r>
              <a:rPr lang="sv-SE" altLang="ja-JP" sz="1600" dirty="0"/>
              <a:t>), Stefan Parkvall (TS36.211, TS38.211), Yan Cheng (TS38.212), Aris Papasakellariou (TS38.213), Mihai Enescu (TS38.214), Daewon Lee (TS38.215)</a:t>
            </a:r>
            <a:r>
              <a:rPr lang="en-US" altLang="zh-CN" sz="1600" dirty="0"/>
              <a:t>, Matthew Webb</a:t>
            </a:r>
            <a:r>
              <a:rPr lang="zh-CN" altLang="en-US" sz="1600" dirty="0"/>
              <a:t>（</a:t>
            </a:r>
            <a:r>
              <a:rPr lang="en-US" altLang="zh-CN" sz="1600" dirty="0"/>
              <a:t>TS38.291</a:t>
            </a:r>
            <a:r>
              <a:rPr lang="zh-CN" altLang="en-US" sz="1600" dirty="0"/>
              <a:t>）</a:t>
            </a:r>
            <a:endParaRPr lang="sv-SE" altLang="ja-JP" sz="1600" dirty="0"/>
          </a:p>
          <a:p>
            <a:pPr lvl="1">
              <a:spcBef>
                <a:spcPts val="300"/>
              </a:spcBef>
              <a:spcAft>
                <a:spcPts val="300"/>
              </a:spcAft>
            </a:pPr>
            <a:r>
              <a:rPr lang="en-US" altLang="ja-JP" sz="1600" dirty="0"/>
              <a:t>Ralf Bendlin and Naoya </a:t>
            </a:r>
            <a:r>
              <a:rPr lang="en-US" altLang="zh-CN" sz="1600" dirty="0" err="1"/>
              <a:t>Shibaike</a:t>
            </a:r>
            <a:r>
              <a:rPr lang="en-US" altLang="zh-CN" sz="1600" dirty="0"/>
              <a:t> </a:t>
            </a:r>
            <a:r>
              <a:rPr lang="en-US" altLang="ja-JP" sz="1600" dirty="0"/>
              <a:t>for leading UE features discussions</a:t>
            </a:r>
            <a:endParaRPr lang="en-US" altLang="ja-JP" sz="1600" dirty="0"/>
          </a:p>
          <a:p>
            <a:pPr lvl="1">
              <a:spcBef>
                <a:spcPts val="300"/>
              </a:spcBef>
              <a:spcAft>
                <a:spcPts val="300"/>
              </a:spcAft>
            </a:pPr>
            <a:r>
              <a:rPr lang="en-US" altLang="ja-JP" sz="1600" dirty="0"/>
              <a:t>All feature leads/moderators for leading discussions in each respective feature</a:t>
            </a:r>
            <a:endParaRPr lang="en-US" altLang="ja-JP" sz="1600" dirty="0"/>
          </a:p>
          <a:p>
            <a:pPr lvl="1">
              <a:spcBef>
                <a:spcPts val="300"/>
              </a:spcBef>
              <a:spcAft>
                <a:spcPts val="300"/>
              </a:spcAft>
            </a:pPr>
            <a:r>
              <a:rPr lang="sv-SE" altLang="ja-JP" sz="1600" dirty="0"/>
              <a:t>All delegates for active and enthusiastic discussion, and being constructive in driving consensus</a:t>
            </a:r>
            <a:endParaRPr lang="sv-SE" altLang="ja-JP" sz="1600" dirty="0"/>
          </a:p>
          <a:p>
            <a:pPr lvl="1">
              <a:spcBef>
                <a:spcPts val="300"/>
              </a:spcBef>
              <a:spcAft>
                <a:spcPts val="300"/>
              </a:spcAft>
            </a:pPr>
            <a:r>
              <a:rPr lang="sv-SE" sz="1600" dirty="0"/>
              <a:t>Special thanks to ETSI and ATIS</a:t>
            </a:r>
            <a:r>
              <a:rPr lang="sv-SE" sz="1600" i="1" dirty="0"/>
              <a:t> </a:t>
            </a:r>
            <a:r>
              <a:rPr lang="sv-SE" sz="1600" dirty="0"/>
              <a:t>for hosting the RAN1 meetings in Prague and Dallas, respectively</a:t>
            </a:r>
            <a:endParaRPr lang="en-US" sz="2400" dirty="0"/>
          </a:p>
        </p:txBody>
      </p:sp>
      <p:sp>
        <p:nvSpPr>
          <p:cNvPr id="3" name="제목 2"/>
          <p:cNvSpPr>
            <a:spLocks noGrp="1"/>
          </p:cNvSpPr>
          <p:nvPr>
            <p:ph type="title"/>
          </p:nvPr>
        </p:nvSpPr>
        <p:spPr/>
        <p:txBody>
          <a:bodyPr/>
          <a:lstStyle/>
          <a:p>
            <a:r>
              <a:rPr lang="sv-SE" altLang="ja-JP" dirty="0"/>
              <a:t>Concluding Remarks</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612509" y="3818720"/>
            <a:ext cx="10966981" cy="2376339"/>
          </a:xfrm>
        </p:spPr>
        <p:txBody>
          <a:bodyPr/>
          <a:lstStyle/>
          <a:p>
            <a:pPr>
              <a:lnSpc>
                <a:spcPct val="120000"/>
              </a:lnSpc>
              <a:spcBef>
                <a:spcPts val="600"/>
              </a:spcBef>
              <a:spcAft>
                <a:spcPts val="600"/>
              </a:spcAft>
            </a:pPr>
            <a:r>
              <a:rPr lang="en-US" altLang="en-US" sz="1800" b="1" dirty="0"/>
              <a:t>Rel-20 study/work items</a:t>
            </a:r>
            <a:r>
              <a:rPr lang="en-US" altLang="en-US" sz="1800" dirty="0"/>
              <a:t>: Overall, Rel-20 5</a:t>
            </a:r>
            <a:r>
              <a:rPr lang="en-US" altLang="zh-CN" sz="1800" dirty="0"/>
              <a:t>G-A</a:t>
            </a:r>
            <a:r>
              <a:rPr lang="en-US" altLang="en-US" sz="1800" dirty="0"/>
              <a:t> discussions are progressing adequately,</a:t>
            </a:r>
            <a:r>
              <a:rPr lang="zh-CN" altLang="en-US" sz="1800" dirty="0"/>
              <a:t> </a:t>
            </a:r>
            <a:r>
              <a:rPr lang="en-US" altLang="zh-CN" sz="1800" dirty="0"/>
              <a:t>6GR has made reasonable progress in waveform, channel coding, evaluation assumption, as well as identification of AI/ML use cases.</a:t>
            </a:r>
            <a:endParaRPr lang="en-US" altLang="en-US" sz="1800" dirty="0"/>
          </a:p>
          <a:p>
            <a:pPr>
              <a:lnSpc>
                <a:spcPct val="120000"/>
              </a:lnSpc>
              <a:spcBef>
                <a:spcPts val="600"/>
              </a:spcBef>
              <a:spcAft>
                <a:spcPts val="600"/>
              </a:spcAft>
            </a:pPr>
            <a:r>
              <a:rPr lang="en-US" altLang="en-US" sz="1800" b="1" dirty="0"/>
              <a:t>Rel-19 work items</a:t>
            </a:r>
            <a:r>
              <a:rPr lang="en-US" altLang="en-US" sz="1800" dirty="0"/>
              <a:t>: RAN1 specifications were stabilizing well</a:t>
            </a:r>
            <a:r>
              <a:rPr lang="zh-CN" altLang="en-US" sz="1800" dirty="0"/>
              <a:t>，</a:t>
            </a:r>
            <a:r>
              <a:rPr lang="en-US" altLang="zh-CN" sz="1800" dirty="0"/>
              <a:t>UE features were almost done, TU for Rel-19 maintenance was reduced.</a:t>
            </a:r>
            <a:endParaRPr lang="en-US" altLang="en-US" sz="1800" dirty="0"/>
          </a:p>
          <a:p>
            <a:pPr>
              <a:lnSpc>
                <a:spcPct val="120000"/>
              </a:lnSpc>
              <a:spcBef>
                <a:spcPts val="600"/>
              </a:spcBef>
              <a:spcAft>
                <a:spcPts val="600"/>
              </a:spcAft>
            </a:pPr>
            <a:r>
              <a:rPr lang="en-US" altLang="en-US" sz="1800" b="1" dirty="0"/>
              <a:t>Pre-Rel-19</a:t>
            </a:r>
            <a:r>
              <a:rPr lang="en-US" altLang="en-US" sz="1800" dirty="0"/>
              <a:t>: RAN1 endorsed a few CRs.</a:t>
            </a:r>
            <a:endParaRPr lang="en-US" altLang="en-US" sz="1800" dirty="0"/>
          </a:p>
          <a:p>
            <a:pPr lvl="1">
              <a:spcBef>
                <a:spcPts val="300"/>
              </a:spcBef>
              <a:spcAft>
                <a:spcPts val="600"/>
              </a:spcAft>
            </a:pPr>
            <a:endParaRPr lang="en-US" dirty="0">
              <a:highlight>
                <a:srgbClr val="FFFF00"/>
              </a:highlight>
            </a:endParaRPr>
          </a:p>
          <a:p>
            <a:pPr>
              <a:spcBef>
                <a:spcPts val="300"/>
              </a:spcBef>
              <a:spcAft>
                <a:spcPts val="600"/>
              </a:spcAft>
            </a:pPr>
            <a:endParaRPr lang="en-US" altLang="en-US" dirty="0"/>
          </a:p>
        </p:txBody>
      </p:sp>
      <p:sp>
        <p:nvSpPr>
          <p:cNvPr id="3" name="제목 2"/>
          <p:cNvSpPr>
            <a:spLocks noGrp="1"/>
          </p:cNvSpPr>
          <p:nvPr>
            <p:ph type="title"/>
          </p:nvPr>
        </p:nvSpPr>
        <p:spPr/>
        <p:txBody>
          <a:bodyPr/>
          <a:lstStyle/>
          <a:p>
            <a:r>
              <a:rPr lang="en-US" dirty="0"/>
              <a:t>Executive Summary</a:t>
            </a:r>
            <a:endParaRPr lang="en-US" dirty="0"/>
          </a:p>
        </p:txBody>
      </p:sp>
      <p:graphicFrame>
        <p:nvGraphicFramePr>
          <p:cNvPr id="4" name="Table 4"/>
          <p:cNvGraphicFramePr>
            <a:graphicFrameLocks noGrp="1"/>
          </p:cNvGraphicFramePr>
          <p:nvPr/>
        </p:nvGraphicFramePr>
        <p:xfrm>
          <a:off x="822000" y="1498994"/>
          <a:ext cx="10548000" cy="1921578"/>
        </p:xfrm>
        <a:graphic>
          <a:graphicData uri="http://schemas.openxmlformats.org/drawingml/2006/table">
            <a:tbl>
              <a:tblPr/>
              <a:tblGrid>
                <a:gridCol w="1944000"/>
                <a:gridCol w="2916000"/>
                <a:gridCol w="2304000"/>
                <a:gridCol w="3384000"/>
              </a:tblGrid>
              <a:tr h="714584">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2400" b="1" i="0" u="none" strike="noStrike" cap="none" normalizeH="0" baseline="0" dirty="0">
                          <a:ln>
                            <a:noFill/>
                          </a:ln>
                          <a:solidFill>
                            <a:schemeClr val="tx1"/>
                          </a:solidFill>
                          <a:effectLst/>
                          <a:latin typeface="Calibri" panose="020F0502020204030204" pitchFamily="34" charset="0"/>
                          <a:ea typeface="MS PGothic" panose="020B0600070205080204" pitchFamily="50" charset="-128"/>
                        </a:rPr>
                        <a:t>RAN1#122</a:t>
                      </a:r>
                      <a:r>
                        <a:rPr kumimoji="0" lang="en-US" altLang="zh-CN" sz="2400" b="1" i="0" u="none" strike="noStrike" cap="none" normalizeH="0" baseline="0" dirty="0">
                          <a:ln>
                            <a:noFill/>
                          </a:ln>
                          <a:solidFill>
                            <a:schemeClr val="tx1"/>
                          </a:solidFill>
                          <a:effectLst/>
                          <a:latin typeface="Calibri" panose="020F0502020204030204" pitchFamily="34" charset="0"/>
                          <a:ea typeface="MS PGothic" panose="020B0600070205080204" pitchFamily="50" charset="-128"/>
                        </a:rPr>
                        <a:t>bis</a:t>
                      </a:r>
                      <a:endParaRPr kumimoji="0" lang="en-US" altLang="ja-JP" sz="2400" b="1" i="0" u="none" strike="noStrike" cap="none" normalizeH="0" baseline="0" dirty="0">
                        <a:ln>
                          <a:noFill/>
                        </a:ln>
                        <a:solidFill>
                          <a:schemeClr val="tx1"/>
                        </a:solidFill>
                        <a:effectLst/>
                        <a:latin typeface="Calibri" panose="020F0502020204030204" pitchFamily="34" charset="0"/>
                        <a:ea typeface="MS PGothic" panose="020B0600070205080204"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zh-CN" sz="2000" b="1" i="0" u="none" strike="noStrike" cap="none" normalizeH="0" baseline="0" dirty="0">
                          <a:ln>
                            <a:noFill/>
                          </a:ln>
                          <a:solidFill>
                            <a:schemeClr val="tx1"/>
                          </a:solidFill>
                          <a:effectLst/>
                          <a:latin typeface="Calibri" panose="020F0502020204030204" pitchFamily="34" charset="0"/>
                          <a:ea typeface="MS PGothic" panose="020B0600070205080204" pitchFamily="50" charset="-128"/>
                        </a:rPr>
                        <a:t>Oct.</a:t>
                      </a:r>
                      <a:r>
                        <a:rPr kumimoji="0" lang="en-US" altLang="ja-JP" sz="2000" b="1" i="0" u="none" strike="noStrike" cap="none" normalizeH="0" baseline="0" dirty="0">
                          <a:ln>
                            <a:noFill/>
                          </a:ln>
                          <a:solidFill>
                            <a:schemeClr val="tx1"/>
                          </a:solidFill>
                          <a:effectLst/>
                          <a:latin typeface="Calibri" panose="020F0502020204030204" pitchFamily="34" charset="0"/>
                          <a:ea typeface="MS PGothic" panose="020B0600070205080204" pitchFamily="50" charset="-128"/>
                        </a:rPr>
                        <a:t> 13</a:t>
                      </a:r>
                      <a:r>
                        <a:rPr kumimoji="0" lang="en-US" altLang="ja-JP" sz="2000" b="1" i="0" u="none" strike="noStrike" cap="none" normalizeH="0" baseline="30000" dirty="0">
                          <a:ln>
                            <a:noFill/>
                          </a:ln>
                          <a:solidFill>
                            <a:schemeClr val="tx1"/>
                          </a:solidFill>
                          <a:effectLst/>
                          <a:latin typeface="Calibri" panose="020F0502020204030204" pitchFamily="34" charset="0"/>
                          <a:ea typeface="MS PGothic" panose="020B0600070205080204" pitchFamily="50" charset="-128"/>
                        </a:rPr>
                        <a:t>th</a:t>
                      </a:r>
                      <a:r>
                        <a:rPr kumimoji="0" lang="en-US" altLang="ja-JP" sz="2000" b="1" i="0" u="none" strike="noStrike" cap="none" normalizeH="0" baseline="0" dirty="0">
                          <a:ln>
                            <a:noFill/>
                          </a:ln>
                          <a:solidFill>
                            <a:schemeClr val="tx1"/>
                          </a:solidFill>
                          <a:effectLst/>
                          <a:latin typeface="Calibri" panose="020F0502020204030204" pitchFamily="34" charset="0"/>
                          <a:ea typeface="MS PGothic" panose="020B0600070205080204" pitchFamily="50" charset="-128"/>
                        </a:rPr>
                        <a:t> – 17</a:t>
                      </a:r>
                      <a:r>
                        <a:rPr kumimoji="0" lang="en-US" altLang="ja-JP" sz="2000" b="1" i="0" u="none" strike="noStrike" cap="none" normalizeH="0" baseline="30000" dirty="0">
                          <a:ln>
                            <a:noFill/>
                          </a:ln>
                          <a:solidFill>
                            <a:schemeClr val="tx1"/>
                          </a:solidFill>
                          <a:effectLst/>
                          <a:latin typeface="Calibri" panose="020F0502020204030204" pitchFamily="34" charset="0"/>
                          <a:ea typeface="MS PGothic" panose="020B0600070205080204" pitchFamily="50" charset="-128"/>
                        </a:rPr>
                        <a:t>th</a:t>
                      </a:r>
                      <a:r>
                        <a:rPr kumimoji="0" lang="en-US" altLang="ja-JP" sz="2000" b="1" i="0" u="none" strike="noStrike" cap="none" normalizeH="0" baseline="0" dirty="0">
                          <a:ln>
                            <a:noFill/>
                          </a:ln>
                          <a:solidFill>
                            <a:schemeClr val="tx1"/>
                          </a:solidFill>
                          <a:effectLst/>
                          <a:latin typeface="Calibri" panose="020F0502020204030204" pitchFamily="34" charset="0"/>
                          <a:ea typeface="MS PGothic" panose="020B0600070205080204" pitchFamily="50" charset="-128"/>
                        </a:rPr>
                        <a:t>, 2025</a:t>
                      </a:r>
                      <a:endParaRPr kumimoji="0" lang="en-US" altLang="ja-JP" sz="2000" b="1" i="0" u="none" strike="noStrike" cap="none" normalizeH="0" baseline="0" dirty="0">
                        <a:ln>
                          <a:noFill/>
                        </a:ln>
                        <a:solidFill>
                          <a:schemeClr val="tx1"/>
                        </a:solidFill>
                        <a:effectLst/>
                        <a:latin typeface="Calibri" panose="020F0502020204030204" pitchFamily="34" charset="0"/>
                        <a:ea typeface="MS PGothic" panose="020B0600070205080204"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zh-CN" sz="2000" b="1" i="0" u="none" strike="noStrike" cap="none" normalizeH="0" baseline="0" dirty="0">
                          <a:ln>
                            <a:noFill/>
                          </a:ln>
                          <a:solidFill>
                            <a:schemeClr val="tx1"/>
                          </a:solidFill>
                          <a:effectLst/>
                          <a:latin typeface="Calibri" panose="020F0502020204030204" pitchFamily="34" charset="0"/>
                          <a:ea typeface="MS PGothic" panose="020B0600070205080204" pitchFamily="50" charset="-128"/>
                        </a:rPr>
                        <a:t>Prague</a:t>
                      </a:r>
                      <a:r>
                        <a:rPr kumimoji="0" lang="zh-CN" altLang="en-US" sz="2000" b="1" i="0" u="none" strike="noStrike" cap="none" normalizeH="0" baseline="0" dirty="0">
                          <a:ln>
                            <a:noFill/>
                          </a:ln>
                          <a:solidFill>
                            <a:schemeClr val="tx1"/>
                          </a:solidFill>
                          <a:effectLst/>
                          <a:latin typeface="Calibri" panose="020F0502020204030204" pitchFamily="34" charset="0"/>
                          <a:ea typeface="MS PGothic" panose="020B0600070205080204" pitchFamily="50" charset="-128"/>
                        </a:rPr>
                        <a:t>，</a:t>
                      </a:r>
                      <a:r>
                        <a:rPr kumimoji="0" lang="en-US" altLang="zh-CN" sz="2000" b="1" i="0" u="none" strike="noStrike" cap="none" normalizeH="0" baseline="0" dirty="0">
                          <a:ln>
                            <a:noFill/>
                          </a:ln>
                          <a:solidFill>
                            <a:schemeClr val="tx1"/>
                          </a:solidFill>
                          <a:effectLst/>
                          <a:latin typeface="Calibri" panose="020F0502020204030204" pitchFamily="34" charset="0"/>
                          <a:ea typeface="MS PGothic" panose="020B0600070205080204" pitchFamily="50" charset="-128"/>
                        </a:rPr>
                        <a:t>Czech</a:t>
                      </a:r>
                      <a:endParaRPr kumimoji="0" lang="en-US" altLang="ja-JP" sz="2000" b="1" i="0" u="none" strike="noStrike" cap="none" normalizeH="0" baseline="0" dirty="0">
                        <a:ln>
                          <a:noFill/>
                        </a:ln>
                        <a:solidFill>
                          <a:schemeClr val="tx1"/>
                        </a:solidFill>
                        <a:effectLst/>
                        <a:latin typeface="Calibri" panose="020F0502020204030204" pitchFamily="34" charset="0"/>
                        <a:ea typeface="MS PGothic" panose="020B0600070205080204"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2000" b="1" i="0" u="none" strike="noStrike" cap="none" normalizeH="0" baseline="0" dirty="0">
                          <a:ln>
                            <a:noFill/>
                          </a:ln>
                          <a:solidFill>
                            <a:schemeClr val="tx1"/>
                          </a:solidFill>
                          <a:effectLst/>
                          <a:latin typeface="Calibri" panose="020F0502020204030204" pitchFamily="34" charset="0"/>
                          <a:ea typeface="MS PGothic" panose="020B0600070205080204" pitchFamily="50" charset="-128"/>
                        </a:rPr>
                        <a:t>Release 20 , </a:t>
                      </a:r>
                      <a:r>
                        <a:rPr kumimoji="0" lang="en-US" altLang="zh-CN" sz="2000" b="1" i="0" u="none" strike="noStrike" cap="none" normalizeH="0" baseline="0" dirty="0">
                          <a:ln>
                            <a:noFill/>
                          </a:ln>
                          <a:solidFill>
                            <a:schemeClr val="tx1"/>
                          </a:solidFill>
                          <a:effectLst/>
                          <a:latin typeface="Calibri" panose="020F0502020204030204" pitchFamily="34" charset="0"/>
                          <a:ea typeface="MS PGothic" panose="020B0600070205080204" pitchFamily="50" charset="-128"/>
                        </a:rPr>
                        <a:t>R19&amp;Pre-R19 </a:t>
                      </a:r>
                      <a:r>
                        <a:rPr kumimoji="0" lang="en-US" altLang="ja-JP" sz="2000" b="1" i="0" u="none" strike="noStrike" cap="none" normalizeH="0" baseline="0" dirty="0">
                          <a:ln>
                            <a:noFill/>
                          </a:ln>
                          <a:solidFill>
                            <a:schemeClr val="tx1"/>
                          </a:solidFill>
                          <a:effectLst/>
                          <a:latin typeface="Calibri" panose="020F0502020204030204" pitchFamily="34" charset="0"/>
                          <a:ea typeface="MS PGothic" panose="020B0600070205080204" pitchFamily="50" charset="-128"/>
                        </a:rPr>
                        <a:t>LTE/NR maintenance</a:t>
                      </a:r>
                      <a:endParaRPr kumimoji="0" lang="en-US" altLang="ja-JP" sz="2000" b="1" i="0" u="none" strike="noStrike" cap="none" normalizeH="0" baseline="0" dirty="0">
                        <a:ln>
                          <a:noFill/>
                        </a:ln>
                        <a:solidFill>
                          <a:schemeClr val="tx1"/>
                        </a:solidFill>
                        <a:effectLst/>
                        <a:latin typeface="Calibri" panose="020F0502020204030204" pitchFamily="34" charset="0"/>
                        <a:ea typeface="MS PGothic" panose="020B0600070205080204"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r>
              <a:tr h="357292">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2400" b="1" i="0" u="none" strike="noStrike" cap="none" normalizeH="0" baseline="0" dirty="0">
                          <a:ln>
                            <a:noFill/>
                          </a:ln>
                          <a:solidFill>
                            <a:schemeClr val="tx1"/>
                          </a:solidFill>
                          <a:effectLst/>
                          <a:latin typeface="Calibri" panose="020F0502020204030204" pitchFamily="34" charset="0"/>
                          <a:ea typeface="MS PGothic" panose="020B0600070205080204" pitchFamily="50" charset="-128"/>
                        </a:rPr>
                        <a:t>RAN1#123</a:t>
                      </a:r>
                      <a:endParaRPr kumimoji="0" lang="en-US" altLang="ja-JP" sz="2400" b="1" i="0" u="none" strike="noStrike" cap="none" normalizeH="0" baseline="0" dirty="0">
                        <a:ln>
                          <a:noFill/>
                        </a:ln>
                        <a:solidFill>
                          <a:schemeClr val="tx1"/>
                        </a:solidFill>
                        <a:effectLst/>
                        <a:latin typeface="Calibri" panose="020F0502020204030204" pitchFamily="34" charset="0"/>
                        <a:ea typeface="MS PGothic" panose="020B0600070205080204"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zh-CN" sz="2000" b="1" i="0" u="none" strike="noStrike" cap="none" normalizeH="0" baseline="0" dirty="0">
                          <a:ln>
                            <a:noFill/>
                          </a:ln>
                          <a:solidFill>
                            <a:schemeClr val="tx1"/>
                          </a:solidFill>
                          <a:effectLst/>
                          <a:latin typeface="Calibri" panose="020F0502020204030204" pitchFamily="34" charset="0"/>
                          <a:ea typeface="MS PGothic" panose="020B0600070205080204" pitchFamily="50" charset="-128"/>
                        </a:rPr>
                        <a:t>Nov.</a:t>
                      </a:r>
                      <a:r>
                        <a:rPr kumimoji="0" lang="en-US" altLang="ja-JP" sz="2000" b="1" i="0" u="none" strike="noStrike" cap="none" normalizeH="0" baseline="0" dirty="0">
                          <a:ln>
                            <a:noFill/>
                          </a:ln>
                          <a:solidFill>
                            <a:schemeClr val="tx1"/>
                          </a:solidFill>
                          <a:effectLst/>
                          <a:latin typeface="Calibri" panose="020F0502020204030204" pitchFamily="34" charset="0"/>
                          <a:ea typeface="MS PGothic" panose="020B0600070205080204" pitchFamily="50" charset="-128"/>
                        </a:rPr>
                        <a:t> 17</a:t>
                      </a:r>
                      <a:r>
                        <a:rPr kumimoji="0" lang="en-US" altLang="ja-JP" sz="2000" b="1" i="0" u="none" strike="noStrike" cap="none" normalizeH="0" baseline="30000" dirty="0">
                          <a:ln>
                            <a:noFill/>
                          </a:ln>
                          <a:solidFill>
                            <a:schemeClr val="tx1"/>
                          </a:solidFill>
                          <a:effectLst/>
                          <a:latin typeface="Calibri" panose="020F0502020204030204" pitchFamily="34" charset="0"/>
                          <a:ea typeface="MS PGothic" panose="020B0600070205080204" pitchFamily="50" charset="-128"/>
                        </a:rPr>
                        <a:t>th</a:t>
                      </a:r>
                      <a:r>
                        <a:rPr kumimoji="0" lang="en-US" altLang="ja-JP" sz="2000" b="1" i="0" u="none" strike="noStrike" cap="none" normalizeH="0" baseline="0" dirty="0">
                          <a:ln>
                            <a:noFill/>
                          </a:ln>
                          <a:solidFill>
                            <a:schemeClr val="tx1"/>
                          </a:solidFill>
                          <a:effectLst/>
                          <a:latin typeface="Calibri" panose="020F0502020204030204" pitchFamily="34" charset="0"/>
                          <a:ea typeface="MS PGothic" panose="020B0600070205080204" pitchFamily="50" charset="-128"/>
                        </a:rPr>
                        <a:t> – 21</a:t>
                      </a:r>
                      <a:r>
                        <a:rPr kumimoji="0" lang="en-US" altLang="zh-CN" sz="2000" b="1" i="0" u="none" strike="noStrike" cap="none" normalizeH="0" baseline="30000" dirty="0">
                          <a:ln>
                            <a:noFill/>
                          </a:ln>
                          <a:solidFill>
                            <a:schemeClr val="tx1"/>
                          </a:solidFill>
                          <a:effectLst/>
                          <a:latin typeface="Calibri" panose="020F0502020204030204" pitchFamily="34" charset="0"/>
                          <a:ea typeface="MS PGothic" panose="020B0600070205080204" pitchFamily="50" charset="-128"/>
                        </a:rPr>
                        <a:t>st</a:t>
                      </a:r>
                      <a:r>
                        <a:rPr kumimoji="0" lang="en-US" altLang="ja-JP" sz="2000" b="1" i="0" u="none" strike="noStrike" cap="none" normalizeH="0" baseline="0" dirty="0">
                          <a:ln>
                            <a:noFill/>
                          </a:ln>
                          <a:solidFill>
                            <a:schemeClr val="tx1"/>
                          </a:solidFill>
                          <a:effectLst/>
                          <a:latin typeface="Calibri" panose="020F0502020204030204" pitchFamily="34" charset="0"/>
                          <a:ea typeface="MS PGothic" panose="020B0600070205080204" pitchFamily="50" charset="-128"/>
                        </a:rPr>
                        <a:t>, 2025</a:t>
                      </a:r>
                      <a:endParaRPr kumimoji="0" lang="en-US" altLang="ja-JP" sz="2000" b="1" i="0" u="none" strike="noStrike" cap="none" normalizeH="0" baseline="0" dirty="0">
                        <a:ln>
                          <a:noFill/>
                        </a:ln>
                        <a:solidFill>
                          <a:schemeClr val="tx1"/>
                        </a:solidFill>
                        <a:effectLst/>
                        <a:latin typeface="Calibri" panose="020F0502020204030204" pitchFamily="34" charset="0"/>
                        <a:ea typeface="MS PGothic" panose="020B0600070205080204"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zh-CN" sz="2000" b="1" i="0" u="none" strike="noStrike" cap="none" normalizeH="0" baseline="0" dirty="0">
                          <a:ln>
                            <a:noFill/>
                          </a:ln>
                          <a:solidFill>
                            <a:schemeClr val="tx1"/>
                          </a:solidFill>
                          <a:effectLst/>
                          <a:latin typeface="Calibri" panose="020F0502020204030204" pitchFamily="34" charset="0"/>
                          <a:ea typeface="MS PGothic" panose="020B0600070205080204" pitchFamily="50" charset="-128"/>
                        </a:rPr>
                        <a:t>Dallas</a:t>
                      </a:r>
                      <a:r>
                        <a:rPr kumimoji="0" lang="zh-CN" altLang="en-US" sz="2000" b="1" i="0" u="none" strike="noStrike" cap="none" normalizeH="0" baseline="0" dirty="0">
                          <a:ln>
                            <a:noFill/>
                          </a:ln>
                          <a:solidFill>
                            <a:schemeClr val="tx1"/>
                          </a:solidFill>
                          <a:effectLst/>
                          <a:latin typeface="Calibri" panose="020F0502020204030204" pitchFamily="34" charset="0"/>
                          <a:ea typeface="MS PGothic" panose="020B0600070205080204" pitchFamily="50" charset="-128"/>
                        </a:rPr>
                        <a:t>，</a:t>
                      </a:r>
                      <a:r>
                        <a:rPr kumimoji="0" lang="en-US" altLang="zh-CN" sz="2000" b="1" i="0" u="none" strike="noStrike" cap="none" normalizeH="0" baseline="0" dirty="0">
                          <a:ln>
                            <a:noFill/>
                          </a:ln>
                          <a:solidFill>
                            <a:schemeClr val="tx1"/>
                          </a:solidFill>
                          <a:effectLst/>
                          <a:latin typeface="Calibri" panose="020F0502020204030204" pitchFamily="34" charset="0"/>
                          <a:ea typeface="MS PGothic" panose="020B0600070205080204" pitchFamily="50" charset="-128"/>
                        </a:rPr>
                        <a:t>USA</a:t>
                      </a:r>
                      <a:endParaRPr kumimoji="0" lang="en-US" altLang="ja-JP" sz="2000" b="1" i="0" u="none" strike="noStrike" cap="none" normalizeH="0" baseline="0" dirty="0">
                        <a:ln>
                          <a:noFill/>
                        </a:ln>
                        <a:solidFill>
                          <a:schemeClr val="tx1"/>
                        </a:solidFill>
                        <a:effectLst/>
                        <a:latin typeface="Calibri" panose="020F0502020204030204" pitchFamily="34" charset="0"/>
                        <a:ea typeface="MS PGothic" panose="020B0600070205080204"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2000" b="1" i="0" u="none" strike="noStrike" cap="none" normalizeH="0" baseline="0" dirty="0">
                          <a:ln>
                            <a:noFill/>
                          </a:ln>
                          <a:solidFill>
                            <a:schemeClr val="tx1"/>
                          </a:solidFill>
                          <a:effectLst/>
                          <a:latin typeface="Calibri" panose="020F0502020204030204" pitchFamily="34" charset="0"/>
                          <a:ea typeface="MS PGothic" panose="020B0600070205080204" pitchFamily="50" charset="-128"/>
                        </a:rPr>
                        <a:t>Release 20 , </a:t>
                      </a:r>
                      <a:r>
                        <a:rPr kumimoji="0" lang="en-US" altLang="zh-CN" sz="2000" b="1" i="0" u="none" strike="noStrike" cap="none" normalizeH="0" baseline="0" dirty="0">
                          <a:ln>
                            <a:noFill/>
                          </a:ln>
                          <a:solidFill>
                            <a:schemeClr val="tx1"/>
                          </a:solidFill>
                          <a:effectLst/>
                          <a:latin typeface="Calibri" panose="020F0502020204030204" pitchFamily="34" charset="0"/>
                          <a:ea typeface="MS PGothic" panose="020B0600070205080204" pitchFamily="50" charset="-128"/>
                        </a:rPr>
                        <a:t>R19&amp;Pre-R19 </a:t>
                      </a:r>
                      <a:r>
                        <a:rPr kumimoji="0" lang="en-US" altLang="ja-JP" sz="2000" b="1" i="0" u="none" strike="noStrike" cap="none" normalizeH="0" baseline="0" dirty="0">
                          <a:ln>
                            <a:noFill/>
                          </a:ln>
                          <a:solidFill>
                            <a:schemeClr val="tx1"/>
                          </a:solidFill>
                          <a:effectLst/>
                          <a:latin typeface="Calibri" panose="020F0502020204030204" pitchFamily="34" charset="0"/>
                          <a:ea typeface="MS PGothic" panose="020B0600070205080204" pitchFamily="50" charset="-128"/>
                        </a:rPr>
                        <a:t>LTE/NR maintenance</a:t>
                      </a:r>
                      <a:endParaRPr kumimoji="0" lang="en-US" altLang="ja-JP" sz="2000" b="1" i="0" u="none" strike="noStrike" cap="none" normalizeH="0" baseline="0" dirty="0">
                        <a:ln>
                          <a:noFill/>
                        </a:ln>
                        <a:solidFill>
                          <a:schemeClr val="tx1"/>
                        </a:solidFill>
                        <a:effectLst/>
                        <a:latin typeface="Calibri" panose="020F0502020204030204" pitchFamily="34" charset="0"/>
                        <a:ea typeface="MS PGothic" panose="020B0600070205080204"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r>
              <a:tr h="357292">
                <a:tc>
                  <a:txBody>
                    <a:bodyPr/>
                    <a:lstStyle>
                      <a:lvl1pPr marL="0" algn="l" defTabSz="914400" rtl="0" eaLnBrk="1" latinLnBrk="0" hangingPunct="1">
                        <a:spcBef>
                          <a:spcPct val="20000"/>
                        </a:spcBef>
                        <a:defRPr sz="2400" kern="1200">
                          <a:solidFill>
                            <a:schemeClr val="tx1"/>
                          </a:solidFill>
                          <a:latin typeface="Calibri" panose="020F0502020204030204" pitchFamily="34" charset="0"/>
                          <a:ea typeface="MS PGothic" panose="020B0600070205080204" pitchFamily="50" charset="-128"/>
                        </a:defRPr>
                      </a:lvl1pPr>
                      <a:lvl2pPr marL="742950" indent="-285750" algn="l" defTabSz="914400" rtl="0" eaLnBrk="1" latinLnBrk="0" hangingPunct="1">
                        <a:spcBef>
                          <a:spcPct val="20000"/>
                        </a:spcBef>
                        <a:buClr>
                          <a:srgbClr val="C00000"/>
                        </a:buClr>
                        <a:buFont typeface="Arial" panose="020B0604020202020204" pitchFamily="34" charset="0"/>
                        <a:defRPr sz="2000" kern="1200">
                          <a:solidFill>
                            <a:schemeClr val="tx1"/>
                          </a:solidFill>
                          <a:latin typeface="Calibri" panose="020F0502020204030204" pitchFamily="34" charset="0"/>
                          <a:ea typeface="MS PGothic" panose="020B0600070205080204" pitchFamily="50" charset="-128"/>
                        </a:defRPr>
                      </a:lvl2pPr>
                      <a:lvl3pPr marL="1143000" indent="-228600" algn="l" defTabSz="914400" rtl="0" eaLnBrk="1" latinLnBrk="0" hangingPunct="1">
                        <a:spcBef>
                          <a:spcPct val="20000"/>
                        </a:spcBef>
                        <a:buFont typeface="Arial" panose="020B0604020202020204" pitchFamily="34" charset="0"/>
                        <a:defRPr sz="1800" kern="1200">
                          <a:solidFill>
                            <a:schemeClr val="tx1"/>
                          </a:solidFill>
                          <a:latin typeface="Calibri" panose="020F0502020204030204" pitchFamily="34" charset="0"/>
                          <a:ea typeface="MS PGothic" panose="020B0600070205080204" pitchFamily="50" charset="-128"/>
                        </a:defRPr>
                      </a:lvl3pPr>
                      <a:lvl4pPr marL="1600200" indent="-228600" algn="l" defTabSz="914400" rtl="0" eaLnBrk="1" latinLnBrk="0" hangingPunct="1">
                        <a:spcBef>
                          <a:spcPct val="20000"/>
                        </a:spcBef>
                        <a:buFont typeface="Arial" panose="020B0604020202020204" pitchFamily="34" charset="0"/>
                        <a:defRPr sz="1600" kern="1200">
                          <a:solidFill>
                            <a:schemeClr val="tx1"/>
                          </a:solidFill>
                          <a:latin typeface="Calibri" panose="020F0502020204030204" pitchFamily="34" charset="0"/>
                          <a:ea typeface="MS PGothic" panose="020B0600070205080204" pitchFamily="50" charset="-128"/>
                        </a:defRPr>
                      </a:lvl4pPr>
                      <a:lvl5pPr marL="2057400" indent="-228600" algn="l" defTabSz="914400" rtl="0" eaLnBrk="1" latinLnBrk="0" hangingPunct="1">
                        <a:spcBef>
                          <a:spcPct val="20000"/>
                        </a:spcBef>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5pPr>
                      <a:lvl6pPr marL="25146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6pPr>
                      <a:lvl7pPr marL="29718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7pPr>
                      <a:lvl8pPr marL="34290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8pPr>
                      <a:lvl9pPr marL="38862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2400" b="1" i="0" u="none" strike="noStrike" cap="none" normalizeH="0" baseline="0" dirty="0">
                          <a:ln>
                            <a:noFill/>
                          </a:ln>
                          <a:solidFill>
                            <a:schemeClr val="hlink"/>
                          </a:solidFill>
                          <a:effectLst/>
                          <a:latin typeface="Calibri" panose="020F0502020204030204" pitchFamily="34" charset="0"/>
                          <a:ea typeface="MS PGothic" panose="020B0600070205080204" pitchFamily="50" charset="-128"/>
                        </a:rPr>
                        <a:t>RAN#110</a:t>
                      </a:r>
                      <a:endParaRPr kumimoji="0" lang="en-US" altLang="ja-JP" sz="2400" b="1" i="0" u="none" strike="noStrike" cap="none" normalizeH="0" baseline="0" dirty="0">
                        <a:ln>
                          <a:noFill/>
                        </a:ln>
                        <a:solidFill>
                          <a:schemeClr val="hlink"/>
                        </a:solidFill>
                        <a:effectLst/>
                        <a:latin typeface="Calibri" panose="020F0502020204030204" pitchFamily="34" charset="0"/>
                        <a:ea typeface="MS PGothic" panose="020B0600070205080204"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lvl1pPr marL="0" algn="l" defTabSz="914400" rtl="0" eaLnBrk="1" latinLnBrk="0" hangingPunct="1">
                        <a:spcBef>
                          <a:spcPct val="20000"/>
                        </a:spcBef>
                        <a:defRPr sz="2400" kern="1200">
                          <a:solidFill>
                            <a:schemeClr val="tx1"/>
                          </a:solidFill>
                          <a:latin typeface="Calibri" panose="020F0502020204030204" pitchFamily="34" charset="0"/>
                          <a:ea typeface="MS PGothic" panose="020B0600070205080204" pitchFamily="50" charset="-128"/>
                        </a:defRPr>
                      </a:lvl1pPr>
                      <a:lvl2pPr marL="742950" indent="-285750" algn="l" defTabSz="914400" rtl="0" eaLnBrk="1" latinLnBrk="0" hangingPunct="1">
                        <a:spcBef>
                          <a:spcPct val="20000"/>
                        </a:spcBef>
                        <a:buClr>
                          <a:srgbClr val="C00000"/>
                        </a:buClr>
                        <a:buFont typeface="Arial" panose="020B0604020202020204" pitchFamily="34" charset="0"/>
                        <a:defRPr sz="2000" kern="1200">
                          <a:solidFill>
                            <a:schemeClr val="tx1"/>
                          </a:solidFill>
                          <a:latin typeface="Calibri" panose="020F0502020204030204" pitchFamily="34" charset="0"/>
                          <a:ea typeface="MS PGothic" panose="020B0600070205080204" pitchFamily="50" charset="-128"/>
                        </a:defRPr>
                      </a:lvl2pPr>
                      <a:lvl3pPr marL="1143000" indent="-228600" algn="l" defTabSz="914400" rtl="0" eaLnBrk="1" latinLnBrk="0" hangingPunct="1">
                        <a:spcBef>
                          <a:spcPct val="20000"/>
                        </a:spcBef>
                        <a:buFont typeface="Arial" panose="020B0604020202020204" pitchFamily="34" charset="0"/>
                        <a:defRPr sz="1800" kern="1200">
                          <a:solidFill>
                            <a:schemeClr val="tx1"/>
                          </a:solidFill>
                          <a:latin typeface="Calibri" panose="020F0502020204030204" pitchFamily="34" charset="0"/>
                          <a:ea typeface="MS PGothic" panose="020B0600070205080204" pitchFamily="50" charset="-128"/>
                        </a:defRPr>
                      </a:lvl3pPr>
                      <a:lvl4pPr marL="1600200" indent="-228600" algn="l" defTabSz="914400" rtl="0" eaLnBrk="1" latinLnBrk="0" hangingPunct="1">
                        <a:spcBef>
                          <a:spcPct val="20000"/>
                        </a:spcBef>
                        <a:buFont typeface="Arial" panose="020B0604020202020204" pitchFamily="34" charset="0"/>
                        <a:defRPr sz="1600" kern="1200">
                          <a:solidFill>
                            <a:schemeClr val="tx1"/>
                          </a:solidFill>
                          <a:latin typeface="Calibri" panose="020F0502020204030204" pitchFamily="34" charset="0"/>
                          <a:ea typeface="MS PGothic" panose="020B0600070205080204" pitchFamily="50" charset="-128"/>
                        </a:defRPr>
                      </a:lvl4pPr>
                      <a:lvl5pPr marL="2057400" indent="-228600" algn="l" defTabSz="914400" rtl="0" eaLnBrk="1" latinLnBrk="0" hangingPunct="1">
                        <a:spcBef>
                          <a:spcPct val="20000"/>
                        </a:spcBef>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5pPr>
                      <a:lvl6pPr marL="25146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6pPr>
                      <a:lvl7pPr marL="29718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7pPr>
                      <a:lvl8pPr marL="34290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8pPr>
                      <a:lvl9pPr marL="38862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zh-CN" sz="2000" b="1" i="0" u="none" strike="noStrike" cap="none" normalizeH="0" baseline="0" dirty="0">
                          <a:ln>
                            <a:noFill/>
                          </a:ln>
                          <a:solidFill>
                            <a:schemeClr val="hlink"/>
                          </a:solidFill>
                          <a:effectLst/>
                          <a:latin typeface="Calibri" panose="020F0502020204030204" pitchFamily="34" charset="0"/>
                          <a:ea typeface="MS PGothic" panose="020B0600070205080204" pitchFamily="50" charset="-128"/>
                        </a:rPr>
                        <a:t>Dec.</a:t>
                      </a:r>
                      <a:r>
                        <a:rPr kumimoji="0" lang="en-US" altLang="ja-JP" sz="2000" b="1" i="0" u="none" strike="noStrike" cap="none" normalizeH="0" baseline="0" dirty="0">
                          <a:ln>
                            <a:noFill/>
                          </a:ln>
                          <a:solidFill>
                            <a:schemeClr val="hlink"/>
                          </a:solidFill>
                          <a:effectLst/>
                          <a:latin typeface="Calibri" panose="020F0502020204030204" pitchFamily="34" charset="0"/>
                          <a:ea typeface="MS PGothic" panose="020B0600070205080204" pitchFamily="50" charset="-128"/>
                        </a:rPr>
                        <a:t> 8</a:t>
                      </a:r>
                      <a:r>
                        <a:rPr kumimoji="0" lang="en-US" altLang="ja-JP" sz="2000" b="1" i="0" u="none" strike="noStrike" cap="none" normalizeH="0" baseline="30000" dirty="0">
                          <a:ln>
                            <a:noFill/>
                          </a:ln>
                          <a:solidFill>
                            <a:schemeClr val="hlink"/>
                          </a:solidFill>
                          <a:effectLst/>
                          <a:latin typeface="Calibri" panose="020F0502020204030204" pitchFamily="34" charset="0"/>
                          <a:ea typeface="MS PGothic" panose="020B0600070205080204" pitchFamily="50" charset="-128"/>
                        </a:rPr>
                        <a:t>th</a:t>
                      </a:r>
                      <a:r>
                        <a:rPr kumimoji="0" lang="en-US" altLang="ja-JP" sz="2000" b="1" i="0" u="none" strike="noStrike" cap="none" normalizeH="0" baseline="0" dirty="0">
                          <a:ln>
                            <a:noFill/>
                          </a:ln>
                          <a:solidFill>
                            <a:schemeClr val="hlink"/>
                          </a:solidFill>
                          <a:effectLst/>
                          <a:latin typeface="Calibri" panose="020F0502020204030204" pitchFamily="34" charset="0"/>
                          <a:ea typeface="MS PGothic" panose="020B0600070205080204" pitchFamily="50" charset="-128"/>
                        </a:rPr>
                        <a:t> – 11</a:t>
                      </a:r>
                      <a:r>
                        <a:rPr kumimoji="0" lang="en-US" altLang="ja-JP" sz="2000" b="1" i="0" u="none" strike="noStrike" cap="none" normalizeH="0" baseline="30000" dirty="0">
                          <a:ln>
                            <a:noFill/>
                          </a:ln>
                          <a:solidFill>
                            <a:schemeClr val="hlink"/>
                          </a:solidFill>
                          <a:effectLst/>
                          <a:latin typeface="Calibri" panose="020F0502020204030204" pitchFamily="34" charset="0"/>
                          <a:ea typeface="MS PGothic" panose="020B0600070205080204" pitchFamily="50" charset="-128"/>
                        </a:rPr>
                        <a:t>th</a:t>
                      </a:r>
                      <a:r>
                        <a:rPr kumimoji="0" lang="en-US" altLang="ja-JP" sz="2000" b="1" i="0" u="none" strike="noStrike" cap="none" normalizeH="0" baseline="0" dirty="0">
                          <a:ln>
                            <a:noFill/>
                          </a:ln>
                          <a:solidFill>
                            <a:schemeClr val="hlink"/>
                          </a:solidFill>
                          <a:effectLst/>
                          <a:latin typeface="Calibri" panose="020F0502020204030204" pitchFamily="34" charset="0"/>
                          <a:ea typeface="MS PGothic" panose="020B0600070205080204" pitchFamily="50" charset="-128"/>
                        </a:rPr>
                        <a:t>, 2025</a:t>
                      </a:r>
                      <a:endParaRPr kumimoji="0" lang="en-US" altLang="ja-JP" sz="2000" b="1" i="0" u="none" strike="noStrike" cap="none" normalizeH="0" baseline="0" dirty="0">
                        <a:ln>
                          <a:noFill/>
                        </a:ln>
                        <a:solidFill>
                          <a:schemeClr val="hlink"/>
                        </a:solidFill>
                        <a:effectLst/>
                        <a:latin typeface="Calibri" panose="020F0502020204030204" pitchFamily="34" charset="0"/>
                        <a:ea typeface="MS PGothic" panose="020B0600070205080204"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zh-CN" sz="2000" b="1" i="0" u="none" strike="noStrike" cap="none" normalizeH="0" baseline="0" dirty="0">
                          <a:ln>
                            <a:noFill/>
                          </a:ln>
                          <a:solidFill>
                            <a:schemeClr val="hlink"/>
                          </a:solidFill>
                          <a:effectLst/>
                          <a:latin typeface="Calibri" panose="020F0502020204030204" pitchFamily="34" charset="0"/>
                          <a:ea typeface="MS PGothic" panose="020B0600070205080204" pitchFamily="50" charset="-128"/>
                        </a:rPr>
                        <a:t>Baltimore</a:t>
                      </a:r>
                      <a:r>
                        <a:rPr kumimoji="0" lang="en-US" altLang="ja-JP" sz="2000" b="1" i="0" u="none" strike="noStrike" cap="none" normalizeH="0" baseline="0" dirty="0">
                          <a:ln>
                            <a:noFill/>
                          </a:ln>
                          <a:solidFill>
                            <a:schemeClr val="hlink"/>
                          </a:solidFill>
                          <a:effectLst/>
                          <a:latin typeface="Calibri" panose="020F0502020204030204" pitchFamily="34" charset="0"/>
                          <a:ea typeface="MS PGothic" panose="020B0600070205080204" pitchFamily="50" charset="-128"/>
                        </a:rPr>
                        <a:t>, </a:t>
                      </a:r>
                      <a:r>
                        <a:rPr kumimoji="0" lang="en-US" altLang="zh-CN" sz="2000" b="1" i="0" u="none" strike="noStrike" cap="none" normalizeH="0" baseline="0" dirty="0">
                          <a:ln>
                            <a:noFill/>
                          </a:ln>
                          <a:solidFill>
                            <a:schemeClr val="hlink"/>
                          </a:solidFill>
                          <a:effectLst/>
                          <a:latin typeface="Calibri" panose="020F0502020204030204" pitchFamily="34" charset="0"/>
                          <a:ea typeface="MS PGothic" panose="020B0600070205080204" pitchFamily="50" charset="-128"/>
                        </a:rPr>
                        <a:t>USA</a:t>
                      </a:r>
                      <a:endParaRPr kumimoji="0" lang="en-US" altLang="ja-JP" sz="2000" b="1" i="0" u="none" strike="noStrike" cap="none" normalizeH="0" baseline="0" dirty="0">
                        <a:ln>
                          <a:noFill/>
                        </a:ln>
                        <a:solidFill>
                          <a:schemeClr val="hlink"/>
                        </a:solidFill>
                        <a:effectLst/>
                        <a:latin typeface="Calibri" panose="020F0502020204030204" pitchFamily="34" charset="0"/>
                        <a:ea typeface="MS PGothic" panose="020B0600070205080204"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en-US" altLang="ja-JP" sz="2000" b="1" i="0" u="none" strike="noStrike" cap="none" normalizeH="0" baseline="0" dirty="0">
                        <a:ln>
                          <a:noFill/>
                        </a:ln>
                        <a:solidFill>
                          <a:schemeClr val="hlink"/>
                        </a:solidFill>
                        <a:effectLst/>
                        <a:latin typeface="Calibri" panose="020F0502020204030204" pitchFamily="34" charset="0"/>
                        <a:ea typeface="MS PGothic" panose="020B0600070205080204"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3359797" y="4462574"/>
            <a:ext cx="2307212" cy="1305147"/>
          </a:xfrm>
        </p:spPr>
        <p:txBody>
          <a:bodyPr/>
          <a:lstStyle/>
          <a:p>
            <a:pPr>
              <a:lnSpc>
                <a:spcPct val="120000"/>
              </a:lnSpc>
              <a:spcBef>
                <a:spcPts val="600"/>
              </a:spcBef>
            </a:pPr>
            <a:r>
              <a:rPr lang="en-US" sz="1800" b="1" dirty="0"/>
              <a:t>RAN1 Chair,</a:t>
            </a:r>
            <a:endParaRPr lang="en-US" sz="1800" b="1" dirty="0"/>
          </a:p>
          <a:p>
            <a:pPr marL="0" indent="0">
              <a:lnSpc>
                <a:spcPct val="120000"/>
              </a:lnSpc>
              <a:spcBef>
                <a:spcPts val="600"/>
              </a:spcBef>
              <a:buNone/>
            </a:pPr>
            <a:r>
              <a:rPr lang="en-US" sz="1800" b="1" dirty="0"/>
              <a:t>Dr. Xiaodong XU </a:t>
            </a:r>
            <a:r>
              <a:rPr lang="en-US" sz="1800" dirty="0"/>
              <a:t>from CMCC (CCSA)</a:t>
            </a:r>
            <a:endParaRPr lang="en-US" sz="1800" dirty="0"/>
          </a:p>
        </p:txBody>
      </p:sp>
      <p:sp>
        <p:nvSpPr>
          <p:cNvPr id="3" name="제목 2"/>
          <p:cNvSpPr>
            <a:spLocks noGrp="1"/>
          </p:cNvSpPr>
          <p:nvPr>
            <p:ph type="title"/>
          </p:nvPr>
        </p:nvSpPr>
        <p:spPr/>
        <p:txBody>
          <a:bodyPr/>
          <a:lstStyle/>
          <a:p>
            <a:r>
              <a:rPr lang="en-US" dirty="0"/>
              <a:t>Transition of RAN1 leadership and</a:t>
            </a:r>
            <a:r>
              <a:rPr lang="zh-CN" altLang="en-US" dirty="0"/>
              <a:t> </a:t>
            </a:r>
            <a:r>
              <a:rPr lang="en-US" altLang="zh-CN" dirty="0"/>
              <a:t>technical officer</a:t>
            </a:r>
            <a:endParaRPr lang="en-US" dirty="0"/>
          </a:p>
        </p:txBody>
      </p:sp>
      <p:sp>
        <p:nvSpPr>
          <p:cNvPr id="6" name="내용 개체 틀 1"/>
          <p:cNvSpPr txBox="1"/>
          <p:nvPr/>
        </p:nvSpPr>
        <p:spPr bwMode="auto">
          <a:xfrm>
            <a:off x="6205330" y="4444588"/>
            <a:ext cx="2649110" cy="1564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58775" indent="-358775" algn="l" rtl="0" eaLnBrk="0" fontAlgn="base" hangingPunct="0">
              <a:spcBef>
                <a:spcPct val="20000"/>
              </a:spcBef>
              <a:spcAft>
                <a:spcPct val="0"/>
              </a:spcAft>
              <a:buBlip>
                <a:blip r:embed="rId1"/>
              </a:buBlip>
              <a:defRPr sz="20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28650" indent="-184150" algn="l" rtl="0" eaLnBrk="0" fontAlgn="base" hangingPunct="0">
              <a:spcBef>
                <a:spcPct val="20000"/>
              </a:spcBef>
              <a:spcAft>
                <a:spcPct val="0"/>
              </a:spcAft>
              <a:buClr>
                <a:srgbClr val="C00000"/>
              </a:buClr>
              <a:buFont typeface="Arial" panose="020B0604020202020204" pitchFamily="34" charset="0"/>
              <a:buChar char="•"/>
              <a:defRPr sz="18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982980" indent="-179705" algn="l" rtl="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256030" indent="-179705" algn="l" rtl="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1520825" indent="-179705" algn="l" rtl="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lnSpc>
                <a:spcPct val="120000"/>
              </a:lnSpc>
              <a:spcBef>
                <a:spcPts val="600"/>
              </a:spcBef>
            </a:pPr>
            <a:r>
              <a:rPr lang="en-US" sz="1800" b="1" dirty="0"/>
              <a:t>RAN1 VC, </a:t>
            </a:r>
            <a:endParaRPr lang="en-US" sz="1800" b="1" dirty="0"/>
          </a:p>
          <a:p>
            <a:pPr marL="0" indent="0">
              <a:lnSpc>
                <a:spcPct val="120000"/>
              </a:lnSpc>
              <a:spcBef>
                <a:spcPts val="600"/>
              </a:spcBef>
              <a:buNone/>
            </a:pPr>
            <a:r>
              <a:rPr lang="en-US" sz="1800" b="1" dirty="0"/>
              <a:t>Dr. Sorour Falahati </a:t>
            </a:r>
            <a:r>
              <a:rPr lang="en-US" sz="1800" dirty="0"/>
              <a:t>from Ericsson (ETSI)</a:t>
            </a:r>
            <a:endParaRPr lang="en-US" sz="1800" dirty="0"/>
          </a:p>
        </p:txBody>
      </p:sp>
      <p:sp>
        <p:nvSpPr>
          <p:cNvPr id="4" name="내용 개체 틀 1"/>
          <p:cNvSpPr txBox="1"/>
          <p:nvPr/>
        </p:nvSpPr>
        <p:spPr bwMode="auto">
          <a:xfrm>
            <a:off x="9144624" y="4444588"/>
            <a:ext cx="2369196" cy="1564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58775" indent="-358775" algn="l" rtl="0" eaLnBrk="0" fontAlgn="base" hangingPunct="0">
              <a:spcBef>
                <a:spcPct val="20000"/>
              </a:spcBef>
              <a:spcAft>
                <a:spcPct val="0"/>
              </a:spcAft>
              <a:buBlip>
                <a:blip r:embed="rId1"/>
              </a:buBlip>
              <a:defRPr sz="20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28650" indent="-184150" algn="l" rtl="0" eaLnBrk="0" fontAlgn="base" hangingPunct="0">
              <a:spcBef>
                <a:spcPct val="20000"/>
              </a:spcBef>
              <a:spcAft>
                <a:spcPct val="0"/>
              </a:spcAft>
              <a:buClr>
                <a:srgbClr val="C00000"/>
              </a:buClr>
              <a:buFont typeface="Arial" panose="020B0604020202020204" pitchFamily="34" charset="0"/>
              <a:buChar char="•"/>
              <a:defRPr sz="18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982980" indent="-179705" algn="l" rtl="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256030" indent="-179705" algn="l" rtl="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1520825" indent="-179705" algn="l" rtl="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lnSpc>
                <a:spcPct val="120000"/>
              </a:lnSpc>
              <a:spcBef>
                <a:spcPts val="600"/>
              </a:spcBef>
            </a:pPr>
            <a:r>
              <a:rPr lang="en-US" sz="1800" b="1" dirty="0"/>
              <a:t>RAN1 VC, </a:t>
            </a:r>
            <a:endParaRPr lang="en-US" sz="1800" b="1" dirty="0"/>
          </a:p>
          <a:p>
            <a:pPr marL="0" indent="0">
              <a:lnSpc>
                <a:spcPct val="120000"/>
              </a:lnSpc>
              <a:spcBef>
                <a:spcPts val="600"/>
              </a:spcBef>
              <a:buNone/>
            </a:pPr>
            <a:r>
              <a:rPr lang="en-US" sz="1800" b="1" dirty="0"/>
              <a:t>Dr. Hiroki Harada </a:t>
            </a:r>
            <a:r>
              <a:rPr lang="en-US" sz="1800" dirty="0"/>
              <a:t>from NTT DOCOM (ARIB)</a:t>
            </a:r>
            <a:endParaRPr lang="en-US" sz="1800" dirty="0"/>
          </a:p>
        </p:txBody>
      </p:sp>
      <p:sp>
        <p:nvSpPr>
          <p:cNvPr id="8" name="내용 개체 틀 1"/>
          <p:cNvSpPr txBox="1"/>
          <p:nvPr/>
        </p:nvSpPr>
        <p:spPr bwMode="auto">
          <a:xfrm>
            <a:off x="467147" y="4454954"/>
            <a:ext cx="2560320" cy="1305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58775" indent="-358775" algn="l" rtl="0" eaLnBrk="0" fontAlgn="base" hangingPunct="0">
              <a:spcBef>
                <a:spcPct val="20000"/>
              </a:spcBef>
              <a:spcAft>
                <a:spcPct val="0"/>
              </a:spcAft>
              <a:buBlip>
                <a:blip r:embed="rId1"/>
              </a:buBlip>
              <a:defRPr sz="20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28650" indent="-184150" algn="l" rtl="0" eaLnBrk="0" fontAlgn="base" hangingPunct="0">
              <a:spcBef>
                <a:spcPct val="20000"/>
              </a:spcBef>
              <a:spcAft>
                <a:spcPct val="0"/>
              </a:spcAft>
              <a:buClr>
                <a:srgbClr val="C00000"/>
              </a:buClr>
              <a:buFont typeface="Arial" panose="020B0604020202020204" pitchFamily="34" charset="0"/>
              <a:buChar char="•"/>
              <a:defRPr sz="18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982980" indent="-179705" algn="l" rtl="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256030" indent="-179705" algn="l" rtl="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1520825" indent="-179705" algn="l" rtl="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lnSpc>
                <a:spcPct val="120000"/>
              </a:lnSpc>
              <a:spcBef>
                <a:spcPts val="600"/>
              </a:spcBef>
            </a:pPr>
            <a:r>
              <a:rPr lang="en-US" altLang="zh-CN" sz="1800" b="1" dirty="0"/>
              <a:t>Technical officer,</a:t>
            </a:r>
            <a:endParaRPr lang="en-US" altLang="zh-CN" sz="1800" b="1" dirty="0"/>
          </a:p>
          <a:p>
            <a:pPr marL="0" indent="0">
              <a:lnSpc>
                <a:spcPct val="120000"/>
              </a:lnSpc>
              <a:spcBef>
                <a:spcPts val="600"/>
              </a:spcBef>
              <a:buNone/>
            </a:pPr>
            <a:r>
              <a:rPr lang="en-US" altLang="zh-CN" sz="1800" b="1" dirty="0"/>
              <a:t>Dr</a:t>
            </a:r>
            <a:r>
              <a:rPr lang="en-US" sz="1800" b="1" dirty="0"/>
              <a:t>. </a:t>
            </a:r>
            <a:r>
              <a:rPr lang="en-US" altLang="zh-CN" sz="1800" b="1" dirty="0"/>
              <a:t>Carolyn Taylor </a:t>
            </a:r>
            <a:r>
              <a:rPr lang="en-US" altLang="zh-CN" sz="1800" dirty="0"/>
              <a:t>from MCC</a:t>
            </a:r>
            <a:endParaRPr lang="en-US" sz="1800" dirty="0"/>
          </a:p>
        </p:txBody>
      </p:sp>
      <p:pic>
        <p:nvPicPr>
          <p:cNvPr id="9" name="图片 8" descr="图片1_yasuo"/>
          <p:cNvPicPr>
            <a:picLocks noChangeAspect="1"/>
          </p:cNvPicPr>
          <p:nvPr/>
        </p:nvPicPr>
        <p:blipFill>
          <a:blip r:embed="rId2"/>
          <a:stretch>
            <a:fillRect/>
          </a:stretch>
        </p:blipFill>
        <p:spPr>
          <a:xfrm>
            <a:off x="447040" y="1224915"/>
            <a:ext cx="5431790" cy="3055620"/>
          </a:xfrm>
          <a:prstGeom prst="rect">
            <a:avLst/>
          </a:prstGeom>
        </p:spPr>
      </p:pic>
      <p:pic>
        <p:nvPicPr>
          <p:cNvPr id="10" name="图片 9" descr="图片2_yasuo"/>
          <p:cNvPicPr>
            <a:picLocks noChangeAspect="1"/>
          </p:cNvPicPr>
          <p:nvPr/>
        </p:nvPicPr>
        <p:blipFill>
          <a:blip r:embed="rId3"/>
          <a:stretch>
            <a:fillRect/>
          </a:stretch>
        </p:blipFill>
        <p:spPr>
          <a:xfrm>
            <a:off x="6275705" y="1224915"/>
            <a:ext cx="5420995" cy="304990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내용 개체 틀 4"/>
          <p:cNvSpPr>
            <a:spLocks noGrp="1"/>
          </p:cNvSpPr>
          <p:nvPr>
            <p:ph idx="1"/>
          </p:nvPr>
        </p:nvSpPr>
        <p:spPr>
          <a:xfrm>
            <a:off x="444380" y="1291236"/>
            <a:ext cx="11314633" cy="688576"/>
          </a:xfrm>
        </p:spPr>
        <p:txBody>
          <a:bodyPr/>
          <a:lstStyle/>
          <a:p>
            <a:pPr>
              <a:spcBef>
                <a:spcPts val="600"/>
              </a:spcBef>
            </a:pPr>
            <a:r>
              <a:rPr lang="en-US" sz="1800" dirty="0"/>
              <a:t>RAN1 continues to have large number of attendees. </a:t>
            </a:r>
            <a:r>
              <a:rPr lang="en-US" sz="1800" dirty="0">
                <a:sym typeface="+mn-ea"/>
              </a:rPr>
              <a:t>(RAN1#122b: 718, RAN1#123: 655)</a:t>
            </a:r>
            <a:br>
              <a:rPr lang="en-US" sz="1800" dirty="0"/>
            </a:br>
            <a:endParaRPr lang="en-US" sz="1800" dirty="0">
              <a:highlight>
                <a:srgbClr val="FFFF00"/>
              </a:highlight>
              <a:sym typeface="+mn-ea"/>
            </a:endParaRPr>
          </a:p>
        </p:txBody>
      </p:sp>
      <p:sp>
        <p:nvSpPr>
          <p:cNvPr id="3" name="제목 2"/>
          <p:cNvSpPr>
            <a:spLocks noGrp="1"/>
          </p:cNvSpPr>
          <p:nvPr>
            <p:ph type="title"/>
          </p:nvPr>
        </p:nvSpPr>
        <p:spPr/>
        <p:txBody>
          <a:bodyPr/>
          <a:lstStyle/>
          <a:p>
            <a:r>
              <a:rPr lang="en-US" dirty="0"/>
              <a:t>Delegates in RAN1</a:t>
            </a:r>
            <a:endParaRPr lang="en-US" dirty="0"/>
          </a:p>
        </p:txBody>
      </p:sp>
      <p:graphicFrame>
        <p:nvGraphicFramePr>
          <p:cNvPr id="2" name="图表 1"/>
          <p:cNvGraphicFramePr/>
          <p:nvPr/>
        </p:nvGraphicFramePr>
        <p:xfrm>
          <a:off x="2057400" y="2381250"/>
          <a:ext cx="8122920" cy="3477260"/>
        </p:xfrm>
        <a:graphic>
          <a:graphicData uri="http://schemas.openxmlformats.org/drawingml/2006/chart">
            <c:chart xmlns:c="http://schemas.openxmlformats.org/drawingml/2006/chart" xmlns:r="http://schemas.openxmlformats.org/officeDocument/2006/relationships" r:id="rId1"/>
          </a:graphicData>
        </a:graphic>
      </p:graphicFrame>
      <p:sp>
        <p:nvSpPr>
          <p:cNvPr id="7" name="文本框 6"/>
          <p:cNvSpPr txBox="1"/>
          <p:nvPr/>
        </p:nvSpPr>
        <p:spPr>
          <a:xfrm>
            <a:off x="922655" y="3198495"/>
            <a:ext cx="1184275" cy="460375"/>
          </a:xfrm>
          <a:prstGeom prst="rect">
            <a:avLst/>
          </a:prstGeom>
          <a:noFill/>
        </p:spPr>
        <p:txBody>
          <a:bodyPr wrap="square" rtlCol="0" anchor="t">
            <a:spAutoFit/>
          </a:bodyPr>
          <a:lstStyle/>
          <a:p>
            <a:pPr algn="ctr"/>
            <a:r>
              <a:rPr lang="en-US" altLang="zh-CN" sz="1200" b="1">
                <a:solidFill>
                  <a:schemeClr val="tx1">
                    <a:lumMod val="75000"/>
                    <a:lumOff val="25000"/>
                  </a:schemeClr>
                </a:solidFill>
                <a:latin typeface="Arial" panose="020B0604020202020204" pitchFamily="34" charset="0"/>
              </a:rPr>
              <a:t>Attended</a:t>
            </a:r>
            <a:endParaRPr lang="en-US" altLang="zh-CN" sz="1200" b="1">
              <a:solidFill>
                <a:schemeClr val="tx1">
                  <a:lumMod val="75000"/>
                  <a:lumOff val="25000"/>
                </a:schemeClr>
              </a:solidFill>
              <a:latin typeface="Arial" panose="020B0604020202020204" pitchFamily="34" charset="0"/>
            </a:endParaRPr>
          </a:p>
          <a:p>
            <a:pPr algn="ctr"/>
            <a:r>
              <a:rPr lang="en-US" altLang="zh-CN" sz="1200" b="1">
                <a:solidFill>
                  <a:schemeClr val="tx1">
                    <a:lumMod val="75000"/>
                    <a:lumOff val="25000"/>
                  </a:schemeClr>
                </a:solidFill>
                <a:latin typeface="Arial" panose="020B0604020202020204" pitchFamily="34" charset="0"/>
              </a:rPr>
              <a:t>participants</a:t>
            </a:r>
            <a:endParaRPr lang="en-US" altLang="zh-CN" sz="1200" b="1">
              <a:solidFill>
                <a:schemeClr val="tx1">
                  <a:lumMod val="75000"/>
                  <a:lumOff val="25000"/>
                </a:schemeClr>
              </a:solidFill>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dirty="0" err="1"/>
              <a:t>Tdocs</a:t>
            </a:r>
            <a:r>
              <a:rPr lang="en-US" dirty="0"/>
              <a:t> submitted to RAN1</a:t>
            </a:r>
            <a:endParaRPr lang="en-US" dirty="0"/>
          </a:p>
        </p:txBody>
      </p:sp>
      <p:sp>
        <p:nvSpPr>
          <p:cNvPr id="12" name="내용 개체 틀 4"/>
          <p:cNvSpPr>
            <a:spLocks noGrp="1"/>
          </p:cNvSpPr>
          <p:nvPr>
            <p:ph idx="1"/>
          </p:nvPr>
        </p:nvSpPr>
        <p:spPr>
          <a:xfrm>
            <a:off x="444380" y="1291236"/>
            <a:ext cx="11314633" cy="688576"/>
          </a:xfrm>
        </p:spPr>
        <p:txBody>
          <a:bodyPr/>
          <a:lstStyle/>
          <a:p>
            <a:r>
              <a:rPr lang="en-US" sz="1800" dirty="0"/>
              <a:t>RAN1 continues to have large number of </a:t>
            </a:r>
            <a:r>
              <a:rPr lang="en-US" sz="1800" dirty="0" err="1"/>
              <a:t>tdocs</a:t>
            </a:r>
            <a:r>
              <a:rPr lang="en-US" sz="1800" dirty="0"/>
              <a:t>. (RAN1#122b: 1563, </a:t>
            </a:r>
            <a:r>
              <a:rPr lang="en-US" sz="1800" dirty="0">
                <a:sym typeface="+mn-ea"/>
              </a:rPr>
              <a:t>RAN1#123:1332)</a:t>
            </a:r>
            <a:endParaRPr lang="en-US" sz="1800" dirty="0">
              <a:sym typeface="+mn-ea"/>
            </a:endParaRPr>
          </a:p>
        </p:txBody>
      </p:sp>
      <p:graphicFrame>
        <p:nvGraphicFramePr>
          <p:cNvPr id="2" name="图表 1"/>
          <p:cNvGraphicFramePr/>
          <p:nvPr/>
        </p:nvGraphicFramePr>
        <p:xfrm>
          <a:off x="2057400" y="2381250"/>
          <a:ext cx="8122920" cy="3477260"/>
        </p:xfrm>
        <a:graphic>
          <a:graphicData uri="http://schemas.openxmlformats.org/drawingml/2006/chart">
            <c:chart xmlns:c="http://schemas.openxmlformats.org/drawingml/2006/chart" xmlns:r="http://schemas.openxmlformats.org/officeDocument/2006/relationships" r:id="rId1"/>
          </a:graphicData>
        </a:graphic>
      </p:graphicFrame>
      <p:sp>
        <p:nvSpPr>
          <p:cNvPr id="7" name="文本框 6"/>
          <p:cNvSpPr txBox="1"/>
          <p:nvPr/>
        </p:nvSpPr>
        <p:spPr>
          <a:xfrm>
            <a:off x="1406525" y="3198495"/>
            <a:ext cx="699770" cy="275590"/>
          </a:xfrm>
          <a:prstGeom prst="rect">
            <a:avLst/>
          </a:prstGeom>
          <a:noFill/>
        </p:spPr>
        <p:txBody>
          <a:bodyPr wrap="square" rtlCol="0" anchor="t">
            <a:spAutoFit/>
          </a:bodyPr>
          <a:lstStyle/>
          <a:p>
            <a:pPr algn="ctr"/>
            <a:r>
              <a:rPr lang="en-US" altLang="zh-CN" sz="1200" b="1">
                <a:solidFill>
                  <a:schemeClr val="tx1">
                    <a:lumMod val="75000"/>
                    <a:lumOff val="25000"/>
                  </a:schemeClr>
                </a:solidFill>
                <a:latin typeface="Arial" panose="020B0604020202020204" pitchFamily="34" charset="0"/>
              </a:rPr>
              <a:t>tdocs</a:t>
            </a:r>
            <a:endParaRPr lang="en-US" altLang="zh-CN" sz="1200" b="1">
              <a:solidFill>
                <a:schemeClr val="tx1">
                  <a:lumMod val="75000"/>
                  <a:lumOff val="25000"/>
                </a:schemeClr>
              </a:solidFill>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44380" y="1041765"/>
            <a:ext cx="11314633" cy="1461533"/>
          </a:xfrm>
        </p:spPr>
        <p:txBody>
          <a:bodyPr/>
          <a:lstStyle/>
          <a:p>
            <a:pPr>
              <a:lnSpc>
                <a:spcPct val="120000"/>
              </a:lnSpc>
              <a:spcBef>
                <a:spcPts val="300"/>
              </a:spcBef>
              <a:spcAft>
                <a:spcPts val="300"/>
              </a:spcAft>
            </a:pPr>
            <a:r>
              <a:rPr lang="en-US" sz="1800" dirty="0"/>
              <a:t>Up to 3 parallel sessions were used for online discussions in RAN1#122b and </a:t>
            </a:r>
            <a:r>
              <a:rPr lang="en-US" altLang="zh-CN" sz="1800" dirty="0"/>
              <a:t>RAN1#123</a:t>
            </a:r>
            <a:endParaRPr lang="en-US" sz="1800" dirty="0"/>
          </a:p>
          <a:p>
            <a:pPr>
              <a:lnSpc>
                <a:spcPct val="120000"/>
              </a:lnSpc>
              <a:spcBef>
                <a:spcPts val="300"/>
              </a:spcBef>
              <a:spcAft>
                <a:spcPts val="300"/>
              </a:spcAft>
            </a:pPr>
            <a:r>
              <a:rPr lang="en-US" altLang="ko-KR" sz="1800" dirty="0"/>
              <a:t>Up to 2 parallel sessions were used for organized offline discussions in </a:t>
            </a:r>
            <a:r>
              <a:rPr lang="en-US" altLang="zh-CN" sz="1800" dirty="0"/>
              <a:t>RAN1#122b and RAN1#123</a:t>
            </a:r>
            <a:endParaRPr lang="en-US" altLang="zh-CN" sz="1800" dirty="0"/>
          </a:p>
          <a:p>
            <a:pPr>
              <a:lnSpc>
                <a:spcPct val="120000"/>
              </a:lnSpc>
              <a:spcBef>
                <a:spcPts val="300"/>
              </a:spcBef>
              <a:spcAft>
                <a:spcPts val="300"/>
              </a:spcAft>
            </a:pPr>
            <a:r>
              <a:rPr lang="en-US" sz="1800" dirty="0"/>
              <a:t>Online/offline time allocation were done in consideration of the TU allocation in RAN while considering the level of completion for each study/work item</a:t>
            </a:r>
            <a:endParaRPr lang="en-US" sz="1800" dirty="0"/>
          </a:p>
          <a:p>
            <a:pPr>
              <a:lnSpc>
                <a:spcPct val="120000"/>
              </a:lnSpc>
              <a:spcBef>
                <a:spcPts val="300"/>
              </a:spcBef>
              <a:spcAft>
                <a:spcPts val="300"/>
              </a:spcAft>
            </a:pPr>
            <a:endParaRPr lang="en-US" sz="18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p:txBody>
      </p:sp>
      <p:sp>
        <p:nvSpPr>
          <p:cNvPr id="3" name="제목 2"/>
          <p:cNvSpPr>
            <a:spLocks noGrp="1"/>
          </p:cNvSpPr>
          <p:nvPr>
            <p:ph type="title"/>
          </p:nvPr>
        </p:nvSpPr>
        <p:spPr/>
        <p:txBody>
          <a:bodyPr/>
          <a:lstStyle/>
          <a:p>
            <a:r>
              <a:rPr lang="en-US" dirty="0"/>
              <a:t>Online/Offline sessions</a:t>
            </a:r>
            <a:endParaRPr lang="en-US" dirty="0"/>
          </a:p>
        </p:txBody>
      </p:sp>
      <p:graphicFrame>
        <p:nvGraphicFramePr>
          <p:cNvPr id="4" name="表格 3"/>
          <p:cNvGraphicFramePr>
            <a:graphicFrameLocks noGrp="1"/>
          </p:cNvGraphicFramePr>
          <p:nvPr/>
        </p:nvGraphicFramePr>
        <p:xfrm>
          <a:off x="600735" y="2579627"/>
          <a:ext cx="10990529" cy="3814725"/>
        </p:xfrm>
        <a:graphic>
          <a:graphicData uri="http://schemas.openxmlformats.org/drawingml/2006/table">
            <a:tbl>
              <a:tblPr firstRow="1" bandRow="1">
                <a:tableStyleId>{5C22544A-7EE6-4342-B048-85BDC9FD1C3A}</a:tableStyleId>
              </a:tblPr>
              <a:tblGrid>
                <a:gridCol w="1687104"/>
                <a:gridCol w="949092"/>
                <a:gridCol w="953310"/>
                <a:gridCol w="894945"/>
                <a:gridCol w="1021404"/>
                <a:gridCol w="992222"/>
                <a:gridCol w="953310"/>
                <a:gridCol w="1011677"/>
                <a:gridCol w="2527465"/>
              </a:tblGrid>
              <a:tr h="788413">
                <a:tc>
                  <a:txBody>
                    <a:bodyPr/>
                    <a:lstStyle/>
                    <a:p>
                      <a:pPr algn="ctr">
                        <a:buNone/>
                      </a:pPr>
                      <a:r>
                        <a:rPr lang="en-US" sz="1200" kern="100" dirty="0">
                          <a:effectLst/>
                        </a:rPr>
                        <a:t>Rel-20 WI/SIs</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1200" kern="100" dirty="0">
                          <a:effectLst/>
                        </a:rPr>
                        <a:t>6G SI</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0" marR="0" marT="0" marB="0" anchor="ctr"/>
                </a:tc>
                <a:tc>
                  <a:txBody>
                    <a:bodyPr/>
                    <a:lstStyle/>
                    <a:p>
                      <a:pPr algn="ctr">
                        <a:buNone/>
                      </a:pPr>
                      <a:r>
                        <a:rPr lang="en-US" sz="1200" kern="100" dirty="0">
                          <a:effectLst/>
                        </a:rPr>
                        <a:t>5G-A</a:t>
                      </a:r>
                      <a:endParaRPr lang="zh-CN" sz="1800" kern="100" dirty="0">
                        <a:effectLst/>
                      </a:endParaRPr>
                    </a:p>
                    <a:p>
                      <a:pPr algn="ctr">
                        <a:buNone/>
                      </a:pPr>
                      <a:r>
                        <a:rPr lang="en-US" sz="1200" kern="100" dirty="0">
                          <a:effectLst/>
                        </a:rPr>
                        <a:t>AI/ML</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1200" kern="100" dirty="0">
                          <a:effectLst/>
                        </a:rPr>
                        <a:t>5G-A</a:t>
                      </a:r>
                      <a:endParaRPr lang="zh-CN" sz="1800" kern="100" dirty="0">
                        <a:effectLst/>
                      </a:endParaRPr>
                    </a:p>
                    <a:p>
                      <a:pPr algn="ctr">
                        <a:buNone/>
                      </a:pPr>
                      <a:r>
                        <a:rPr lang="en-US" sz="1200" kern="100" dirty="0">
                          <a:effectLst/>
                        </a:rPr>
                        <a:t>MIMO</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1200" kern="100" dirty="0">
                          <a:effectLst/>
                        </a:rPr>
                        <a:t>5G-A</a:t>
                      </a:r>
                      <a:endParaRPr lang="zh-CN" sz="1800" kern="100" dirty="0">
                        <a:effectLst/>
                      </a:endParaRPr>
                    </a:p>
                    <a:p>
                      <a:pPr algn="ctr">
                        <a:buNone/>
                      </a:pPr>
                      <a:r>
                        <a:rPr lang="en-US" sz="1200" kern="100" dirty="0">
                          <a:effectLst/>
                        </a:rPr>
                        <a:t>NTN GNSS Resilient</a:t>
                      </a:r>
                      <a:endParaRPr lang="zh-CN" sz="1800" kern="100" dirty="0">
                        <a:effectLst/>
                      </a:endParaRPr>
                    </a:p>
                    <a:p>
                      <a:pPr algn="ctr">
                        <a:buNone/>
                      </a:pPr>
                      <a:r>
                        <a:rPr lang="zh-CN" sz="1200" kern="100" dirty="0">
                          <a:effectLst/>
                        </a:rPr>
                        <a:t>（</a:t>
                      </a:r>
                      <a:r>
                        <a:rPr lang="en-US" sz="1200" kern="100" dirty="0">
                          <a:effectLst/>
                        </a:rPr>
                        <a:t>SI</a:t>
                      </a:r>
                      <a:r>
                        <a:rPr lang="zh-CN" sz="1200" kern="100" dirty="0">
                          <a:effectLst/>
                        </a:rPr>
                        <a:t>）</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1200" kern="100" dirty="0">
                          <a:effectLst/>
                        </a:rPr>
                        <a:t>5G-A</a:t>
                      </a:r>
                      <a:endParaRPr lang="zh-CN" sz="1800" kern="100" dirty="0">
                        <a:effectLst/>
                      </a:endParaRPr>
                    </a:p>
                    <a:p>
                      <a:pPr algn="ctr">
                        <a:buNone/>
                      </a:pPr>
                      <a:r>
                        <a:rPr lang="en-US" sz="1200" kern="100" dirty="0">
                          <a:effectLst/>
                        </a:rPr>
                        <a:t>A-IoT</a:t>
                      </a:r>
                      <a:endParaRPr lang="zh-CN" sz="1800" kern="100" dirty="0">
                        <a:effectLst/>
                      </a:endParaRPr>
                    </a:p>
                    <a:p>
                      <a:pPr algn="ctr">
                        <a:buNone/>
                      </a:pPr>
                      <a:r>
                        <a:rPr lang="zh-CN" sz="1200" kern="100" dirty="0">
                          <a:effectLst/>
                        </a:rPr>
                        <a:t>（</a:t>
                      </a:r>
                      <a:r>
                        <a:rPr lang="en-US" sz="1200" kern="100" dirty="0">
                          <a:effectLst/>
                        </a:rPr>
                        <a:t>SI</a:t>
                      </a:r>
                      <a:r>
                        <a:rPr lang="zh-CN" sz="1200" kern="100" dirty="0">
                          <a:effectLst/>
                        </a:rPr>
                        <a:t>）</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1200" kern="100" dirty="0">
                          <a:effectLst/>
                        </a:rPr>
                        <a:t>5G-A</a:t>
                      </a:r>
                      <a:endParaRPr lang="zh-CN" sz="1800" kern="100" dirty="0">
                        <a:effectLst/>
                      </a:endParaRPr>
                    </a:p>
                    <a:p>
                      <a:pPr algn="ctr">
                        <a:buNone/>
                      </a:pPr>
                      <a:r>
                        <a:rPr lang="en-US" sz="1200" kern="100" dirty="0">
                          <a:effectLst/>
                        </a:rPr>
                        <a:t>ISAC</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marL="0" algn="ctr" defTabSz="914400" rtl="0" eaLnBrk="1" latinLnBrk="0" hangingPunct="1">
                        <a:buNone/>
                      </a:pPr>
                      <a:r>
                        <a:rPr lang="en-US" sz="1200" b="1" kern="100" dirty="0">
                          <a:solidFill>
                            <a:schemeClr val="lt1"/>
                          </a:solidFill>
                          <a:effectLst/>
                          <a:latin typeface="+mn-lt"/>
                          <a:ea typeface="+mn-ea"/>
                          <a:cs typeface="+mn-cs"/>
                        </a:rPr>
                        <a:t>5</a:t>
                      </a:r>
                      <a:r>
                        <a:rPr lang="en-US" altLang="zh-CN" sz="1200" b="1" kern="100" dirty="0">
                          <a:solidFill>
                            <a:schemeClr val="lt1"/>
                          </a:solidFill>
                          <a:effectLst/>
                          <a:latin typeface="+mn-lt"/>
                          <a:ea typeface="+mn-ea"/>
                          <a:cs typeface="+mn-cs"/>
                        </a:rPr>
                        <a:t>G-A coverage</a:t>
                      </a:r>
                      <a:endParaRPr lang="zh-CN" altLang="en-US" sz="1200" b="1" kern="100" dirty="0">
                        <a:solidFill>
                          <a:schemeClr val="lt1"/>
                        </a:solidFill>
                        <a:effectLst/>
                        <a:latin typeface="+mn-lt"/>
                        <a:ea typeface="+mn-ea"/>
                        <a:cs typeface="+mn-cs"/>
                      </a:endParaRPr>
                    </a:p>
                  </a:txBody>
                  <a:tcPr marL="0" marR="0" marT="0" marB="0" anchor="ctr"/>
                </a:tc>
                <a:tc>
                  <a:txBody>
                    <a:bodyPr/>
                    <a:lstStyle/>
                    <a:p>
                      <a:pPr algn="ctr">
                        <a:buNone/>
                      </a:pPr>
                      <a:r>
                        <a:rPr lang="en-US" sz="1200" kern="100" dirty="0">
                          <a:effectLst/>
                        </a:rPr>
                        <a:t>Maintenance (incl. R19 UE features)</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r>
              <a:tr h="598807">
                <a:tc>
                  <a:txBody>
                    <a:bodyPr/>
                    <a:lstStyle/>
                    <a:p>
                      <a:pPr algn="just">
                        <a:buNone/>
                      </a:pPr>
                      <a:r>
                        <a:rPr lang="en-US" sz="1200" kern="100" dirty="0">
                          <a:effectLst/>
                        </a:rPr>
                        <a:t>RAN assigned TUs (RAN1#122b)</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1200" kern="100" dirty="0">
                          <a:effectLst/>
                        </a:rPr>
                        <a:t>8</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0" marR="0" marT="0" marB="0" anchor="ctr"/>
                </a:tc>
                <a:tc>
                  <a:txBody>
                    <a:bodyPr/>
                    <a:lstStyle/>
                    <a:p>
                      <a:pPr algn="ctr">
                        <a:buNone/>
                      </a:pPr>
                      <a:r>
                        <a:rPr lang="en-US" sz="1200" kern="100" dirty="0">
                          <a:effectLst/>
                        </a:rPr>
                        <a:t>2</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1200" kern="100" dirty="0">
                          <a:effectLst/>
                        </a:rPr>
                        <a:t>1</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1200" kern="100" dirty="0">
                          <a:effectLst/>
                        </a:rPr>
                        <a:t>1</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1200" kern="100" dirty="0">
                          <a:effectLst/>
                        </a:rPr>
                        <a:t>3.5</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1200" kern="100" dirty="0">
                          <a:effectLst/>
                        </a:rPr>
                        <a:t>1</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0.5</a:t>
                      </a:r>
                      <a:endParaRPr lang="zh-CN" altLang="en-US" sz="1200" kern="100" dirty="0">
                        <a:solidFill>
                          <a:schemeClr val="dk1"/>
                        </a:solidFill>
                        <a:effectLst/>
                        <a:latin typeface="+mn-lt"/>
                        <a:ea typeface="+mn-ea"/>
                        <a:cs typeface="+mn-cs"/>
                      </a:endParaRPr>
                    </a:p>
                  </a:txBody>
                  <a:tcPr marL="0" marR="0" marT="0" marB="0" anchor="ctr"/>
                </a:tc>
                <a:tc>
                  <a:txBody>
                    <a:bodyPr/>
                    <a:lstStyle/>
                    <a:p>
                      <a:pPr algn="ctr">
                        <a:buNone/>
                      </a:pPr>
                      <a:r>
                        <a:rPr lang="en-US" sz="1200" kern="100" dirty="0">
                          <a:effectLst/>
                        </a:rPr>
                        <a:t>12</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r>
              <a:tr h="532408">
                <a:tc>
                  <a:txBody>
                    <a:bodyPr/>
                    <a:lstStyle/>
                    <a:p>
                      <a:pPr algn="just">
                        <a:buNone/>
                      </a:pPr>
                      <a:r>
                        <a:rPr lang="en-US" sz="1200" b="1" kern="100" dirty="0">
                          <a:solidFill>
                            <a:srgbClr val="FF0000"/>
                          </a:solidFill>
                          <a:effectLst/>
                        </a:rPr>
                        <a:t>Online</a:t>
                      </a:r>
                      <a:r>
                        <a:rPr lang="en-US" sz="1200" kern="100" dirty="0">
                          <a:effectLst/>
                        </a:rPr>
                        <a:t> time in RAN1#122</a:t>
                      </a:r>
                      <a:r>
                        <a:rPr lang="en-US" altLang="zh-CN" sz="1200" kern="100" dirty="0">
                          <a:effectLst/>
                        </a:rPr>
                        <a:t>b</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1860</a:t>
                      </a:r>
                      <a:endParaRPr lang="zh-CN" altLang="en-US" sz="1200" kern="100" dirty="0">
                        <a:solidFill>
                          <a:schemeClr val="dk1"/>
                        </a:solidFill>
                        <a:effectLst/>
                        <a:latin typeface="+mn-lt"/>
                        <a:ea typeface="+mn-ea"/>
                        <a:cs typeface="+mn-cs"/>
                      </a:endParaRPr>
                    </a:p>
                  </a:txBody>
                  <a:tcPr marL="0" marR="0" marT="0" marB="0"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385</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240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240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840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sz="1200" kern="100">
                          <a:solidFill>
                            <a:schemeClr val="dk1"/>
                          </a:solidFill>
                          <a:effectLst/>
                          <a:latin typeface="+mn-lt"/>
                          <a:ea typeface="+mn-ea"/>
                          <a:cs typeface="+mn-cs"/>
                        </a:rPr>
                        <a:t>240</a:t>
                      </a:r>
                      <a:endParaRPr lang="zh-CN" altLang="en-US" sz="1200" kern="10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180</a:t>
                      </a:r>
                      <a:endParaRPr lang="zh-CN" altLang="en-US" sz="1200" kern="100" dirty="0">
                        <a:solidFill>
                          <a:schemeClr val="dk1"/>
                        </a:solidFill>
                        <a:effectLst/>
                        <a:latin typeface="+mn-lt"/>
                        <a:ea typeface="+mn-ea"/>
                        <a:cs typeface="+mn-cs"/>
                      </a:endParaRPr>
                    </a:p>
                  </a:txBody>
                  <a:tcPr marL="0" marR="0" marT="0" marB="0"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1610 (660)</a:t>
                      </a:r>
                      <a:endParaRPr lang="zh-CN" altLang="en-US" sz="1200" kern="100" dirty="0">
                        <a:solidFill>
                          <a:schemeClr val="dk1"/>
                        </a:solidFill>
                        <a:effectLst/>
                        <a:latin typeface="+mn-lt"/>
                        <a:ea typeface="+mn-ea"/>
                        <a:cs typeface="+mn-cs"/>
                      </a:endParaRPr>
                    </a:p>
                  </a:txBody>
                  <a:tcPr marL="97790" marR="97790" marT="48895" marB="48895" anchor="ctr"/>
                </a:tc>
              </a:tr>
              <a:tr h="266204">
                <a:tc>
                  <a:txBody>
                    <a:bodyPr/>
                    <a:lstStyle/>
                    <a:p>
                      <a:pPr algn="just">
                        <a:buNone/>
                      </a:pPr>
                      <a:r>
                        <a:rPr lang="en-US" sz="1200" b="1" kern="100" dirty="0">
                          <a:solidFill>
                            <a:srgbClr val="FF0000"/>
                          </a:solidFill>
                          <a:effectLst/>
                        </a:rPr>
                        <a:t>Offline</a:t>
                      </a:r>
                      <a:r>
                        <a:rPr lang="en-US" sz="1200" kern="100" dirty="0">
                          <a:effectLst/>
                        </a:rPr>
                        <a:t> time in RAN1#122</a:t>
                      </a:r>
                      <a:r>
                        <a:rPr lang="en-US" altLang="zh-CN" sz="1200" kern="100" dirty="0">
                          <a:effectLst/>
                        </a:rPr>
                        <a:t>b</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1440</a:t>
                      </a:r>
                      <a:endParaRPr lang="zh-CN" altLang="en-US" sz="1200" kern="100" dirty="0">
                        <a:solidFill>
                          <a:schemeClr val="dk1"/>
                        </a:solidFill>
                        <a:effectLst/>
                        <a:latin typeface="+mn-lt"/>
                        <a:ea typeface="+mn-ea"/>
                        <a:cs typeface="+mn-cs"/>
                      </a:endParaRPr>
                    </a:p>
                  </a:txBody>
                  <a:tcPr marL="0" marR="0" marT="0" marB="0"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240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210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160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500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160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90</a:t>
                      </a:r>
                      <a:endParaRPr lang="zh-CN" altLang="en-US" sz="1200" kern="100" dirty="0">
                        <a:solidFill>
                          <a:schemeClr val="dk1"/>
                        </a:solidFill>
                        <a:effectLst/>
                        <a:latin typeface="+mn-lt"/>
                        <a:ea typeface="+mn-ea"/>
                        <a:cs typeface="+mn-cs"/>
                      </a:endParaRPr>
                    </a:p>
                  </a:txBody>
                  <a:tcPr marL="0" marR="0" marT="0" marB="0"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380</a:t>
                      </a:r>
                      <a:endParaRPr lang="zh-CN" altLang="en-US" sz="1200" kern="100" dirty="0">
                        <a:solidFill>
                          <a:schemeClr val="dk1"/>
                        </a:solidFill>
                        <a:effectLst/>
                        <a:latin typeface="+mn-lt"/>
                        <a:ea typeface="+mn-ea"/>
                        <a:cs typeface="+mn-cs"/>
                      </a:endParaRPr>
                    </a:p>
                  </a:txBody>
                  <a:tcPr marL="97790" marR="97790" marT="48895" marB="48895" anchor="ctr"/>
                </a:tc>
              </a:tr>
              <a:tr h="231775">
                <a:tc>
                  <a:txBody>
                    <a:bodyPr/>
                    <a:lstStyle/>
                    <a:p>
                      <a:pPr algn="just">
                        <a:buNone/>
                      </a:pPr>
                      <a:r>
                        <a:rPr lang="en-US" sz="1200" kern="100" dirty="0">
                          <a:effectLst/>
                        </a:rPr>
                        <a:t>RAN assigned TUs (RAN1#123)</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1200" kern="100" dirty="0">
                          <a:effectLst/>
                        </a:rPr>
                        <a:t>10</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0" marR="0" marT="0" marB="0" anchor="ctr"/>
                </a:tc>
                <a:tc>
                  <a:txBody>
                    <a:bodyPr/>
                    <a:lstStyle/>
                    <a:p>
                      <a:pPr algn="ctr">
                        <a:buNone/>
                      </a:pPr>
                      <a:r>
                        <a:rPr lang="en-US" sz="1200" kern="100" dirty="0">
                          <a:effectLst/>
                        </a:rPr>
                        <a:t>2</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1200" kern="100" dirty="0">
                          <a:effectLst/>
                        </a:rPr>
                        <a:t>1</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1200" kern="100" dirty="0">
                          <a:effectLst/>
                        </a:rPr>
                        <a:t>1</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1200" kern="100" dirty="0">
                          <a:effectLst/>
                        </a:rPr>
                        <a:t>3.5</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1200" kern="100" dirty="0">
                          <a:effectLst/>
                        </a:rPr>
                        <a:t>1</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0.5</a:t>
                      </a:r>
                      <a:endParaRPr lang="zh-CN" altLang="en-US" sz="1200" kern="100" dirty="0">
                        <a:solidFill>
                          <a:schemeClr val="dk1"/>
                        </a:solidFill>
                        <a:effectLst/>
                        <a:latin typeface="+mn-lt"/>
                        <a:ea typeface="+mn-ea"/>
                        <a:cs typeface="+mn-cs"/>
                      </a:endParaRPr>
                    </a:p>
                  </a:txBody>
                  <a:tcPr marL="0" marR="0" marT="0" marB="0" anchor="ctr"/>
                </a:tc>
                <a:tc>
                  <a:txBody>
                    <a:bodyPr/>
                    <a:lstStyle/>
                    <a:p>
                      <a:pPr algn="ctr">
                        <a:buNone/>
                      </a:pPr>
                      <a:r>
                        <a:rPr lang="en-US" sz="1200" kern="100" dirty="0">
                          <a:effectLst/>
                        </a:rPr>
                        <a:t>8</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r>
              <a:tr h="231775">
                <a:tc>
                  <a:txBody>
                    <a:bodyPr/>
                    <a:lstStyle/>
                    <a:p>
                      <a:pPr algn="just">
                        <a:buNone/>
                      </a:pPr>
                      <a:r>
                        <a:rPr lang="en-US" sz="1200" b="1" kern="100" dirty="0">
                          <a:solidFill>
                            <a:srgbClr val="FF0000"/>
                          </a:solidFill>
                          <a:effectLst/>
                        </a:rPr>
                        <a:t>Online</a:t>
                      </a:r>
                      <a:r>
                        <a:rPr lang="en-US" sz="1200" kern="100" dirty="0">
                          <a:effectLst/>
                        </a:rPr>
                        <a:t> time in RAN1#123</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1920</a:t>
                      </a:r>
                      <a:endParaRPr lang="zh-CN" altLang="en-US" sz="1200" kern="100" dirty="0">
                        <a:solidFill>
                          <a:schemeClr val="dk1"/>
                        </a:solidFill>
                        <a:effectLst/>
                        <a:latin typeface="+mn-lt"/>
                        <a:ea typeface="+mn-ea"/>
                        <a:cs typeface="+mn-cs"/>
                      </a:endParaRPr>
                    </a:p>
                  </a:txBody>
                  <a:tcPr marL="0" marR="0" marT="0" marB="0"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440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290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410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970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290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240</a:t>
                      </a:r>
                      <a:endParaRPr lang="zh-CN" altLang="en-US" sz="1200" kern="100" dirty="0">
                        <a:solidFill>
                          <a:schemeClr val="dk1"/>
                        </a:solidFill>
                        <a:effectLst/>
                        <a:latin typeface="+mn-lt"/>
                        <a:ea typeface="+mn-ea"/>
                        <a:cs typeface="+mn-cs"/>
                      </a:endParaRPr>
                    </a:p>
                  </a:txBody>
                  <a:tcPr marL="0" marR="0" marT="0" marB="0"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1200 (240)</a:t>
                      </a:r>
                      <a:endParaRPr lang="zh-CN" altLang="en-US" sz="1200" kern="100" dirty="0">
                        <a:solidFill>
                          <a:schemeClr val="dk1"/>
                        </a:solidFill>
                        <a:effectLst/>
                        <a:latin typeface="+mn-lt"/>
                        <a:ea typeface="+mn-ea"/>
                        <a:cs typeface="+mn-cs"/>
                      </a:endParaRPr>
                    </a:p>
                  </a:txBody>
                  <a:tcPr marL="97790" marR="97790" marT="48895" marB="48895" anchor="ctr"/>
                </a:tc>
              </a:tr>
              <a:tr h="186055">
                <a:tc>
                  <a:txBody>
                    <a:bodyPr/>
                    <a:lstStyle/>
                    <a:p>
                      <a:pPr algn="just">
                        <a:buNone/>
                      </a:pPr>
                      <a:r>
                        <a:rPr lang="en-US" sz="1200" b="1" kern="100" dirty="0">
                          <a:solidFill>
                            <a:srgbClr val="FF0000"/>
                          </a:solidFill>
                          <a:effectLst/>
                        </a:rPr>
                        <a:t>Offline</a:t>
                      </a:r>
                      <a:r>
                        <a:rPr lang="en-US" sz="1200" kern="100" dirty="0">
                          <a:effectLst/>
                        </a:rPr>
                        <a:t> time in RAN1#123</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mn-lt"/>
                          <a:ea typeface="+mn-ea"/>
                          <a:cs typeface="+mn-cs"/>
                        </a:rPr>
                        <a:t>2170</a:t>
                      </a:r>
                      <a:endParaRPr lang="zh-CN" altLang="en-US" sz="1200" kern="100" dirty="0">
                        <a:solidFill>
                          <a:schemeClr val="dk1"/>
                        </a:solidFill>
                        <a:effectLst/>
                        <a:latin typeface="+mn-lt"/>
                        <a:ea typeface="+mn-ea"/>
                        <a:cs typeface="+mn-cs"/>
                      </a:endParaRPr>
                    </a:p>
                  </a:txBody>
                  <a:tcPr marL="0" marR="0" marT="0" marB="0" anchor="ctr"/>
                </a:tc>
                <a:tc>
                  <a:txBody>
                    <a:bodyPr/>
                    <a:lstStyle/>
                    <a:p>
                      <a:pPr marL="0" algn="ctr" defTabSz="914400" rtl="0" eaLnBrk="1" latinLnBrk="0" hangingPunct="1">
                        <a:buNone/>
                      </a:pPr>
                      <a:r>
                        <a:rPr lang="en-US" altLang="zh-CN" sz="1200" kern="100" dirty="0">
                          <a:solidFill>
                            <a:schemeClr val="dk1"/>
                          </a:solidFill>
                          <a:effectLst/>
                          <a:latin typeface="+mn-lt"/>
                          <a:ea typeface="+mn-ea"/>
                          <a:cs typeface="+mn-cs"/>
                        </a:rPr>
                        <a:t>260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mn-lt"/>
                          <a:ea typeface="+mn-ea"/>
                          <a:cs typeface="+mn-cs"/>
                        </a:rPr>
                        <a:t>190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mn-lt"/>
                          <a:ea typeface="+mn-ea"/>
                          <a:cs typeface="+mn-cs"/>
                        </a:rPr>
                        <a:t>200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mn-lt"/>
                          <a:ea typeface="+mn-ea"/>
                          <a:cs typeface="+mn-cs"/>
                        </a:rPr>
                        <a:t>480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mn-lt"/>
                          <a:ea typeface="+mn-ea"/>
                          <a:cs typeface="+mn-cs"/>
                        </a:rPr>
                        <a:t>160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mn-lt"/>
                          <a:ea typeface="+mn-ea"/>
                          <a:cs typeface="+mn-cs"/>
                        </a:rPr>
                        <a:t>140</a:t>
                      </a:r>
                      <a:endParaRPr lang="zh-CN" altLang="en-US" sz="1200" kern="100" dirty="0">
                        <a:solidFill>
                          <a:schemeClr val="dk1"/>
                        </a:solidFill>
                        <a:effectLst/>
                        <a:latin typeface="+mn-lt"/>
                        <a:ea typeface="+mn-ea"/>
                        <a:cs typeface="+mn-cs"/>
                      </a:endParaRPr>
                    </a:p>
                  </a:txBody>
                  <a:tcPr marL="0" marR="0" marT="0" marB="0" anchor="ctr"/>
                </a:tc>
                <a:tc>
                  <a:txBody>
                    <a:bodyPr/>
                    <a:lstStyle/>
                    <a:p>
                      <a:pPr marL="0" algn="ctr" defTabSz="914400" rtl="0" eaLnBrk="1" latinLnBrk="0" hangingPunct="1">
                        <a:buNone/>
                      </a:pPr>
                      <a:r>
                        <a:rPr lang="en-US" altLang="zh-CN" sz="1200" kern="100" dirty="0">
                          <a:solidFill>
                            <a:schemeClr val="dk1"/>
                          </a:solidFill>
                          <a:effectLst/>
                          <a:latin typeface="+mn-lt"/>
                          <a:ea typeface="+mn-ea"/>
                          <a:cs typeface="+mn-cs"/>
                        </a:rPr>
                        <a:t>110 </a:t>
                      </a:r>
                      <a:endParaRPr lang="zh-CN" altLang="en-US" sz="1200" kern="100" dirty="0">
                        <a:solidFill>
                          <a:schemeClr val="dk1"/>
                        </a:solidFill>
                        <a:effectLst/>
                        <a:latin typeface="+mn-lt"/>
                        <a:ea typeface="+mn-ea"/>
                        <a:cs typeface="+mn-cs"/>
                      </a:endParaRPr>
                    </a:p>
                  </a:txBody>
                  <a:tcPr marL="97790" marR="97790" marT="48895" marB="48895" anchor="ct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262156" y="1025282"/>
            <a:ext cx="11681460" cy="5281301"/>
          </a:xfrm>
        </p:spPr>
        <p:txBody>
          <a:bodyPr/>
          <a:lstStyle/>
          <a:p>
            <a:pPr>
              <a:spcBef>
                <a:spcPts val="600"/>
              </a:spcBef>
              <a:spcAft>
                <a:spcPts val="600"/>
              </a:spcAft>
            </a:pPr>
            <a:r>
              <a:rPr lang="en-US" dirty="0"/>
              <a:t>Additional effort was spent by RAN1 on post meeting email discussions for the following purposes</a:t>
            </a:r>
            <a:endParaRPr lang="en-US" dirty="0"/>
          </a:p>
          <a:p>
            <a:pPr lvl="1">
              <a:spcBef>
                <a:spcPts val="300"/>
              </a:spcBef>
              <a:spcAft>
                <a:spcPts val="300"/>
              </a:spcAft>
            </a:pPr>
            <a:r>
              <a:rPr lang="en-US" dirty="0"/>
              <a:t>Review and endorsement of RAN1 CRs for submission to RAN</a:t>
            </a:r>
            <a:endParaRPr lang="en-US" dirty="0"/>
          </a:p>
          <a:p>
            <a:pPr lvl="1">
              <a:spcBef>
                <a:spcPts val="300"/>
              </a:spcBef>
              <a:spcAft>
                <a:spcPts val="300"/>
              </a:spcAft>
            </a:pPr>
            <a:r>
              <a:rPr lang="en-US" dirty="0"/>
              <a:t>Review and endorsement of Rel-19 RRC parameters and corresponding outgoing LSs</a:t>
            </a:r>
            <a:endParaRPr lang="en-US" dirty="0"/>
          </a:p>
          <a:p>
            <a:pPr lvl="1">
              <a:spcBef>
                <a:spcPts val="300"/>
              </a:spcBef>
              <a:spcAft>
                <a:spcPts val="300"/>
              </a:spcAft>
            </a:pPr>
            <a:r>
              <a:rPr lang="en-US" altLang="zh-CN" dirty="0"/>
              <a:t>Review and endorsement of Rel-19 updated UE feature list and corresponding outgoing LSs</a:t>
            </a:r>
            <a:endParaRPr lang="en-US" altLang="zh-CN" dirty="0"/>
          </a:p>
          <a:p>
            <a:pPr marL="444500" lvl="1" indent="0">
              <a:spcBef>
                <a:spcPts val="300"/>
              </a:spcBef>
              <a:spcAft>
                <a:spcPts val="300"/>
              </a:spcAft>
              <a:buNone/>
            </a:pPr>
            <a:endParaRPr lang="en-US" altLang="zh-CN" dirty="0"/>
          </a:p>
          <a:p>
            <a:pPr lvl="1">
              <a:spcBef>
                <a:spcPts val="300"/>
              </a:spcBef>
              <a:spcAft>
                <a:spcPts val="300"/>
              </a:spcAft>
            </a:pPr>
            <a:r>
              <a:rPr lang="en-US" altLang="zh-CN" dirty="0"/>
              <a:t>Email discussion on coverage evaluation results of link budget analysis, link-level simulation for R20 A-IoT study </a:t>
            </a:r>
            <a:r>
              <a:rPr lang="zh-CN" altLang="en-US" dirty="0"/>
              <a:t>（</a:t>
            </a:r>
            <a:r>
              <a:rPr lang="en-US" altLang="zh-CN" dirty="0"/>
              <a:t>RAN1#122b</a:t>
            </a:r>
            <a:r>
              <a:rPr lang="zh-CN" altLang="en-US" dirty="0"/>
              <a:t>）</a:t>
            </a:r>
            <a:endParaRPr lang="en-US" altLang="zh-CN" dirty="0"/>
          </a:p>
          <a:p>
            <a:pPr lvl="1">
              <a:spcBef>
                <a:spcPts val="300"/>
              </a:spcBef>
              <a:spcAft>
                <a:spcPts val="300"/>
              </a:spcAft>
            </a:pPr>
            <a:r>
              <a:rPr lang="en-US" altLang="zh-CN" dirty="0"/>
              <a:t>Email discussion for endorsement of TR 38.769 update for R20 A-IoT study </a:t>
            </a:r>
            <a:r>
              <a:rPr lang="zh-CN" altLang="en-US" dirty="0"/>
              <a:t>（</a:t>
            </a:r>
            <a:r>
              <a:rPr lang="en-US" altLang="zh-CN" dirty="0"/>
              <a:t>RAN1#123</a:t>
            </a:r>
            <a:r>
              <a:rPr lang="zh-CN" altLang="en-US" dirty="0"/>
              <a:t>）</a:t>
            </a:r>
            <a:endParaRPr lang="en-US" altLang="zh-CN" dirty="0"/>
          </a:p>
          <a:p>
            <a:pPr lvl="1">
              <a:spcBef>
                <a:spcPts val="300"/>
              </a:spcBef>
              <a:spcAft>
                <a:spcPts val="300"/>
              </a:spcAft>
            </a:pPr>
            <a:r>
              <a:rPr lang="en-US" altLang="zh-CN" dirty="0"/>
              <a:t>Email discussion on coverage evaluation results of link budget analysis, link-level simulation for R20 A-IoT study </a:t>
            </a:r>
            <a:r>
              <a:rPr lang="zh-CN" altLang="en-US" dirty="0"/>
              <a:t>（</a:t>
            </a:r>
            <a:r>
              <a:rPr lang="en-US" altLang="zh-CN" dirty="0"/>
              <a:t>RAN1#123</a:t>
            </a:r>
            <a:r>
              <a:rPr lang="zh-CN" altLang="en-US" dirty="0"/>
              <a:t>）</a:t>
            </a:r>
            <a:endParaRPr lang="en-US" altLang="zh-CN" dirty="0"/>
          </a:p>
          <a:p>
            <a:pPr lvl="1">
              <a:spcBef>
                <a:spcPts val="300"/>
              </a:spcBef>
              <a:spcAft>
                <a:spcPts val="300"/>
              </a:spcAft>
            </a:pPr>
            <a:r>
              <a:rPr lang="en-US" altLang="zh-CN" dirty="0"/>
              <a:t>Email discussion for endorsement of TR 38.765 for R20 ISAC study</a:t>
            </a:r>
            <a:r>
              <a:rPr lang="zh-CN" altLang="en-US" dirty="0"/>
              <a:t>（</a:t>
            </a:r>
            <a:r>
              <a:rPr lang="en-US" altLang="zh-CN" dirty="0"/>
              <a:t>RAN1#123</a:t>
            </a:r>
            <a:r>
              <a:rPr lang="zh-CN" altLang="en-US" dirty="0"/>
              <a:t>）</a:t>
            </a:r>
            <a:endParaRPr lang="en-US" altLang="zh-CN" dirty="0"/>
          </a:p>
          <a:p>
            <a:pPr lvl="1">
              <a:spcBef>
                <a:spcPts val="300"/>
              </a:spcBef>
              <a:spcAft>
                <a:spcPts val="300"/>
              </a:spcAft>
            </a:pPr>
            <a:r>
              <a:rPr lang="en-US" altLang="zh-CN" dirty="0"/>
              <a:t>Email discussion on sensing evaluation results for R20 ISAC study</a:t>
            </a:r>
            <a:r>
              <a:rPr lang="zh-CN" altLang="en-US" dirty="0"/>
              <a:t>（</a:t>
            </a:r>
            <a:r>
              <a:rPr lang="en-US" altLang="zh-CN" dirty="0"/>
              <a:t>RAN1#123</a:t>
            </a:r>
            <a:r>
              <a:rPr lang="zh-CN" altLang="en-US" dirty="0"/>
              <a:t>）</a:t>
            </a:r>
            <a:endParaRPr lang="en-US" altLang="zh-CN" dirty="0"/>
          </a:p>
          <a:p>
            <a:pPr lvl="1">
              <a:spcBef>
                <a:spcPts val="300"/>
              </a:spcBef>
              <a:spcAft>
                <a:spcPts val="300"/>
              </a:spcAft>
            </a:pPr>
            <a:r>
              <a:rPr lang="en-US" altLang="zh-CN" dirty="0"/>
              <a:t>Email discussion for Rel-20 NR-NTN</a:t>
            </a:r>
            <a:r>
              <a:rPr lang="zh-CN" altLang="en-US" dirty="0"/>
              <a:t>（</a:t>
            </a:r>
            <a:r>
              <a:rPr lang="en-US" altLang="zh-CN" dirty="0"/>
              <a:t>RAN1#123</a:t>
            </a:r>
            <a:r>
              <a:rPr lang="zh-CN" altLang="en-US" dirty="0"/>
              <a:t>）</a:t>
            </a:r>
            <a:endParaRPr lang="en-US" altLang="zh-CN" dirty="0"/>
          </a:p>
          <a:p>
            <a:pPr lvl="1">
              <a:spcBef>
                <a:spcPts val="300"/>
              </a:spcBef>
              <a:spcAft>
                <a:spcPts val="300"/>
              </a:spcAft>
            </a:pPr>
            <a:r>
              <a:rPr lang="en-US" altLang="zh-CN" dirty="0"/>
              <a:t>Email discussion for collecting inputs on the values from companies for link budget template</a:t>
            </a:r>
            <a:r>
              <a:rPr lang="zh-CN" altLang="en-US" dirty="0"/>
              <a:t>（</a:t>
            </a:r>
            <a:r>
              <a:rPr lang="en-US" altLang="zh-CN" dirty="0"/>
              <a:t>RAN1#123</a:t>
            </a:r>
            <a:r>
              <a:rPr lang="zh-CN" altLang="en-US" dirty="0"/>
              <a:t>）</a:t>
            </a:r>
            <a:endParaRPr lang="en-US" altLang="zh-CN" dirty="0"/>
          </a:p>
        </p:txBody>
      </p:sp>
      <p:sp>
        <p:nvSpPr>
          <p:cNvPr id="3" name="제목 2"/>
          <p:cNvSpPr>
            <a:spLocks noGrp="1"/>
          </p:cNvSpPr>
          <p:nvPr>
            <p:ph type="title"/>
          </p:nvPr>
        </p:nvSpPr>
        <p:spPr/>
        <p:txBody>
          <a:bodyPr/>
          <a:lstStyle/>
          <a:p>
            <a:r>
              <a:rPr lang="en-US" dirty="0"/>
              <a:t>Other Information on RAN1 for 2025.Q4</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a:effectLst>
                  <a:outerShdw blurRad="38100" dist="38100" dir="2700000" algn="tl">
                    <a:srgbClr val="C0C0C0"/>
                  </a:outerShdw>
                </a:effectLst>
                <a:latin typeface="Arial" panose="020B0604020202020204"/>
              </a:rPr>
              <a:t>E-UTRA</a:t>
            </a:r>
            <a:endParaRPr lang="en-US" kern="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38683" y="1093862"/>
            <a:ext cx="11314633" cy="5281301"/>
          </a:xfrm>
        </p:spPr>
        <p:txBody>
          <a:bodyPr/>
          <a:lstStyle/>
          <a:p>
            <a:pPr eaLnBrk="1" fontAlgn="t" hangingPunct="1">
              <a:lnSpc>
                <a:spcPct val="120000"/>
              </a:lnSpc>
              <a:spcBef>
                <a:spcPts val="0"/>
              </a:spcBef>
              <a:spcAft>
                <a:spcPts val="0"/>
              </a:spcAft>
            </a:pPr>
            <a:r>
              <a:rPr lang="en-US" altLang="en-US" dirty="0">
                <a:ea typeface="Malgun Gothic" panose="020B0503020000020004" pitchFamily="34" charset="-127"/>
              </a:rPr>
              <a:t>Rel-19 LTE</a:t>
            </a:r>
            <a:endParaRPr lang="en-US" altLang="en-US" dirty="0">
              <a:ea typeface="Malgun Gothic" panose="020B0503020000020004" pitchFamily="34" charset="-127"/>
            </a:endParaRPr>
          </a:p>
          <a:p>
            <a:pPr lvl="1">
              <a:lnSpc>
                <a:spcPct val="120000"/>
              </a:lnSpc>
              <a:spcBef>
                <a:spcPts val="300"/>
              </a:spcBef>
              <a:spcAft>
                <a:spcPts val="300"/>
              </a:spcAft>
            </a:pPr>
            <a:r>
              <a:rPr lang="en-US" altLang="en-US" dirty="0"/>
              <a:t>RAN1 specifications of all three Rel-19 LTE work items (</a:t>
            </a:r>
            <a:r>
              <a:rPr lang="en-US" altLang="ko-KR" dirty="0"/>
              <a:t>NTN for IoT Phase 3, </a:t>
            </a:r>
            <a:r>
              <a:rPr lang="en-US" altLang="en-US" dirty="0"/>
              <a:t>IoT-NTN TDD mode, and </a:t>
            </a:r>
            <a:r>
              <a:rPr lang="en-US" dirty="0"/>
              <a:t>LTE-based 5G Broadcast) </a:t>
            </a:r>
            <a:r>
              <a:rPr lang="en-US" altLang="en-US" dirty="0"/>
              <a:t>have been quite stable</a:t>
            </a:r>
            <a:endParaRPr lang="en-US" dirty="0"/>
          </a:p>
          <a:p>
            <a:pPr lvl="1">
              <a:lnSpc>
                <a:spcPct val="120000"/>
              </a:lnSpc>
              <a:spcBef>
                <a:spcPts val="300"/>
              </a:spcBef>
              <a:spcAft>
                <a:spcPts val="300"/>
              </a:spcAft>
            </a:pPr>
            <a:r>
              <a:rPr lang="en-US" altLang="ko-KR" dirty="0"/>
              <a:t>Rel-19 UE feature list was updated and forwarded to RAN2</a:t>
            </a:r>
            <a:endParaRPr lang="en-US" altLang="ko-KR" dirty="0"/>
          </a:p>
          <a:p>
            <a:pPr lvl="1">
              <a:lnSpc>
                <a:spcPct val="120000"/>
              </a:lnSpc>
              <a:spcBef>
                <a:spcPts val="300"/>
              </a:spcBef>
              <a:spcAft>
                <a:spcPts val="300"/>
              </a:spcAft>
            </a:pPr>
            <a:r>
              <a:rPr lang="en-US" altLang="ko-KR" sz="1800" dirty="0">
                <a:highlight>
                  <a:srgbClr val="FFFF00"/>
                </a:highlight>
              </a:rPr>
              <a:t>RAN1 CRs on Rel-19 LTE have been submitted to RAN for approval</a:t>
            </a:r>
            <a:endParaRPr lang="en-US" altLang="ko-KR" sz="1800" dirty="0">
              <a:highlight>
                <a:srgbClr val="FFFF00"/>
              </a:highlight>
            </a:endParaRPr>
          </a:p>
          <a:p>
            <a:pPr marL="444500" lvl="1" indent="0">
              <a:lnSpc>
                <a:spcPct val="120000"/>
              </a:lnSpc>
              <a:spcBef>
                <a:spcPts val="300"/>
              </a:spcBef>
              <a:spcAft>
                <a:spcPts val="300"/>
              </a:spcAft>
              <a:buNone/>
            </a:pPr>
            <a:endParaRPr lang="en-US" altLang="ko-KR" dirty="0"/>
          </a:p>
          <a:p>
            <a:pPr>
              <a:lnSpc>
                <a:spcPct val="120000"/>
              </a:lnSpc>
              <a:spcBef>
                <a:spcPts val="300"/>
              </a:spcBef>
              <a:spcAft>
                <a:spcPts val="600"/>
              </a:spcAft>
            </a:pPr>
            <a:r>
              <a:rPr lang="en-US" altLang="zh-CN" sz="1800" dirty="0"/>
              <a:t>Pre-Rel-19 </a:t>
            </a:r>
            <a:r>
              <a:rPr lang="en-US" altLang="en-US" sz="1800" dirty="0"/>
              <a:t>LTE specifications</a:t>
            </a:r>
            <a:endParaRPr lang="en-US" altLang="en-US" sz="1800" dirty="0"/>
          </a:p>
          <a:p>
            <a:pPr lvl="1">
              <a:lnSpc>
                <a:spcPct val="120000"/>
              </a:lnSpc>
              <a:spcBef>
                <a:spcPts val="300"/>
              </a:spcBef>
              <a:spcAft>
                <a:spcPts val="600"/>
              </a:spcAft>
            </a:pPr>
            <a:r>
              <a:rPr lang="en-US" altLang="en-US" dirty="0"/>
              <a:t>Only 1 CR for alignment was endorsed.</a:t>
            </a:r>
            <a:endParaRPr lang="en-US" altLang="en-US" dirty="0"/>
          </a:p>
          <a:p>
            <a:pPr marL="444500" lvl="1" indent="0">
              <a:lnSpc>
                <a:spcPct val="120000"/>
              </a:lnSpc>
              <a:spcBef>
                <a:spcPts val="300"/>
              </a:spcBef>
              <a:spcAft>
                <a:spcPts val="300"/>
              </a:spcAft>
              <a:buNone/>
            </a:pPr>
            <a:endParaRPr lang="en-US" altLang="ko-KR" dirty="0"/>
          </a:p>
          <a:p>
            <a:pPr marL="713105" lvl="2" indent="-358775" eaLnBrk="1" fontAlgn="t" hangingPunct="1">
              <a:lnSpc>
                <a:spcPct val="120000"/>
              </a:lnSpc>
              <a:spcBef>
                <a:spcPts val="0"/>
              </a:spcBef>
              <a:spcAft>
                <a:spcPts val="0"/>
              </a:spcAft>
              <a:buBlip>
                <a:blip r:embed="rId1"/>
              </a:buBlip>
            </a:pPr>
            <a:endParaRPr lang="en-US" altLang="en-US" sz="1800" dirty="0">
              <a:ea typeface="Malgun Gothic" panose="020B0503020000020004" pitchFamily="34" charset="-127"/>
            </a:endParaRPr>
          </a:p>
          <a:p>
            <a:pPr eaLnBrk="1" fontAlgn="t" hangingPunct="1">
              <a:lnSpc>
                <a:spcPct val="120000"/>
              </a:lnSpc>
              <a:spcBef>
                <a:spcPts val="0"/>
              </a:spcBef>
              <a:spcAft>
                <a:spcPts val="0"/>
              </a:spcAft>
            </a:pPr>
            <a:endParaRPr lang="en-US" altLang="en-US" dirty="0">
              <a:ea typeface="Malgun Gothic" panose="020B0503020000020004" pitchFamily="34" charset="-127"/>
            </a:endParaRPr>
          </a:p>
          <a:p>
            <a:pPr marL="358775" lvl="1" indent="-358775" eaLnBrk="1" fontAlgn="t" hangingPunct="1">
              <a:lnSpc>
                <a:spcPct val="120000"/>
              </a:lnSpc>
              <a:spcBef>
                <a:spcPts val="0"/>
              </a:spcBef>
              <a:spcAft>
                <a:spcPts val="0"/>
              </a:spcAft>
              <a:buBlip>
                <a:blip r:embed="rId1"/>
              </a:buBlip>
            </a:pPr>
            <a:endParaRPr lang="en-US" altLang="en-US" sz="2000" dirty="0">
              <a:ea typeface="Malgun Gothic" panose="020B0503020000020004" pitchFamily="34" charset="-127"/>
            </a:endParaRPr>
          </a:p>
          <a:p>
            <a:pPr lvl="1">
              <a:lnSpc>
                <a:spcPct val="120000"/>
              </a:lnSpc>
              <a:spcBef>
                <a:spcPts val="0"/>
              </a:spcBef>
              <a:spcAft>
                <a:spcPts val="0"/>
              </a:spcAft>
            </a:pPr>
            <a:endParaRPr lang="en-US" altLang="en-US" dirty="0"/>
          </a:p>
          <a:p>
            <a:pPr lvl="1">
              <a:lnSpc>
                <a:spcPct val="120000"/>
              </a:lnSpc>
              <a:spcBef>
                <a:spcPts val="0"/>
              </a:spcBef>
              <a:spcAft>
                <a:spcPts val="0"/>
              </a:spcAft>
            </a:pPr>
            <a:endParaRPr lang="en-US" altLang="en-US" dirty="0"/>
          </a:p>
          <a:p>
            <a:pPr lvl="1">
              <a:lnSpc>
                <a:spcPct val="120000"/>
              </a:lnSpc>
              <a:spcBef>
                <a:spcPts val="0"/>
              </a:spcBef>
              <a:spcAft>
                <a:spcPts val="0"/>
              </a:spcAft>
            </a:pPr>
            <a:endParaRPr lang="en-US" altLang="en-US" dirty="0"/>
          </a:p>
          <a:p>
            <a:pPr>
              <a:lnSpc>
                <a:spcPct val="120000"/>
              </a:lnSpc>
              <a:spcBef>
                <a:spcPts val="0"/>
              </a:spcBef>
              <a:spcAft>
                <a:spcPts val="0"/>
              </a:spcAft>
            </a:pPr>
            <a:endParaRPr lang="en-US" altLang="en-US" dirty="0"/>
          </a:p>
        </p:txBody>
      </p:sp>
      <p:sp>
        <p:nvSpPr>
          <p:cNvPr id="3" name="제목 2"/>
          <p:cNvSpPr>
            <a:spLocks noGrp="1"/>
          </p:cNvSpPr>
          <p:nvPr>
            <p:ph type="title"/>
          </p:nvPr>
        </p:nvSpPr>
        <p:spPr/>
        <p:txBody>
          <a:bodyPr/>
          <a:lstStyle/>
          <a:p>
            <a:r>
              <a:rPr lang="en-US" dirty="0"/>
              <a:t>LTE Summary</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6967</Words>
  <Application>WPS 演示</Application>
  <PresentationFormat>宽屏</PresentationFormat>
  <Paragraphs>535</Paragraphs>
  <Slides>18</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18</vt:i4>
      </vt:variant>
    </vt:vector>
  </HeadingPairs>
  <TitlesOfParts>
    <vt:vector size="34" baseType="lpstr">
      <vt:lpstr>Arial</vt:lpstr>
      <vt:lpstr>宋体</vt:lpstr>
      <vt:lpstr>Wingdings</vt:lpstr>
      <vt:lpstr>Calibri</vt:lpstr>
      <vt:lpstr>微软雅黑</vt:lpstr>
      <vt:lpstr>Arial</vt:lpstr>
      <vt:lpstr>굴림</vt:lpstr>
      <vt:lpstr>Times New Roman</vt:lpstr>
      <vt:lpstr>MS PGothic</vt:lpstr>
      <vt:lpstr>等线</vt:lpstr>
      <vt:lpstr>Malgun Gothic</vt:lpstr>
      <vt:lpstr>Calibri</vt:lpstr>
      <vt:lpstr>Arial Unicode MS</vt:lpstr>
      <vt:lpstr>Arial Black</vt:lpstr>
      <vt:lpstr>黑体</vt:lpstr>
      <vt:lpstr>3gpp</vt:lpstr>
      <vt:lpstr>Status Report RAN WG1</vt:lpstr>
      <vt:lpstr>Executive Summary</vt:lpstr>
      <vt:lpstr>Transition of RAN1 leadership and technical officer</vt:lpstr>
      <vt:lpstr>Delegates in RAN1</vt:lpstr>
      <vt:lpstr>Tdocs submitted to RAN1</vt:lpstr>
      <vt:lpstr>Online/Offline sessions</vt:lpstr>
      <vt:lpstr>Other Information on RAN1 for 2025.Q4</vt:lpstr>
      <vt:lpstr>PowerPoint 演示文稿</vt:lpstr>
      <vt:lpstr>LTE Summary</vt:lpstr>
      <vt:lpstr>PowerPoint 演示文稿</vt:lpstr>
      <vt:lpstr>5G NR Summary</vt:lpstr>
      <vt:lpstr>TEI</vt:lpstr>
      <vt:lpstr>PowerPoint 演示文稿</vt:lpstr>
      <vt:lpstr>6GR Summary</vt:lpstr>
      <vt:lpstr>Rel-20 NR/6GR Study/Work Item List</vt:lpstr>
      <vt:lpstr>Attention</vt:lpstr>
      <vt:lpstr>Future Meetings</vt:lpstr>
      <vt:lpstr>Concluding Remarks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林</cp:lastModifiedBy>
  <cp:revision>1340</cp:revision>
  <cp:lastPrinted>2016-09-15T08:31:00Z</cp:lastPrinted>
  <dcterms:created xsi:type="dcterms:W3CDTF">2009-11-27T05:15:00Z</dcterms:created>
  <dcterms:modified xsi:type="dcterms:W3CDTF">2025-12-05T10:50:44Z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(3)8vjm5pb92szl4MjhMZ19cpGb7ba57+DOuTFdn5OE7OFJdRXxXQMWjBuOqAkOL3crVlVUX3a5
uwrPXfhS/DxD1s86GHXpLJMFnvGPyBV0GovZ52OYRgKtr2SmpswVIOIgAHy8JFAF8bPfGY2e
7XczGK1jbi/fS8uksVx8iIF0Z5EBWGY/VuCS8/dUCgiZlGr9MUE2Wq8GKCgbgWtx+9tBhrAn
+9o3Eeyht6piiCWv6n</vt:lpwstr>
  </property>
  <property fmtid="{D5CDD505-2E9C-101B-9397-08002B2CF9AE}" pid="15" name="_2015_ms_pID_7253431">
    <vt:lpwstr>EL0SQq7dp2u4s4153mDHz4y1sof7SvnWCmLbmj4/Ca3DmEhMuqhJvM
syBdBT2djbYKQhCaYqgI/1Fe1xFWGTnIisMqaIeVLJUr6xKxRnqFuxfNwNcmTV/S+xcZpekb
+qfUHzu9z6of2rmoHwuGRCn0UY2XZCyY2TAIrZ3vYW7qb8YpIpCsSqIiSfDCEhUfoILHvUYc
k0mqRfTqGgdzvvqXWfPufsSgUbCHt4AXuYnl</vt:lpwstr>
  </property>
  <property fmtid="{D5CDD505-2E9C-101B-9397-08002B2CF9AE}" pid="16" name="_2015_ms_pID_7253432">
    <vt:lpwstr>AA==</vt:lpwstr>
  </property>
  <property fmtid="{D5CDD505-2E9C-101B-9397-08002B2CF9AE}" pid="17" name="KSOProductBuildVer">
    <vt:lpwstr>2052-12.1.0.24034</vt:lpwstr>
  </property>
  <property fmtid="{D5CDD505-2E9C-101B-9397-08002B2CF9AE}" pid="18" name="FLCMData">
    <vt:lpwstr>AA542DDA7E2043D47FDD90501C8D1EB63F6E7E2844342A740511E6171BE96A39D90D396A3100D749415E18EA4E2041879A0E329D3E257E0E83D8EAB6F7A516FE</vt:lpwstr>
  </property>
  <property fmtid="{D5CDD505-2E9C-101B-9397-08002B2CF9AE}" pid="19" name="ICV">
    <vt:lpwstr>96C7DD64C9C348ADBD061BCC1EF1ECF4_13</vt:lpwstr>
  </property>
</Properties>
</file>