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4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2B6EB-F738-10BA-0A55-5D0349449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9D038-E054-32B4-B269-298BD2533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F2C99-1134-F0A6-BBB1-F7A52A52C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5B9CD-A15A-7210-A35F-172D68FAB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42C6A-AFE4-993E-0E1B-4EF274CAA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715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E4CB5-DFFF-338E-51B7-F60514282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62E12A-5C6F-7E4B-71C8-5FF785057D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940A8-15FC-C388-A5A9-623B0157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5787C-97CE-4D91-9819-CA2102B5F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1E2EA-8F6F-3D8B-8FAD-D6AF2312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4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22055F-30DD-72FD-A55E-38C904BB7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1B2B77-1819-B7BB-7511-470098A2A4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199EB-D962-79AC-D123-7DF8A2647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61207-2F0A-892E-141A-47A8D216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492020-B455-C783-C44F-C4CC7A939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0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24D4C-D790-328A-D65B-1172AE24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A8D19-1060-FF88-9440-FAE03E5AF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21643-D305-B52E-01CB-4723B83C9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F2F7D-E5A5-BCD1-A845-EA85C9E7D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30EE6-C1E8-21ED-E30F-EE748C6E2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9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F87C9-2A51-C3D4-D9FE-987B2E510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767B4-CA98-27CC-3D23-D4DBE2A059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BFAA-F1E2-E9D9-45F7-650867E72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EDCD4-2CD1-64BB-5080-3B78A230F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856D8-9129-8740-2352-849D6C406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24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BE613-E6C9-409D-C03E-25B48C7DD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B712F-5EAA-71EC-E9DC-187EDBC92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6A716-172F-9839-F070-A102283C1E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369218-D95A-8D9E-831E-99AF81064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198DA-741B-7970-F31E-E234A7B26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8DD751-1B8F-9A16-514F-F7CD83AA2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93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7C5C7-A015-58B2-AEA5-1157129DF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153E1C-5D72-CAAA-456A-EB6BFC67E9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03BF4-1756-CA57-689A-7BE749F52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D650A2-2FF7-2D1A-F6EE-2CE5938DA5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FBA62-46F8-9E1B-0326-249526F2C8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23343C-090C-3869-66A1-0C73905FD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2796AA-7641-A322-56C7-7A40A487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E588DA-5653-0D5C-2A02-02FDCB88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3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638F1-208E-2185-06B2-5CB6F2990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1CDBF8-F739-2DB3-1872-C90821A67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7BBB1-542A-8D85-5E04-7669D1F6D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09C485-A86E-1006-8637-DB6E14993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22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59291E-BF50-CFD6-8360-C000C2CC0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2222C9-2600-19A6-BC67-A32C027D3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D0FA5F-90FA-3156-6137-1DB467847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3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CC0F6-57AC-9E33-8471-D4E11DE0E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A570A-0A67-0CAA-F8FD-F2C64B9DE0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45FD4A-7190-95A5-C44F-52E8878ABB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FD2BA-9AA3-7F65-7F67-1518347B5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BF6E75-9822-62C7-42C0-22E15E02C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8CE88-0DFD-25AB-8BC5-82B1390F8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71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AD8A43-5575-2E93-0E9E-8B4325716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F2A380-A572-B702-15EB-AB14547879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C2A81C-9087-A832-8108-2F8B048D3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B83693-76BE-D8A3-1ADE-ECEF9814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CDE8C3-6832-004D-A564-C707079E3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0C3B50-DA70-65A0-A410-B525F048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67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21F084-2F64-20A2-4F4F-AB3A3B975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8E2D4-2924-D0CE-860C-421627AFBB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49470-50AF-81ED-FBA5-36172FB742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3E0357-01B9-458C-B5D7-B1D010B9E83A}" type="datetimeFigureOut">
              <a:rPr lang="en-US" smtClean="0"/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0D1354-0DFF-4F14-7346-50EAC1CB68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17C1A-985C-88F0-B0ED-BACC3B5D0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339D4-3C74-4E59-B205-3F6B527166A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8C58507-36DA-CFC3-6BF0-68DF3DE3C34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892800" y="6642100"/>
            <a:ext cx="43497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</a:p>
        </p:txBody>
      </p:sp>
    </p:spTree>
    <p:extLst>
      <p:ext uri="{BB962C8B-B14F-4D97-AF65-F5344CB8AC3E}">
        <p14:creationId xmlns:p14="http://schemas.microsoft.com/office/powerpoint/2010/main" val="12053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63023-42D8-FD47-5C57-58A8E3A5F0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4810" y="2156459"/>
            <a:ext cx="11422380" cy="1780223"/>
          </a:xfrm>
        </p:spPr>
        <p:txBody>
          <a:bodyPr>
            <a:normAutofit/>
          </a:bodyPr>
          <a:lstStyle/>
          <a:p>
            <a:r>
              <a:rPr lang="fi-FI" sz="4000" b="1" dirty="0">
                <a:latin typeface="+mn-lt"/>
              </a:rPr>
              <a:t>Way forward for </a:t>
            </a:r>
            <a:r>
              <a:rPr lang="en-US" sz="4000" b="1" dirty="0">
                <a:latin typeface="+mn-lt"/>
              </a:rPr>
              <a:t>NR-NTN in Terrestrial Bands</a:t>
            </a:r>
            <a:endParaRPr lang="en-US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298FB-E9BC-3DB2-8FA4-BCAD6BAEA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60620"/>
            <a:ext cx="9144000" cy="727710"/>
          </a:xfrm>
        </p:spPr>
        <p:txBody>
          <a:bodyPr>
            <a:normAutofit/>
          </a:bodyPr>
          <a:lstStyle/>
          <a:p>
            <a:r>
              <a:rPr lang="it-IT" sz="2000" dirty="0"/>
              <a:t>Telstra, T-Mobile USA, KDDI, MediaTek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FD396F7-CC6E-3C57-77D5-EADFFAE8CE91}"/>
              </a:ext>
            </a:extLst>
          </p:cNvPr>
          <p:cNvSpPr txBox="1">
            <a:spLocks/>
          </p:cNvSpPr>
          <p:nvPr/>
        </p:nvSpPr>
        <p:spPr>
          <a:xfrm>
            <a:off x="384810" y="293369"/>
            <a:ext cx="11422380" cy="219551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11212513" algn="r"/>
              </a:tabLst>
            </a:pPr>
            <a:r>
              <a:rPr lang="fi-FI" sz="2000" b="1" dirty="0">
                <a:latin typeface="+mn-lt"/>
              </a:rPr>
              <a:t>3GPP TSG RAN#109	RP-25xxxx</a:t>
            </a:r>
          </a:p>
          <a:p>
            <a:pPr algn="l">
              <a:tabLst>
                <a:tab pos="11212513" algn="r"/>
              </a:tabLst>
            </a:pPr>
            <a:r>
              <a:rPr lang="fi-FI" sz="2000" dirty="0">
                <a:latin typeface="+mn-lt"/>
              </a:rPr>
              <a:t>Beijing, China	Agenda Item 9.13 </a:t>
            </a:r>
          </a:p>
          <a:p>
            <a:pPr algn="l"/>
            <a:r>
              <a:rPr lang="fi-FI" sz="2000" dirty="0">
                <a:latin typeface="+mn-lt"/>
              </a:rPr>
              <a:t>15</a:t>
            </a:r>
            <a:r>
              <a:rPr lang="fi-FI" sz="2000" baseline="30000" dirty="0">
                <a:latin typeface="+mn-lt"/>
              </a:rPr>
              <a:t>th</a:t>
            </a:r>
            <a:r>
              <a:rPr lang="fi-FI" sz="2000" dirty="0">
                <a:latin typeface="+mn-lt"/>
              </a:rPr>
              <a:t> – 18</a:t>
            </a:r>
            <a:r>
              <a:rPr lang="fi-FI" sz="2000" baseline="30000" dirty="0">
                <a:latin typeface="+mn-lt"/>
              </a:rPr>
              <a:t>th</a:t>
            </a:r>
            <a:r>
              <a:rPr lang="fi-FI" sz="2000" dirty="0">
                <a:latin typeface="+mn-lt"/>
              </a:rPr>
              <a:t> September, 2025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431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6A78F-1E55-A369-897C-C7CF0E929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Way forward for NR NTN in TN bands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B8352-4BFB-835C-9D25-73114AE0C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sz="2400" dirty="0"/>
              <a:t>Propose </a:t>
            </a:r>
            <a:r>
              <a:rPr lang="en-AU" sz="2400" b="1" dirty="0"/>
              <a:t>to approve Rel-19 WID scoped to n7 for use in Australia </a:t>
            </a:r>
            <a:r>
              <a:rPr lang="en-AU" sz="2400" dirty="0"/>
              <a:t>under national regulatory framework</a:t>
            </a:r>
          </a:p>
          <a:p>
            <a:pPr lvl="1"/>
            <a:r>
              <a:rPr lang="en-AU" sz="2000" dirty="0"/>
              <a:t>New NR NTN Band </a:t>
            </a:r>
          </a:p>
          <a:p>
            <a:pPr lvl="1"/>
            <a:r>
              <a:rPr lang="en-AU" sz="2000" dirty="0"/>
              <a:t>Operating in Australia only </a:t>
            </a:r>
          </a:p>
          <a:p>
            <a:pPr lvl="1"/>
            <a:r>
              <a:rPr lang="en-AU" sz="2000" dirty="0"/>
              <a:t>under Article 4.4: if a country assigns a frequency to a service that has no international allocation for that purpose, it may only be operated on a ‘no-interference, no-protection’ basis </a:t>
            </a:r>
          </a:p>
          <a:p>
            <a:pPr lvl="1"/>
            <a:r>
              <a:rPr lang="en-AU" sz="2000" dirty="0"/>
              <a:t>Coexistence is coordinated between MNO and SNO. No coexistence studies needed</a:t>
            </a:r>
          </a:p>
          <a:p>
            <a:pPr lvl="1"/>
            <a:r>
              <a:rPr lang="en-AU" sz="2000" dirty="0"/>
              <a:t>No border issues exist</a:t>
            </a:r>
          </a:p>
          <a:p>
            <a:pPr lvl="1"/>
            <a:r>
              <a:rPr lang="en-AU" sz="2000" dirty="0"/>
              <a:t>Clarification of no overlapping coverage between NTN and TN</a:t>
            </a:r>
          </a:p>
          <a:p>
            <a:pPr lvl="1"/>
            <a:endParaRPr lang="en-AU" sz="2000" dirty="0"/>
          </a:p>
          <a:p>
            <a:r>
              <a:rPr lang="en-AU" sz="2400" dirty="0"/>
              <a:t>Return at RAN#110 with new Rel-20 WID to include </a:t>
            </a:r>
          </a:p>
          <a:p>
            <a:pPr lvl="1"/>
            <a:r>
              <a:rPr lang="en-AU" sz="2000" dirty="0"/>
              <a:t>n1 use under Japanese regulatory framework also covered by Article 4.4 of Radio Regulations</a:t>
            </a:r>
          </a:p>
          <a:p>
            <a:pPr lvl="1"/>
            <a:r>
              <a:rPr lang="en-AU" sz="2000" dirty="0"/>
              <a:t>n25 use under USA regulatory framework</a:t>
            </a:r>
          </a:p>
          <a:p>
            <a:pPr lvl="1"/>
            <a:r>
              <a:rPr lang="en-AU" sz="2000" dirty="0"/>
              <a:t>To include study for </a:t>
            </a:r>
            <a:r>
              <a:rPr lang="en-AU" sz="2000" i="1" dirty="0"/>
              <a:t>properly justified and clearly defined </a:t>
            </a:r>
            <a:r>
              <a:rPr lang="en-AU" sz="2000" dirty="0"/>
              <a:t>coexistence</a:t>
            </a:r>
          </a:p>
        </p:txBody>
      </p:sp>
    </p:spTree>
    <p:extLst>
      <p:ext uri="{BB962C8B-B14F-4D97-AF65-F5344CB8AC3E}">
        <p14:creationId xmlns:p14="http://schemas.microsoft.com/office/powerpoint/2010/main" val="3321016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3bcef13-7cac-433f-ba1d-47a323951816}" enabled="1" method="Privileged" siteId="{a7687ede-7a6b-4ef6-bace-642f677fbe31}" contentBits="0" removed="0"/>
  <clbl:label id="{f4ab56b7-6ec4-4073-8d92-ac7cc2e7a5df}" enabled="1" method="Privileged" siteId="{49dfc6a3-5fb7-49f4-adea-c54e725bb854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168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Way forward for NR-NTN in Terrestrial Bands</vt:lpstr>
      <vt:lpstr>Way forward for NR NTN in TN bands</vt:lpstr>
    </vt:vector>
  </TitlesOfParts>
  <Company>MTK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MediaTek Inc.</dc:creator>
  <cp:lastModifiedBy>Frank Savaglio</cp:lastModifiedBy>
  <cp:revision>65</cp:revision>
  <dcterms:created xsi:type="dcterms:W3CDTF">2025-09-05T11:08:03Z</dcterms:created>
  <dcterms:modified xsi:type="dcterms:W3CDTF">2025-09-17T07:08:28Z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General</vt:lpwstr>
  </property>
</Properties>
</file>