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2B6EB-F738-10BA-0A55-5D0349449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9D038-E054-32B4-B269-298BD2533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F2C99-1134-F0A6-BBB1-F7A52A52C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5B9CD-A15A-7210-A35F-172D68FA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42C6A-AFE4-993E-0E1B-4EF274CA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1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4CB5-DFFF-338E-51B7-F60514282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2E12A-5C6F-7E4B-71C8-5FF785057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940A8-15FC-C388-A5A9-623B0157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5787C-97CE-4D91-9819-CA2102B5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1E2EA-8F6F-3D8B-8FAD-D6AF2312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22055F-30DD-72FD-A55E-38C904BB7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B2B77-1819-B7BB-7511-470098A2A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199EB-D962-79AC-D123-7DF8A264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61207-2F0A-892E-141A-47A8D216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92020-B455-C783-C44F-C4CC7A93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24D4C-D790-328A-D65B-1172AE24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A8D19-1060-FF88-9440-FAE03E5AF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21643-D305-B52E-01CB-4723B83C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F2F7D-E5A5-BCD1-A845-EA85C9E7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30EE6-C1E8-21ED-E30F-EE748C6E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87C9-2A51-C3D4-D9FE-987B2E51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767B4-CA98-27CC-3D23-D4DBE2A05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BFAA-F1E2-E9D9-45F7-650867E7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EDCD4-2CD1-64BB-5080-3B78A230F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856D8-9129-8740-2352-849D6C40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2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BE613-E6C9-409D-C03E-25B48C7D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712F-5EAA-71EC-E9DC-187EDBC92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6A716-172F-9839-F070-A102283C1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69218-D95A-8D9E-831E-99AF81064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198DA-741B-7970-F31E-E234A7B2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DD751-1B8F-9A16-514F-F7CD83AA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3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7C5C7-A015-58B2-AEA5-1157129D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53E1C-5D72-CAAA-456A-EB6BFC67E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03BF4-1756-CA57-689A-7BE749F52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650A2-2FF7-2D1A-F6EE-2CE5938DA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FBA62-46F8-9E1B-0326-249526F2C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23343C-090C-3869-66A1-0C73905F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2796AA-7641-A322-56C7-7A40A487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E588DA-5653-0D5C-2A02-02FDCB88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3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638F1-208E-2185-06B2-5CB6F299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1CDBF8-F739-2DB3-1872-C90821A67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7BBB1-542A-8D85-5E04-7669D1F6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9C485-A86E-1006-8637-DB6E14993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9291E-BF50-CFD6-8360-C000C2CC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2222C9-2600-19A6-BC67-A32C027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D0FA5F-90FA-3156-6137-1DB467847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CC0F6-57AC-9E33-8471-D4E11DE0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A570A-0A67-0CAA-F8FD-F2C64B9DE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5FD4A-7190-95A5-C44F-52E8878AB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FD2BA-9AA3-7F65-7F67-1518347B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F6E75-9822-62C7-42C0-22E15E02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8CE88-0DFD-25AB-8BC5-82B1390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7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D8A43-5575-2E93-0E9E-8B4325716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F2A380-A572-B702-15EB-AB1454787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2A81C-9087-A832-8108-2F8B048D3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B83693-76BE-D8A3-1ADE-ECEF9814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DE8C3-6832-004D-A564-C707079E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C3B50-DA70-65A0-A410-B525F048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1F084-2F64-20A2-4F4F-AB3A3B975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8E2D4-2924-D0CE-860C-421627AFB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49470-50AF-81ED-FBA5-36172FB74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E0357-01B9-458C-B5D7-B1D010B9E8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D1354-0DFF-4F14-7346-50EAC1CB6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17C1A-985C-88F0-B0ED-BACC3B5D0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C58507-36DA-CFC3-6BF0-68DF3DE3C34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92800" y="6642100"/>
            <a:ext cx="4349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12053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dms_pub/itu-r/opb/reg/R-REG-RR-2024-ZPF-E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3023-42D8-FD47-5C57-58A8E3A5F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810" y="2156459"/>
            <a:ext cx="11422380" cy="178022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Way forward for </a:t>
            </a:r>
            <a:r>
              <a:rPr lang="en-US" sz="4000" b="1" dirty="0">
                <a:latin typeface="+mn-lt"/>
              </a:rPr>
              <a:t>NR-NTN in Terrestrial Bands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298FB-E9BC-3DB2-8FA4-BCAD6BAEA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60620"/>
            <a:ext cx="9144000" cy="727710"/>
          </a:xfrm>
        </p:spPr>
        <p:txBody>
          <a:bodyPr>
            <a:normAutofit/>
          </a:bodyPr>
          <a:lstStyle/>
          <a:p>
            <a:r>
              <a:rPr lang="it-IT" sz="2000" dirty="0"/>
              <a:t>Telstra, T-Mobile USA, KDDI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D396F7-CC6E-3C57-77D5-EADFFAE8CE91}"/>
              </a:ext>
            </a:extLst>
          </p:cNvPr>
          <p:cNvSpPr txBox="1">
            <a:spLocks/>
          </p:cNvSpPr>
          <p:nvPr/>
        </p:nvSpPr>
        <p:spPr>
          <a:xfrm>
            <a:off x="384810" y="293369"/>
            <a:ext cx="11422380" cy="2195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11212513" algn="r"/>
              </a:tabLst>
            </a:pPr>
            <a:r>
              <a:rPr lang="fi-FI" sz="2000" b="1" dirty="0">
                <a:latin typeface="+mn-lt"/>
              </a:rPr>
              <a:t>3GPP TSG RAN#109	RP-252933</a:t>
            </a:r>
          </a:p>
          <a:p>
            <a:pPr algn="l">
              <a:tabLst>
                <a:tab pos="11212513" algn="r"/>
              </a:tabLst>
            </a:pPr>
            <a:r>
              <a:rPr lang="fi-FI" sz="2000" dirty="0">
                <a:latin typeface="+mn-lt"/>
              </a:rPr>
              <a:t>Beijing, China	Agenda Item 9.13 </a:t>
            </a:r>
          </a:p>
          <a:p>
            <a:pPr algn="l"/>
            <a:r>
              <a:rPr lang="fi-FI" sz="2000" dirty="0">
                <a:latin typeface="+mn-lt"/>
              </a:rPr>
              <a:t>15</a:t>
            </a:r>
            <a:r>
              <a:rPr lang="fi-FI" sz="2000" baseline="30000" dirty="0">
                <a:latin typeface="+mn-lt"/>
              </a:rPr>
              <a:t>th</a:t>
            </a:r>
            <a:r>
              <a:rPr lang="fi-FI" sz="2000" dirty="0">
                <a:latin typeface="+mn-lt"/>
              </a:rPr>
              <a:t> – 18</a:t>
            </a:r>
            <a:r>
              <a:rPr lang="fi-FI" sz="2000" baseline="30000" dirty="0">
                <a:latin typeface="+mn-lt"/>
              </a:rPr>
              <a:t>th</a:t>
            </a:r>
            <a:r>
              <a:rPr lang="fi-FI" sz="2000" dirty="0">
                <a:latin typeface="+mn-lt"/>
              </a:rPr>
              <a:t> September, 2025</a:t>
            </a:r>
            <a:endParaRPr lang="en-US" sz="2000" dirty="0"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83569B-A6FD-FD6B-B1E9-70B54795A5AD}"/>
              </a:ext>
            </a:extLst>
          </p:cNvPr>
          <p:cNvSpPr/>
          <p:nvPr/>
        </p:nvSpPr>
        <p:spPr>
          <a:xfrm>
            <a:off x="10109757" y="835669"/>
            <a:ext cx="16107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116431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A78F-1E55-A369-897C-C7CF0E929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Way forward for NR NTN in TN bands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B8352-4BFB-835C-9D25-73114AE0C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2400" dirty="0"/>
              <a:t>Propose </a:t>
            </a:r>
            <a:r>
              <a:rPr lang="en-AU" sz="2400" b="1" dirty="0"/>
              <a:t>to approve Rel-19 WID scoped to n7 for use in Australia </a:t>
            </a:r>
            <a:r>
              <a:rPr lang="en-AU" sz="2400" dirty="0"/>
              <a:t>under national regulatory framework</a:t>
            </a:r>
          </a:p>
          <a:p>
            <a:pPr lvl="1"/>
            <a:r>
              <a:rPr lang="en-AU" sz="2000" dirty="0"/>
              <a:t>New NR NTN Band for LEO only</a:t>
            </a:r>
          </a:p>
          <a:p>
            <a:pPr lvl="1"/>
            <a:r>
              <a:rPr lang="en-AU" sz="2000" dirty="0"/>
              <a:t>Operating in Australia only</a:t>
            </a:r>
            <a:endParaRPr lang="en-AU" sz="2000" dirty="0">
              <a:highlight>
                <a:srgbClr val="FFFF00"/>
              </a:highlight>
            </a:endParaRPr>
          </a:p>
          <a:p>
            <a:pPr lvl="1"/>
            <a:r>
              <a:rPr lang="en-AU" sz="2000" dirty="0"/>
              <a:t>under Article 4.4 of the ITU-R Radio Regulations [1]: if a country assigns a frequency to a service that has no international allocation for that purpose, it may only be operated on a ‘no-interference, no-protection’ basis </a:t>
            </a:r>
          </a:p>
          <a:p>
            <a:pPr lvl="1"/>
            <a:r>
              <a:rPr lang="en-AU" sz="2000" dirty="0"/>
              <a:t>Clarification of no overlapping coverage between NTN and TN</a:t>
            </a:r>
          </a:p>
          <a:p>
            <a:pPr lvl="1"/>
            <a:r>
              <a:rPr lang="en-AU" sz="2100" dirty="0"/>
              <a:t>Coexistence is coordinated by the primary MNO with the SNO, Cross-border issues are managed by primary MNO and SNO, to meet national regulations.</a:t>
            </a:r>
          </a:p>
          <a:p>
            <a:pPr lvl="2"/>
            <a:r>
              <a:rPr lang="en-GB" dirty="0"/>
              <a:t>Identify the possible coexistence issues, if any, that relate to the new band</a:t>
            </a:r>
          </a:p>
          <a:p>
            <a:pPr lvl="1"/>
            <a:r>
              <a:rPr lang="en-GB" sz="2000" dirty="0"/>
              <a:t>The band </a:t>
            </a:r>
            <a:r>
              <a:rPr lang="en-AU" sz="2000" dirty="0"/>
              <a:t>will be subject to the regulatory work currently in progress in ITU-R</a:t>
            </a:r>
          </a:p>
          <a:p>
            <a:pPr lvl="1"/>
            <a:endParaRPr lang="en-AU" sz="2000" dirty="0"/>
          </a:p>
          <a:p>
            <a:r>
              <a:rPr lang="en-AU" sz="2400" dirty="0"/>
              <a:t>Return at RAN#110 with Rel-20 WID proposals relating to n1 and n25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39D7DA-631D-95E7-E72D-5F455E5F1602}"/>
              </a:ext>
            </a:extLst>
          </p:cNvPr>
          <p:cNvSpPr/>
          <p:nvPr/>
        </p:nvSpPr>
        <p:spPr>
          <a:xfrm>
            <a:off x="10010903" y="230188"/>
            <a:ext cx="16107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Draft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B6BA3A-E674-2A30-9740-FAEB3435F9AD}"/>
              </a:ext>
            </a:extLst>
          </p:cNvPr>
          <p:cNvSpPr txBox="1"/>
          <p:nvPr/>
        </p:nvSpPr>
        <p:spPr>
          <a:xfrm>
            <a:off x="364524" y="6271856"/>
            <a:ext cx="116771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AU" sz="1400" u="sng" dirty="0">
                <a:solidFill>
                  <a:srgbClr val="0F4761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[1] https://www.itu.int/dms_pub/itu-r/opb/reg/R-REG-RR-2024-ZPF-E.zip</a:t>
            </a:r>
            <a:r>
              <a:rPr lang="en-AU" sz="1400" u="sng" dirty="0">
                <a:solidFill>
                  <a:srgbClr val="0F4761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 </a:t>
            </a:r>
            <a:r>
              <a:rPr lang="en-AU" sz="1400" dirty="0">
                <a:solidFill>
                  <a:srgbClr val="0F4761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Article 4.4 is published in the document “2400594-RR-Vol 1-E-A5” p31</a:t>
            </a:r>
            <a:endParaRPr lang="en-AU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01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393AC-CD8C-DCEE-F4ED-EF74B1E4E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Offline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B28F2-F5CB-A0B4-61B3-6EFE656BC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400" dirty="0"/>
              <a:t>It is to be clarified in the WID that the band is for LEO satellite orbit</a:t>
            </a:r>
          </a:p>
          <a:p>
            <a:r>
              <a:rPr lang="en-AU" sz="2400" dirty="0"/>
              <a:t>The way forward should not imply an agreement to approve a package for new bands at RAN#110</a:t>
            </a:r>
          </a:p>
          <a:p>
            <a:r>
              <a:rPr lang="en-AU" sz="2400" dirty="0"/>
              <a:t>The band will be subject to the regulatory work currently in progress in ITU-R</a:t>
            </a:r>
          </a:p>
          <a:p>
            <a:r>
              <a:rPr lang="en-GB" sz="2400" dirty="0"/>
              <a:t>The WID should include identification of possible coexistence issues, if any, that relate to the new band</a:t>
            </a:r>
            <a:endParaRPr lang="en-AU" sz="2400" dirty="0"/>
          </a:p>
          <a:p>
            <a:r>
              <a:rPr lang="en-AU" sz="2400" dirty="0"/>
              <a:t>Discussion clarified, </a:t>
            </a:r>
          </a:p>
          <a:p>
            <a:pPr lvl="1"/>
            <a:r>
              <a:rPr lang="en-AU" sz="2000" dirty="0"/>
              <a:t>Urgency driven by commercial need to bring NR NTN capability to market (Australia, USA and Japan) to add voice support to current message only capability</a:t>
            </a:r>
          </a:p>
          <a:p>
            <a:pPr lvl="1"/>
            <a:r>
              <a:rPr lang="en-AU" sz="2000" dirty="0"/>
              <a:t>that national licence conditions are currently obligation of the primary mobile operator. Co-channel, adjacent channel, cross-border protections for band 7 are being met today.</a:t>
            </a:r>
          </a:p>
          <a:p>
            <a:pPr lvl="1"/>
            <a:r>
              <a:rPr lang="en-AU" sz="2000" dirty="0"/>
              <a:t>Transmission into terrestrial band is only within geographic boundary of terrestrial band licence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7C1FE7-10FF-AF3F-7505-89EBCF567681}"/>
              </a:ext>
            </a:extLst>
          </p:cNvPr>
          <p:cNvSpPr/>
          <p:nvPr/>
        </p:nvSpPr>
        <p:spPr>
          <a:xfrm>
            <a:off x="10010903" y="230188"/>
            <a:ext cx="16107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1121294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3bcef13-7cac-433f-ba1d-47a323951816}" enabled="1" method="Privileged" siteId="{a7687ede-7a6b-4ef6-bace-642f677fbe31}" contentBits="0" removed="0"/>
  <clbl:label id="{f4ab56b7-6ec4-4073-8d92-ac7cc2e7a5df}" enabled="1" method="Privileged" siteId="{49dfc6a3-5fb7-49f4-adea-c54e725bb854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370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Helvetica</vt:lpstr>
      <vt:lpstr>Office Theme</vt:lpstr>
      <vt:lpstr>Way forward for NR-NTN in Terrestrial Bands</vt:lpstr>
      <vt:lpstr>Way forward for NR NTN in TN bands</vt:lpstr>
      <vt:lpstr>Offline discussion</vt:lpstr>
    </vt:vector>
  </TitlesOfParts>
  <Company>MTK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MediaTek Inc.</dc:creator>
  <cp:lastModifiedBy>Frank Savaglio</cp:lastModifiedBy>
  <cp:revision>75</cp:revision>
  <dcterms:created xsi:type="dcterms:W3CDTF">2025-09-05T11:08:03Z</dcterms:created>
  <dcterms:modified xsi:type="dcterms:W3CDTF">2025-09-18T04:34:40Z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General</vt:lpwstr>
  </property>
</Properties>
</file>