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62"/>
  </p:normalViewPr>
  <p:slideViewPr>
    <p:cSldViewPr snapToGrid="0">
      <p:cViewPr varScale="1">
        <p:scale>
          <a:sx n="121" d="100"/>
          <a:sy n="121" d="100"/>
        </p:scale>
        <p:origin x="1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9AAC-99CD-3C9D-75DC-BA7B5EABB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852B6-9EB4-A158-6C8A-FDE4AA10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56A6-1209-5015-CC5B-647B967B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4B28E-FF54-E6A8-C1A1-CC3AF5AF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EF6DA-5D85-B29A-8E54-BD2223FB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D3C4-FC9A-FCDA-2E50-EBCE6C8D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0B699-F3A9-722F-732C-6D2296B25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00EB7-7B58-6FB7-015C-AED7416A6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AAF2C-198F-B31E-6FD5-725E1F94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C806B-169C-8BDD-527C-C2EFA305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417B7-7160-64F2-AF9F-CC09544DF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F78E7-A9A5-8C07-27E4-A9FD1AE1C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51AF2-781B-DD2E-5367-55F32D44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4A215-D803-7B2C-DA2F-7EF60FB6D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8B7C7-B648-00F9-B1C1-2BE696DD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BDB8-34EB-BA02-6803-C8011DC9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7CE1-4419-147E-62A7-6203FB166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0435-A449-C2BC-CF4B-A7637F32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75F6-2EBF-F8CE-C7D2-DE3CA4111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84252-8897-FF4D-959F-037CA9AA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6BE44-5602-C77B-9456-22BDADA9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47C12-182E-F2D7-7A03-3435326F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4D9FB-EDE6-D44F-55E0-0B02830A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9EDDE-7D1D-45B4-E20A-DE8F951E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0D7CA-2D1E-E39C-E70E-1B143D94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1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C609-B7E4-C729-1903-E44771B7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63970-BDC7-4E71-65C4-CC68B9CC4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63F79-A1E6-6F0A-E8F9-F9CC25386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C9CD-4CEF-7139-F4BC-6D2FEFCC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318E9-0896-3DD6-9917-F2F8AABA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135C8-D3D0-3780-44E2-E25494CC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372E-349F-2142-12B8-F78B345D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D01C2-9859-2DFB-1BAB-CA1EB349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02DF9-8EDF-860B-8C41-EA0AA9F46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04E27-F09D-58C3-29D0-E2EA4F3EB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0DE26-2F6C-3754-125C-BBE2EF3DE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B2768-8D83-A598-183C-624013F8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DAF79-4E25-8F3C-B6F9-0C45189F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9B894-2A33-53A3-0037-B119F09C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7D2A0-EA57-0A39-F935-841201E1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D83BE-91BE-D68F-0ACC-2F50D2C6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98F01-DAD8-109D-7667-BF0BE376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B5FCAE-D600-11AF-C5BD-2E2D43E9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914C0E-6AF2-21C9-8869-8B7F998C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55FBC-A49E-7CE1-5411-96030713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C1D67-A518-99F4-F697-CE6DE66D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2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C69F-A852-7B98-E5B6-1F3E8966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F26-580C-46C6-A4A7-293C7702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C2832-2DEF-7517-33E7-C64AE5AA9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0EB26-894B-140E-3C98-6DF0CB6F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ADDA7-9F43-754E-0353-F048DB69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F9212-E976-12EE-F760-A9AA5F2B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2C62-1E26-0DFE-4557-90AE2A78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95968-E22B-35F6-12E9-712BD045C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D1946-3DF6-98C4-C2CE-F61D7400F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B4C7D-10EF-E24E-9E49-74AD331A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F829B-8F1B-AF61-EF9D-B8972668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DAF41-9DF4-DD88-E131-57FCE2492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4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C4BEB-7811-FECE-C959-0C7B61AEC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9FA9A-3E58-2966-EA9A-0E7704516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1B38D-C124-F086-1CEE-95ADA1075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7341C-7584-FAF2-FED0-78139E5E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7FF6-EA60-8333-222C-AA85D35CE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6241C-617C-24AF-B723-BA49C15A3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dirty="0"/>
              <a:t>Way Forward on 6G Fronthaul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B3BA8-0F71-1218-5CEB-2FC73AD50877}"/>
              </a:ext>
            </a:extLst>
          </p:cNvPr>
          <p:cNvSpPr txBox="1"/>
          <p:nvPr/>
        </p:nvSpPr>
        <p:spPr>
          <a:xfrm>
            <a:off x="96761" y="227717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3GPP TSG RAN#109 Meeting </a:t>
            </a:r>
            <a:r>
              <a:rPr lang="en-US" sz="2400" dirty="0"/>
              <a:t>	</a:t>
            </a:r>
            <a:endParaRPr lang="en-US" sz="2400" b="1" dirty="0"/>
          </a:p>
          <a:p>
            <a:r>
              <a:rPr lang="en-US" sz="2400" b="1" dirty="0"/>
              <a:t>Beijing, China, Sep 15-18</a:t>
            </a:r>
            <a:r>
              <a:rPr lang="en-US" sz="2400" b="1" baseline="30000" dirty="0"/>
              <a:t>th</a:t>
            </a:r>
            <a:r>
              <a:rPr lang="en-US" sz="2400" b="1" dirty="0"/>
              <a:t>, 2025</a:t>
            </a:r>
            <a:endParaRPr lang="en-HU" sz="2400" dirty="0"/>
          </a:p>
          <a:p>
            <a:endParaRPr lang="en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F406C-8AD9-9FFD-E345-CE932CFC6FED}"/>
              </a:ext>
            </a:extLst>
          </p:cNvPr>
          <p:cNvSpPr txBox="1"/>
          <p:nvPr/>
        </p:nvSpPr>
        <p:spPr>
          <a:xfrm>
            <a:off x="10146195" y="442870"/>
            <a:ext cx="1653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b="1" dirty="0"/>
              <a:t>RP-</a:t>
            </a:r>
            <a:r>
              <a:rPr lang="en-US" sz="2400" b="1"/>
              <a:t>252881</a:t>
            </a:r>
            <a:endParaRPr lang="en-HU" sz="2400" b="1" dirty="0"/>
          </a:p>
        </p:txBody>
      </p:sp>
    </p:spTree>
    <p:extLst>
      <p:ext uri="{BB962C8B-B14F-4D97-AF65-F5344CB8AC3E}">
        <p14:creationId xmlns:p14="http://schemas.microsoft.com/office/powerpoint/2010/main" val="1530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0CF62-3818-B027-8D66-74746C0D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48FD547-FD51-B0C9-322B-BC3D58CD4A79}"/>
              </a:ext>
            </a:extLst>
          </p:cNvPr>
          <p:cNvSpPr txBox="1">
            <a:spLocks/>
          </p:cNvSpPr>
          <p:nvPr/>
        </p:nvSpPr>
        <p:spPr>
          <a:xfrm>
            <a:off x="371340" y="1806101"/>
            <a:ext cx="11253101" cy="410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3GPP shall capture the following in a normative Annex of TSxx.401 (RAN3) or TSxx.300 (RAN2)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6G </a:t>
            </a:r>
            <a:r>
              <a:rPr lang="en-GB" i="1" dirty="0" err="1"/>
              <a:t>NodeB</a:t>
            </a:r>
            <a:r>
              <a:rPr lang="en-GB" i="1" dirty="0"/>
              <a:t> architecture includes a distinct logical Radio Unit (RU). </a:t>
            </a:r>
          </a:p>
          <a:p>
            <a:pPr lvl="1"/>
            <a:r>
              <a:rPr lang="en-GB" i="1" dirty="0"/>
              <a:t>The functions hosted by the RU as well as the interface between RU and other parts of 6G </a:t>
            </a:r>
            <a:r>
              <a:rPr lang="en-GB" i="1" dirty="0" err="1"/>
              <a:t>NodeB</a:t>
            </a:r>
            <a:r>
              <a:rPr lang="en-GB" i="1" dirty="0"/>
              <a:t> are not specified in 3GPP. </a:t>
            </a:r>
          </a:p>
          <a:p>
            <a:pPr marL="457200" lvl="1" indent="0">
              <a:buNone/>
            </a:pPr>
            <a:r>
              <a:rPr lang="en-GB" i="1" dirty="0"/>
              <a:t>Note-1: This interface can be implemented according to O-RAN ALLIANCE specifications for multi-vendor interoperability.</a:t>
            </a:r>
          </a:p>
          <a:p>
            <a:pPr marL="457200" lvl="1" indent="0">
              <a:buNone/>
            </a:pPr>
            <a:r>
              <a:rPr lang="en-GB" i="1" dirty="0"/>
              <a:t>Note-2: </a:t>
            </a:r>
            <a:r>
              <a:rPr lang="en-US" i="1" dirty="0">
                <a:highlight>
                  <a:srgbClr val="FFFF00"/>
                </a:highlight>
              </a:rPr>
              <a:t>This interface </a:t>
            </a:r>
            <a:r>
              <a:rPr lang="en-US" i="1">
                <a:highlight>
                  <a:srgbClr val="FFFF00"/>
                </a:highlight>
              </a:rPr>
              <a:t>can be </a:t>
            </a:r>
            <a:r>
              <a:rPr lang="en-US" i="1" dirty="0">
                <a:highlight>
                  <a:srgbClr val="FFFF00"/>
                </a:highlight>
              </a:rPr>
              <a:t>implemented according to e.g. (e)CPRI-based or fully proprietary solution(s</a:t>
            </a:r>
            <a:r>
              <a:rPr lang="en-US" i="1" strike="sngStrike" dirty="0">
                <a:highlight>
                  <a:srgbClr val="FFFF00"/>
                </a:highlight>
              </a:rPr>
              <a:t>) </a:t>
            </a:r>
            <a:r>
              <a:rPr lang="en-GB" i="1" strike="sngStrike" dirty="0">
                <a:highlight>
                  <a:srgbClr val="FFFF00"/>
                </a:highlight>
              </a:rPr>
              <a:t>Deployments may also use other implementations for this interface, e.g., </a:t>
            </a:r>
            <a:r>
              <a:rPr lang="en-GB" i="1" strike="sngStrike" dirty="0" err="1">
                <a:highlight>
                  <a:srgbClr val="FFFF00"/>
                </a:highlight>
              </a:rPr>
              <a:t>eCPRI</a:t>
            </a:r>
            <a:r>
              <a:rPr lang="en-GB" i="1" strike="sngStrike" dirty="0">
                <a:highlight>
                  <a:srgbClr val="FFFF00"/>
                </a:highlight>
              </a:rPr>
              <a:t>-based or fully proprietary.”</a:t>
            </a:r>
            <a:endParaRPr lang="en-HU" strike="sngStrike" dirty="0">
              <a:highlight>
                <a:srgbClr val="FFFF00"/>
              </a:highlight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AEBDB0-161A-9FDE-B1F1-78E15C65580B}"/>
              </a:ext>
            </a:extLst>
          </p:cNvPr>
          <p:cNvSpPr/>
          <p:nvPr/>
        </p:nvSpPr>
        <p:spPr>
          <a:xfrm>
            <a:off x="219347" y="1539790"/>
            <a:ext cx="11709894" cy="4529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C759DE-2E55-2C0A-B7C6-A28DB46DF51A}"/>
              </a:ext>
            </a:extLst>
          </p:cNvPr>
          <p:cNvSpPr txBox="1">
            <a:spLocks/>
          </p:cNvSpPr>
          <p:nvPr/>
        </p:nvSpPr>
        <p:spPr>
          <a:xfrm>
            <a:off x="219347" y="487207"/>
            <a:ext cx="6854115" cy="602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Way Forward on 6G Fronthaul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1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9c957def-0bb4-4498-9903-2ab77469deac}" enabled="1" method="Privileged" siteId="{6786d483-f51b-44bd-b40a-6fe409a5265e}" removed="0"/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194075002</TotalTime>
  <Words>147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Way Forward on 6G Fronthaul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AKOUM, SALAM</dc:creator>
  <cp:lastModifiedBy>Balazs Bertenyi (Nokia)</cp:lastModifiedBy>
  <cp:revision>17</cp:revision>
  <dcterms:created xsi:type="dcterms:W3CDTF">2025-08-25T04:34:26Z</dcterms:created>
  <dcterms:modified xsi:type="dcterms:W3CDTF">2025-09-17T06:26:44Z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41d71c-c6b6-47b0-803c-0f3b32b07556_siteId">
    <vt:lpwstr>e741d71c-c6b6-47b0-803c-0f3b32b07556</vt:lpwstr>
  </property>
  <property fmtid="{D5CDD505-2E9C-101B-9397-08002B2CF9AE}" pid="3" name="MSIP_Label_e741d71c-c6b6-47b0-803c-0f3b32b07556_removed">
    <vt:lpwstr>1</vt:lpwstr>
  </property>
  <property fmtid="{D5CDD505-2E9C-101B-9397-08002B2CF9AE}" pid="4" name="MSIP_Label_e741d71c-c6b6-47b0-803c-0f3b32b07556_method">
    <vt:lpwstr/>
  </property>
  <property fmtid="{D5CDD505-2E9C-101B-9397-08002B2CF9AE}" pid="5" name="MSIP_Label_e741d71c-c6b6-47b0-803c-0f3b32b07556_enabled">
    <vt:lpwstr>0</vt:lpwstr>
  </property>
  <property fmtid="{D5CDD505-2E9C-101B-9397-08002B2CF9AE}" pid="6" name="MSIP_Label_75af88a6-b88e-425b-bf39-433b2fafd692_SiteId">
    <vt:lpwstr>6786d483-f51b-44bd-b40a-6fe409a5265e</vt:lpwstr>
  </property>
  <property fmtid="{D5CDD505-2E9C-101B-9397-08002B2CF9AE}" pid="7" name="MSIP_Label_75af88a6-b88e-425b-bf39-433b2fafd692_SetDate">
    <vt:lpwstr>2025-08-27T11:51:03Z</vt:lpwstr>
  </property>
  <property fmtid="{D5CDD505-2E9C-101B-9397-08002B2CF9AE}" pid="8" name="MSIP_Label_75af88a6-b88e-425b-bf39-433b2fafd692_Name">
    <vt:lpwstr>秘密度C</vt:lpwstr>
  </property>
  <property fmtid="{D5CDD505-2E9C-101B-9397-08002B2CF9AE}" pid="9" name="MSIP_Label_75af88a6-b88e-425b-bf39-433b2fafd692_Method">
    <vt:lpwstr>Standard</vt:lpwstr>
  </property>
  <property fmtid="{D5CDD505-2E9C-101B-9397-08002B2CF9AE}" pid="10" name="MSIP_Label_75af88a6-b88e-425b-bf39-433b2fafd692_Enabled">
    <vt:lpwstr>true</vt:lpwstr>
  </property>
  <property fmtid="{D5CDD505-2E9C-101B-9397-08002B2CF9AE}" pid="11" name="MSIP_Label_75af88a6-b88e-425b-bf39-433b2fafd692_ContentBits">
    <vt:lpwstr>8</vt:lpwstr>
  </property>
</Properties>
</file>