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76" r:id="rId6"/>
    <p:sldId id="274" r:id="rId7"/>
    <p:sldId id="275" r:id="rId8"/>
    <p:sldId id="272" r:id="rId9"/>
    <p:sldId id="278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3E8A0937-C20F-9EF2-F3C8-DFCA58F00184}" name="Alex Bladenis" initials="AB" userId="S::Alex.Bladenis@team.telstra.com::fddeadd9-bec1-4005-94c5-46ba714cee06" providerId="AD"/>
  <p188:author id="{019CD04B-F8CB-2541-6B97-C58DC0AAE525}" name="Nick Tompson" initials="NT" userId="Nick Tompson" providerId="None"/>
  <p188:author id="{C7EE1F7C-1BCC-8B42-2A74-91E8F25A147D}" name="Frank Savaglio" initials="FS" userId="S::Frank.Savaglio@team.telstra.com::07b93c5a-94ee-4512-8e4d-50e817b0b72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40BC8D0-2FDA-456E-9889-D53E112D76D5}" v="1" dt="2025-12-10T14:19:53.01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552" y="2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viewProps" Target="viewProps.xml"/><Relationship Id="rId17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presProps" Target="presProps.xml"/><Relationship Id="rId5" Type="http://schemas.openxmlformats.org/officeDocument/2006/relationships/slideMaster" Target="slideMasters/slideMaster1.xml"/><Relationship Id="rId15" Type="http://schemas.microsoft.com/office/2016/11/relationships/changesInfo" Target="changesInfos/changesInfo1.xml"/><Relationship Id="rId10" Type="http://schemas.openxmlformats.org/officeDocument/2006/relationships/slide" Target="slides/slide5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A8C60AFA-3FF3-4DDA-9D57-78F28731FF17}"/>
    <pc:docChg chg="custSel modSld">
      <pc:chgData name="Chris Pudney, Vodafone" userId="a9292186-02d3-4a1b-9f06-7a4f13759ed3" providerId="ADAL" clId="{A8C60AFA-3FF3-4DDA-9D57-78F28731FF17}" dt="2025-12-10T13:52:32.919" v="161" actId="6549"/>
      <pc:docMkLst>
        <pc:docMk/>
      </pc:docMkLst>
      <pc:sldChg chg="modSp mod">
        <pc:chgData name="Chris Pudney, Vodafone" userId="a9292186-02d3-4a1b-9f06-7a4f13759ed3" providerId="ADAL" clId="{A8C60AFA-3FF3-4DDA-9D57-78F28731FF17}" dt="2025-12-10T13:42:55.433" v="13" actId="13926"/>
        <pc:sldMkLst>
          <pc:docMk/>
          <pc:sldMk cId="2593595649" sldId="274"/>
        </pc:sldMkLst>
        <pc:spChg chg="mod">
          <ac:chgData name="Chris Pudney, Vodafone" userId="a9292186-02d3-4a1b-9f06-7a4f13759ed3" providerId="ADAL" clId="{A8C60AFA-3FF3-4DDA-9D57-78F28731FF17}" dt="2025-12-10T13:42:55.433" v="13" actId="13926"/>
          <ac:spMkLst>
            <pc:docMk/>
            <pc:sldMk cId="2593595649" sldId="274"/>
            <ac:spMk id="3" creationId="{5943DEB4-5A6F-ADBB-98E4-5D34208191F1}"/>
          </ac:spMkLst>
        </pc:spChg>
      </pc:sldChg>
      <pc:sldChg chg="modSp mod">
        <pc:chgData name="Chris Pudney, Vodafone" userId="a9292186-02d3-4a1b-9f06-7a4f13759ed3" providerId="ADAL" clId="{A8C60AFA-3FF3-4DDA-9D57-78F28731FF17}" dt="2025-12-10T13:52:32.919" v="161" actId="6549"/>
        <pc:sldMkLst>
          <pc:docMk/>
          <pc:sldMk cId="4283049250" sldId="275"/>
        </pc:sldMkLst>
        <pc:spChg chg="mod">
          <ac:chgData name="Chris Pudney, Vodafone" userId="a9292186-02d3-4a1b-9f06-7a4f13759ed3" providerId="ADAL" clId="{A8C60AFA-3FF3-4DDA-9D57-78F28731FF17}" dt="2025-12-10T13:52:32.919" v="161" actId="6549"/>
          <ac:spMkLst>
            <pc:docMk/>
            <pc:sldMk cId="4283049250" sldId="275"/>
            <ac:spMk id="3" creationId="{756C9DD1-5286-FA0F-E72C-5D073D8C81A7}"/>
          </ac:spMkLst>
        </pc:spChg>
      </pc:sldChg>
    </pc:docChg>
  </pc:docChgLst>
  <pc:docChgLst>
    <pc:chgData name="Frank Savaglio" userId="07b93c5a-94ee-4512-8e4d-50e817b0b729" providerId="ADAL" clId="{71137CDD-12F5-4154-AA74-4147C57B4F9D}"/>
    <pc:docChg chg="custSel modSld">
      <pc:chgData name="Frank Savaglio" userId="07b93c5a-94ee-4512-8e4d-50e817b0b729" providerId="ADAL" clId="{71137CDD-12F5-4154-AA74-4147C57B4F9D}" dt="2025-12-11T00:14:35.853" v="33" actId="13926"/>
      <pc:docMkLst>
        <pc:docMk/>
      </pc:docMkLst>
      <pc:sldChg chg="modSp mod">
        <pc:chgData name="Frank Savaglio" userId="07b93c5a-94ee-4512-8e4d-50e817b0b729" providerId="ADAL" clId="{71137CDD-12F5-4154-AA74-4147C57B4F9D}" dt="2025-12-10T23:23:45.983" v="21" actId="6549"/>
        <pc:sldMkLst>
          <pc:docMk/>
          <pc:sldMk cId="2593595649" sldId="274"/>
        </pc:sldMkLst>
        <pc:spChg chg="mod">
          <ac:chgData name="Frank Savaglio" userId="07b93c5a-94ee-4512-8e4d-50e817b0b729" providerId="ADAL" clId="{71137CDD-12F5-4154-AA74-4147C57B4F9D}" dt="2025-12-10T23:23:45.983" v="21" actId="6549"/>
          <ac:spMkLst>
            <pc:docMk/>
            <pc:sldMk cId="2593595649" sldId="274"/>
            <ac:spMk id="3" creationId="{5943DEB4-5A6F-ADBB-98E4-5D34208191F1}"/>
          </ac:spMkLst>
        </pc:spChg>
      </pc:sldChg>
      <pc:sldChg chg="modSp mod">
        <pc:chgData name="Frank Savaglio" userId="07b93c5a-94ee-4512-8e4d-50e817b0b729" providerId="ADAL" clId="{71137CDD-12F5-4154-AA74-4147C57B4F9D}" dt="2025-12-10T23:23:55.831" v="24" actId="27636"/>
        <pc:sldMkLst>
          <pc:docMk/>
          <pc:sldMk cId="4283049250" sldId="275"/>
        </pc:sldMkLst>
        <pc:spChg chg="mod">
          <ac:chgData name="Frank Savaglio" userId="07b93c5a-94ee-4512-8e4d-50e817b0b729" providerId="ADAL" clId="{71137CDD-12F5-4154-AA74-4147C57B4F9D}" dt="2025-12-10T23:23:55.831" v="24" actId="27636"/>
          <ac:spMkLst>
            <pc:docMk/>
            <pc:sldMk cId="4283049250" sldId="275"/>
            <ac:spMk id="3" creationId="{756C9DD1-5286-FA0F-E72C-5D073D8C81A7}"/>
          </ac:spMkLst>
        </pc:spChg>
      </pc:sldChg>
      <pc:sldChg chg="modSp mod">
        <pc:chgData name="Frank Savaglio" userId="07b93c5a-94ee-4512-8e4d-50e817b0b729" providerId="ADAL" clId="{71137CDD-12F5-4154-AA74-4147C57B4F9D}" dt="2025-12-11T00:14:35.853" v="33" actId="13926"/>
        <pc:sldMkLst>
          <pc:docMk/>
          <pc:sldMk cId="3452317708" sldId="276"/>
        </pc:sldMkLst>
        <pc:spChg chg="mod">
          <ac:chgData name="Frank Savaglio" userId="07b93c5a-94ee-4512-8e4d-50e817b0b729" providerId="ADAL" clId="{71137CDD-12F5-4154-AA74-4147C57B4F9D}" dt="2025-12-11T00:14:35.853" v="33" actId="13926"/>
          <ac:spMkLst>
            <pc:docMk/>
            <pc:sldMk cId="3452317708" sldId="276"/>
            <ac:spMk id="6" creationId="{DBA3E034-E7EC-8B32-7DEB-4F8E32B00A25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C2B6EB-F738-10BA-0A55-5D034944995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A09D038-E054-32B4-B269-298BD25332B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27F2C99-1134-F0A6-BBB1-F7A52A52CE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45B9CD-A15A-7210-A35F-172D68FAB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442C6A-AFE4-993E-0E1B-4EF274CAA5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87157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FE4CB5-DFFF-338E-51B7-F605142829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62E12A-5C6F-7E4B-71C8-5FF785057D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1940A8-15FC-C388-A5A9-623B015773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05787C-97CE-4D91-9819-CA2102B5F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11E2EA-8F6F-3D8B-8FAD-D6AF231258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34408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22055F-30DD-72FD-A55E-38C904BB794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1B2B77-1819-B7BB-7511-470098A2A47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C199EB-D962-79AC-D123-7DF8A2647F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61207-2F0A-892E-141A-47A8D216C7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D492020-B455-C783-C44F-C4CC7A9396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2106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224D4C-D790-328A-D65B-1172AE242F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DA8D19-1060-FF88-9440-FAE03E5AF1F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721643-D305-B52E-01CB-4723B83C98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AF2F7D-E5A5-BCD1-A845-EA85C9E7D9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330EE6-C1E8-21ED-E30F-EE748C6E2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5995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CF87C9-2A51-C3D4-D9FE-987B2E510A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2767B4-CA98-27CC-3D23-D4DBE2A059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8E4BFAA-F1E2-E9D9-45F7-650867E72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5EDCD4-2CD1-64BB-5080-3B78A230FE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D856D8-9129-8740-2352-849D6C4065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0244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CBE613-E6C9-409D-C03E-25B48C7DDE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73B712F-5EAA-71EC-E9DC-187EDBC92BD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C6A716-172F-9839-F070-A102283C1E7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369218-D95A-8D9E-831E-99AF810647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A5198DA-741B-7970-F31E-E234A7B268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8DD751-1B8F-9A16-514F-F7CD83AA24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939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37C5C7-A015-58B2-AEA5-1157129DF7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153E1C-5D72-CAAA-456A-EB6BFC67E9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303BF4-1756-CA57-689A-7BE749F5297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D650A2-2FF7-2D1A-F6EE-2CE5938DA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0FBA62-46F8-9E1B-0326-249526F2C87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323343C-090C-3869-66A1-0C73905FD4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22796AA-7641-A322-56C7-7A40A487D3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DE588DA-5653-0D5C-2A02-02FDCB88C4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233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638F1-208E-2185-06B2-5CB6F2990B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41CDBF8-F739-2DB3-1872-C90821A676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67BBB1-542A-8D85-5E04-7669D1F6DF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609C485-A86E-1006-8637-DB6E14993B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422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E59291E-BF50-CFD6-8360-C000C2CC06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B2222C9-2600-19A6-BC67-A32C027D3C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2D0FA5F-90FA-3156-6137-1DB467847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3373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1CC0F6-57AC-9E33-8471-D4E11DE0EC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AA570A-0A67-0CAA-F8FD-F2C64B9DE0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145FD4A-7190-95A5-C44F-52E8878ABB7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0FD2BA-9AA3-7F65-7F67-1518347B5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2BF6E75-9822-62C7-42C0-22E15E02C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98CE88-0DFD-25AB-8BC5-82B1390F8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45712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AD8A43-5575-2E93-0E9E-8B43257166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3F2A380-A572-B702-15EB-AB145478791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4C2A81C-9087-A832-8108-2F8B048D38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B83693-76BE-D8A3-1ADE-ECEF981498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CDE8C3-6832-004D-A564-C707079E37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0C3B50-DA70-65A0-A410-B525F0485C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4678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621F084-2F64-20A2-4F4F-AB3A3B9756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48E2D4-2924-D0CE-860C-421627AFBB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F049470-50AF-81ED-FBA5-36172FB742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3E0357-01B9-458C-B5D7-B1D010B9E83A}" type="datetimeFigureOut">
              <a:rPr lang="en-US" smtClean="0"/>
              <a:t>12/10/2025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0D1354-0DFF-4F14-7346-50EAC1CB68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A17C1A-985C-88F0-B0ED-BACC3B5D0B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339D4-3C74-4E59-B205-3F6B527166A3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8C58507-36DA-CFC3-6BF0-68DF3DE3C346}"/>
              </a:ext>
            </a:extLst>
          </p:cNvPr>
          <p:cNvSpPr txBox="1"/>
          <p:nvPr>
            <p:extLst>
              <p:ext uri="{1162E1C5-73C7-4A58-AE30-91384D911F3F}">
                <p184:classification xmlns:p184="http://schemas.microsoft.com/office/powerpoint/2018/4/main" val="ftr"/>
              </p:ext>
            </p:extLst>
          </p:nvPr>
        </p:nvSpPr>
        <p:spPr>
          <a:xfrm>
            <a:off x="63500" y="6687820"/>
            <a:ext cx="419100" cy="106680"/>
          </a:xfrm>
          <a:prstGeom prst="rect">
            <a:avLst/>
          </a:prstGeom>
        </p:spPr>
        <p:txBody>
          <a:bodyPr horzOverflow="overflow" lIns="0" tIns="0" rIns="0" bIns="0">
            <a:spAutoFit/>
          </a:bodyPr>
          <a:lstStyle/>
          <a:p>
            <a:pPr algn="l"/>
            <a:r>
              <a:rPr lang="en-GB" sz="700">
                <a:solidFill>
                  <a:srgbClr val="000000">
                    <a:alpha val="50000"/>
                  </a:srgb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C2 General</a:t>
            </a:r>
          </a:p>
        </p:txBody>
      </p:sp>
    </p:spTree>
    <p:extLst>
      <p:ext uri="{BB962C8B-B14F-4D97-AF65-F5344CB8AC3E}">
        <p14:creationId xmlns:p14="http://schemas.microsoft.com/office/powerpoint/2010/main" val="1205397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acma.gov.au/publications/2024-09/guide/regulatory-guide-operation-imt-satellite-direct-mobile-service" TargetMode="External"/><Relationship Id="rId2" Type="http://schemas.openxmlformats.org/officeDocument/2006/relationships/hyperlink" Target="https://www.acma.gov.au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F8CA82-3639-E33A-BA19-1DB76CFDA3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D3C54D-7C0D-91E2-0AF8-975370C0EB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84810" y="2156459"/>
            <a:ext cx="11422380" cy="1780223"/>
          </a:xfrm>
        </p:spPr>
        <p:txBody>
          <a:bodyPr>
            <a:normAutofit/>
          </a:bodyPr>
          <a:lstStyle/>
          <a:p>
            <a:r>
              <a:rPr lang="fi-FI" sz="4000" b="1" dirty="0">
                <a:latin typeface="+mn-lt"/>
              </a:rPr>
              <a:t>Motivation for NR-NTN in terrestrial band </a:t>
            </a:r>
            <a:r>
              <a:rPr lang="fi-FI" sz="4000" b="1">
                <a:latin typeface="+mn-lt"/>
              </a:rPr>
              <a:t>for Australia</a:t>
            </a:r>
            <a:endParaRPr lang="en-US" sz="5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36FAB-67AC-0372-1869-192D2EB4416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960619"/>
            <a:ext cx="9144000" cy="946799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Telstra, T-Mobile USA, KDDI, Rogers, SpaceX, Apple, </a:t>
            </a:r>
            <a:r>
              <a:rPr lang="en-US" b="1" dirty="0" err="1"/>
              <a:t>Mediatek</a:t>
            </a:r>
            <a:r>
              <a:rPr lang="en-US" b="1" dirty="0"/>
              <a:t>, Qualcomm, Ericsson, Samsung, BMW, Toyota ITC, Sony, Fraunhofer IIS, Fraunhofer HHI, Cohere, UIC </a:t>
            </a:r>
            <a:endParaRPr lang="it-IT" sz="2800" b="1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C030BB0-3372-221E-29A0-351B1434E09B}"/>
              </a:ext>
            </a:extLst>
          </p:cNvPr>
          <p:cNvSpPr txBox="1">
            <a:spLocks/>
          </p:cNvSpPr>
          <p:nvPr/>
        </p:nvSpPr>
        <p:spPr>
          <a:xfrm>
            <a:off x="384810" y="2933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endParaRPr lang="en-US" sz="2000">
              <a:latin typeface="+mn-lt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BA3E034-E7EC-8B32-7DEB-4F8E32B00A25}"/>
              </a:ext>
            </a:extLst>
          </p:cNvPr>
          <p:cNvSpPr txBox="1">
            <a:spLocks/>
          </p:cNvSpPr>
          <p:nvPr/>
        </p:nvSpPr>
        <p:spPr>
          <a:xfrm>
            <a:off x="537210" y="445769"/>
            <a:ext cx="11422380" cy="219551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>
              <a:tabLst>
                <a:tab pos="11212513" algn="r"/>
              </a:tabLst>
            </a:pPr>
            <a:r>
              <a:rPr lang="fi-FI" sz="2000" b="1" dirty="0">
                <a:latin typeface="+mn-lt"/>
              </a:rPr>
              <a:t>3GPP TSG RAN#110	RP-253861</a:t>
            </a:r>
          </a:p>
          <a:p>
            <a:pPr algn="l">
              <a:tabLst>
                <a:tab pos="11212513" algn="r"/>
              </a:tabLst>
            </a:pPr>
            <a:r>
              <a:rPr lang="fi-FI" sz="2000" dirty="0">
                <a:latin typeface="+mn-lt"/>
              </a:rPr>
              <a:t>Baltimore, USA	Agenda Item 9.1.5 </a:t>
            </a:r>
          </a:p>
          <a:p>
            <a:pPr algn="l"/>
            <a:r>
              <a:rPr lang="fi-FI" sz="2000" dirty="0">
                <a:latin typeface="+mn-lt"/>
              </a:rPr>
              <a:t>December 8-11, 2025</a:t>
            </a:r>
            <a:endParaRPr lang="en-US" sz="20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523177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9354D6-959E-D380-779A-13B33B0A4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/>
              <a:t>Context: Telstra has launched a satellite to mobile service in partnership with SpaceX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43DEB4-5A6F-ADBB-98E4-5D34208191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AU" dirty="0"/>
              <a:t>Launched early 2025, the service provides messaging using:</a:t>
            </a:r>
          </a:p>
          <a:p>
            <a:pPr lvl="1"/>
            <a:r>
              <a:rPr lang="en-AU" dirty="0"/>
              <a:t>4G technology</a:t>
            </a:r>
          </a:p>
          <a:p>
            <a:pPr lvl="1"/>
            <a:r>
              <a:rPr lang="en-AU" dirty="0"/>
              <a:t>Telstra’s 2600 MHz spectrum (band 7)</a:t>
            </a:r>
          </a:p>
          <a:p>
            <a:pPr lvl="1"/>
            <a:r>
              <a:rPr lang="en-AU" dirty="0"/>
              <a:t>SpaceX’s “direct to cell” satellites</a:t>
            </a:r>
          </a:p>
          <a:p>
            <a:pPr lvl="1"/>
            <a:endParaRPr lang="en-AU" dirty="0"/>
          </a:p>
          <a:p>
            <a:r>
              <a:rPr lang="en-AU" dirty="0"/>
              <a:t>Well received by the community; substantial use over millions of square kilometres of the Australian continent</a:t>
            </a:r>
          </a:p>
          <a:p>
            <a:endParaRPr lang="en-AU" dirty="0"/>
          </a:p>
          <a:p>
            <a:r>
              <a:rPr lang="en-AU" dirty="0"/>
              <a:t>We will quickly outgrow messaging</a:t>
            </a:r>
          </a:p>
          <a:p>
            <a:pPr lvl="1"/>
            <a:r>
              <a:rPr lang="en-AU" dirty="0"/>
              <a:t>Customers want voice and data</a:t>
            </a:r>
          </a:p>
          <a:p>
            <a:pPr lvl="1"/>
            <a:r>
              <a:rPr lang="en-AU" dirty="0"/>
              <a:t>Our regulator has mandated voice and messaging by 2028 </a:t>
            </a:r>
            <a:r>
              <a:rPr lang="en-AU" dirty="0">
                <a:solidFill>
                  <a:srgbClr val="FF0000"/>
                </a:solidFill>
              </a:rPr>
              <a:t>end of 2027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47EBD7C0-0BBB-3EBF-DC52-3504AF2F6A0D}"/>
              </a:ext>
            </a:extLst>
          </p:cNvPr>
          <p:cNvCxnSpPr/>
          <p:nvPr/>
        </p:nvCxnSpPr>
        <p:spPr>
          <a:xfrm flipV="1">
            <a:off x="7584915" y="5512714"/>
            <a:ext cx="592058" cy="3026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35956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BC755EB-E71B-33B3-3077-548995A708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9B4CE6-F6BF-2272-29DE-32D7F82C75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We need NR-NTN support in 2600MHz to meet regulatory obligations and capacity demand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6C9DD1-5286-FA0F-E72C-5D073D8C81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Australian mobile operators must provide voice and messaging to the entire Australian continent by 2028 </a:t>
            </a:r>
            <a:r>
              <a:rPr lang="en-US" sz="2400" dirty="0">
                <a:solidFill>
                  <a:srgbClr val="FF0000"/>
                </a:solidFill>
              </a:rPr>
              <a:t>1 Dec 2027 </a:t>
            </a:r>
            <a:r>
              <a:rPr lang="en-US" sz="2400" dirty="0"/>
              <a:t>(legislated Universal Outdoor Mobile Obligation)</a:t>
            </a:r>
          </a:p>
          <a:p>
            <a:endParaRPr lang="en-US" sz="2400" dirty="0"/>
          </a:p>
          <a:p>
            <a:r>
              <a:rPr lang="en-US" sz="2400" dirty="0"/>
              <a:t>3GPP NR-NTN technology is our preferred path to provide carrier grade voice</a:t>
            </a:r>
          </a:p>
          <a:p>
            <a:pPr lvl="1"/>
            <a:r>
              <a:rPr lang="en-US" sz="2000" dirty="0"/>
              <a:t>We operate MSS in band 7 using 4G technology today but we are not achieving sufficient voice call quality.</a:t>
            </a:r>
          </a:p>
          <a:p>
            <a:pPr lvl="1"/>
            <a:endParaRPr lang="en-US" sz="2000" dirty="0"/>
          </a:p>
          <a:p>
            <a:r>
              <a:rPr lang="en-US" sz="2400" dirty="0"/>
              <a:t>IMT spectrum is needed in addition to MSS bands</a:t>
            </a:r>
          </a:p>
          <a:p>
            <a:pPr lvl="1"/>
            <a:r>
              <a:rPr lang="en-US" sz="2000" dirty="0"/>
              <a:t>Growing messaging, voice and data traffic demand will outstrip the capacity of MSS bands</a:t>
            </a:r>
          </a:p>
          <a:p>
            <a:pPr lvl="1"/>
            <a:r>
              <a:rPr lang="en-US" sz="2000" dirty="0"/>
              <a:t>Leveraging bands that most handsets already support is critical</a:t>
            </a:r>
          </a:p>
          <a:p>
            <a:endParaRPr lang="en-US" sz="2400" dirty="0"/>
          </a:p>
          <a:p>
            <a:r>
              <a:rPr lang="en-US" sz="2400" dirty="0"/>
              <a:t>Enabling Australia to move forward will benefit the entire ecosystem</a:t>
            </a:r>
          </a:p>
          <a:p>
            <a:pPr lvl="1"/>
            <a:r>
              <a:rPr lang="en-US" sz="2000" dirty="0"/>
              <a:t>Technology development and validation can proceed</a:t>
            </a:r>
          </a:p>
          <a:p>
            <a:pPr lvl="1"/>
            <a:r>
              <a:rPr lang="en-US" sz="2000" dirty="0"/>
              <a:t>ITU-R WRC-27 AI1.13 / domestic regulatory issues can be handled in countries as required</a:t>
            </a:r>
            <a:endParaRPr lang="en-GB" sz="24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974C3465-A542-E7C5-938C-E7BC3F45FF4D}"/>
              </a:ext>
            </a:extLst>
          </p:cNvPr>
          <p:cNvCxnSpPr/>
          <p:nvPr/>
        </p:nvCxnSpPr>
        <p:spPr>
          <a:xfrm flipV="1">
            <a:off x="2591896" y="2065623"/>
            <a:ext cx="592058" cy="30260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30492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D85E99-01BA-30A0-097A-F362D4F5DC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F9E20A-EA4D-82DA-B495-FF90FD5C53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NTN support for 2600 MHz will not impact other countries</a:t>
            </a:r>
            <a:endParaRPr lang="en-A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7F5EAE-9A43-640C-B094-BCC64DAB0C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825625"/>
            <a:ext cx="5839691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2400" dirty="0"/>
              <a:t>Telstra operate satellite service:</a:t>
            </a:r>
            <a:endParaRPr lang="en-US" sz="2400" noProof="0" dirty="0"/>
          </a:p>
          <a:p>
            <a:pPr lvl="1"/>
            <a:r>
              <a:rPr lang="en-US" sz="2000" noProof="0" dirty="0"/>
              <a:t>in a dedicated portion of our band 7 nationally</a:t>
            </a:r>
          </a:p>
          <a:p>
            <a:pPr lvl="1"/>
            <a:r>
              <a:rPr lang="en-US" sz="2000" noProof="0" dirty="0"/>
              <a:t>only in areas allowed by our band 7 spectrum license</a:t>
            </a:r>
          </a:p>
          <a:p>
            <a:r>
              <a:rPr lang="en-US" sz="2400" noProof="0" dirty="0"/>
              <a:t>Other users of band 7 are protected</a:t>
            </a:r>
          </a:p>
          <a:p>
            <a:pPr lvl="1"/>
            <a:r>
              <a:rPr lang="en-US" sz="2000" noProof="0" dirty="0"/>
              <a:t>Under conditions of our band 7 spectrum license</a:t>
            </a:r>
          </a:p>
          <a:p>
            <a:r>
              <a:rPr lang="en-AU" sz="2400" dirty="0"/>
              <a:t>Protects </a:t>
            </a:r>
            <a:r>
              <a:rPr lang="en-AU" sz="2400" noProof="0" dirty="0"/>
              <a:t>Radio Astronomy Services</a:t>
            </a:r>
          </a:p>
          <a:p>
            <a:r>
              <a:rPr lang="en-AU" sz="2400" noProof="0" dirty="0"/>
              <a:t>No cross-border interference has been identified or reported to regulators</a:t>
            </a:r>
          </a:p>
          <a:p>
            <a:pPr lvl="1"/>
            <a:r>
              <a:rPr lang="en-AU" sz="2000" noProof="0" dirty="0"/>
              <a:t>MSS coverage is controlled to ensure we only provide coverage within </a:t>
            </a:r>
            <a:r>
              <a:rPr lang="en-AU" sz="2000" dirty="0"/>
              <a:t>licence areas</a:t>
            </a:r>
            <a:endParaRPr lang="en-AU" sz="2000" strike="sngStrike" noProof="0" dirty="0"/>
          </a:p>
          <a:p>
            <a:r>
              <a:rPr lang="en-AU" sz="2400" dirty="0"/>
              <a:t>All regional neighbours have allocated 2600 MHz for IMT use</a:t>
            </a:r>
          </a:p>
          <a:p>
            <a:endParaRPr lang="en-AU" sz="2400" noProof="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C487FC0-084E-02F9-04CB-DC0D9E7B0C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6332" y="1690688"/>
            <a:ext cx="5150457" cy="38672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26098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45AE9-923B-9604-4AD6-EDCD91D1EC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D7AFCB-5F61-40CC-C053-369A1D642D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en-US" dirty="0"/>
              <a:t>No regulatory uncertainty in Australia;</a:t>
            </a:r>
            <a:br>
              <a:rPr lang="en-US" dirty="0"/>
            </a:br>
            <a:r>
              <a:rPr lang="en-US" dirty="0"/>
              <a:t>ITU-R WRC-27 AI1.13 will not impact Australia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F91323-F7E3-9B4D-3EF6-18B168319C8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lnSpcReduction="10000"/>
          </a:bodyPr>
          <a:lstStyle/>
          <a:p>
            <a:r>
              <a:rPr lang="en-AU" sz="2400" dirty="0"/>
              <a:t>The Australian administration (the </a:t>
            </a:r>
            <a:r>
              <a:rPr lang="en-AU" sz="24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ACMA</a:t>
            </a:r>
            <a:r>
              <a:rPr lang="en-AU" sz="2400" dirty="0"/>
              <a:t>) has </a:t>
            </a:r>
            <a:r>
              <a:rPr lang="en-AU" sz="2400" dirty="0">
                <a:hlinkClick r:id="rId3"/>
              </a:rPr>
              <a:t>made the determination</a:t>
            </a:r>
            <a:r>
              <a:rPr lang="en-AU" sz="2400" dirty="0"/>
              <a:t> that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AU" dirty="0"/>
              <a:t>IMT spectrum can be used for MSS today </a:t>
            </a:r>
            <a:r>
              <a:rPr lang="en-US" dirty="0"/>
              <a:t>on a ‘no-interference, no-protection’ basis (ITU-R Article 4.4) </a:t>
            </a:r>
            <a:r>
              <a:rPr lang="en-AU" dirty="0"/>
              <a:t>and</a:t>
            </a:r>
          </a:p>
          <a:p>
            <a:pPr marL="914400" lvl="1" indent="-457200">
              <a:buFont typeface="+mj-lt"/>
              <a:buAutoNum type="alphaLcParenR"/>
            </a:pPr>
            <a:r>
              <a:rPr lang="en-AU" dirty="0"/>
              <a:t>The outcome of WRC-27 AI1.13 will not impact this determination</a:t>
            </a:r>
          </a:p>
          <a:p>
            <a:r>
              <a:rPr lang="en-AU" sz="2400" dirty="0"/>
              <a:t>This means the IMT licence holder must continue to </a:t>
            </a:r>
            <a:r>
              <a:rPr lang="en-AU" sz="2400" b="1" dirty="0"/>
              <a:t>meet established national regulations</a:t>
            </a:r>
            <a:r>
              <a:rPr lang="en-AU" sz="2400" dirty="0"/>
              <a:t>: </a:t>
            </a:r>
          </a:p>
          <a:p>
            <a:pPr lvl="1"/>
            <a:r>
              <a:rPr lang="en-AU" sz="2000" dirty="0"/>
              <a:t>Coordinating with terrestrial services operating in the spectrum licence (our own)</a:t>
            </a:r>
          </a:p>
          <a:p>
            <a:pPr lvl="1"/>
            <a:r>
              <a:rPr lang="en-AU" sz="2000" dirty="0"/>
              <a:t>Protecting services in adjacent spectrum held by other licence holders (as usual)</a:t>
            </a:r>
          </a:p>
          <a:p>
            <a:pPr lvl="1"/>
            <a:r>
              <a:rPr lang="en-AU" sz="2000" dirty="0"/>
              <a:t>Receiving and transmitting </a:t>
            </a:r>
            <a:r>
              <a:rPr lang="en-AU" sz="2000" b="1" dirty="0"/>
              <a:t>ONLY</a:t>
            </a:r>
            <a:r>
              <a:rPr lang="en-AU" sz="2000" dirty="0"/>
              <a:t> in areas defined in our spectrum licence (current situation)</a:t>
            </a:r>
          </a:p>
          <a:p>
            <a:endParaRPr lang="en-AU" sz="2400" dirty="0"/>
          </a:p>
          <a:p>
            <a:r>
              <a:rPr lang="en-AU" sz="2400" dirty="0"/>
              <a:t>As there is </a:t>
            </a:r>
            <a:r>
              <a:rPr lang="en-AU" sz="2400" b="1" dirty="0"/>
              <a:t>no regulatory uncertainty </a:t>
            </a:r>
            <a:r>
              <a:rPr lang="en-AU" sz="2400" dirty="0"/>
              <a:t>in Australia and </a:t>
            </a:r>
            <a:r>
              <a:rPr lang="en-AU" sz="2400" b="1" dirty="0"/>
              <a:t>MSS is already in use </a:t>
            </a:r>
            <a:r>
              <a:rPr lang="en-AU" sz="2400" dirty="0"/>
              <a:t>in band 7 in Australia, 3GPP can define a new NR-NTN band in the current band 7 spectrum specifically for Australia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1189068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7b56d83-7d92-4d5e-8552-dd44030ff6cf" xsi:nil="true"/>
    <lcf76f155ced4ddcb4097134ff3c332f xmlns="9547a7ad-c0ed-4196-b638-6627c3f1283f">
      <Terms xmlns="http://schemas.microsoft.com/office/infopath/2007/PartnerControls"/>
    </lcf76f155ced4ddcb4097134ff3c332f>
    <_dlc_DocId xmlns="f719035f-929a-4913-8682-fe9a0f0b8cb8">AAUSH-1886852294-15861</_dlc_DocId>
    <_dlc_DocIdUrl xmlns="f719035f-929a-4913-8682-fe9a0f0b8cb8">
      <Url>https://teamtelstra.sharepoint.com/sites/3GPPForum2/_layouts/15/DocIdRedir.aspx?ID=AAUSH-1886852294-15861</Url>
      <Description>AAUSH-1886852294-15861</Description>
    </_dlc_DocIdUrl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D7D1CD3845EC3439F3CD1DA248EA4A7" ma:contentTypeVersion="15" ma:contentTypeDescription="Create a new document." ma:contentTypeScope="" ma:versionID="41eabf778eb6bf250c646c59db1d99c3">
  <xsd:schema xmlns:xsd="http://www.w3.org/2001/XMLSchema" xmlns:xs="http://www.w3.org/2001/XMLSchema" xmlns:p="http://schemas.microsoft.com/office/2006/metadata/properties" xmlns:ns2="9547a7ad-c0ed-4196-b638-6627c3f1283f" xmlns:ns3="f719035f-929a-4913-8682-fe9a0f0b8cb8" xmlns:ns4="c7b56d83-7d92-4d5e-8552-dd44030ff6cf" targetNamespace="http://schemas.microsoft.com/office/2006/metadata/properties" ma:root="true" ma:fieldsID="fc9c72a33f50b95a1be447e49aa42792" ns2:_="" ns3:_="" ns4:_="">
    <xsd:import namespace="9547a7ad-c0ed-4196-b638-6627c3f1283f"/>
    <xsd:import namespace="f719035f-929a-4913-8682-fe9a0f0b8cb8"/>
    <xsd:import namespace="c7b56d83-7d92-4d5e-8552-dd44030ff6c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_dlc_DocId" minOccurs="0"/>
                <xsd:element ref="ns3:_dlc_DocIdUrl" minOccurs="0"/>
                <xsd:element ref="ns3:_dlc_DocIdPersistId" minOccurs="0"/>
                <xsd:element ref="ns2:MediaServiceAutoKeyPoints" minOccurs="0"/>
                <xsd:element ref="ns2:MediaServiceKeyPoints" minOccurs="0"/>
                <xsd:element ref="ns2:MediaServiceObjectDetectorVersions" minOccurs="0"/>
                <xsd:element ref="ns2:MediaServiceSearchProperties" minOccurs="0"/>
                <xsd:element ref="ns2:lcf76f155ced4ddcb4097134ff3c332f" minOccurs="0"/>
                <xsd:element ref="ns4:TaxCatchAll" minOccurs="0"/>
                <xsd:element ref="ns2:MediaServiceDateTaken" minOccurs="0"/>
                <xsd:element ref="ns2:MediaServiceLocatio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47a7ad-c0ed-4196-b638-6627c3f1283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bjectDetectorVersions" ma:index="15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6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97780b6f-135f-46e7-9608-4a6f87a7424a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1" nillable="true" ma:displayName="Location" ma:indexed="true" ma:internalName="MediaServiceLocation" ma:readOnly="true">
      <xsd:simpleType>
        <xsd:restriction base="dms:Text"/>
      </xsd:simpleType>
    </xsd:element>
    <xsd:element name="MediaServiceGenerationTime" ma:index="2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2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2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719035f-929a-4913-8682-fe9a0f0b8cb8" elementFormDefault="qualified">
    <xsd:import namespace="http://schemas.microsoft.com/office/2006/documentManagement/types"/>
    <xsd:import namespace="http://schemas.microsoft.com/office/infopath/2007/PartnerControls"/>
    <xsd:element name="_dlc_DocId" ma:index="10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1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2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7b56d83-7d92-4d5e-8552-dd44030ff6cf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a9405e09-8a2f-4745-8c14-323c6968c188}" ma:internalName="TaxCatchAll" ma:showField="CatchAllData" ma:web="f719035f-929a-4913-8682-fe9a0f0b8c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DF9C072-D2BF-45C1-8AD8-6B5E37F892E3}">
  <ds:schemaRefs>
    <ds:schemaRef ds:uri="9547a7ad-c0ed-4196-b638-6627c3f1283f"/>
    <ds:schemaRef ds:uri="c7b56d83-7d92-4d5e-8552-dd44030ff6cf"/>
    <ds:schemaRef ds:uri="f719035f-929a-4913-8682-fe9a0f0b8cb8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FD68450-9907-47F9-B744-2A571E3987C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0BBD5E5-90D6-472D-A776-7C8A9D1C3ADE}">
  <ds:schemaRefs>
    <ds:schemaRef ds:uri="http://schemas.microsoft.com/sharepoint/events"/>
  </ds:schemaRefs>
</ds:datastoreItem>
</file>

<file path=customXml/itemProps4.xml><?xml version="1.0" encoding="utf-8"?>
<ds:datastoreItem xmlns:ds="http://schemas.openxmlformats.org/officeDocument/2006/customXml" ds:itemID="{97476EBA-B76C-4751-A6CA-EE265FF2659F}">
  <ds:schemaRefs>
    <ds:schemaRef ds:uri="9547a7ad-c0ed-4196-b638-6627c3f1283f"/>
    <ds:schemaRef ds:uri="c7b56d83-7d92-4d5e-8552-dd44030ff6cf"/>
    <ds:schemaRef ds:uri="f719035f-929a-4913-8682-fe9a0f0b8cb8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Metadata/LabelInfo.xml><?xml version="1.0" encoding="utf-8"?>
<clbl:labelList xmlns:clbl="http://schemas.microsoft.com/office/2020/mipLabelMetadata">
  <clbl:label id="{83bcef13-7cac-433f-ba1d-47a323951816}" enabled="1" method="Privileged" siteId="{a7687ede-7a6b-4ef6-bace-642f677fbe31}" removed="0"/>
  <clbl:label id="{f4ab56b7-6ec4-4073-8d92-ac7cc2e7a5df}" enabled="1" method="Privileged" siteId="{49dfc6a3-5fb7-49f4-adea-c54e725bb854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512</Words>
  <Application>Microsoft Office PowerPoint</Application>
  <PresentationFormat>Widescreen</PresentationFormat>
  <Paragraphs>49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Motivation for NR-NTN in terrestrial band for Australia</vt:lpstr>
      <vt:lpstr>Context: Telstra has launched a satellite to mobile service in partnership with SpaceX</vt:lpstr>
      <vt:lpstr>We need NR-NTN support in 2600MHz to meet regulatory obligations and capacity demand</vt:lpstr>
      <vt:lpstr>NTN support for 2600 MHz will not impact other countries</vt:lpstr>
      <vt:lpstr>No regulatory uncertainty in Australia; ITU-R WRC-27 AI1.13 will not impact Australia</vt:lpstr>
    </vt:vector>
  </TitlesOfParts>
  <Company>MTK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MediaTek Inc.</dc:creator>
  <cp:lastModifiedBy>Frank Savaglio</cp:lastModifiedBy>
  <cp:revision>2</cp:revision>
  <dcterms:created xsi:type="dcterms:W3CDTF">2025-09-05T11:08:03Z</dcterms:created>
  <dcterms:modified xsi:type="dcterms:W3CDTF">2025-12-11T00:14:41Z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0x010100FD7D1CD3845EC3439F3CD1DA248EA4A7</vt:lpwstr>
  </property>
  <property fmtid="{D5CDD505-2E9C-101B-9397-08002B2CF9AE}" pid="3" name="_dlc_DocIdItemGuid">
    <vt:lpwstr>009662da-a275-44d9-b02c-986778aea65e</vt:lpwstr>
  </property>
  <property fmtid="{D5CDD505-2E9C-101B-9397-08002B2CF9AE}" pid="4" name="MediaServiceImageTags">
    <vt:lpwstr/>
  </property>
  <property fmtid="{D5CDD505-2E9C-101B-9397-08002B2CF9AE}" pid="5" name="MSIP_Label_0359f705-2ba0-454b-9cfc-6ce5bcaac040_Enabled">
    <vt:lpwstr>true</vt:lpwstr>
  </property>
  <property fmtid="{D5CDD505-2E9C-101B-9397-08002B2CF9AE}" pid="6" name="MSIP_Label_0359f705-2ba0-454b-9cfc-6ce5bcaac040_SetDate">
    <vt:lpwstr>2025-12-10T13:41:46Z</vt:lpwstr>
  </property>
  <property fmtid="{D5CDD505-2E9C-101B-9397-08002B2CF9AE}" pid="7" name="MSIP_Label_0359f705-2ba0-454b-9cfc-6ce5bcaac040_Method">
    <vt:lpwstr>Standard</vt:lpwstr>
  </property>
  <property fmtid="{D5CDD505-2E9C-101B-9397-08002B2CF9AE}" pid="8" name="MSIP_Label_0359f705-2ba0-454b-9cfc-6ce5bcaac040_Name">
    <vt:lpwstr>0359f705-2ba0-454b-9cfc-6ce5bcaac040</vt:lpwstr>
  </property>
  <property fmtid="{D5CDD505-2E9C-101B-9397-08002B2CF9AE}" pid="9" name="MSIP_Label_0359f705-2ba0-454b-9cfc-6ce5bcaac040_SiteId">
    <vt:lpwstr>68283f3b-8487-4c86-adb3-a5228f18b893</vt:lpwstr>
  </property>
  <property fmtid="{D5CDD505-2E9C-101B-9397-08002B2CF9AE}" pid="10" name="MSIP_Label_0359f705-2ba0-454b-9cfc-6ce5bcaac040_ActionId">
    <vt:lpwstr>fe567785-ebe6-4de8-bace-b3d167f630d3</vt:lpwstr>
  </property>
  <property fmtid="{D5CDD505-2E9C-101B-9397-08002B2CF9AE}" pid="11" name="MSIP_Label_0359f705-2ba0-454b-9cfc-6ce5bcaac040_ContentBits">
    <vt:lpwstr>2</vt:lpwstr>
  </property>
  <property fmtid="{D5CDD505-2E9C-101B-9397-08002B2CF9AE}" pid="12" name="MSIP_Label_0359f705-2ba0-454b-9cfc-6ce5bcaac040_Tag">
    <vt:lpwstr>10, 3, 0, 1</vt:lpwstr>
  </property>
  <property fmtid="{D5CDD505-2E9C-101B-9397-08002B2CF9AE}" pid="13" name="ClassificationContentMarkingFooterLocations">
    <vt:lpwstr>Office Theme:8</vt:lpwstr>
  </property>
  <property fmtid="{D5CDD505-2E9C-101B-9397-08002B2CF9AE}" pid="14" name="ClassificationContentMarkingFooterText">
    <vt:lpwstr>C2 General</vt:lpwstr>
  </property>
</Properties>
</file>