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CCA8FE-D7A4-4E5B-B3F6-10CC6DC56756}" v="13" dt="2025-09-03T12:32:53.7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93"/>
    <p:restoredTop sz="94714"/>
  </p:normalViewPr>
  <p:slideViewPr>
    <p:cSldViewPr snapToGrid="0">
      <p:cViewPr varScale="1">
        <p:scale>
          <a:sx n="96" d="100"/>
          <a:sy n="96" d="100"/>
        </p:scale>
        <p:origin x="96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i Andou (安藤 桂)" userId="9ebb7893-2cd2-4055-a667-0df88a39490f" providerId="ADAL" clId="{E03FBD97-D12E-4CA1-B5F3-50E0087B94F2}"/>
    <pc:docChg chg="modSld">
      <pc:chgData name="Kei Andou (安藤 桂)" userId="9ebb7893-2cd2-4055-a667-0df88a39490f" providerId="ADAL" clId="{E03FBD97-D12E-4CA1-B5F3-50E0087B94F2}" dt="2025-09-03T14:49:39.246" v="10" actId="20577"/>
      <pc:docMkLst>
        <pc:docMk/>
      </pc:docMkLst>
      <pc:sldChg chg="modSp mod">
        <pc:chgData name="Kei Andou (安藤 桂)" userId="9ebb7893-2cd2-4055-a667-0df88a39490f" providerId="ADAL" clId="{E03FBD97-D12E-4CA1-B5F3-50E0087B94F2}" dt="2025-09-03T14:49:39.246" v="10" actId="20577"/>
        <pc:sldMkLst>
          <pc:docMk/>
          <pc:sldMk cId="15303193" sldId="256"/>
        </pc:sldMkLst>
        <pc:spChg chg="mod">
          <ac:chgData name="Kei Andou (安藤 桂)" userId="9ebb7893-2cd2-4055-a667-0df88a39490f" providerId="ADAL" clId="{E03FBD97-D12E-4CA1-B5F3-50E0087B94F2}" dt="2025-09-03T14:49:39.246" v="10" actId="20577"/>
          <ac:spMkLst>
            <pc:docMk/>
            <pc:sldMk cId="15303193" sldId="256"/>
            <ac:spMk id="3" creationId="{9301D94C-A62B-F745-B9D6-D7AE10A5755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09AAC-99CD-3C9D-75DC-BA7B5EABB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6852B6-9EB4-A158-6C8A-FDE4AA108C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E56A6-1209-5015-CC5B-647B967BF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4B28E-FF54-E6A8-C1A1-CC3AF5AF8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EF6DA-5D85-B29A-8E54-BD2223FB1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521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FD3C4-FC9A-FCDA-2E50-EBCE6C8DA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D0B699-F3A9-722F-732C-6D2296B25E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00EB7-7B58-6FB7-015C-AED7416A6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AAF2C-198F-B31E-6FD5-725E1F94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C806B-169C-8BDD-527C-C2EFA3054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45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7417B7-7160-64F2-AF9F-CC09544DFE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F78E7-A9A5-8C07-27E4-A9FD1AE1CC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51AF2-781B-DD2E-5367-55F32D446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4A215-D803-7B2C-DA2F-7EF60FB6D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8B7C7-B648-00F9-B1C1-2BE696DDD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03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BBDB8-34EB-BA02-6803-C8011DC95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67CE1-4419-147E-62A7-6203FB166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60435-A449-C2BC-CF4B-A7637F32B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575F6-2EBF-F8CE-C7D2-DE3CA4111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484252-8897-FF4D-959F-037CA9AAB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75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6BE44-5602-C77B-9456-22BDADA9B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447C12-182E-F2D7-7A03-3435326FA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D9FB-EDE6-D44F-55E0-0B02830A8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9EDDE-7D1D-45B4-E20A-DE8F951E8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0D7CA-2D1E-E39C-E70E-1B143D943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1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FC609-B7E4-C729-1903-E44771B70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63970-BDC7-4E71-65C4-CC68B9CC44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A63F79-A1E6-6F0A-E8F9-F9CC25386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7BC9CD-4CEF-7139-F4BC-6D2FEFCC2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318E9-0896-3DD6-9917-F2F8AABA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135C8-D3D0-3780-44E2-E25494CC1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112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D372E-349F-2142-12B8-F78B345D1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6D01C2-9859-2DFB-1BAB-CA1EB3499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602DF9-8EDF-860B-8C41-EA0AA9F46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304E27-F09D-58C3-29D0-E2EA4F3EBF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A0DE26-2F6C-3754-125C-BBE2EF3DE5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AB2768-8D83-A598-183C-624013F8B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5DAF79-4E25-8F3C-B6F9-0C45189F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9B894-2A33-53A3-0037-B119F09C3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99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7D2A0-EA57-0A39-F935-841201E1F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8D83BE-91BE-D68F-0ACC-2F50D2C6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E98F01-DAD8-109D-7667-BF0BE376E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5FCAE-D600-11AF-C5BD-2E2D43E9E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22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914C0E-6AF2-21C9-8869-8B7F998C4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B55FBC-A49E-7CE1-5411-960307134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BC1D67-A518-99F4-F697-CE6DE66DA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23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7C69F-A852-7B98-E5B6-1F3E89669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EDF26-580C-46C6-A4A7-293C7702C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2C2832-2DEF-7517-33E7-C64AE5AA9A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0EB26-894B-140E-3C98-6DF0CB6F1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0ADDA7-9F43-754E-0353-F048DB697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EF9212-E976-12EE-F760-A9AA5F2B7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59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02C62-1E26-0DFE-4557-90AE2A784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595968-E22B-35F6-12E9-712BD045C6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FD1946-3DF6-98C4-C2CE-F61D7400F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DB4C7D-10EF-E24E-9E49-74AD331A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6F829B-8F1B-AF61-EF9D-B89726684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ADAF41-9DF4-DD88-E131-57FCE2492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347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BC4BEB-7811-FECE-C959-0C7B61AEC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9FA9A-3E58-2966-EA9A-0E7704516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1B38D-C124-F086-1CEE-95ADA10750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4D50FD-F01C-2B40-9F3A-AD62C5481602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7341C-7584-FAF2-FED0-78139E5EC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17FF6-EA60-8333-222C-AA85D35CE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42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urldefense.com/v3/__https:/www.3gpp.org/ftp/Meetings_3GPP_Sync/RAN/Inbox/RP-251876.zip__;!!BhdT!hBvFBp3v2SVSkv1zkJqIqnbLVlvN_ywCHgUMbFL7CLuiJafvCABNpCG4xy-q4W6H_kdQeVBrP24-rUxN0Vu82ZmZ$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241C-617C-24AF-B723-BA49C15A3A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/>
              <a:t>Way Forward on 6G Fronthaul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BB3BA8-0F71-1218-5CEB-2FC73AD50877}"/>
              </a:ext>
            </a:extLst>
          </p:cNvPr>
          <p:cNvSpPr txBox="1"/>
          <p:nvPr/>
        </p:nvSpPr>
        <p:spPr>
          <a:xfrm>
            <a:off x="96761" y="227717"/>
            <a:ext cx="48013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TSG RAN#109 Meeting </a:t>
            </a:r>
            <a:r>
              <a:rPr lang="en-US" sz="2400" dirty="0"/>
              <a:t>	</a:t>
            </a:r>
            <a:endParaRPr lang="en-US" sz="2400" b="1" dirty="0"/>
          </a:p>
          <a:p>
            <a:r>
              <a:rPr lang="en-US" sz="2400" b="1" dirty="0"/>
              <a:t>Beijing, China, Sep 15-18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en-HU" sz="2400" dirty="0"/>
          </a:p>
          <a:p>
            <a:endParaRPr lang="en-H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F406C-8AD9-9FFD-E345-CE932CFC6FED}"/>
              </a:ext>
            </a:extLst>
          </p:cNvPr>
          <p:cNvSpPr txBox="1"/>
          <p:nvPr/>
        </p:nvSpPr>
        <p:spPr>
          <a:xfrm>
            <a:off x="10146195" y="442870"/>
            <a:ext cx="1653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400" b="1" dirty="0"/>
              <a:t>RP-</a:t>
            </a:r>
            <a:r>
              <a:rPr lang="en-US" sz="2400" b="1" dirty="0"/>
              <a:t>252843</a:t>
            </a:r>
            <a:endParaRPr lang="en-HU" sz="2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01D94C-A62B-F745-B9D6-D7AE10A57550}"/>
              </a:ext>
            </a:extLst>
          </p:cNvPr>
          <p:cNvSpPr txBox="1"/>
          <p:nvPr/>
        </p:nvSpPr>
        <p:spPr>
          <a:xfrm>
            <a:off x="971574" y="5148723"/>
            <a:ext cx="109951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Source: NTT Docomo, AT&amp;T, Boost Mobile, </a:t>
            </a:r>
            <a:r>
              <a:rPr lang="en-US" altLang="ja-JP" sz="2000" dirty="0"/>
              <a:t>Deutsche Telekom, Ericsson, KDDI, </a:t>
            </a:r>
            <a:r>
              <a:rPr lang="en-US" altLang="ja-JP" sz="2000" dirty="0" err="1"/>
              <a:t>MobiFone</a:t>
            </a:r>
            <a:r>
              <a:rPr lang="en-US" altLang="ja-JP" sz="2000" dirty="0"/>
              <a:t>, Nokia, Orange, Qualcomm, </a:t>
            </a:r>
            <a:r>
              <a:rPr lang="en-US" sz="2000" dirty="0"/>
              <a:t>Rakuten</a:t>
            </a:r>
            <a:r>
              <a:rPr lang="ja-JP" altLang="en-US" sz="2000" dirty="0"/>
              <a:t> </a:t>
            </a:r>
            <a:r>
              <a:rPr lang="en-US" altLang="ja-JP" sz="2000" dirty="0"/>
              <a:t>mobile</a:t>
            </a:r>
            <a:r>
              <a:rPr lang="en-US" sz="2000" dirty="0"/>
              <a:t>, Samsung, </a:t>
            </a:r>
            <a:r>
              <a:rPr lang="en-US" altLang="ja-JP" sz="2000" dirty="0"/>
              <a:t>SK Telecom, Telecom Italia, Telefónica, Telstra, TELUS, T-Mobile USA, Verizon</a:t>
            </a:r>
            <a:endParaRPr lang="en-US" sz="20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303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3BB065E-2199-087D-3A8C-1F55F4BB5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27" y="106024"/>
            <a:ext cx="10228729" cy="1214518"/>
          </a:xfrm>
        </p:spPr>
        <p:txBody>
          <a:bodyPr>
            <a:normAutofit/>
          </a:bodyPr>
          <a:lstStyle/>
          <a:p>
            <a:r>
              <a:rPr lang="en-HU" sz="3600" dirty="0"/>
              <a:t>Proposal</a:t>
            </a:r>
            <a:r>
              <a:rPr lang="en-US" sz="3600" dirty="0"/>
              <a:t> noted in Prague June RAN Meeting</a:t>
            </a:r>
            <a:endParaRPr lang="en-HU" sz="3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3094DB-739F-AC7B-8AFE-9590EC6FD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52818"/>
            <a:ext cx="10515600" cy="35241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/>
              <a:t>Take the following as a basis for further discussions aiming at a resolution at RAN#109 to aid 6G architecture studies in RAN3:</a:t>
            </a:r>
          </a:p>
          <a:p>
            <a:r>
              <a:rPr lang="en-GB" dirty="0"/>
              <a:t>3GPP specifies the 6G air interface [without restrictions from fronthaul design]</a:t>
            </a:r>
          </a:p>
          <a:p>
            <a:r>
              <a:rPr lang="en-GB" dirty="0"/>
              <a:t>[It is expected that 6G fronthaul design in O-RAN Alliance will be based on the 6G air interface designed by 3GPP] </a:t>
            </a:r>
          </a:p>
          <a:p>
            <a:r>
              <a:rPr lang="en-GB" dirty="0"/>
              <a:t>3GPP to capture the following in a normative Annex of TSxx.401 (RAN3) or TSxx.300 (RAN2)</a:t>
            </a:r>
          </a:p>
          <a:p>
            <a:pPr lvl="1"/>
            <a:r>
              <a:rPr lang="en-GB" dirty="0"/>
              <a:t>“</a:t>
            </a:r>
            <a:r>
              <a:rPr lang="en-GB" i="1" dirty="0"/>
              <a:t>6G </a:t>
            </a:r>
            <a:r>
              <a:rPr lang="en-GB" i="1" dirty="0" err="1"/>
              <a:t>NodeB</a:t>
            </a:r>
            <a:r>
              <a:rPr lang="en-GB" i="1" dirty="0"/>
              <a:t> architecture includes a distinct logical Radio Unit (RU). </a:t>
            </a:r>
          </a:p>
          <a:p>
            <a:pPr lvl="1"/>
            <a:r>
              <a:rPr lang="en-GB" i="1" dirty="0"/>
              <a:t>The functions hosted by the RU as well as the interface between RU and other parts of 6G </a:t>
            </a:r>
            <a:r>
              <a:rPr lang="en-GB" i="1" dirty="0" err="1"/>
              <a:t>NodeB</a:t>
            </a:r>
            <a:r>
              <a:rPr lang="en-GB" i="1" dirty="0"/>
              <a:t> are not specified in 3GPP. </a:t>
            </a:r>
          </a:p>
          <a:p>
            <a:pPr lvl="1"/>
            <a:r>
              <a:rPr lang="en-GB" i="1" dirty="0"/>
              <a:t>[Note: Implementation of this interface can be according to proprietary solution(s), or standardized solutions as specified in O-RAN ALLIANCE”]</a:t>
            </a:r>
          </a:p>
          <a:p>
            <a:endParaRPr lang="en-GB" dirty="0"/>
          </a:p>
          <a:p>
            <a:endParaRPr lang="en-HU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88D52A9-8470-8854-B0B9-F5FE00397E38}"/>
              </a:ext>
            </a:extLst>
          </p:cNvPr>
          <p:cNvSpPr/>
          <p:nvPr/>
        </p:nvSpPr>
        <p:spPr>
          <a:xfrm>
            <a:off x="450574" y="1360557"/>
            <a:ext cx="11290852" cy="47540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91A96A7-D413-07FE-6B59-041C3B14ABB0}"/>
              </a:ext>
            </a:extLst>
          </p:cNvPr>
          <p:cNvSpPr txBox="1"/>
          <p:nvPr/>
        </p:nvSpPr>
        <p:spPr>
          <a:xfrm>
            <a:off x="838200" y="16535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u="sng" dirty="0">
                <a:solidFill>
                  <a:srgbClr val="0000FF"/>
                </a:solidFill>
                <a:effectLst/>
                <a:latin typeface="游ゴシック" panose="020B0400000000000000" pitchFamily="50" charset="-128"/>
                <a:cs typeface="ＭＳ Ｐゴシック" panose="020B0600070205080204" pitchFamily="50" charset="-128"/>
                <a:hlinkClick r:id="rId2"/>
              </a:rPr>
              <a:t>RP-251876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58031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72C2353-CABB-F4ED-FA75-6B5530D23E81}"/>
              </a:ext>
            </a:extLst>
          </p:cNvPr>
          <p:cNvSpPr txBox="1">
            <a:spLocks/>
          </p:cNvSpPr>
          <p:nvPr/>
        </p:nvSpPr>
        <p:spPr>
          <a:xfrm>
            <a:off x="665629" y="1748523"/>
            <a:ext cx="10860741" cy="431257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Take the following as </a:t>
            </a:r>
            <a:r>
              <a:rPr lang="en-GB" strike="sngStrike" dirty="0"/>
              <a:t>a basis for further discussions </a:t>
            </a:r>
            <a:r>
              <a:rPr lang="en-GB" dirty="0"/>
              <a:t> agreement </a:t>
            </a:r>
            <a:r>
              <a:rPr lang="en-GB" strike="sngStrike" dirty="0"/>
              <a:t>aiming at a resolution at RAN#109</a:t>
            </a:r>
            <a:r>
              <a:rPr lang="en-GB" dirty="0"/>
              <a:t> to aid 6G architecture studies in RAN3:</a:t>
            </a:r>
          </a:p>
          <a:p>
            <a:r>
              <a:rPr lang="en-GB" dirty="0"/>
              <a:t>3GPP specifies the 6G air interface </a:t>
            </a:r>
            <a:r>
              <a:rPr lang="en-GB" strike="sngStrike" dirty="0"/>
              <a:t>[without restrictions from fronthaul design]</a:t>
            </a:r>
          </a:p>
          <a:p>
            <a:r>
              <a:rPr lang="en-GB" strike="sngStrike" dirty="0"/>
              <a:t>[It is expected that 6G fronthaul design in O-RAN Alliance will be based on the 6G air interface designed by 3GPP] </a:t>
            </a:r>
          </a:p>
          <a:p>
            <a:r>
              <a:rPr lang="en-GB" dirty="0">
                <a:highlight>
                  <a:srgbClr val="FFFF00"/>
                </a:highlight>
              </a:rPr>
              <a:t>At a minimum</a:t>
            </a:r>
            <a:r>
              <a:rPr lang="en-GB" dirty="0"/>
              <a:t>, 3GPP </a:t>
            </a:r>
            <a:r>
              <a:rPr lang="en-GB" dirty="0">
                <a:highlight>
                  <a:srgbClr val="FFFF00"/>
                </a:highlight>
              </a:rPr>
              <a:t>shall</a:t>
            </a:r>
            <a:r>
              <a:rPr lang="en-GB" dirty="0"/>
              <a:t> capture the following in a normative Annex of TSxx.401 (RAN3) or TSxx.300 (RAN2)</a:t>
            </a:r>
          </a:p>
          <a:p>
            <a:pPr lvl="1"/>
            <a:r>
              <a:rPr lang="en-GB" dirty="0"/>
              <a:t>“</a:t>
            </a:r>
            <a:r>
              <a:rPr lang="en-GB" i="1" dirty="0"/>
              <a:t>6G </a:t>
            </a:r>
            <a:r>
              <a:rPr lang="en-GB" i="1" dirty="0" err="1"/>
              <a:t>NodeB</a:t>
            </a:r>
            <a:r>
              <a:rPr lang="en-GB" i="1" dirty="0"/>
              <a:t> architecture includes a distinct logical Radio Unit (RU). </a:t>
            </a:r>
          </a:p>
          <a:p>
            <a:pPr lvl="1"/>
            <a:r>
              <a:rPr lang="en-GB" i="1" dirty="0"/>
              <a:t>The functions hosted by the RU as well as the interface between RU and other parts of 6G </a:t>
            </a:r>
            <a:r>
              <a:rPr lang="en-GB" i="1" dirty="0" err="1"/>
              <a:t>NodeB</a:t>
            </a:r>
            <a:r>
              <a:rPr lang="en-GB" i="1" dirty="0"/>
              <a:t> are not specified in 3GPP. </a:t>
            </a:r>
          </a:p>
          <a:p>
            <a:pPr lvl="1"/>
            <a:r>
              <a:rPr lang="en-GB" i="1" strike="sngStrike" dirty="0"/>
              <a:t>[Note: Implementation of this interface can be according to proprietary solution(s), or standardized solutions as specified in O-RAN ALLIANCE”]</a:t>
            </a:r>
          </a:p>
          <a:p>
            <a:pPr marL="457200" lvl="1" indent="0">
              <a:buNone/>
            </a:pPr>
            <a:r>
              <a:rPr lang="en-GB" i="1" dirty="0">
                <a:highlight>
                  <a:srgbClr val="FFFF00"/>
                </a:highlight>
              </a:rPr>
              <a:t>Note: Implementation of this interface is according to specifications defined by the O-RAN ALLIANCE for multi-vendor interoperability/operation, or can be according to proprietary solutions</a:t>
            </a:r>
          </a:p>
          <a:p>
            <a:endParaRPr lang="en-GB" dirty="0">
              <a:highlight>
                <a:srgbClr val="FFFF00"/>
              </a:highlight>
            </a:endParaRPr>
          </a:p>
          <a:p>
            <a:endParaRPr lang="en-HU" dirty="0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2909ECFF-868D-BD5F-2E27-DA22AF0B6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629" y="231480"/>
            <a:ext cx="10199595" cy="877752"/>
          </a:xfrm>
        </p:spPr>
        <p:txBody>
          <a:bodyPr>
            <a:normAutofit/>
          </a:bodyPr>
          <a:lstStyle/>
          <a:p>
            <a:r>
              <a:rPr lang="en-HU" sz="3600" dirty="0"/>
              <a:t>Proposal</a:t>
            </a:r>
            <a:r>
              <a:rPr lang="en-US" sz="3600" dirty="0"/>
              <a:t> for China September RAN Meeting</a:t>
            </a:r>
            <a:endParaRPr lang="en-HU" sz="3600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4F66689-C3E8-54DE-F805-B6853086F9F3}"/>
              </a:ext>
            </a:extLst>
          </p:cNvPr>
          <p:cNvSpPr/>
          <p:nvPr/>
        </p:nvSpPr>
        <p:spPr>
          <a:xfrm>
            <a:off x="450574" y="1236870"/>
            <a:ext cx="11290852" cy="51948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7266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c957def-0bb4-4498-9903-2ab77469deac}" enabled="1" method="Privileged" siteId="{6786d483-f51b-44bd-b40a-6fe409a5265e}" removed="0"/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194074659</TotalTime>
  <Words>411</Words>
  <Application>Microsoft Office PowerPoint</Application>
  <PresentationFormat>ワイド画面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Aptos</vt:lpstr>
      <vt:lpstr>Aptos Display</vt:lpstr>
      <vt:lpstr>Arial</vt:lpstr>
      <vt:lpstr>Office Theme</vt:lpstr>
      <vt:lpstr>Way Forward on 6G Fronthaul</vt:lpstr>
      <vt:lpstr>Proposal noted in Prague June RAN Meeting</vt:lpstr>
      <vt:lpstr>Proposal for China September RAN Meeting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AKOUM, SALAM</dc:creator>
  <cp:lastModifiedBy>Kei Andou (安藤 桂)</cp:lastModifiedBy>
  <cp:revision>9</cp:revision>
  <dcterms:created xsi:type="dcterms:W3CDTF">2025-08-25T04:34:26Z</dcterms:created>
  <dcterms:modified xsi:type="dcterms:W3CDTF">2025-09-14T13:56:08Z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741d71c-c6b6-47b0-803c-0f3b32b07556_siteId">
    <vt:lpwstr>e741d71c-c6b6-47b0-803c-0f3b32b07556</vt:lpwstr>
  </property>
  <property fmtid="{D5CDD505-2E9C-101B-9397-08002B2CF9AE}" pid="3" name="MSIP_Label_e741d71c-c6b6-47b0-803c-0f3b32b07556_removed">
    <vt:lpwstr>1</vt:lpwstr>
  </property>
  <property fmtid="{D5CDD505-2E9C-101B-9397-08002B2CF9AE}" pid="4" name="MSIP_Label_e741d71c-c6b6-47b0-803c-0f3b32b07556_method">
    <vt:lpwstr/>
  </property>
  <property fmtid="{D5CDD505-2E9C-101B-9397-08002B2CF9AE}" pid="5" name="MSIP_Label_e741d71c-c6b6-47b0-803c-0f3b32b07556_enabled">
    <vt:lpwstr>0</vt:lpwstr>
  </property>
  <property fmtid="{D5CDD505-2E9C-101B-9397-08002B2CF9AE}" pid="6" name="MSIP_Label_75af88a6-b88e-425b-bf39-433b2fafd692_SiteId">
    <vt:lpwstr>6786d483-f51b-44bd-b40a-6fe409a5265e</vt:lpwstr>
  </property>
  <property fmtid="{D5CDD505-2E9C-101B-9397-08002B2CF9AE}" pid="7" name="MSIP_Label_75af88a6-b88e-425b-bf39-433b2fafd692_SetDate">
    <vt:lpwstr>2025-08-27T11:51:03Z</vt:lpwstr>
  </property>
  <property fmtid="{D5CDD505-2E9C-101B-9397-08002B2CF9AE}" pid="8" name="MSIP_Label_75af88a6-b88e-425b-bf39-433b2fafd692_Name">
    <vt:lpwstr>秘密度C</vt:lpwstr>
  </property>
  <property fmtid="{D5CDD505-2E9C-101B-9397-08002B2CF9AE}" pid="9" name="MSIP_Label_75af88a6-b88e-425b-bf39-433b2fafd692_Method">
    <vt:lpwstr>Standard</vt:lpwstr>
  </property>
  <property fmtid="{D5CDD505-2E9C-101B-9397-08002B2CF9AE}" pid="10" name="MSIP_Label_75af88a6-b88e-425b-bf39-433b2fafd692_Enabled">
    <vt:lpwstr>true</vt:lpwstr>
  </property>
  <property fmtid="{D5CDD505-2E9C-101B-9397-08002B2CF9AE}" pid="11" name="MSIP_Label_75af88a6-b88e-425b-bf39-433b2fafd692_ContentBits">
    <vt:lpwstr>8</vt:lpwstr>
  </property>
</Properties>
</file>