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768" r:id="rId5"/>
  </p:sldMasterIdLst>
  <p:notesMasterIdLst>
    <p:notesMasterId r:id="rId9"/>
  </p:notesMasterIdLst>
  <p:handoutMasterIdLst>
    <p:handoutMasterId r:id="rId10"/>
  </p:handoutMasterIdLst>
  <p:sldIdLst>
    <p:sldId id="1122" r:id="rId6"/>
    <p:sldId id="1143" r:id="rId7"/>
    <p:sldId id="1142" r:id="rId8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8F8"/>
    <a:srgbClr val="00123A"/>
    <a:srgbClr val="000613"/>
    <a:srgbClr val="25282B"/>
    <a:srgbClr val="820000"/>
    <a:srgbClr val="00B0CA"/>
    <a:srgbClr val="5E2750"/>
    <a:srgbClr val="EB9700"/>
    <a:srgbClr val="FECB00"/>
    <a:srgbClr val="A8B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770847-0029-44B4-8B77-27219ED5B73D}" v="22" dt="2025-09-04T13:01:43.3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820" autoAdjust="0"/>
  </p:normalViewPr>
  <p:slideViewPr>
    <p:cSldViewPr snapToGrid="0" snapToObjects="1" showGuides="1">
      <p:cViewPr varScale="1">
        <p:scale>
          <a:sx n="84" d="100"/>
          <a:sy n="84" d="100"/>
        </p:scale>
        <p:origin x="804" y="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howGuides="1">
      <p:cViewPr varScale="1">
        <p:scale>
          <a:sx n="249" d="100"/>
          <a:sy n="249" d="100"/>
        </p:scale>
        <p:origin x="8776" y="176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microsoft.com/office/2015/10/relationships/revisionInfo" Target="revisionInfo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05/09/2025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‹Nr.›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05/09/2025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3E1866-6ABF-4414-AFB5-B91146A1FA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odafone Rg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odafone Rg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6310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92174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6319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E29464C-F365-4D4E-8D49-EE3149C162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E890F5E-F705-DE4C-BE0B-FD9E227B2D29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60000"/>
                </a:schemeClr>
              </a:gs>
              <a:gs pos="29000">
                <a:schemeClr val="tx1">
                  <a:alpha val="0"/>
                </a:schemeClr>
              </a:gs>
            </a:gsLst>
            <a:lin ang="4200000" scaled="0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000" kern="1200" dirty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2A0B60-7AF1-BA4F-8956-31372DACF9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505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6B8AB9A-4982-5343-A59F-B510231EE64F}" type="datetime4">
              <a:rPr lang="en-GB" smtClean="0"/>
              <a:t>05 September 2025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C02BC2-6DCB-4942-B518-B8305FCAA4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196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C0739BA-61C9-3A46-938B-A59A0BB8CA5E}" type="datetime4">
              <a:rPr lang="en-GB" smtClean="0"/>
              <a:t>05 September 2025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85DEAEB-88CF-5C47-91E5-2870713B18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457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410CFC-2243-424E-BF28-D5CEE646A580}" type="datetime4">
              <a:rPr lang="en-GB" smtClean="0"/>
              <a:t>05 September 2025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2BFE641-D101-EA4E-9FEF-0C22A0D166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9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7672-5FCC-A246-9206-3CFAAA3A18CC}" type="datetime4">
              <a:rPr lang="en-GB" smtClean="0"/>
              <a:t>05 September 2025</a:t>
            </a:fld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Insert Confidentiality Level in slide footer 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7B89AC-F697-9C4E-A7D8-C177B3B47A01}" type="datetime4">
              <a:rPr lang="en-GB" smtClean="0"/>
              <a:t>05 September 2025</a:t>
            </a:fld>
            <a:endParaRPr lang="en-GB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4679950" y="873125"/>
            <a:ext cx="4213225" cy="36036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7"/>
          </p:nvPr>
        </p:nvSpPr>
        <p:spPr>
          <a:xfrm>
            <a:off x="250825" y="873125"/>
            <a:ext cx="4213225" cy="360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08927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6A608D5-C657-DC42-A1B2-26A46C8A02FA}" type="datetime4">
              <a:rPr lang="en-GB" smtClean="0"/>
              <a:t>05 September 2025</a:t>
            </a:fld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8"/>
          </p:nvPr>
        </p:nvSpPr>
        <p:spPr>
          <a:xfrm>
            <a:off x="4679950" y="876300"/>
            <a:ext cx="4213225" cy="36004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chart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115D5B-3072-EC4E-89A6-AF67ED2243E0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250825" y="879475"/>
            <a:ext cx="4213225" cy="35972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332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EB7769DD-D272-D646-A257-0453CD467C3E}" type="datetime4">
              <a:rPr lang="en-GB" smtClean="0"/>
              <a:t>05 September 2025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86451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00198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x3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1608401" y="266700"/>
            <a:ext cx="5927199" cy="4445399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4x3 video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45ED23-7495-1646-8BCB-5A6FF7F21C49}" type="datetime4">
              <a:rPr lang="en-GB" smtClean="0"/>
              <a:t>05 September 2025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673D41-657A-FC4E-9B43-C98AA0C6E4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4754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x9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822325" y="266399"/>
            <a:ext cx="7499351" cy="4218385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16x9 video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B5EE47C-76BC-9249-A0A3-BD7DE5F5A677}" type="datetime4">
              <a:rPr lang="en-GB" smtClean="0"/>
              <a:t>05 September 2025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F983CA-FED8-1646-A75D-9A5832006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840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6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E29464C-F365-4D4E-8D49-EE3149C162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986AE0-2FF5-F543-BD39-1EAF6417AC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4178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frame 16x9 Video placehol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9144000" cy="51435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full frame 16x9 video</a:t>
            </a:r>
          </a:p>
        </p:txBody>
      </p:sp>
    </p:spTree>
    <p:extLst>
      <p:ext uri="{BB962C8B-B14F-4D97-AF65-F5344CB8AC3E}">
        <p14:creationId xmlns:p14="http://schemas.microsoft.com/office/powerpoint/2010/main" val="12161175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F Business GRAD">
    <p:bg>
      <p:bgPr>
        <a:gradFill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E8F5CF4-E0EE-344C-9718-8492D37ABD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41750" y="1689100"/>
            <a:ext cx="14605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1614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F Business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00F4C7-F503-0343-A961-D066F41F53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41750" y="1689100"/>
            <a:ext cx="14605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19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8139387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580" y="856209"/>
            <a:ext cx="2678845" cy="3579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2421" y="2830626"/>
            <a:ext cx="4130679" cy="695060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 baseline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6" y="4039360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21914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221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53038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7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2B661B3-6C70-2545-B622-D504D80B26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9717F0-3483-804E-8F5B-17BF62D523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378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1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87D46AA-0AD7-2C4C-AF6D-44841AA91A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B7C215-C8A7-DD43-9738-A38B5E1696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870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350D3BD-F983-4141-ADCC-8672B0696D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69DCB0-66C7-4F4D-8BCA-5C76F3CD8E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064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5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773AFB8-ADE8-EB4A-B754-FD1C9F92B1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FADDEE-29B0-F249-8E36-ED24227AAB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170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 NUMBERE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4BF2B5B-A0CD-B640-AD88-7E3A5F9BF4C6}" type="datetime4">
              <a:rPr lang="en-GB" smtClean="0"/>
              <a:t>05 September 2025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76C26B0-CCF2-F648-A798-0EE991C3DA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736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 NUMBERED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37C6EB4-D3FB-4040-8A1F-BED3E076871F}" type="datetime4">
              <a:rPr lang="en-GB" smtClean="0"/>
              <a:t>05 September 2025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B3897F5-F561-5B4E-850F-6435E6A817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857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 NUMBE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DADE049-1891-1449-9636-1CF55F225DAA}" type="datetime4">
              <a:rPr lang="en-GB" smtClean="0"/>
              <a:t>05 September 2025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6DCB6E0-1124-2648-9A9A-2536D85760C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660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.emf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  <a:latin typeface="Vodafone Lt" panose="020B0606040202020204" pitchFamily="34" charset="0"/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53395" y="4712099"/>
            <a:ext cx="208788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lang="en-IE" sz="800" kern="1200" dirty="0">
                <a:solidFill>
                  <a:schemeClr val="tx1"/>
                </a:solidFill>
                <a:latin typeface="Vodafone Lt" panose="020B0606040202020204" pitchFamily="34" charset="0"/>
                <a:ea typeface="+mn-ea"/>
                <a:cs typeface="+mn-cs"/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137275" y="4712099"/>
            <a:ext cx="156790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GB" sz="800" smtClean="0">
                <a:latin typeface="Vodafone Lt" panose="020B0606040202020204" pitchFamily="34" charset="0"/>
              </a:defRPr>
            </a:lvl1pPr>
          </a:lstStyle>
          <a:p>
            <a:fld id="{43F9EC2C-6771-AF47-897F-6EA10AAE18DD}" type="datetime4">
              <a:rPr lang="en-GB" smtClean="0"/>
              <a:t>05 September 2025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A98DC4-8798-1246-BB65-D4FF449CFE78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4" r:id="rId2"/>
    <p:sldLayoutId id="2147483736" r:id="rId3"/>
    <p:sldLayoutId id="2147483740" r:id="rId4"/>
    <p:sldLayoutId id="2147483741" r:id="rId5"/>
    <p:sldLayoutId id="2147483767" r:id="rId6"/>
    <p:sldLayoutId id="2147483675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650" r:id="rId13"/>
    <p:sldLayoutId id="2147483706" r:id="rId14"/>
    <p:sldLayoutId id="2147483709" r:id="rId15"/>
    <p:sldLayoutId id="2147483654" r:id="rId16"/>
    <p:sldLayoutId id="2147483660" r:id="rId17"/>
    <p:sldLayoutId id="2147483666" r:id="rId18"/>
    <p:sldLayoutId id="2147483667" r:id="rId19"/>
    <p:sldLayoutId id="2147483708" r:id="rId20"/>
    <p:sldLayoutId id="2147483701" r:id="rId21"/>
    <p:sldLayoutId id="2147483765" r:id="rId22"/>
    <p:sldLayoutId id="2147483772" r:id="rId23"/>
  </p:sldLayoutIdLs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 userDrawn="1">
          <p15:clr>
            <a:srgbClr val="F26B43"/>
          </p15:clr>
        </p15:guide>
        <p15:guide id="3" orient="horz" pos="2820" userDrawn="1">
          <p15:clr>
            <a:srgbClr val="F26B43"/>
          </p15:clr>
        </p15:guide>
        <p15:guide id="4" pos="5602" userDrawn="1">
          <p15:clr>
            <a:srgbClr val="F26B43"/>
          </p15:clr>
        </p15:guide>
        <p15:guide id="5" pos="2812" userDrawn="1">
          <p15:clr>
            <a:srgbClr val="F26B43"/>
          </p15:clr>
        </p15:guide>
        <p15:guide id="6" pos="2948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4716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</p:sldLayoutIdLs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2820">
          <p15:clr>
            <a:srgbClr val="F26B43"/>
          </p15:clr>
        </p15:guide>
        <p15:guide id="4" pos="5602">
          <p15:clr>
            <a:srgbClr val="F26B43"/>
          </p15:clr>
        </p15:guide>
        <p15:guide id="5" pos="2812">
          <p15:clr>
            <a:srgbClr val="F26B43"/>
          </p15:clr>
        </p15:guide>
        <p15:guide id="6" pos="2948">
          <p15:clr>
            <a:srgbClr val="F26B43"/>
          </p15:clr>
        </p15:guide>
        <p15:guide id="7" orient="horz" pos="55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649728" y="2855033"/>
            <a:ext cx="3465377" cy="258259"/>
          </a:xfrm>
        </p:spPr>
        <p:txBody>
          <a:bodyPr/>
          <a:lstStyle/>
          <a:p>
            <a:pPr algn="ctr"/>
            <a:r>
              <a:rPr lang="en-GB" sz="1800" dirty="0"/>
              <a:t>Relaxed Tx EVM requirement under network control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FA13AE-2FB6-4892-A661-6D4174B886BD}"/>
              </a:ext>
            </a:extLst>
          </p:cNvPr>
          <p:cNvSpPr/>
          <p:nvPr/>
        </p:nvSpPr>
        <p:spPr>
          <a:xfrm>
            <a:off x="250825" y="220346"/>
            <a:ext cx="889317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900"/>
              </a:spcAft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3GPP TSG RAN Meeting #109						</a:t>
            </a:r>
            <a:r>
              <a:rPr lang="de-DE" b="1" dirty="0"/>
              <a:t>RP-252616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Beijing, China, September 15-18, 2025, </a:t>
            </a:r>
            <a:endParaRPr lang="en-GB" sz="1200" b="1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Source: Vodafone 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Agenda Item: 9.1.4.1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231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8259626" cy="667479"/>
          </a:xfrm>
        </p:spPr>
        <p:txBody>
          <a:bodyPr/>
          <a:lstStyle/>
          <a:p>
            <a:r>
              <a:rPr lang="en-GB" dirty="0"/>
              <a:t>Motivation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45EC-08B5-D444-A726-4AB6436C9698}" type="datetime4">
              <a:rPr lang="en-GB" smtClean="0"/>
              <a:t>05 September 2025</a:t>
            </a:fld>
            <a:endParaRPr lang="en-GB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3"/>
          </p:nvPr>
        </p:nvSpPr>
        <p:spPr>
          <a:xfrm>
            <a:off x="253395" y="551025"/>
            <a:ext cx="8642350" cy="4106035"/>
          </a:xfrm>
        </p:spPr>
        <p:txBody>
          <a:bodyPr/>
          <a:lstStyle/>
          <a:p>
            <a:pPr hangingPunct="0"/>
            <a:r>
              <a:rPr lang="en-GB" sz="1600" dirty="0"/>
              <a:t>In RAN #108, the WF for RAN4 led REL-20 topics agreed on the following:</a:t>
            </a:r>
          </a:p>
          <a:p>
            <a:pPr lvl="1" hangingPunct="0"/>
            <a:r>
              <a:rPr lang="en-US" sz="1200" b="1" dirty="0"/>
              <a:t>The high-level scope of the WI on UE RF centric evolution (the exact scope and WID draft will be discussed and decided in RAN#109):</a:t>
            </a:r>
            <a:endParaRPr lang="en-GB" sz="1200" dirty="0"/>
          </a:p>
          <a:p>
            <a:pPr marL="628650" lvl="2" indent="-155575" hangingPunct="0">
              <a:buNone/>
            </a:pPr>
            <a:r>
              <a:rPr lang="en-GB" sz="1200" dirty="0"/>
              <a:t>	- Study and, if feasible, reduce UE MPR values with the relaxed Tx EVM requirement for 5G NR higher modulation orders, i.e., 64QAM , 256QAM </a:t>
            </a:r>
          </a:p>
          <a:p>
            <a:pPr marL="804863" lvl="2" indent="-95250" hangingPunct="0">
              <a:buFont typeface="Courier New" panose="02070309020205020404" pitchFamily="49" charset="0"/>
              <a:buChar char="o"/>
            </a:pPr>
            <a:r>
              <a:rPr lang="en-GB" sz="1200" dirty="0"/>
              <a:t>	BS </a:t>
            </a:r>
            <a:r>
              <a:rPr lang="en-GB" sz="1200" dirty="0" err="1"/>
              <a:t>demod</a:t>
            </a:r>
            <a:r>
              <a:rPr lang="en-GB" sz="1200" dirty="0"/>
              <a:t> scope is included.</a:t>
            </a:r>
          </a:p>
          <a:p>
            <a:pPr marL="804863" lvl="2" indent="-95250" hangingPunct="0">
              <a:buFont typeface="Courier New" panose="02070309020205020404" pitchFamily="49" charset="0"/>
              <a:buChar char="o"/>
            </a:pPr>
            <a:r>
              <a:rPr lang="en-GB" sz="1200" dirty="0"/>
              <a:t>	The study is performed based on non-AI-based approach at BS receiver as baseline and without RAN1 impact</a:t>
            </a:r>
          </a:p>
          <a:p>
            <a:pPr marL="1074738" lvl="2" indent="269875" hangingPunct="0">
              <a:buFont typeface="Wingdings" panose="05000000000000000000" pitchFamily="2" charset="2"/>
              <a:buChar char="§"/>
              <a:tabLst>
                <a:tab pos="900113" algn="l"/>
              </a:tabLst>
            </a:pPr>
            <a:r>
              <a:rPr lang="en-GB" sz="1200" dirty="0"/>
              <a:t>The details for study is to be discussed until RAN#109</a:t>
            </a:r>
          </a:p>
          <a:p>
            <a:pPr hangingPunct="0"/>
            <a:endParaRPr lang="en-GB" sz="1600" dirty="0"/>
          </a:p>
          <a:p>
            <a:pPr hangingPunct="0"/>
            <a:r>
              <a:rPr lang="en-GB" sz="1600" dirty="0"/>
              <a:t>The BS capability to compensate for the non-linearity of UE transmission is critical.</a:t>
            </a:r>
          </a:p>
          <a:p>
            <a:pPr hangingPunct="0"/>
            <a:r>
              <a:rPr lang="en-GB" sz="1600" dirty="0"/>
              <a:t>Compensation performance could vary across BS implementations which could lead to performance degradation and hence network control of this feature is needed.</a:t>
            </a:r>
          </a:p>
          <a:p>
            <a:pPr marL="0" indent="0" hangingPunct="0">
              <a:buNone/>
            </a:pPr>
            <a:r>
              <a:rPr lang="en-GB" sz="1600" b="1" dirty="0">
                <a:solidFill>
                  <a:srgbClr val="FF0000"/>
                </a:solidFill>
              </a:rPr>
              <a:t>Proposal: it is proposed to modify the current text as follow</a:t>
            </a:r>
          </a:p>
          <a:p>
            <a:pPr hangingPunct="0"/>
            <a:r>
              <a:rPr lang="en-GB" sz="1200" dirty="0"/>
              <a:t>Study and, if feasible, reduce UE MPR values with the relaxed Tx EVM requirement for 5G NR higher modulation order, </a:t>
            </a:r>
            <a:r>
              <a:rPr lang="en-GB" sz="1200" dirty="0" err="1"/>
              <a:t>ie</a:t>
            </a:r>
            <a:r>
              <a:rPr lang="en-GB" sz="1200" dirty="0"/>
              <a:t>,. 64QAM, 256 QAM </a:t>
            </a:r>
            <a:r>
              <a:rPr lang="en-GB" sz="1200" dirty="0">
                <a:highlight>
                  <a:srgbClr val="FFFF00"/>
                </a:highlight>
              </a:rPr>
              <a:t>and enable/disable it under network control. </a:t>
            </a:r>
          </a:p>
        </p:txBody>
      </p:sp>
    </p:spTree>
    <p:extLst>
      <p:ext uri="{BB962C8B-B14F-4D97-AF65-F5344CB8AC3E}">
        <p14:creationId xmlns:p14="http://schemas.microsoft.com/office/powerpoint/2010/main" val="3100545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307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Vodafone Business">
  <a:themeElements>
    <a:clrScheme name="Vodafone 2021">
      <a:dk1>
        <a:srgbClr val="000000"/>
      </a:dk1>
      <a:lt1>
        <a:srgbClr val="FFFFFF"/>
      </a:lt1>
      <a:dk2>
        <a:srgbClr val="5E2750"/>
      </a:dk2>
      <a:lt2>
        <a:srgbClr val="545759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VF_Business_PowerPoint_Template_2021_v7" id="{83FBA7CD-A618-7A44-AEA1-151270809C1F}" vid="{7F05536B-B409-574C-BED1-5E2972304945}"/>
    </a:ext>
  </a:extLst>
</a:theme>
</file>

<file path=ppt/theme/theme2.xml><?xml version="1.0" encoding="utf-8"?>
<a:theme xmlns:a="http://schemas.openxmlformats.org/drawingml/2006/main" name="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508ad96142a11c446fb7a83c2746f79 [Read-Only]" id="{0317B161-D922-422F-8B40-D0C78D4EE5BE}" vid="{4B809439-380C-4349-AAFA-B335E411F37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4b747377-8a1d-495b-8f86-37c466bbd411">
      <UserInfo>
        <DisplayName>Bastian, Joerg, Vodafone Group</DisplayName>
        <AccountId>81</AccountId>
        <AccountType/>
      </UserInfo>
      <UserInfo>
        <DisplayName>Velasco, Carlos Alexandre, Vodafone Portugal (External)</DisplayName>
        <AccountId>60</AccountId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4754B47ADC2547A7A2663096087B25" ma:contentTypeVersion="14" ma:contentTypeDescription="Create a new document." ma:contentTypeScope="" ma:versionID="ebaa33682c6267e6ad5a2c5044e81e8a">
  <xsd:schema xmlns:xsd="http://www.w3.org/2001/XMLSchema" xmlns:xs="http://www.w3.org/2001/XMLSchema" xmlns:p="http://schemas.microsoft.com/office/2006/metadata/properties" xmlns:ns1="http://schemas.microsoft.com/sharepoint/v3" xmlns:ns2="43f3fa7f-81fe-4e2c-b3fd-9553e9083e98" xmlns:ns3="4b747377-8a1d-495b-8f86-37c466bbd411" targetNamespace="http://schemas.microsoft.com/office/2006/metadata/properties" ma:root="true" ma:fieldsID="94cbccce93ec2c7cb30c97f8d47195a1" ns1:_="" ns2:_="" ns3:_="">
    <xsd:import namespace="http://schemas.microsoft.com/sharepoint/v3"/>
    <xsd:import namespace="43f3fa7f-81fe-4e2c-b3fd-9553e9083e98"/>
    <xsd:import namespace="4b747377-8a1d-495b-8f86-37c466bbd4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1:_ip_UnifiedCompliancePolicyProperties" minOccurs="0"/>
                <xsd:element ref="ns1:_ip_UnifiedCompliancePolicyUIAc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3fa7f-81fe-4e2c-b3fd-9553e9083e9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747377-8a1d-495b-8f86-37c466bbd411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BDF4E9C-C339-492C-8B15-2A6C7FACB9E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58F45AA-3F6E-4147-AEB2-2584F2235F0A}">
  <ds:schemaRefs>
    <ds:schemaRef ds:uri="http://schemas.microsoft.com/office/2006/metadata/properties"/>
    <ds:schemaRef ds:uri="http://schemas.microsoft.com/office/infopath/2007/PartnerControls"/>
    <ds:schemaRef ds:uri="4b747377-8a1d-495b-8f86-37c466bbd411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1B9F8521-7EAC-47E5-86D0-1B864CA957C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43f3fa7f-81fe-4e2c-b3fd-9553e9083e98"/>
    <ds:schemaRef ds:uri="4b747377-8a1d-495b-8f86-37c466bbd41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VF_Business_PowerPoint_Template_2021</Template>
  <TotalTime>0</TotalTime>
  <Words>247</Words>
  <Application>Microsoft Office PowerPoint</Application>
  <PresentationFormat>Bildschirmpräsentation (16:9)</PresentationFormat>
  <Paragraphs>24</Paragraphs>
  <Slides>3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3</vt:i4>
      </vt:variant>
    </vt:vector>
  </HeadingPairs>
  <TitlesOfParts>
    <vt:vector size="12" baseType="lpstr">
      <vt:lpstr>Arial</vt:lpstr>
      <vt:lpstr>Calibri</vt:lpstr>
      <vt:lpstr>Courier New</vt:lpstr>
      <vt:lpstr>Times New Roman</vt:lpstr>
      <vt:lpstr>Vodafone Lt</vt:lpstr>
      <vt:lpstr>Vodafone Rg</vt:lpstr>
      <vt:lpstr>Wingdings</vt:lpstr>
      <vt:lpstr>Vodafone Business</vt:lpstr>
      <vt:lpstr>Vodafone</vt:lpstr>
      <vt:lpstr>Relaxed Tx EVM requirement under network control</vt:lpstr>
      <vt:lpstr>Motivation</vt:lpstr>
      <vt:lpstr>Thank you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Diogo Martins, Vodafone</dc:creator>
  <cp:keywords/>
  <dc:description/>
  <cp:lastModifiedBy>Alexey Kulakov, Vodafone</cp:lastModifiedBy>
  <cp:revision>6</cp:revision>
  <cp:lastPrinted>2011-08-30T12:20:26Z</cp:lastPrinted>
  <dcterms:created xsi:type="dcterms:W3CDTF">2024-11-25T14:36:44Z</dcterms:created>
  <dcterms:modified xsi:type="dcterms:W3CDTF">2025-09-05T10:56:33Z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0x010100814754B47ADC2547A7A2663096087B25</vt:lpwstr>
  </property>
  <property fmtid="{D5CDD505-2E9C-101B-9397-08002B2CF9AE}" pid="4" name="MSIP_Label_17da11e7-ad83-4459-98c6-12a88e2eac78_Enabled">
    <vt:lpwstr>true</vt:lpwstr>
  </property>
  <property fmtid="{D5CDD505-2E9C-101B-9397-08002B2CF9AE}" pid="5" name="MSIP_Label_17da11e7-ad83-4459-98c6-12a88e2eac78_SetDate">
    <vt:lpwstr>2025-09-05T09:53:41Z</vt:lpwstr>
  </property>
  <property fmtid="{D5CDD505-2E9C-101B-9397-08002B2CF9AE}" pid="6" name="MSIP_Label_17da11e7-ad83-4459-98c6-12a88e2eac78_Method">
    <vt:lpwstr>Privileged</vt:lpwstr>
  </property>
  <property fmtid="{D5CDD505-2E9C-101B-9397-08002B2CF9AE}" pid="7" name="MSIP_Label_17da11e7-ad83-4459-98c6-12a88e2eac78_Name">
    <vt:lpwstr>17da11e7-ad83-4459-98c6-12a88e2eac78</vt:lpwstr>
  </property>
  <property fmtid="{D5CDD505-2E9C-101B-9397-08002B2CF9AE}" pid="8" name="MSIP_Label_17da11e7-ad83-4459-98c6-12a88e2eac78_SiteId">
    <vt:lpwstr>68283f3b-8487-4c86-adb3-a5228f18b893</vt:lpwstr>
  </property>
  <property fmtid="{D5CDD505-2E9C-101B-9397-08002B2CF9AE}" pid="9" name="MSIP_Label_17da11e7-ad83-4459-98c6-12a88e2eac78_ActionId">
    <vt:lpwstr>773cfe07-c5a7-40b9-9161-ec4127956f30</vt:lpwstr>
  </property>
  <property fmtid="{D5CDD505-2E9C-101B-9397-08002B2CF9AE}" pid="10" name="MSIP_Label_17da11e7-ad83-4459-98c6-12a88e2eac78_ContentBits">
    <vt:lpwstr>0</vt:lpwstr>
  </property>
  <property fmtid="{D5CDD505-2E9C-101B-9397-08002B2CF9AE}" pid="11" name="MSIP_Label_17da11e7-ad83-4459-98c6-12a88e2eac78_Tag">
    <vt:lpwstr>10, 0, 1, 1</vt:lpwstr>
  </property>
</Properties>
</file>