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0">
  <p:sldMasterIdLst>
    <p:sldMasterId id="2147483648" r:id="rId4"/>
  </p:sldMasterIdLst>
  <p:notesMasterIdLst>
    <p:notesMasterId r:id="rId11"/>
  </p:notesMasterIdLst>
  <p:handoutMasterIdLst>
    <p:handoutMasterId r:id="rId12"/>
  </p:handoutMasterIdLst>
  <p:sldIdLst>
    <p:sldId id="360" r:id="rId5"/>
    <p:sldId id="424" r:id="rId6"/>
    <p:sldId id="450" r:id="rId7"/>
    <p:sldId id="454" r:id="rId8"/>
    <p:sldId id="460" r:id="rId9"/>
    <p:sldId id="417" r:id="rId10"/>
  </p:sldIdLst>
  <p:sldSz cx="12192000" cy="6858000"/>
  <p:notesSz cx="20104100" cy="11309350"/>
  <p:defaultTex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yunjoong Lee" initials="HJ" lastIdx="1" clrIdx="0">
    <p:extLst>
      <p:ext uri="{19B8F6BF-5375-455C-9EA6-DF929625EA0E}">
        <p15:presenceInfo xmlns:p15="http://schemas.microsoft.com/office/powerpoint/2012/main" userId="Hyunjoong Le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C8"/>
    <a:srgbClr val="75D91E"/>
    <a:srgbClr val="00B0F0"/>
    <a:srgbClr val="B07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52" autoAdjust="0"/>
    <p:restoredTop sz="96723" autoAdjust="0"/>
  </p:normalViewPr>
  <p:slideViewPr>
    <p:cSldViewPr snapToGrid="0">
      <p:cViewPr varScale="1">
        <p:scale>
          <a:sx n="165" d="100"/>
          <a:sy n="165" d="100"/>
        </p:scale>
        <p:origin x="580" y="104"/>
      </p:cViewPr>
      <p:guideLst>
        <p:guide orient="horz" pos="2160"/>
        <p:guide pos="3840"/>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75" d="100"/>
          <a:sy n="75" d="100"/>
        </p:scale>
        <p:origin x="456"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4BEE470D-9A70-C247-AD83-5997D959AA2D}" type="datetimeFigureOut">
              <a:rPr kumimoji="1" lang="ja-JP" altLang="en-US" smtClean="0"/>
              <a:t>2025/9/5</a:t>
            </a:fld>
            <a:endParaRPr kumimoji="1" lang="ja-JP" altLang="en-US"/>
          </a:p>
        </p:txBody>
      </p:sp>
      <p:sp>
        <p:nvSpPr>
          <p:cNvPr id="4" name="Footer Placeholder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5" name="Slide Number Placeholder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BD29A9F1-E807-7A4E-A1F7-475EE99C1D43}" type="slidenum">
              <a:rPr kumimoji="1" lang="ja-JP" altLang="en-US" smtClean="0"/>
              <a:t>‹#›</a:t>
            </a:fld>
            <a:endParaRPr kumimoji="1" lang="ja-JP" altLang="en-US"/>
          </a:p>
        </p:txBody>
      </p:sp>
    </p:spTree>
    <p:extLst>
      <p:ext uri="{BB962C8B-B14F-4D97-AF65-F5344CB8AC3E}">
        <p14:creationId xmlns:p14="http://schemas.microsoft.com/office/powerpoint/2010/main" val="1638720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BC620D5B-7204-0141-A010-29F77BCAC3D3}" type="datetimeFigureOut">
              <a:rPr kumimoji="1" lang="ja-JP" altLang="en-US" smtClean="0"/>
              <a:t>2025/9/5</a:t>
            </a:fld>
            <a:endParaRPr kumimoji="1" lang="ja-JP" alt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2F056C-5338-4C48-9E39-2596836312FB}" type="slidenum">
              <a:rPr kumimoji="1" lang="ja-JP" altLang="en-US" smtClean="0"/>
              <a:t>‹#›</a:t>
            </a:fld>
            <a:endParaRPr kumimoji="1" lang="ja-JP" altLang="en-US"/>
          </a:p>
        </p:txBody>
      </p:sp>
    </p:spTree>
    <p:extLst>
      <p:ext uri="{BB962C8B-B14F-4D97-AF65-F5344CB8AC3E}">
        <p14:creationId xmlns:p14="http://schemas.microsoft.com/office/powerpoint/2010/main" val="85830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1221921" y="2345348"/>
            <a:ext cx="9748158" cy="1026501"/>
          </a:xfrm>
          <a:prstGeom prst="rect">
            <a:avLst/>
          </a:prstGeom>
        </p:spPr>
        <p:txBody>
          <a:bodyPr anchor="ctr"/>
          <a:lstStyle>
            <a:lvl1pPr algn="ctr">
              <a:defRPr sz="5400">
                <a:solidFill>
                  <a:schemeClr val="tx1"/>
                </a:solidFill>
                <a:latin typeface="Samsung Sharp Sans Bold" pitchFamily="2" charset="0"/>
              </a:defRPr>
            </a:lvl1pPr>
          </a:lstStyle>
          <a:p>
            <a:pPr lvl="0"/>
            <a:r>
              <a:rPr kumimoji="1" lang="en-US" altLang="ja-JP" dirty="0"/>
              <a:t>Edit Master text style</a:t>
            </a: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3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4229445"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4229444"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422309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2"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4882"/>
            <a:ext cx="3321050" cy="3045506"/>
          </a:xfrm>
          <a:prstGeom prst="rect">
            <a:avLst/>
          </a:prstGeom>
        </p:spPr>
        <p:txBody>
          <a:bodyPr/>
          <a:lstStyle>
            <a:lvl1pPr marL="0" indent="0">
              <a:buFontTx/>
              <a:buNone/>
              <a:defRPr kumimoji="1" lang="ja-JP" altLang="en-US" sz="1500" baseline="0" dirty="0">
                <a:solidFill>
                  <a:schemeClr val="tx1"/>
                </a:solidFill>
              </a:defRPr>
            </a:lvl1pPr>
          </a:lstStyle>
          <a:p>
            <a:pPr lvl="0"/>
            <a:r>
              <a:rPr kumimoji="1" lang="en-US" altLang="ja-JP" dirty="0"/>
              <a:t>- Click to edit text </a:t>
            </a:r>
            <a:endParaRPr kumimoji="1" lang="en-US" altLang="ko-KR"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cxnSp>
        <p:nvCxnSpPr>
          <p:cNvPr id="15" name="Straight Connector 14">
            <a:extLst>
              <a:ext uri="{FF2B5EF4-FFF2-40B4-BE49-F238E27FC236}">
                <a16:creationId xmlns:a16="http://schemas.microsoft.com/office/drawing/2014/main" id="{6BA6BFC6-9C2C-0641-9837-970AE17D053D}"/>
              </a:ext>
            </a:extLst>
          </p:cNvPr>
          <p:cNvCxnSpPr>
            <a:cxnSpLocks/>
          </p:cNvCxnSpPr>
          <p:nvPr userDrawn="1"/>
        </p:nvCxnSpPr>
        <p:spPr>
          <a:xfrm>
            <a:off x="810748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61">
            <a:extLst>
              <a:ext uri="{FF2B5EF4-FFF2-40B4-BE49-F238E27FC236}">
                <a16:creationId xmlns:a16="http://schemas.microsoft.com/office/drawing/2014/main" id="{00627CF0-58DB-B94A-ADD8-4DC608874374}"/>
              </a:ext>
            </a:extLst>
          </p:cNvPr>
          <p:cNvSpPr>
            <a:spLocks noGrp="1"/>
          </p:cNvSpPr>
          <p:nvPr>
            <p:ph type="body" sz="quarter" idx="42" hasCustomPrompt="1"/>
          </p:nvPr>
        </p:nvSpPr>
        <p:spPr>
          <a:xfrm>
            <a:off x="8107479"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7" name="Text Placeholder 61">
            <a:extLst>
              <a:ext uri="{FF2B5EF4-FFF2-40B4-BE49-F238E27FC236}">
                <a16:creationId xmlns:a16="http://schemas.microsoft.com/office/drawing/2014/main" id="{31338143-7ADB-AF42-8626-6E5D25C3C5C4}"/>
              </a:ext>
            </a:extLst>
          </p:cNvPr>
          <p:cNvSpPr>
            <a:spLocks noGrp="1"/>
          </p:cNvSpPr>
          <p:nvPr>
            <p:ph type="body" sz="quarter" idx="43" hasCustomPrompt="1"/>
          </p:nvPr>
        </p:nvSpPr>
        <p:spPr>
          <a:xfrm>
            <a:off x="8101129"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3029333559"/>
      </p:ext>
    </p:extLst>
  </p:cSld>
  <p:clrMapOvr>
    <a:masterClrMapping/>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2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49"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 </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8" y="1948611"/>
            <a:ext cx="5270758"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6170128"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6170127" y="1948611"/>
            <a:ext cx="5273075"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788648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3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3321051"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9" y="1948611"/>
            <a:ext cx="3321052"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4235311"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4235310"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3" name="Text Placeholder 61">
            <a:extLst>
              <a:ext uri="{FF2B5EF4-FFF2-40B4-BE49-F238E27FC236}">
                <a16:creationId xmlns:a16="http://schemas.microsoft.com/office/drawing/2014/main" id="{DA70B534-548B-D94C-8B94-113DCB262D81}"/>
              </a:ext>
            </a:extLst>
          </p:cNvPr>
          <p:cNvSpPr>
            <a:spLocks noGrp="1"/>
          </p:cNvSpPr>
          <p:nvPr>
            <p:ph type="body" sz="quarter" idx="44" hasCustomPrompt="1"/>
          </p:nvPr>
        </p:nvSpPr>
        <p:spPr>
          <a:xfrm>
            <a:off x="8105776"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76023C9-64E1-BA4B-8049-CE567C2F4E1A}"/>
              </a:ext>
            </a:extLst>
          </p:cNvPr>
          <p:cNvSpPr>
            <a:spLocks noGrp="1"/>
          </p:cNvSpPr>
          <p:nvPr>
            <p:ph type="body" sz="quarter" idx="45" hasCustomPrompt="1"/>
          </p:nvPr>
        </p:nvSpPr>
        <p:spPr>
          <a:xfrm>
            <a:off x="8105775"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28958547"/>
      </p:ext>
    </p:extLst>
  </p:cSld>
  <p:clrMapOvr>
    <a:masterClrMapping/>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with full-wid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1257301"/>
            <a:ext cx="12192000" cy="49688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Tree>
    <p:extLst>
      <p:ext uri="{BB962C8B-B14F-4D97-AF65-F5344CB8AC3E}">
        <p14:creationId xmlns:p14="http://schemas.microsoft.com/office/powerpoint/2010/main" val="9206794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1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900"/>
            <a:ext cx="5684838" cy="58832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858612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899"/>
            <a:ext cx="5684838" cy="2871216"/>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2" y="3355975"/>
            <a:ext cx="5684838" cy="2871216"/>
          </a:xfrm>
          <a:prstGeom prst="rect">
            <a:avLst/>
          </a:prstGeom>
          <a:solidFill>
            <a:schemeClr val="bg2">
              <a:lumMod val="60000"/>
              <a:lumOff val="40000"/>
            </a:schemeClr>
          </a:solidFill>
        </p:spPr>
        <p:txBody>
          <a:bodyPr/>
          <a:lstStyle/>
          <a:p>
            <a:endParaRPr kumimoji="1" lang="ja-JP" altLang="en-US" dirty="0"/>
          </a:p>
        </p:txBody>
      </p:sp>
    </p:spTree>
    <p:extLst>
      <p:ext uri="{BB962C8B-B14F-4D97-AF65-F5344CB8AC3E}">
        <p14:creationId xmlns:p14="http://schemas.microsoft.com/office/powerpoint/2010/main" val="8823182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6075" y="3162300"/>
            <a:ext cx="5683250"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3" y="3162300"/>
            <a:ext cx="5684838"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6164263" y="2739737"/>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93531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755026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le Slide 1">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3" name="Table Placeholder 2">
            <a:extLst>
              <a:ext uri="{FF2B5EF4-FFF2-40B4-BE49-F238E27FC236}">
                <a16:creationId xmlns:a16="http://schemas.microsoft.com/office/drawing/2014/main" id="{0534D857-2784-A448-999D-D20E1C0E21B7}"/>
              </a:ext>
            </a:extLst>
          </p:cNvPr>
          <p:cNvSpPr>
            <a:spLocks noGrp="1"/>
          </p:cNvSpPr>
          <p:nvPr>
            <p:ph type="tbl" sz="quarter" idx="48"/>
          </p:nvPr>
        </p:nvSpPr>
        <p:spPr>
          <a:xfrm>
            <a:off x="339725" y="2085975"/>
            <a:ext cx="11509375" cy="3308350"/>
          </a:xfrm>
          <a:prstGeom prst="rect">
            <a:avLst/>
          </a:prstGeom>
        </p:spPr>
        <p:txBody>
          <a:bodyPr/>
          <a:lstStyle/>
          <a:p>
            <a:endParaRPr kumimoji="1" lang="ja-JP" altLang="en-US" dirty="0"/>
          </a:p>
        </p:txBody>
      </p:sp>
    </p:spTree>
    <p:extLst>
      <p:ext uri="{BB962C8B-B14F-4D97-AF65-F5344CB8AC3E}">
        <p14:creationId xmlns:p14="http://schemas.microsoft.com/office/powerpoint/2010/main" val="3288105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4AACF09-3938-D949-91CB-4C7D0A1171BC}"/>
              </a:ext>
            </a:extLst>
          </p:cNvPr>
          <p:cNvSpPr/>
          <p:nvPr userDrawn="1"/>
        </p:nvSpPr>
        <p:spPr>
          <a:xfrm>
            <a:off x="6164263" y="0"/>
            <a:ext cx="602773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2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11" name="Chart Placeholder 10">
            <a:extLst>
              <a:ext uri="{FF2B5EF4-FFF2-40B4-BE49-F238E27FC236}">
                <a16:creationId xmlns:a16="http://schemas.microsoft.com/office/drawing/2014/main" id="{B0883976-5CDB-D244-B407-B6CFE5B82969}"/>
              </a:ext>
            </a:extLst>
          </p:cNvPr>
          <p:cNvSpPr>
            <a:spLocks noGrp="1"/>
          </p:cNvSpPr>
          <p:nvPr>
            <p:ph type="chart" sz="quarter" idx="43"/>
          </p:nvPr>
        </p:nvSpPr>
        <p:spPr>
          <a:xfrm>
            <a:off x="6160992" y="1390650"/>
            <a:ext cx="6031008" cy="4699000"/>
          </a:xfrm>
          <a:prstGeom prst="rect">
            <a:avLst/>
          </a:prstGeom>
        </p:spPr>
        <p:txBody>
          <a:bodyPr/>
          <a:lstStyle/>
          <a:p>
            <a:endParaRPr kumimoji="1" lang="ja-JP" altLang="en-US"/>
          </a:p>
        </p:txBody>
      </p:sp>
      <p:sp>
        <p:nvSpPr>
          <p:cNvPr id="10" name="Freeform 1">
            <a:extLst>
              <a:ext uri="{FF2B5EF4-FFF2-40B4-BE49-F238E27FC236}">
                <a16:creationId xmlns:a16="http://schemas.microsoft.com/office/drawing/2014/main" id="{869308BA-C5D5-8844-AF35-A983252B7EBD}"/>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p>
        </p:txBody>
      </p:sp>
    </p:spTree>
    <p:extLst>
      <p:ext uri="{BB962C8B-B14F-4D97-AF65-F5344CB8AC3E}">
        <p14:creationId xmlns:p14="http://schemas.microsoft.com/office/powerpoint/2010/main" val="2639718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defRPr>
            </a:lvl1pPr>
          </a:lstStyle>
          <a:p>
            <a:pPr lvl="0"/>
            <a:endParaRPr dirty="0"/>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 400" charset="0"/>
              </a:defRPr>
            </a:lvl1pPr>
            <a:lvl2pPr marL="977900" indent="-965200">
              <a:lnSpc>
                <a:spcPts val="3200"/>
              </a:lnSpc>
              <a:buFont typeface="+mj-lt"/>
              <a:buAutoNum type="arabicPeriod"/>
              <a:tabLst/>
              <a:defRPr sz="1500" b="0" i="0">
                <a:solidFill>
                  <a:schemeClr val="tx1"/>
                </a:solidFill>
                <a:latin typeface="+mn-lt"/>
                <a:ea typeface="+mn-ea"/>
                <a:cs typeface="SamsungOne 400" charset="0"/>
              </a:defRPr>
            </a:lvl2pPr>
            <a:lvl3pPr marL="977900" indent="-965200">
              <a:lnSpc>
                <a:spcPts val="3200"/>
              </a:lnSpc>
              <a:buFont typeface="+mj-lt"/>
              <a:buAutoNum type="arabicPeriod"/>
              <a:tabLst/>
              <a:defRPr sz="1500" b="0" i="0">
                <a:solidFill>
                  <a:schemeClr val="tx1"/>
                </a:solidFill>
                <a:latin typeface="+mn-lt"/>
                <a:ea typeface="+mn-ea"/>
                <a:cs typeface="SamsungOne 400" charset="0"/>
              </a:defRPr>
            </a:lvl3pPr>
            <a:lvl4pPr marL="977900" indent="-965200">
              <a:lnSpc>
                <a:spcPts val="3200"/>
              </a:lnSpc>
              <a:buFont typeface="+mj-lt"/>
              <a:buAutoNum type="arabicPeriod"/>
              <a:tabLst/>
              <a:defRPr sz="1500" b="0" i="0">
                <a:solidFill>
                  <a:schemeClr val="tx1"/>
                </a:solidFill>
                <a:latin typeface="+mn-lt"/>
                <a:ea typeface="+mn-ea"/>
                <a:cs typeface="SamsungOne 400" charset="0"/>
              </a:defRPr>
            </a:lvl4pPr>
            <a:lvl5pPr marL="977900" indent="-965200">
              <a:lnSpc>
                <a:spcPts val="3200"/>
              </a:lnSpc>
              <a:buFont typeface="+mj-lt"/>
              <a:buAutoNum type="arabicPeriod"/>
              <a:tabLst/>
              <a:defRPr sz="1500" b="0" i="0">
                <a:solidFill>
                  <a:schemeClr val="tx1"/>
                </a:solidFill>
                <a:latin typeface="+mn-lt"/>
                <a:ea typeface="+mn-ea"/>
                <a:cs typeface="SamsungOne 400" charset="0"/>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18" name="Footer Placeholder 69">
            <a:extLst>
              <a:ext uri="{FF2B5EF4-FFF2-40B4-BE49-F238E27FC236}">
                <a16:creationId xmlns:a16="http://schemas.microsoft.com/office/drawing/2014/main" id="{22849EF5-656B-F443-8441-C7EC0E72DBEB}"/>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Slide – 3 Column">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4321811"/>
            <a:ext cx="3736975"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en-US" altLang="ko-KR" dirty="0"/>
          </a:p>
          <a:p>
            <a:pPr lvl="0" indent="0">
              <a:buFontTx/>
              <a:buNone/>
            </a:pP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5" y="1352263"/>
            <a:ext cx="3740106"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36072"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77CDE2FE-58E9-B142-A49B-82B8AD38971F}"/>
              </a:ext>
            </a:extLst>
          </p:cNvPr>
          <p:cNvSpPr>
            <a:spLocks noGrp="1"/>
          </p:cNvSpPr>
          <p:nvPr>
            <p:ph type="body" sz="quarter" idx="45" hasCustomPrompt="1"/>
          </p:nvPr>
        </p:nvSpPr>
        <p:spPr>
          <a:xfrm>
            <a:off x="4236071"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3" name="Text Placeholder 61">
            <a:extLst>
              <a:ext uri="{FF2B5EF4-FFF2-40B4-BE49-F238E27FC236}">
                <a16:creationId xmlns:a16="http://schemas.microsoft.com/office/drawing/2014/main" id="{FBD171F1-1CC6-4847-A25F-A88A1C89A668}"/>
              </a:ext>
            </a:extLst>
          </p:cNvPr>
          <p:cNvSpPr>
            <a:spLocks noGrp="1"/>
          </p:cNvSpPr>
          <p:nvPr>
            <p:ph type="body" sz="quarter" idx="47" hasCustomPrompt="1"/>
          </p:nvPr>
        </p:nvSpPr>
        <p:spPr>
          <a:xfrm>
            <a:off x="8108157"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4" name="Text Placeholder 61">
            <a:extLst>
              <a:ext uri="{FF2B5EF4-FFF2-40B4-BE49-F238E27FC236}">
                <a16:creationId xmlns:a16="http://schemas.microsoft.com/office/drawing/2014/main" id="{788F7E7E-6428-AE43-BD90-F0D5373E8BC3}"/>
              </a:ext>
            </a:extLst>
          </p:cNvPr>
          <p:cNvSpPr>
            <a:spLocks noGrp="1"/>
          </p:cNvSpPr>
          <p:nvPr>
            <p:ph type="body" sz="quarter" idx="48" hasCustomPrompt="1"/>
          </p:nvPr>
        </p:nvSpPr>
        <p:spPr>
          <a:xfrm>
            <a:off x="8108156"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5" name="Chart Placeholder 2">
            <a:extLst>
              <a:ext uri="{FF2B5EF4-FFF2-40B4-BE49-F238E27FC236}">
                <a16:creationId xmlns:a16="http://schemas.microsoft.com/office/drawing/2014/main" id="{40D224AE-656F-244C-A676-54F47DDD9F42}"/>
              </a:ext>
            </a:extLst>
          </p:cNvPr>
          <p:cNvSpPr>
            <a:spLocks noGrp="1"/>
          </p:cNvSpPr>
          <p:nvPr>
            <p:ph type="chart" sz="quarter" idx="49"/>
          </p:nvPr>
        </p:nvSpPr>
        <p:spPr>
          <a:xfrm>
            <a:off x="8107363" y="1758950"/>
            <a:ext cx="3741737" cy="2395728"/>
          </a:xfrm>
          <a:prstGeom prst="rect">
            <a:avLst/>
          </a:prstGeom>
          <a:solidFill>
            <a:schemeClr val="bg1">
              <a:lumMod val="95000"/>
            </a:schemeClr>
          </a:solidFill>
        </p:spPr>
        <p:txBody>
          <a:bodyPr/>
          <a:lstStyle/>
          <a:p>
            <a:endParaRPr kumimoji="1" lang="ja-JP" altLang="en-US"/>
          </a:p>
        </p:txBody>
      </p:sp>
      <p:sp>
        <p:nvSpPr>
          <p:cNvPr id="16" name="Chart Placeholder 2">
            <a:extLst>
              <a:ext uri="{FF2B5EF4-FFF2-40B4-BE49-F238E27FC236}">
                <a16:creationId xmlns:a16="http://schemas.microsoft.com/office/drawing/2014/main" id="{7DFD8CF4-017F-004D-8F74-EF9777BE5F0B}"/>
              </a:ext>
            </a:extLst>
          </p:cNvPr>
          <p:cNvSpPr>
            <a:spLocks noGrp="1"/>
          </p:cNvSpPr>
          <p:nvPr>
            <p:ph type="chart" sz="quarter" idx="50"/>
          </p:nvPr>
        </p:nvSpPr>
        <p:spPr>
          <a:xfrm>
            <a:off x="346075" y="1758950"/>
            <a:ext cx="3741737" cy="2395728"/>
          </a:xfrm>
          <a:prstGeom prst="rect">
            <a:avLst/>
          </a:prstGeom>
          <a:solidFill>
            <a:schemeClr val="bg1">
              <a:lumMod val="95000"/>
            </a:schemeClr>
          </a:solidFill>
        </p:spPr>
        <p:txBody>
          <a:bodyPr/>
          <a:lstStyle/>
          <a:p>
            <a:endParaRPr kumimoji="1" lang="ja-JP" altLang="en-US"/>
          </a:p>
        </p:txBody>
      </p:sp>
      <p:sp>
        <p:nvSpPr>
          <p:cNvPr id="17" name="Chart Placeholder 2">
            <a:extLst>
              <a:ext uri="{FF2B5EF4-FFF2-40B4-BE49-F238E27FC236}">
                <a16:creationId xmlns:a16="http://schemas.microsoft.com/office/drawing/2014/main" id="{7B55E54A-5614-EA43-B386-41C27C8C4221}"/>
              </a:ext>
            </a:extLst>
          </p:cNvPr>
          <p:cNvSpPr>
            <a:spLocks noGrp="1"/>
          </p:cNvSpPr>
          <p:nvPr>
            <p:ph type="chart" sz="quarter" idx="51"/>
          </p:nvPr>
        </p:nvSpPr>
        <p:spPr>
          <a:xfrm>
            <a:off x="4226546" y="1758950"/>
            <a:ext cx="3741737" cy="2395728"/>
          </a:xfrm>
          <a:prstGeom prst="rect">
            <a:avLst/>
          </a:prstGeom>
          <a:solidFill>
            <a:schemeClr val="bg1">
              <a:lumMod val="95000"/>
            </a:schemeClr>
          </a:solidFill>
        </p:spPr>
        <p:txBody>
          <a:bodyPr/>
          <a:lstStyle/>
          <a:p>
            <a:endParaRPr kumimoji="1" lang="ja-JP" altLang="en-US"/>
          </a:p>
        </p:txBody>
      </p:sp>
    </p:spTree>
    <p:extLst>
      <p:ext uri="{BB962C8B-B14F-4D97-AF65-F5344CB8AC3E}">
        <p14:creationId xmlns:p14="http://schemas.microsoft.com/office/powerpoint/2010/main" val="2401504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1">
    <p:bg>
      <p:bgRef idx="1001">
        <a:schemeClr val="bg1"/>
      </p:bgRef>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0"/>
            <a:ext cx="12192000" cy="6858000"/>
          </a:xfrm>
          <a:prstGeom prst="rect">
            <a:avLst/>
          </a:prstGeom>
          <a:solidFill>
            <a:schemeClr val="bg2">
              <a:lumMod val="60000"/>
              <a:lumOff val="40000"/>
            </a:schemeClr>
          </a:solidFill>
        </p:spPr>
        <p:txBody>
          <a:bodyPr/>
          <a:lstStyle/>
          <a:p>
            <a:endParaRPr kumimoji="1" lang="ja-JP" altLang="en-US" dirty="0"/>
          </a:p>
        </p:txBody>
      </p:sp>
      <p:sp>
        <p:nvSpPr>
          <p:cNvPr id="3" name="Holder 3"/>
          <p:cNvSpPr>
            <a:spLocks noGrp="1"/>
          </p:cNvSpPr>
          <p:nvPr>
            <p:ph type="body" idx="1"/>
          </p:nvPr>
        </p:nvSpPr>
        <p:spPr>
          <a:xfrm>
            <a:off x="342899" y="1972914"/>
            <a:ext cx="5753101" cy="1828800"/>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
        <p:nvSpPr>
          <p:cNvPr id="6" name="Footer Placeholder 69">
            <a:extLst>
              <a:ext uri="{FF2B5EF4-FFF2-40B4-BE49-F238E27FC236}">
                <a16:creationId xmlns:a16="http://schemas.microsoft.com/office/drawing/2014/main" id="{82CC7452-CF6B-EC46-B381-530869CE67CF}"/>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extLst>
      <p:ext uri="{BB962C8B-B14F-4D97-AF65-F5344CB8AC3E}">
        <p14:creationId xmlns:p14="http://schemas.microsoft.com/office/powerpoint/2010/main" val="360507090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g Idea">
    <p:spTree>
      <p:nvGrpSpPr>
        <p:cNvPr id="1" name=""/>
        <p:cNvGrpSpPr/>
        <p:nvPr/>
      </p:nvGrpSpPr>
      <p:grpSpPr>
        <a:xfrm>
          <a:off x="0" y="0"/>
          <a:ext cx="0" cy="0"/>
          <a:chOff x="0" y="0"/>
          <a:chExt cx="0" cy="0"/>
        </a:xfrm>
      </p:grpSpPr>
      <p:sp>
        <p:nvSpPr>
          <p:cNvPr id="3" name="Holder 3"/>
          <p:cNvSpPr>
            <a:spLocks noGrp="1"/>
          </p:cNvSpPr>
          <p:nvPr>
            <p:ph type="body" idx="1"/>
          </p:nvPr>
        </p:nvSpPr>
        <p:spPr>
          <a:xfrm>
            <a:off x="327024" y="1942143"/>
            <a:ext cx="9853614" cy="3856185"/>
          </a:xfrm>
          <a:prstGeom prst="rect">
            <a:avLst/>
          </a:prstGeom>
        </p:spPr>
        <p:txBody>
          <a:bodyPr/>
          <a:lstStyle>
            <a:lvl1pPr>
              <a:defRPr kumimoji="1" sz="9750" dirty="0">
                <a:solidFill>
                  <a:schemeClr val="tx1"/>
                </a:solidFill>
                <a:latin typeface="Samsung Sharp Sans Bold" pitchFamily="2" charset="0"/>
              </a:defRPr>
            </a:lvl1pPr>
          </a:lstStyle>
          <a:p>
            <a:pPr lvl="0"/>
            <a:endParaRPr dirty="0"/>
          </a:p>
        </p:txBody>
      </p:sp>
      <p:sp>
        <p:nvSpPr>
          <p:cNvPr id="10" name="Footer Placeholder 9">
            <a:extLst>
              <a:ext uri="{FF2B5EF4-FFF2-40B4-BE49-F238E27FC236}">
                <a16:creationId xmlns:a16="http://schemas.microsoft.com/office/drawing/2014/main" id="{CC2F99CD-E90F-3044-A435-90F26F0BE5FC}"/>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p>
            <a:endParaRPr kumimoji="1" lang="ja-JP" altLang="en-US"/>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Freeform 1">
            <a:extLst>
              <a:ext uri="{FF2B5EF4-FFF2-40B4-BE49-F238E27FC236}">
                <a16:creationId xmlns:a16="http://schemas.microsoft.com/office/drawing/2014/main" id="{A1B2C2FF-6E80-364D-8472-83337EBC7171}"/>
              </a:ext>
            </a:extLst>
          </p:cNvPr>
          <p:cNvSpPr>
            <a:spLocks noChangeArrowheads="1"/>
          </p:cNvSpPr>
          <p:nvPr userDrawn="1"/>
        </p:nvSpPr>
        <p:spPr bwMode="auto">
          <a:xfrm>
            <a:off x="11009313" y="6458800"/>
            <a:ext cx="839787" cy="128605"/>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bg1"/>
          </a:solidFill>
          <a:ln>
            <a:noFill/>
          </a:ln>
          <a:effectLst/>
        </p:spPr>
        <p:txBody>
          <a:bodyPr wrap="none" anchor="ctr"/>
          <a:lstStyle/>
          <a:p>
            <a:endParaRPr lang="ja-JP"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1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1995263"/>
            <a:ext cx="5519058" cy="3848428"/>
          </a:xfrm>
          <a:prstGeom prst="rect">
            <a:avLst/>
          </a:prstGeom>
        </p:spPr>
        <p:txBody>
          <a:bodyPr wrap="square"/>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471646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518682"/>
            <a:ext cx="4716463" cy="3045506"/>
          </a:xfrm>
          <a:prstGeom prst="rect">
            <a:avLst/>
          </a:prstGeom>
        </p:spPr>
        <p:txBody>
          <a:bodyPr/>
          <a:lstStyle>
            <a:lvl1pPr>
              <a:defRPr kumimoji="1" lang="ja-JP" altLang="en-US" sz="1500" baseline="0" dirty="0">
                <a:solidFill>
                  <a:schemeClr val="tx1"/>
                </a:solidFill>
                <a:latin typeface="+mn-lt"/>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4722813"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1796596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346558" y="1949450"/>
            <a:ext cx="1053416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2034474"/>
            <a:ext cx="10540480"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01960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2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527652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601232"/>
            <a:ext cx="5276624"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5283634"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53004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530043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5307477"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25260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Slide Number Placeholder 6">
            <a:extLst>
              <a:ext uri="{FF2B5EF4-FFF2-40B4-BE49-F238E27FC236}">
                <a16:creationId xmlns:a16="http://schemas.microsoft.com/office/drawing/2014/main" id="{588C6F1B-FD7C-2542-9743-5EC2823D1E12}"/>
              </a:ext>
            </a:extLst>
          </p:cNvPr>
          <p:cNvSpPr txBox="1">
            <a:spLocks/>
          </p:cNvSpPr>
          <p:nvPr userDrawn="1"/>
        </p:nvSpPr>
        <p:spPr>
          <a:xfrm>
            <a:off x="205190" y="6575436"/>
            <a:ext cx="367977" cy="120639"/>
          </a:xfrm>
          <a:prstGeom prst="rect">
            <a:avLst/>
          </a:prstGeom>
        </p:spPr>
        <p:txBody>
          <a:bodyPr vert="horz" wrap="square" lIns="0" tIns="0" rIns="0" bIns="0" rtlCol="0" anchor="b" anchorCtr="0"/>
          <a:lstStyle>
            <a:defPPr>
              <a:defRPr lang="en-US"/>
            </a:defPPr>
            <a:lvl1pPr marL="0" algn="ctr" defTabSz="914400" rtl="0" eaLnBrk="1" latinLnBrk="0" hangingPunct="1">
              <a:defRPr sz="1050" b="1" i="0" kern="1200" spc="0">
                <a:solidFill>
                  <a:schemeClr val="bg1"/>
                </a:solidFill>
                <a:latin typeface="Arial" panose="020B06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BCC8D0D-EAEC-449D-9161-023DFF90F2E2}" type="slidenum">
              <a:rPr lang="en-US" sz="750" smtClean="0">
                <a:solidFill>
                  <a:schemeClr val="tx1"/>
                </a:solidFill>
                <a:latin typeface="SamsungOne 400" panose="020B0503030303020204" pitchFamily="34" charset="0"/>
                <a:ea typeface="SamsungOne 400" panose="020B0503030303020204" pitchFamily="34" charset="0"/>
                <a:cs typeface="Samsung Sharp Sans Bold" pitchFamily="2" charset="0"/>
              </a:rPr>
              <a:pPr algn="l"/>
              <a:t>‹#›</a:t>
            </a:fld>
            <a:endParaRPr lang="en-US" sz="750" b="0" dirty="0">
              <a:solidFill>
                <a:schemeClr val="tx1"/>
              </a:solidFill>
              <a:latin typeface="SamsungOne 400" panose="020B0503030303020204" pitchFamily="34" charset="0"/>
              <a:ea typeface="SamsungOne 400" panose="020B0503030303020204" pitchFamily="34" charset="0"/>
              <a:cs typeface="Samsung Sharp Sans Bold" pitchFamily="2" charset="0"/>
            </a:endParaRPr>
          </a:p>
        </p:txBody>
      </p:sp>
    </p:spTree>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709" r:id="rId4"/>
    <p:sldLayoutId id="2147483670" r:id="rId5"/>
    <p:sldLayoutId id="2147483673" r:id="rId6"/>
    <p:sldLayoutId id="2147483711" r:id="rId7"/>
    <p:sldLayoutId id="2147483712" r:id="rId8"/>
    <p:sldLayoutId id="2147483713" r:id="rId9"/>
    <p:sldLayoutId id="2147483714" r:id="rId10"/>
    <p:sldLayoutId id="2147483715" r:id="rId11"/>
    <p:sldLayoutId id="2147483716" r:id="rId12"/>
    <p:sldLayoutId id="2147483718" r:id="rId13"/>
    <p:sldLayoutId id="2147483720" r:id="rId14"/>
    <p:sldLayoutId id="2147483721" r:id="rId15"/>
    <p:sldLayoutId id="2147483723" r:id="rId16"/>
    <p:sldLayoutId id="2147483724" r:id="rId17"/>
    <p:sldLayoutId id="2147483726" r:id="rId18"/>
    <p:sldLayoutId id="2147483727" r:id="rId19"/>
    <p:sldLayoutId id="2147483728" r:id="rId20"/>
  </p:sldLayoutIdLst>
  <p:hf sldNum="0" hdr="0" dt="0"/>
  <p:txStyles>
    <p:titleStyle>
      <a:lvl1pPr>
        <a:defRPr sz="750">
          <a:latin typeface="SamsungOne 700" panose="020B0803030303020204" pitchFamily="34" charset="0"/>
          <a:ea typeface="+mj-ea"/>
          <a:cs typeface="+mj-cs"/>
        </a:defRPr>
      </a:lvl1pPr>
    </p:titleStyle>
    <p:body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bodyStyle>
    <p:other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otherStyle>
  </p:txStyles>
  <p:extLst>
    <p:ext uri="{27BBF7A9-308A-43DC-89C8-2F10F3537804}">
      <p15:sldGuideLst xmlns:p15="http://schemas.microsoft.com/office/powerpoint/2012/main">
        <p15:guide id="1" orient="horz" pos="792" userDrawn="1">
          <p15:clr>
            <a:srgbClr val="F26B43"/>
          </p15:clr>
        </p15:guide>
        <p15:guide id="2" pos="3840" userDrawn="1">
          <p15:clr>
            <a:srgbClr val="F26B43"/>
          </p15:clr>
        </p15:guide>
        <p15:guide id="3" pos="217" userDrawn="1">
          <p15:clr>
            <a:srgbClr val="F26B43"/>
          </p15:clr>
        </p15:guide>
        <p15:guide id="4" pos="7464" userDrawn="1">
          <p15:clr>
            <a:srgbClr val="F26B43"/>
          </p15:clr>
        </p15:guide>
        <p15:guide id="5" orient="horz" pos="216" userDrawn="1">
          <p15:clr>
            <a:srgbClr val="F26B43"/>
          </p15:clr>
        </p15:guide>
        <p15:guide id="7" pos="6240" userDrawn="1">
          <p15:clr>
            <a:srgbClr val="F26B43"/>
          </p15:clr>
        </p15:guide>
        <p15:guide id="9" pos="5018" userDrawn="1">
          <p15:clr>
            <a:srgbClr val="F26B43"/>
          </p15:clr>
        </p15:guide>
        <p15:guide id="10" pos="3798" userDrawn="1">
          <p15:clr>
            <a:srgbClr val="F26B43"/>
          </p15:clr>
        </p15:guide>
        <p15:guide id="11" pos="2052" userDrawn="1">
          <p15:clr>
            <a:srgbClr val="F26B43"/>
          </p15:clr>
        </p15:guide>
        <p15:guide id="12" pos="1353" userDrawn="1">
          <p15:clr>
            <a:srgbClr val="F26B43"/>
          </p15:clr>
        </p15:guide>
        <p15:guide id="13" orient="horz" pos="1314" userDrawn="1">
          <p15:clr>
            <a:srgbClr val="F26B43"/>
          </p15:clr>
        </p15:guide>
        <p15:guide id="14" orient="horz" pos="1748" userDrawn="1">
          <p15:clr>
            <a:srgbClr val="F26B43"/>
          </p15:clr>
        </p15:guide>
        <p15:guide id="15" orient="horz" pos="2618" userDrawn="1">
          <p15:clr>
            <a:srgbClr val="F26B43"/>
          </p15:clr>
        </p15:guide>
        <p15:guide id="17" orient="horz" pos="2964" userDrawn="1">
          <p15:clr>
            <a:srgbClr val="F26B43"/>
          </p15:clr>
        </p15:guide>
        <p15:guide id="18" orient="horz" pos="3398" userDrawn="1">
          <p15:clr>
            <a:srgbClr val="F26B43"/>
          </p15:clr>
        </p15:guide>
        <p15:guide id="19" orient="horz" pos="876" userDrawn="1">
          <p15:clr>
            <a:srgbClr val="F26B43"/>
          </p15:clr>
        </p15:guide>
        <p15:guide id="20" orient="horz" pos="4146" userDrawn="1">
          <p15:clr>
            <a:srgbClr val="F26B43"/>
          </p15:clr>
        </p15:guide>
        <p15:guide id="21" orient="horz" pos="3922" userDrawn="1">
          <p15:clr>
            <a:srgbClr val="F26B43"/>
          </p15:clr>
        </p15:guide>
        <p15:guide id="22" orient="horz" pos="3486" userDrawn="1">
          <p15:clr>
            <a:srgbClr val="F26B43"/>
          </p15:clr>
        </p15:guide>
        <p15:guide id="23" orient="horz" pos="1662" userDrawn="1">
          <p15:clr>
            <a:srgbClr val="F26B43"/>
          </p15:clr>
        </p15:guide>
        <p15:guide id="24" orient="horz" pos="2094" userDrawn="1">
          <p15:clr>
            <a:srgbClr val="F26B43"/>
          </p15:clr>
        </p15:guide>
        <p15:guide id="25" orient="horz" pos="2184" userDrawn="1">
          <p15:clr>
            <a:srgbClr val="F26B43"/>
          </p15:clr>
        </p15:guide>
        <p15:guide id="26" orient="horz" pos="2530" userDrawn="1">
          <p15:clr>
            <a:srgbClr val="F26B43"/>
          </p15:clr>
        </p15:guide>
        <p15:guide id="27" orient="horz" pos="3052" userDrawn="1">
          <p15:clr>
            <a:srgbClr val="F26B43"/>
          </p15:clr>
        </p15:guide>
        <p15:guide id="28" orient="horz" pos="1226" userDrawn="1">
          <p15:clr>
            <a:srgbClr val="F26B43"/>
          </p15:clr>
        </p15:guide>
        <p15:guide id="29" orient="horz" pos="442" userDrawn="1">
          <p15:clr>
            <a:srgbClr val="F26B43"/>
          </p15:clr>
        </p15:guide>
        <p15:guide id="30" orient="horz" pos="356" userDrawn="1">
          <p15:clr>
            <a:srgbClr val="F26B43"/>
          </p15:clr>
        </p15:guide>
        <p15:guide id="31" pos="1440" userDrawn="1">
          <p15:clr>
            <a:srgbClr val="F26B43"/>
          </p15:clr>
        </p15:guide>
        <p15:guide id="32" pos="2663" userDrawn="1">
          <p15:clr>
            <a:srgbClr val="F26B43"/>
          </p15:clr>
        </p15:guide>
        <p15:guide id="33" pos="3883" userDrawn="1">
          <p15:clr>
            <a:srgbClr val="F26B43"/>
          </p15:clr>
        </p15:guide>
        <p15:guide id="34" pos="5106" userDrawn="1">
          <p15:clr>
            <a:srgbClr val="F26B43"/>
          </p15:clr>
        </p15:guide>
        <p15:guide id="35" pos="6328" userDrawn="1">
          <p15:clr>
            <a:srgbClr val="F26B43"/>
          </p15:clr>
        </p15:guide>
        <p15:guide id="37" pos="742" userDrawn="1">
          <p15:clr>
            <a:srgbClr val="F26B43"/>
          </p15:clr>
        </p15:guide>
        <p15:guide id="38" pos="830" userDrawn="1">
          <p15:clr>
            <a:srgbClr val="F26B43"/>
          </p15:clr>
        </p15:guide>
        <p15:guide id="39" pos="2574" userDrawn="1">
          <p15:clr>
            <a:srgbClr val="F26B43"/>
          </p15:clr>
        </p15:guide>
        <p15:guide id="40" pos="1962" userDrawn="1">
          <p15:clr>
            <a:srgbClr val="F26B43"/>
          </p15:clr>
        </p15:guide>
        <p15:guide id="41" pos="3186" userDrawn="1">
          <p15:clr>
            <a:srgbClr val="F26B43"/>
          </p15:clr>
        </p15:guide>
        <p15:guide id="42" pos="3272" userDrawn="1">
          <p15:clr>
            <a:srgbClr val="F26B43"/>
          </p15:clr>
        </p15:guide>
        <p15:guide id="43" pos="4406" userDrawn="1">
          <p15:clr>
            <a:srgbClr val="F26B43"/>
          </p15:clr>
        </p15:guide>
        <p15:guide id="44" pos="4494" userDrawn="1">
          <p15:clr>
            <a:srgbClr val="F26B43"/>
          </p15:clr>
        </p15:guide>
        <p15:guide id="45" pos="5628" userDrawn="1">
          <p15:clr>
            <a:srgbClr val="F26B43"/>
          </p15:clr>
        </p15:guide>
        <p15:guide id="46" pos="5716" userDrawn="1">
          <p15:clr>
            <a:srgbClr val="F26B43"/>
          </p15:clr>
        </p15:guide>
        <p15:guide id="47" pos="6854" userDrawn="1">
          <p15:clr>
            <a:srgbClr val="F26B43"/>
          </p15:clr>
        </p15:guide>
        <p15:guide id="48" pos="6938" userDrawn="1">
          <p15:clr>
            <a:srgbClr val="F26B43"/>
          </p15:clr>
        </p15:guide>
        <p15:guide id="49" orient="horz" pos="383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ran/TSG_RAN/TSGR_108/Docs/RP-251825.zip"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hyperlink" Target="mailto:0.45@500" TargetMode="Externa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hyperlink" Target="https://www.itu.int/dms_ties/itu-r/md/23/wp5d/c/R23-WP5D-C-0792!H5-N5.14!MSW-E.docx" TargetMode="Externa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3370666" cy="584775"/>
          </a:xfrm>
          <a:prstGeom prst="rect">
            <a:avLst/>
          </a:prstGeom>
          <a:noFill/>
        </p:spPr>
        <p:txBody>
          <a:bodyPr wrap="none" rtlCol="0">
            <a:spAutoFit/>
          </a:bodyPr>
          <a:lstStyle/>
          <a:p>
            <a:r>
              <a:rPr lang="en-US" altLang="ko-KR" sz="1600" dirty="0">
                <a:latin typeface="Calibri" panose="020F0502020204030204" pitchFamily="34" charset="0"/>
                <a:ea typeface="Calibri" panose="020F0502020204030204" pitchFamily="34" charset="0"/>
                <a:cs typeface="Calibri" panose="020F0502020204030204" pitchFamily="34" charset="0"/>
              </a:rPr>
              <a:t>3GPP TSG RAN Meeting #109</a:t>
            </a:r>
          </a:p>
          <a:p>
            <a:r>
              <a:rPr lang="en-US" altLang="ko-KR" sz="1600" dirty="0">
                <a:latin typeface="Calibri" panose="020F0502020204030204" pitchFamily="34" charset="0"/>
                <a:ea typeface="Calibri" panose="020F0502020204030204" pitchFamily="34" charset="0"/>
                <a:cs typeface="Calibri" panose="020F0502020204030204" pitchFamily="34" charset="0"/>
              </a:rPr>
              <a:t>Beijing,</a:t>
            </a:r>
            <a:r>
              <a:rPr lang="ko-KR" altLang="en-US" sz="1600" dirty="0">
                <a:latin typeface="Calibri" panose="020F0502020204030204" pitchFamily="34" charset="0"/>
                <a:ea typeface="Calibri" panose="020F0502020204030204" pitchFamily="34" charset="0"/>
                <a:cs typeface="Calibri" panose="020F0502020204030204" pitchFamily="34" charset="0"/>
              </a:rPr>
              <a:t> </a:t>
            </a:r>
            <a:r>
              <a:rPr lang="en-US" altLang="ko-KR" sz="1600" dirty="0">
                <a:latin typeface="Calibri" panose="020F0502020204030204" pitchFamily="34" charset="0"/>
                <a:ea typeface="Calibri" panose="020F0502020204030204" pitchFamily="34" charset="0"/>
                <a:cs typeface="Calibri" panose="020F0502020204030204" pitchFamily="34" charset="0"/>
              </a:rPr>
              <a:t>China</a:t>
            </a:r>
            <a:r>
              <a:rPr lang="pl-PL" altLang="ko-KR" sz="1600" dirty="0">
                <a:latin typeface="Calibri" panose="020F0502020204030204" pitchFamily="34" charset="0"/>
                <a:ea typeface="Calibri" panose="020F0502020204030204" pitchFamily="34" charset="0"/>
                <a:cs typeface="Calibri" panose="020F0502020204030204" pitchFamily="34" charset="0"/>
              </a:rPr>
              <a:t>, </a:t>
            </a:r>
            <a:r>
              <a:rPr lang="en-US" altLang="ko-KR" sz="1600" dirty="0">
                <a:latin typeface="Calibri" panose="020F0502020204030204" pitchFamily="34" charset="0"/>
                <a:ea typeface="Calibri" panose="020F0502020204030204" pitchFamily="34" charset="0"/>
                <a:cs typeface="Calibri" panose="020F0502020204030204" pitchFamily="34" charset="0"/>
              </a:rPr>
              <a:t>September</a:t>
            </a:r>
            <a:r>
              <a:rPr lang="pl-PL" altLang="ko-KR" sz="1600" dirty="0">
                <a:latin typeface="Calibri" panose="020F0502020204030204" pitchFamily="34" charset="0"/>
                <a:ea typeface="Calibri" panose="020F0502020204030204" pitchFamily="34" charset="0"/>
                <a:cs typeface="Calibri" panose="020F0502020204030204" pitchFamily="34" charset="0"/>
              </a:rPr>
              <a:t> </a:t>
            </a:r>
            <a:r>
              <a:rPr lang="en-US" altLang="ko-KR" sz="1600" dirty="0">
                <a:latin typeface="Calibri" panose="020F0502020204030204" pitchFamily="34" charset="0"/>
                <a:ea typeface="Calibri" panose="020F0502020204030204" pitchFamily="34" charset="0"/>
                <a:cs typeface="Calibri" panose="020F0502020204030204" pitchFamily="34" charset="0"/>
              </a:rPr>
              <a:t>15</a:t>
            </a:r>
            <a:r>
              <a:rPr lang="pl-PL" altLang="ko-KR" sz="1600" dirty="0">
                <a:latin typeface="Calibri" panose="020F0502020204030204" pitchFamily="34" charset="0"/>
                <a:ea typeface="Calibri" panose="020F0502020204030204" pitchFamily="34" charset="0"/>
                <a:cs typeface="Calibri" panose="020F0502020204030204" pitchFamily="34" charset="0"/>
              </a:rPr>
              <a:t>-</a:t>
            </a:r>
            <a:r>
              <a:rPr lang="en-US" altLang="ko-KR" sz="1600" dirty="0">
                <a:latin typeface="Calibri" panose="020F0502020204030204" pitchFamily="34" charset="0"/>
                <a:ea typeface="Calibri" panose="020F0502020204030204" pitchFamily="34" charset="0"/>
                <a:cs typeface="Calibri" panose="020F0502020204030204" pitchFamily="34" charset="0"/>
              </a:rPr>
              <a:t>18</a:t>
            </a:r>
            <a:r>
              <a:rPr lang="pl-PL" altLang="ko-KR" sz="1600" dirty="0">
                <a:latin typeface="Calibri" panose="020F0502020204030204" pitchFamily="34" charset="0"/>
                <a:ea typeface="Calibri" panose="020F0502020204030204" pitchFamily="34" charset="0"/>
                <a:cs typeface="Calibri" panose="020F0502020204030204" pitchFamily="34" charset="0"/>
              </a:rPr>
              <a:t>, 2025</a:t>
            </a:r>
            <a:endParaRPr lang="ko-KR" altLang="en-US" sz="1600" dirty="0">
              <a:latin typeface="Calibri" panose="020F0502020204030204" pitchFamily="34" charset="0"/>
              <a:cs typeface="Calibri" panose="020F0502020204030204" pitchFamily="34" charset="0"/>
            </a:endParaRPr>
          </a:p>
        </p:txBody>
      </p:sp>
      <p:sp>
        <p:nvSpPr>
          <p:cNvPr id="10" name="Text Placeholder 1">
            <a:extLst>
              <a:ext uri="{FF2B5EF4-FFF2-40B4-BE49-F238E27FC236}">
                <a16:creationId xmlns:a16="http://schemas.microsoft.com/office/drawing/2014/main" id="{3AA708F0-85A4-DA4C-85E5-408F86CE18FA}"/>
              </a:ext>
            </a:extLst>
          </p:cNvPr>
          <p:cNvSpPr>
            <a:spLocks noGrp="1"/>
          </p:cNvSpPr>
          <p:nvPr>
            <p:ph type="body" sz="quarter" idx="10"/>
          </p:nvPr>
        </p:nvSpPr>
        <p:spPr>
          <a:xfrm>
            <a:off x="222250" y="1560711"/>
            <a:ext cx="11276532" cy="2566227"/>
          </a:xfrm>
        </p:spPr>
        <p:txBody>
          <a:bodyPr/>
          <a:lstStyle/>
          <a:p>
            <a:pPr algn="l">
              <a:lnSpc>
                <a:spcPct val="150000"/>
              </a:lnSpc>
            </a:pPr>
            <a:r>
              <a:rPr lang="en-US" sz="3200" dirty="0">
                <a:latin typeface="Calibri" panose="020F0502020204030204" pitchFamily="34" charset="0"/>
                <a:ea typeface="Calibri" panose="020F0502020204030204" pitchFamily="34" charset="0"/>
                <a:cs typeface="Calibri" panose="020F0502020204030204" pitchFamily="34" charset="0"/>
              </a:rPr>
              <a:t>Agenda Item:	8.2.1.2</a:t>
            </a:r>
          </a:p>
          <a:p>
            <a:pPr algn="l">
              <a:lnSpc>
                <a:spcPct val="150000"/>
              </a:lnSpc>
            </a:pPr>
            <a:r>
              <a:rPr lang="en-US" sz="3200" dirty="0">
                <a:latin typeface="Calibri" panose="020F0502020204030204" pitchFamily="34" charset="0"/>
                <a:ea typeface="Calibri" panose="020F0502020204030204" pitchFamily="34" charset="0"/>
                <a:cs typeface="Calibri" panose="020F0502020204030204" pitchFamily="34" charset="0"/>
              </a:rPr>
              <a:t>Source:		Samsung</a:t>
            </a:r>
          </a:p>
          <a:p>
            <a:pPr algn="l">
              <a:lnSpc>
                <a:spcPct val="150000"/>
              </a:lnSpc>
            </a:pPr>
            <a:r>
              <a:rPr lang="en-US" sz="3200" dirty="0">
                <a:latin typeface="Calibri" panose="020F0502020204030204" pitchFamily="34" charset="0"/>
                <a:ea typeface="Calibri" panose="020F0502020204030204" pitchFamily="34" charset="0"/>
                <a:cs typeface="Calibri" panose="020F0502020204030204" pitchFamily="34" charset="0"/>
              </a:rPr>
              <a:t>Title: 		Samsung Views on IMT-2030 TPRs</a:t>
            </a:r>
          </a:p>
          <a:p>
            <a:pPr algn="l">
              <a:lnSpc>
                <a:spcPct val="150000"/>
              </a:lnSpc>
            </a:pPr>
            <a:r>
              <a:rPr lang="en-US" sz="3200" dirty="0">
                <a:latin typeface="Calibri" panose="020F0502020204030204" pitchFamily="34" charset="0"/>
                <a:ea typeface="Calibri" panose="020F0502020204030204" pitchFamily="34" charset="0"/>
                <a:cs typeface="Calibri" panose="020F0502020204030204" pitchFamily="34" charset="0"/>
              </a:rPr>
              <a:t>Document for: 	Discussion</a:t>
            </a:r>
          </a:p>
        </p:txBody>
      </p:sp>
      <p:sp>
        <p:nvSpPr>
          <p:cNvPr id="4" name="TextBox 3"/>
          <p:cNvSpPr txBox="1"/>
          <p:nvPr/>
        </p:nvSpPr>
        <p:spPr>
          <a:xfrm>
            <a:off x="11165757" y="0"/>
            <a:ext cx="1090363" cy="338554"/>
          </a:xfrm>
          <a:prstGeom prst="rect">
            <a:avLst/>
          </a:prstGeom>
          <a:noFill/>
        </p:spPr>
        <p:txBody>
          <a:bodyPr wrap="none" rtlCol="0">
            <a:spAutoFit/>
          </a:bodyPr>
          <a:lstStyle/>
          <a:p>
            <a:r>
              <a:rPr lang="en-US" altLang="ko-KR" sz="1600" dirty="0" smtClean="0">
                <a:latin typeface="Calibri" panose="020F0502020204030204" pitchFamily="34" charset="0"/>
                <a:ea typeface="Calibri" panose="020F0502020204030204" pitchFamily="34" charset="0"/>
                <a:cs typeface="Calibri" panose="020F0502020204030204" pitchFamily="34" charset="0"/>
              </a:rPr>
              <a:t>RP-252533</a:t>
            </a:r>
            <a:endParaRPr lang="ko-KR" alt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69473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10860B-A466-6441-A197-1889C8032C50}"/>
              </a:ext>
            </a:extLst>
          </p:cNvPr>
          <p:cNvSpPr>
            <a:spLocks noGrp="1"/>
          </p:cNvSpPr>
          <p:nvPr>
            <p:ph type="body" idx="39"/>
          </p:nvPr>
        </p:nvSpPr>
        <p:spPr/>
        <p:txBody>
          <a:bodyPr/>
          <a:lstStyle/>
          <a:p>
            <a:r>
              <a:rPr lang="en-US" altLang="ja-JP" b="1" dirty="0">
                <a:latin typeface="Calibri" panose="020F0502020204030204" pitchFamily="34" charset="0"/>
                <a:ea typeface="Calibri" panose="020F0502020204030204" pitchFamily="34" charset="0"/>
                <a:cs typeface="Calibri" panose="020F0502020204030204" pitchFamily="34" charset="0"/>
              </a:rPr>
              <a:t>Introduction</a:t>
            </a:r>
          </a:p>
        </p:txBody>
      </p:sp>
      <p:sp>
        <p:nvSpPr>
          <p:cNvPr id="6" name="Text Placeholder 5">
            <a:extLst>
              <a:ext uri="{FF2B5EF4-FFF2-40B4-BE49-F238E27FC236}">
                <a16:creationId xmlns:a16="http://schemas.microsoft.com/office/drawing/2014/main" id="{0ED61CFD-BE35-49E0-918C-558A69B944B7}"/>
              </a:ext>
            </a:extLst>
          </p:cNvPr>
          <p:cNvSpPr txBox="1">
            <a:spLocks/>
          </p:cNvSpPr>
          <p:nvPr/>
        </p:nvSpPr>
        <p:spPr>
          <a:xfrm>
            <a:off x="400556" y="1286177"/>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r>
              <a:rPr lang="en-US" altLang="ja-JP" sz="2400" kern="0" dirty="0">
                <a:latin typeface="Calibri" panose="020F0502020204030204" pitchFamily="34" charset="0"/>
                <a:ea typeface="Calibri" panose="020F0502020204030204" pitchFamily="34" charset="0"/>
                <a:cs typeface="Calibri" panose="020F0502020204030204" pitchFamily="34" charset="0"/>
              </a:rPr>
              <a:t>In RAN#108, 3GPP TSG RAN proposed to consider 4 additional items, i.e., positioning, sensing-related capabilities, AI-related capabilities, and joint/composite requirement, as IMT-2030 TPRs. Furthermore, 3GPP TSG RAN has held an initial discussion on target values for the listed TPR items and made some progress, as captured in </a:t>
            </a:r>
            <a:r>
              <a:rPr lang="en-US" altLang="ja-JP" sz="2400" kern="0" dirty="0">
                <a:latin typeface="Calibri" panose="020F0502020204030204" pitchFamily="34" charset="0"/>
                <a:ea typeface="Calibri" panose="020F0502020204030204" pitchFamily="34" charset="0"/>
                <a:cs typeface="Calibri" panose="020F0502020204030204" pitchFamily="34" charset="0"/>
                <a:hlinkClick r:id="rId2"/>
              </a:rPr>
              <a:t>RP-251825</a:t>
            </a:r>
            <a:r>
              <a:rPr lang="en-US" altLang="ja-JP" sz="2400" kern="0" dirty="0">
                <a:latin typeface="Calibri" panose="020F0502020204030204" pitchFamily="34" charset="0"/>
                <a:ea typeface="Calibri" panose="020F0502020204030204" pitchFamily="34" charset="0"/>
                <a:cs typeface="Calibri" panose="020F0502020204030204" pitchFamily="34" charset="0"/>
              </a:rPr>
              <a:t>.</a:t>
            </a:r>
          </a:p>
          <a:p>
            <a:pPr marL="349868" indent="-342900" defTabSz="914400">
              <a:spcBef>
                <a:spcPts val="300"/>
              </a:spcBef>
              <a:spcAft>
                <a:spcPts val="300"/>
              </a:spcAft>
              <a:buFont typeface="Wingdings" panose="05000000000000000000" pitchFamily="2" charset="2"/>
              <a:buChar char="§"/>
              <a:tabLst>
                <a:tab pos="1090613" algn="l"/>
              </a:tabLst>
            </a:pPr>
            <a:r>
              <a:rPr lang="en-US" altLang="ja-JP" sz="2400" kern="0" dirty="0">
                <a:latin typeface="Calibri" panose="020F0502020204030204" pitchFamily="34" charset="0"/>
                <a:ea typeface="Calibri" panose="020F0502020204030204" pitchFamily="34" charset="0"/>
                <a:cs typeface="Calibri" panose="020F0502020204030204" pitchFamily="34" charset="0"/>
              </a:rPr>
              <a:t>In this contribution, we provide the following for further discussion.</a:t>
            </a:r>
          </a:p>
          <a:p>
            <a:pPr marL="627130" lvl="1" indent="-342900" defTabSz="914400">
              <a:spcBef>
                <a:spcPts val="300"/>
              </a:spcBef>
              <a:spcAft>
                <a:spcPts val="300"/>
              </a:spcAft>
              <a:buFont typeface="Wingdings" panose="05000000000000000000" pitchFamily="2" charset="2"/>
              <a:buChar char="§"/>
              <a:tabLst>
                <a:tab pos="1090613" algn="l"/>
              </a:tabLst>
            </a:pPr>
            <a:r>
              <a:rPr lang="en-US" altLang="ja-JP" sz="1800" kern="0" dirty="0" smtClean="0">
                <a:latin typeface="Calibri" panose="020F0502020204030204" pitchFamily="34" charset="0"/>
                <a:ea typeface="Calibri" panose="020F0502020204030204" pitchFamily="34" charset="0"/>
                <a:cs typeface="Calibri" panose="020F0502020204030204" pitchFamily="34" charset="0"/>
              </a:rPr>
              <a:t>Views </a:t>
            </a:r>
            <a:r>
              <a:rPr lang="en-US" altLang="ja-JP" sz="1800" kern="0" dirty="0">
                <a:latin typeface="Calibri" panose="020F0502020204030204" pitchFamily="34" charset="0"/>
                <a:ea typeface="Calibri" panose="020F0502020204030204" pitchFamily="34" charset="0"/>
                <a:cs typeface="Calibri" panose="020F0502020204030204" pitchFamily="34" charset="0"/>
              </a:rPr>
              <a:t>on values of legacy TPRs</a:t>
            </a:r>
          </a:p>
          <a:p>
            <a:pPr marL="627130" lvl="1" indent="-342900" defTabSz="914400">
              <a:spcBef>
                <a:spcPts val="300"/>
              </a:spcBef>
              <a:spcAft>
                <a:spcPts val="300"/>
              </a:spcAft>
              <a:buFont typeface="Wingdings" panose="05000000000000000000" pitchFamily="2" charset="2"/>
              <a:buChar char="§"/>
              <a:tabLst>
                <a:tab pos="1090613" algn="l"/>
              </a:tabLst>
            </a:pPr>
            <a:r>
              <a:rPr lang="en-US" altLang="ja-JP" sz="1800" kern="0" dirty="0">
                <a:latin typeface="Calibri" panose="020F0502020204030204" pitchFamily="34" charset="0"/>
                <a:ea typeface="Calibri" panose="020F0502020204030204" pitchFamily="34" charset="0"/>
                <a:cs typeface="Calibri" panose="020F0502020204030204" pitchFamily="34" charset="0"/>
              </a:rPr>
              <a:t>Views on other </a:t>
            </a:r>
            <a:r>
              <a:rPr lang="en-US" altLang="ja-JP" sz="1800" kern="0" dirty="0" smtClean="0">
                <a:latin typeface="Calibri" panose="020F0502020204030204" pitchFamily="34" charset="0"/>
                <a:ea typeface="Calibri" panose="020F0502020204030204" pitchFamily="34" charset="0"/>
                <a:cs typeface="Calibri" panose="020F0502020204030204" pitchFamily="34" charset="0"/>
              </a:rPr>
              <a:t>TPRs</a:t>
            </a:r>
          </a:p>
          <a:p>
            <a:pPr marL="627130" lvl="1" indent="-342900" defTabSz="914400">
              <a:spcBef>
                <a:spcPts val="300"/>
              </a:spcBef>
              <a:spcAft>
                <a:spcPts val="300"/>
              </a:spcAft>
              <a:buFont typeface="Wingdings" panose="05000000000000000000" pitchFamily="2" charset="2"/>
              <a:buChar char="§"/>
              <a:tabLst>
                <a:tab pos="1090613" algn="l"/>
              </a:tabLst>
            </a:pPr>
            <a:r>
              <a:rPr lang="en-US" altLang="ja-JP" sz="1800" kern="0" dirty="0" smtClean="0">
                <a:latin typeface="Calibri" panose="020F0502020204030204" pitchFamily="34" charset="0"/>
                <a:ea typeface="Calibri" panose="020F0502020204030204" pitchFamily="34" charset="0"/>
                <a:cs typeface="Calibri" panose="020F0502020204030204" pitchFamily="34" charset="0"/>
              </a:rPr>
              <a:t>Proposed revision of resilience definition in ITU-R WP5D</a:t>
            </a:r>
            <a:endParaRPr lang="en-US" altLang="ja-JP" sz="1800" kern="0" dirty="0">
              <a:latin typeface="Calibri" panose="020F0502020204030204" pitchFamily="34" charset="0"/>
              <a:ea typeface="Calibri" panose="020F0502020204030204" pitchFamily="34" charset="0"/>
              <a:cs typeface="Calibri" panose="020F0502020204030204" pitchFamily="34" charset="0"/>
            </a:endParaRPr>
          </a:p>
          <a:p>
            <a:pPr marL="627130" lvl="1" indent="-342900" defTabSz="914400">
              <a:spcBef>
                <a:spcPts val="300"/>
              </a:spcBef>
              <a:spcAft>
                <a:spcPts val="300"/>
              </a:spcAft>
              <a:buFont typeface="Wingdings" panose="05000000000000000000" pitchFamily="2" charset="2"/>
              <a:buChar char="§"/>
              <a:tabLst>
                <a:tab pos="1090613" algn="l"/>
              </a:tabLst>
            </a:pPr>
            <a:endParaRPr lang="en-US" altLang="ja-JP" sz="1800" kern="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4779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10860B-A466-6441-A197-1889C8032C50}"/>
              </a:ext>
            </a:extLst>
          </p:cNvPr>
          <p:cNvSpPr>
            <a:spLocks noGrp="1"/>
          </p:cNvSpPr>
          <p:nvPr>
            <p:ph type="body" idx="39"/>
          </p:nvPr>
        </p:nvSpPr>
        <p:spPr/>
        <p:txBody>
          <a:bodyPr/>
          <a:lstStyle/>
          <a:p>
            <a:r>
              <a:rPr lang="en-US" altLang="ja-JP" b="1" dirty="0">
                <a:latin typeface="Calibri" panose="020F0502020204030204" pitchFamily="34" charset="0"/>
                <a:ea typeface="Calibri" panose="020F0502020204030204" pitchFamily="34" charset="0"/>
                <a:cs typeface="Calibri" panose="020F0502020204030204" pitchFamily="34" charset="0"/>
              </a:rPr>
              <a:t>Samsung Views on Values of Legacy TPRs</a:t>
            </a:r>
          </a:p>
        </p:txBody>
      </p:sp>
      <p:sp>
        <p:nvSpPr>
          <p:cNvPr id="6" name="Text Placeholder 5">
            <a:extLst>
              <a:ext uri="{FF2B5EF4-FFF2-40B4-BE49-F238E27FC236}">
                <a16:creationId xmlns:a16="http://schemas.microsoft.com/office/drawing/2014/main" id="{0ED61CFD-BE35-49E0-918C-558A69B944B7}"/>
              </a:ext>
            </a:extLst>
          </p:cNvPr>
          <p:cNvSpPr txBox="1">
            <a:spLocks/>
          </p:cNvSpPr>
          <p:nvPr/>
        </p:nvSpPr>
        <p:spPr>
          <a:xfrm>
            <a:off x="400556" y="1286177"/>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sp>
        <p:nvSpPr>
          <p:cNvPr id="14" name="Text Placeholder 5">
            <a:extLst>
              <a:ext uri="{FF2B5EF4-FFF2-40B4-BE49-F238E27FC236}">
                <a16:creationId xmlns:a16="http://schemas.microsoft.com/office/drawing/2014/main" id="{0ED61CFD-BE35-49E0-918C-558A69B944B7}"/>
              </a:ext>
            </a:extLst>
          </p:cNvPr>
          <p:cNvSpPr txBox="1">
            <a:spLocks/>
          </p:cNvSpPr>
          <p:nvPr/>
        </p:nvSpPr>
        <p:spPr>
          <a:xfrm>
            <a:off x="400556" y="914400"/>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7" name="표 6"/>
          <p:cNvGraphicFramePr>
            <a:graphicFrameLocks noGrp="1"/>
          </p:cNvGraphicFramePr>
          <p:nvPr>
            <p:extLst>
              <p:ext uri="{D42A27DB-BD31-4B8C-83A1-F6EECF244321}">
                <p14:modId xmlns:p14="http://schemas.microsoft.com/office/powerpoint/2010/main" val="3829395148"/>
              </p:ext>
            </p:extLst>
          </p:nvPr>
        </p:nvGraphicFramePr>
        <p:xfrm>
          <a:off x="449876" y="1008536"/>
          <a:ext cx="11156444" cy="5650399"/>
        </p:xfrm>
        <a:graphic>
          <a:graphicData uri="http://schemas.openxmlformats.org/drawingml/2006/table">
            <a:tbl>
              <a:tblPr>
                <a:tableStyleId>{616DA210-FB5B-4158-B5E0-FEB733F419BA}</a:tableStyleId>
              </a:tblPr>
              <a:tblGrid>
                <a:gridCol w="321979">
                  <a:extLst>
                    <a:ext uri="{9D8B030D-6E8A-4147-A177-3AD203B41FA5}">
                      <a16:colId xmlns:a16="http://schemas.microsoft.com/office/drawing/2014/main" val="1781516431"/>
                    </a:ext>
                  </a:extLst>
                </a:gridCol>
                <a:gridCol w="1567485">
                  <a:extLst>
                    <a:ext uri="{9D8B030D-6E8A-4147-A177-3AD203B41FA5}">
                      <a16:colId xmlns:a16="http://schemas.microsoft.com/office/drawing/2014/main" val="3547666487"/>
                    </a:ext>
                  </a:extLst>
                </a:gridCol>
                <a:gridCol w="2320583">
                  <a:extLst>
                    <a:ext uri="{9D8B030D-6E8A-4147-A177-3AD203B41FA5}">
                      <a16:colId xmlns:a16="http://schemas.microsoft.com/office/drawing/2014/main" val="941450640"/>
                    </a:ext>
                  </a:extLst>
                </a:gridCol>
                <a:gridCol w="2505808">
                  <a:extLst>
                    <a:ext uri="{9D8B030D-6E8A-4147-A177-3AD203B41FA5}">
                      <a16:colId xmlns:a16="http://schemas.microsoft.com/office/drawing/2014/main" val="1063264974"/>
                    </a:ext>
                  </a:extLst>
                </a:gridCol>
                <a:gridCol w="1037492">
                  <a:extLst>
                    <a:ext uri="{9D8B030D-6E8A-4147-A177-3AD203B41FA5}">
                      <a16:colId xmlns:a16="http://schemas.microsoft.com/office/drawing/2014/main" val="4055179506"/>
                    </a:ext>
                  </a:extLst>
                </a:gridCol>
                <a:gridCol w="3403097">
                  <a:extLst>
                    <a:ext uri="{9D8B030D-6E8A-4147-A177-3AD203B41FA5}">
                      <a16:colId xmlns:a16="http://schemas.microsoft.com/office/drawing/2014/main" val="2847161045"/>
                    </a:ext>
                  </a:extLst>
                </a:gridCol>
              </a:tblGrid>
              <a:tr h="365571">
                <a:tc>
                  <a:txBody>
                    <a:bodyPr/>
                    <a:lstStyle/>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TPRs</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IMT-2020 Target</a:t>
                      </a:r>
                    </a:p>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(Reference)</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RAN#108</a:t>
                      </a:r>
                      <a:r>
                        <a:rPr lang="en-US" sz="1200" b="1" i="0" u="none" strike="noStrike" baseline="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Status</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Samsung </a:t>
                      </a:r>
                    </a:p>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Proposal</a:t>
                      </a: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altLang="ko-KR"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Notes</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solidFill>
                      <a:schemeClr val="tx1"/>
                    </a:solidFill>
                  </a:tcPr>
                </a:tc>
                <a:extLst>
                  <a:ext uri="{0D108BD9-81ED-4DB2-BD59-A6C34878D82A}">
                    <a16:rowId xmlns:a16="http://schemas.microsoft.com/office/drawing/2014/main" val="911756466"/>
                  </a:ext>
                </a:extLst>
              </a:tr>
              <a:tr h="286599">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Peak data rate</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Gbit</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/s)</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DL: 20</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UL: 10</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 TBD</a:t>
                      </a:r>
                    </a:p>
                    <a:p>
                      <a:pPr marL="171450" indent="-171450" algn="l" fontAlgn="ctr">
                        <a:buFont typeface="Wingdings" panose="05000000000000000000" pitchFamily="2" charset="2"/>
                        <a:buChar cha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UL: TBD</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algn="ctr" fontAlgn="ct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[1.5x]</a:t>
                      </a:r>
                      <a:endParaRPr lang="pl-PL"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indent="-171450" algn="l" fontAlgn="ctr">
                        <a:buFont typeface="Wingdings" panose="05000000000000000000" pitchFamily="2" charset="2"/>
                        <a:buChar cha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It is preferred not to overemphasize this item considering practicality and the absence of commercial use cases requiring high peak data rate.</a:t>
                      </a:r>
                    </a:p>
                  </a:txBody>
                  <a:tcPr marL="9525" marR="9525" marT="9525" marB="0" anchor="ctr"/>
                </a:tc>
                <a:extLst>
                  <a:ext uri="{0D108BD9-81ED-4DB2-BD59-A6C34878D82A}">
                    <a16:rowId xmlns:a16="http://schemas.microsoft.com/office/drawing/2014/main" val="3219736631"/>
                  </a:ext>
                </a:extLst>
              </a:tr>
              <a:tr h="443168">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2</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Peak spectral efficiency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(bit/s/Hz)</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DL: 30</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UL: 15</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 TBD</a:t>
                      </a:r>
                    </a:p>
                    <a:p>
                      <a:pPr marL="171450" indent="-171450" algn="l" fontAlgn="ctr">
                        <a:buFont typeface="Wingdings" panose="05000000000000000000" pitchFamily="2" charset="2"/>
                        <a:buChar cha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UL: TBD</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[1.5x]</a:t>
                      </a:r>
                    </a:p>
                  </a:txBody>
                  <a:tcPr marL="9525" marR="9525" marT="9525" marB="0" anchor="ctr"/>
                </a:tc>
                <a:tc>
                  <a:txBody>
                    <a:bodyPr/>
                    <a:lstStyle/>
                    <a:p>
                      <a:pPr marL="171450" indent="-171450" latinLnBrk="1">
                        <a:buFont typeface="Wingdings" panose="05000000000000000000" pitchFamily="2" charset="2"/>
                        <a:buChar cha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1024 QAM (~25% over</a:t>
                      </a:r>
                      <a:r>
                        <a:rPr lang="en-US" altLang="ko-KR"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256 QAM)</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8/4 layers for DL/UL, overhead reduction</a:t>
                      </a:r>
                      <a:r>
                        <a:rPr lang="en-US" altLang="ko-KR"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compared to IMT-2020 (~30% to 20%)</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endParaRPr lang="ko-KR" alt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2508017443"/>
                  </a:ext>
                </a:extLst>
              </a:tr>
              <a:tr h="450092">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3</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5</a:t>
                      </a:r>
                      <a:r>
                        <a:rPr lang="en-US"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th</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percentile </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user</a:t>
                      </a:r>
                      <a:r>
                        <a:rPr lang="en-US" sz="1000" u="none" strike="noStrike" baseline="0" dirty="0">
                          <a:effectLst/>
                          <a:latin typeface="Calibri" panose="020F0502020204030204" pitchFamily="34" charset="0"/>
                          <a:ea typeface="Calibri" panose="020F0502020204030204" pitchFamily="34" charset="0"/>
                          <a:cs typeface="Calibri" panose="020F0502020204030204" pitchFamily="34" charset="0"/>
                        </a:rPr>
                        <a:t> </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data rate</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(Mbit/s)</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DL: 100</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UL: 50</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 TBD</a:t>
                      </a:r>
                    </a:p>
                    <a:p>
                      <a:pPr marL="171450" indent="-171450" algn="l" fontAlgn="ctr">
                        <a:buFont typeface="Wingdings" panose="05000000000000000000" pitchFamily="2" charset="2"/>
                        <a:buChar cha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UL: TBD</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indent="-171450" algn="l" fontAlgn="ctr">
                        <a:buFont typeface="Wingdings" panose="05000000000000000000" pitchFamily="2" charset="2"/>
                        <a:buChar cha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DL: [4x]</a:t>
                      </a:r>
                    </a:p>
                    <a:p>
                      <a:pPr marL="171450" indent="-171450" algn="l" fontAlgn="ctr">
                        <a:buFont typeface="Wingdings" panose="05000000000000000000" pitchFamily="2" charset="2"/>
                        <a:buChar cha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UL: TBD</a:t>
                      </a:r>
                      <a:endParaRPr lang="pl-PL"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DL: </a:t>
                      </a: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Enhanced average spectral efficiency and/or wider bandwidth</a:t>
                      </a:r>
                      <a:endPar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UL: It is proposed to set target values after discussion on UL evaluation configurations.</a:t>
                      </a:r>
                      <a:endPar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3624158905"/>
                  </a:ext>
                </a:extLst>
              </a:tr>
              <a:tr h="422819">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4</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5th percentile </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user spectral efficiency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(bit/s/Hz)</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Indoor Hotspot-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(DL/UL): 0.3/0.21</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Dense Urban-</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(DL/UL)</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0.225/0.15</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Rural-</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(DL/UL)</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0.12/0.045</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Indoor Hotspot-IC: (DL/UL): 0.9/TBD</a:t>
                      </a:r>
                    </a:p>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Dense Urban-IC (DL/UL): </a:t>
                      </a: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0.675/TBD</a:t>
                      </a:r>
                    </a:p>
                    <a:p>
                      <a:pPr marL="171450" indent="-171450" algn="l" fontAlgn="ctr">
                        <a:buFont typeface="Wingdings" panose="05000000000000000000" pitchFamily="2" charset="2"/>
                        <a:buChar cha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Rural-IC (DL/UL): TBD/TBD</a:t>
                      </a:r>
                    </a:p>
                  </a:txBody>
                  <a:tcPr marL="9525" marR="9525" marT="9525" marB="0" anchor="ctr"/>
                </a:tc>
                <a:tc>
                  <a:txBody>
                    <a:bodyPr/>
                    <a:lstStyle/>
                    <a:p>
                      <a:pPr marL="171450" indent="-171450" algn="l" fontAlgn="ctr">
                        <a:buFont typeface="Wingdings" panose="05000000000000000000" pitchFamily="2" charset="2"/>
                        <a:buChar cha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DL: [3x]</a:t>
                      </a:r>
                    </a:p>
                    <a:p>
                      <a:pPr marL="171450" indent="-171450" algn="l" fontAlgn="ctr">
                        <a:buFont typeface="Wingdings" panose="05000000000000000000" pitchFamily="2" charset="2"/>
                        <a:buChar cha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UL: [</a:t>
                      </a: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3x]</a:t>
                      </a:r>
                      <a:endPar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rowSpan="2">
                  <a:txBody>
                    <a:bodyPr/>
                    <a:lstStyle/>
                    <a:p>
                      <a:pPr marL="171450" marR="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Larger number of </a:t>
                      </a: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antenna</a:t>
                      </a:r>
                      <a:r>
                        <a:rPr lang="en-US"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elements than those used for IMT-2020</a:t>
                      </a:r>
                    </a:p>
                  </a:txBody>
                  <a:tcPr marL="9525" marR="9525" marT="9525" marB="0" anchor="ctr"/>
                </a:tc>
                <a:extLst>
                  <a:ext uri="{0D108BD9-81ED-4DB2-BD59-A6C34878D82A}">
                    <a16:rowId xmlns:a16="http://schemas.microsoft.com/office/drawing/2014/main" val="2501287140"/>
                  </a:ext>
                </a:extLst>
              </a:tr>
              <a:tr h="422819">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5</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Average spectral efficiency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(bit/s/Hz/</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TRxP</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Indoor Hotspot-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(DL/UL)</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9/6.75</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Dense Urban-</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(DL/UL)</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7.8/5.4</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Rural-</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(DL/UL)</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3.3/1.6</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Indoor Hotspot-IC: (DL/UL): 27/TBD</a:t>
                      </a:r>
                    </a:p>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Dense Urban-IC (DL/UL): 23.4/TBD</a:t>
                      </a:r>
                    </a:p>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Rural-IC (DL/UL): TBD/TBD</a:t>
                      </a:r>
                    </a:p>
                  </a:txBody>
                  <a:tcPr marL="9525" marR="9525" marT="9525" marB="0" anchor="ctr"/>
                </a:tc>
                <a:tc>
                  <a:txBody>
                    <a:bodyPr/>
                    <a:lstStyle/>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DL:</a:t>
                      </a:r>
                      <a:r>
                        <a:rPr lang="ko-KR" alt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[3x]</a:t>
                      </a:r>
                    </a:p>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UL: [3x]</a:t>
                      </a:r>
                    </a:p>
                  </a:txBody>
                  <a:tcPr marL="9525" marR="9525" marT="9525" marB="0" anchor="ctr"/>
                </a:tc>
                <a:tc vMerge="1">
                  <a:txBody>
                    <a:bodyPr/>
                    <a:lstStyle/>
                    <a:p>
                      <a:pPr latinLnBrk="1"/>
                      <a:endParaRPr lang="ko-KR" altLang="en-US"/>
                    </a:p>
                  </a:txBody>
                  <a:tcPr/>
                </a:tc>
                <a:extLst>
                  <a:ext uri="{0D108BD9-81ED-4DB2-BD59-A6C34878D82A}">
                    <a16:rowId xmlns:a16="http://schemas.microsoft.com/office/drawing/2014/main" val="2809966859"/>
                  </a:ext>
                </a:extLst>
              </a:tr>
              <a:tr h="314325">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6</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Area traffic capacity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(Mbit/s/m</a:t>
                      </a:r>
                      <a:r>
                        <a:rPr lang="en-US"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2</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10 in Indoor Hotspot-</a:t>
                      </a:r>
                      <a:r>
                        <a:rPr lang="en-US" altLang="ko-KR"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TBD in Indoor Hotspot-IC</a:t>
                      </a:r>
                    </a:p>
                  </a:txBody>
                  <a:tcPr marL="9525" marR="9525" marT="9525" marB="0" anchor="ctr"/>
                </a:tc>
                <a:tc>
                  <a:txBody>
                    <a:bodyPr/>
                    <a:lstStyle/>
                    <a:p>
                      <a:pPr algn="ctr" fontAlgn="ct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[4x]</a:t>
                      </a:r>
                    </a:p>
                  </a:txBody>
                  <a:tcPr marL="9525" marR="9525" marT="9525" marB="0" anchor="ctr"/>
                </a:tc>
                <a:tc>
                  <a:txBody>
                    <a:bodyPr/>
                    <a:lstStyle/>
                    <a:p>
                      <a:pPr marL="171450" marR="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a:t>
                      </a:r>
                      <a:r>
                        <a:rPr lang="en-US" altLang="ko-KR"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nhanced average spectral efficiency and</a:t>
                      </a: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/or </a:t>
                      </a:r>
                      <a:r>
                        <a:rPr lang="en-US" altLang="ko-KR"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wider bandwidth</a:t>
                      </a:r>
                      <a:endPar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4172399204"/>
                  </a:ext>
                </a:extLst>
              </a:tr>
              <a:tr h="314325">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7</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User plane latency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ms</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4</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URLLC: 1</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IC: 4</a:t>
                      </a:r>
                    </a:p>
                    <a:p>
                      <a:pPr algn="ctr" fontAlgn="ct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HRLLC: 1</a:t>
                      </a:r>
                      <a:endPar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algn="ctr" fontAlgn="ct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indent="-171450" algn="l" fontAlgn="ctr">
                        <a:buFont typeface="Wingdings" panose="05000000000000000000" pitchFamily="2" charset="2"/>
                        <a:buChar cha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IMT-2020 target has not been a bottleneck for commercial deployments.</a:t>
                      </a:r>
                    </a:p>
                  </a:txBody>
                  <a:tcPr marL="9525" marR="9525" marT="9525" marB="0" anchor="ctr"/>
                </a:tc>
                <a:extLst>
                  <a:ext uri="{0D108BD9-81ED-4DB2-BD59-A6C34878D82A}">
                    <a16:rowId xmlns:a16="http://schemas.microsoft.com/office/drawing/2014/main" val="3228524968"/>
                  </a:ext>
                </a:extLst>
              </a:tr>
              <a:tr h="314325">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8</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Control plane latency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ms</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20</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20</a:t>
                      </a:r>
                    </a:p>
                  </a:txBody>
                  <a:tcPr marL="9525" marR="9525" marT="9525"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Fine with RAN agreement</a:t>
                      </a:r>
                      <a:endParaRPr kumimoji="0" lang="en-US" altLang="ko-KR" sz="10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marR="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Could be reduced to 10 </a:t>
                      </a:r>
                      <a:r>
                        <a:rPr lang="en-US" altLang="ko-KR" sz="1000" u="none" strike="noStrike" kern="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ms</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with 2-step RACH (Rel-16) or potential enhancements such as RACH-less approach for IMT-2030</a:t>
                      </a:r>
                    </a:p>
                  </a:txBody>
                  <a:tcPr marL="9525" marR="9525" marT="9525" marB="0" anchor="ctr"/>
                </a:tc>
                <a:extLst>
                  <a:ext uri="{0D108BD9-81ED-4DB2-BD59-A6C34878D82A}">
                    <a16:rowId xmlns:a16="http://schemas.microsoft.com/office/drawing/2014/main" val="2731412681"/>
                  </a:ext>
                </a:extLst>
              </a:tr>
              <a:tr h="314325">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9</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Connection density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(devices/km</a:t>
                      </a:r>
                      <a:r>
                        <a:rPr lang="en-US"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2</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10</a:t>
                      </a:r>
                      <a:r>
                        <a:rPr lang="en-US" altLang="ko-KR"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6</a:t>
                      </a:r>
                      <a:endParaRPr lang="ko-KR" altLang="en-US" sz="1000" b="0" i="0" u="none" strike="noStrike" dirty="0">
                        <a:solidFill>
                          <a:srgbClr val="000000"/>
                        </a:solidFill>
                        <a:effectLst/>
                        <a:latin typeface="Calibri" panose="020F0502020204030204" pitchFamily="34" charset="0"/>
                        <a:ea typeface="맑은 고딕" panose="020B0503020000020004" pitchFamily="50" charset="-127"/>
                        <a:cs typeface="Calibri" panose="020F0502020204030204" pitchFamily="34" charset="0"/>
                      </a:endParaRPr>
                    </a:p>
                  </a:txBody>
                  <a:tcPr marL="6148" marR="6148" marT="6148"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10</a:t>
                      </a:r>
                      <a:r>
                        <a:rPr lang="en-US" altLang="ko-KR"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6</a:t>
                      </a:r>
                      <a:endPar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Fine with RAN agreement</a:t>
                      </a:r>
                      <a:endParaRPr kumimoji="0" lang="en-US" altLang="ko-KR" sz="10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IMT-2020 target has not been a bottleneck for commercial deployments.</a:t>
                      </a:r>
                    </a:p>
                  </a:txBody>
                  <a:tcPr marL="9525" marR="9525" marT="9525" marB="0" anchor="ctr"/>
                </a:tc>
                <a:extLst>
                  <a:ext uri="{0D108BD9-81ED-4DB2-BD59-A6C34878D82A}">
                    <a16:rowId xmlns:a16="http://schemas.microsoft.com/office/drawing/2014/main" val="3313440433"/>
                  </a:ext>
                </a:extLst>
              </a:tr>
              <a:tr h="314325">
                <a:tc>
                  <a:txBody>
                    <a:bodyPr/>
                    <a:lstStyle/>
                    <a:p>
                      <a:pPr algn="ctr" fontAlgn="ctr"/>
                      <a:r>
                        <a:rPr lang="en-US" altLang="ko-KR" sz="1000" u="none" strike="noStrike">
                          <a:effectLst/>
                          <a:latin typeface="Calibri" panose="020F0502020204030204" pitchFamily="34" charset="0"/>
                          <a:ea typeface="Calibri" panose="020F0502020204030204" pitchFamily="34" charset="0"/>
                          <a:cs typeface="Calibri" panose="020F0502020204030204" pitchFamily="34" charset="0"/>
                        </a:rPr>
                        <a:t>10</a:t>
                      </a:r>
                      <a:endParaRPr lang="en-US" altLang="ko-KR" sz="1000" b="1" i="0" u="none" strike="noStrike">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Reliability</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1-10</a:t>
                      </a:r>
                      <a:r>
                        <a:rPr lang="en-US" altLang="ko-KR"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-5</a:t>
                      </a:r>
                      <a:endParaRPr lang="ko-KR" altLang="en-US" sz="1000" b="0" i="0" u="none" strike="noStrike" dirty="0">
                        <a:solidFill>
                          <a:srgbClr val="000000"/>
                        </a:solidFill>
                        <a:effectLst/>
                        <a:latin typeface="Calibri" panose="020F0502020204030204" pitchFamily="34" charset="0"/>
                        <a:ea typeface="맑은 고딕" panose="020B0503020000020004" pitchFamily="50" charset="-127"/>
                        <a:cs typeface="Calibri" panose="020F0502020204030204" pitchFamily="34" charset="0"/>
                      </a:endParaRPr>
                    </a:p>
                  </a:txBody>
                  <a:tcPr marL="6148" marR="6148" marT="6148"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1-10</a:t>
                      </a:r>
                      <a:r>
                        <a:rPr lang="en-US" altLang="ko-KR"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-5</a:t>
                      </a:r>
                      <a:endPar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IMT-2020 target has not been a bottleneck for commercial deployments.</a:t>
                      </a:r>
                    </a:p>
                  </a:txBody>
                  <a:tcPr marL="9525" marR="9525" marT="9525" marB="0" anchor="ctr"/>
                </a:tc>
                <a:extLst>
                  <a:ext uri="{0D108BD9-81ED-4DB2-BD59-A6C34878D82A}">
                    <a16:rowId xmlns:a16="http://schemas.microsoft.com/office/drawing/2014/main" val="1847581308"/>
                  </a:ext>
                </a:extLst>
              </a:tr>
              <a:tr h="422819">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11</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Mobility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(bit/s/</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Hz@km</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/h)</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Indoor Hotspot-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1.5@10</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Dense Urban-</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1.12@30</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Rural-</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0.8@120, </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hlinkClick r:id="rId2"/>
                        </a:rPr>
                        <a:t>0.45@500</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Indoor Hotspot-IC: 2.25@10</a:t>
                      </a:r>
                    </a:p>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Dense</a:t>
                      </a:r>
                      <a:r>
                        <a:rPr lang="en-US" altLang="ko-KR" sz="1000" u="none" strike="noStrike"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Urban-IC: 1.68@30</a:t>
                      </a:r>
                    </a:p>
                    <a:p>
                      <a:pPr marL="171450" indent="-171450" algn="l" fontAlgn="ctr">
                        <a:buFont typeface="Wingdings" panose="05000000000000000000" pitchFamily="2" charset="2"/>
                        <a:buChar char="§"/>
                      </a:pPr>
                      <a:r>
                        <a:rPr lang="en-US" altLang="ko-KR" sz="1000" u="none" strike="noStrike"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Rural-IC: [0.8-1.2]@120, [0.45-0.675]@500</a:t>
                      </a:r>
                      <a:endPar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Rural-IC:</a:t>
                      </a:r>
                      <a:r>
                        <a:rPr lang="en-US" altLang="ko-KR" sz="1000" u="none" strike="noStrike"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[1.5x]@120, [1.5x]@500</a:t>
                      </a:r>
                    </a:p>
                  </a:txBody>
                  <a:tcPr marL="9525" marR="9525" marT="9525" marB="0" anchor="ctr"/>
                </a:tc>
                <a:tc>
                  <a:txBody>
                    <a:bodyPr/>
                    <a:lstStyle/>
                    <a:p>
                      <a:pPr marL="0" marR="0" lvl="0" indent="0" algn="l" defTabSz="914400" rtl="0" eaLnBrk="1" fontAlgn="ctr" latinLnBrk="0" hangingPunct="1">
                        <a:lnSpc>
                          <a:spcPct val="100000"/>
                        </a:lnSpc>
                        <a:spcBef>
                          <a:spcPts val="0"/>
                        </a:spcBef>
                        <a:spcAft>
                          <a:spcPts val="0"/>
                        </a:spcAft>
                        <a:buClrTx/>
                        <a:buSzTx/>
                        <a:buFont typeface="Wingdings" panose="05000000000000000000" pitchFamily="2" charset="2"/>
                        <a:buNone/>
                        <a:tabLst/>
                        <a:defRPr/>
                      </a:pPr>
                      <a:endParaRPr lang="en-US" sz="1000" u="none" strike="sngStrike" kern="1200" dirty="0">
                        <a:solidFill>
                          <a:schemeClr val="tx1"/>
                        </a:solidFill>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3530058916"/>
                  </a:ext>
                </a:extLst>
              </a:tr>
              <a:tr h="283662">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12</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Mobility interruption time</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ms</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0</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TBD</a:t>
                      </a:r>
                    </a:p>
                  </a:txBody>
                  <a:tcPr marL="9525" marR="9525" marT="9525" marB="0" anchor="ctr"/>
                </a:tc>
                <a:tc>
                  <a:txBody>
                    <a:bodyPr/>
                    <a:lstStyle/>
                    <a:p>
                      <a:pPr algn="ctr" fontAlgn="ct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0</a:t>
                      </a:r>
                    </a:p>
                  </a:txBody>
                  <a:tcPr marL="9525" marR="9525" marT="9525" marB="0" anchor="ctr"/>
                </a:tc>
                <a:tc>
                  <a:txBody>
                    <a:bodyPr/>
                    <a:lstStyle/>
                    <a:p>
                      <a:pPr marL="171450" indent="-171450" algn="l" fontAlgn="ctr">
                        <a:buFont typeface="Wingdings" panose="05000000000000000000" pitchFamily="2" charset="2"/>
                        <a:buChar char="§"/>
                      </a:pPr>
                      <a:endPar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353509550"/>
                  </a:ext>
                </a:extLst>
              </a:tr>
              <a:tr h="283662">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13</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Bandwidth</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(MHz)</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100</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400</a:t>
                      </a:r>
                    </a:p>
                  </a:txBody>
                  <a:tcPr marL="9525" marR="9525" marT="9525"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indent="-171450" algn="l" fontAlgn="ctr">
                        <a:buFont typeface="Wingdings" panose="05000000000000000000" pitchFamily="2" charset="2"/>
                        <a:buChar char="§"/>
                      </a:pPr>
                      <a:endPar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3781472743"/>
                  </a:ext>
                </a:extLst>
              </a:tr>
            </a:tbl>
          </a:graphicData>
        </a:graphic>
      </p:graphicFrame>
    </p:spTree>
    <p:extLst>
      <p:ext uri="{BB962C8B-B14F-4D97-AF65-F5344CB8AC3E}">
        <p14:creationId xmlns:p14="http://schemas.microsoft.com/office/powerpoint/2010/main" val="2911180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10860B-A466-6441-A197-1889C8032C50}"/>
              </a:ext>
            </a:extLst>
          </p:cNvPr>
          <p:cNvSpPr>
            <a:spLocks noGrp="1"/>
          </p:cNvSpPr>
          <p:nvPr>
            <p:ph type="body" idx="39"/>
          </p:nvPr>
        </p:nvSpPr>
        <p:spPr/>
        <p:txBody>
          <a:bodyPr/>
          <a:lstStyle/>
          <a:p>
            <a:r>
              <a:rPr lang="en-US" altLang="ja-JP" b="1" dirty="0">
                <a:latin typeface="Calibri" panose="020F0502020204030204" pitchFamily="34" charset="0"/>
                <a:ea typeface="Calibri" panose="020F0502020204030204" pitchFamily="34" charset="0"/>
                <a:cs typeface="Calibri" panose="020F0502020204030204" pitchFamily="34" charset="0"/>
              </a:rPr>
              <a:t>Samsung Views on Other TPRs</a:t>
            </a:r>
          </a:p>
        </p:txBody>
      </p:sp>
      <p:sp>
        <p:nvSpPr>
          <p:cNvPr id="6" name="Text Placeholder 5">
            <a:extLst>
              <a:ext uri="{FF2B5EF4-FFF2-40B4-BE49-F238E27FC236}">
                <a16:creationId xmlns:a16="http://schemas.microsoft.com/office/drawing/2014/main" id="{0ED61CFD-BE35-49E0-918C-558A69B944B7}"/>
              </a:ext>
            </a:extLst>
          </p:cNvPr>
          <p:cNvSpPr txBox="1">
            <a:spLocks/>
          </p:cNvSpPr>
          <p:nvPr/>
        </p:nvSpPr>
        <p:spPr>
          <a:xfrm>
            <a:off x="400556" y="1286177"/>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sp>
        <p:nvSpPr>
          <p:cNvPr id="14" name="Text Placeholder 5">
            <a:extLst>
              <a:ext uri="{FF2B5EF4-FFF2-40B4-BE49-F238E27FC236}">
                <a16:creationId xmlns:a16="http://schemas.microsoft.com/office/drawing/2014/main" id="{0ED61CFD-BE35-49E0-918C-558A69B944B7}"/>
              </a:ext>
            </a:extLst>
          </p:cNvPr>
          <p:cNvSpPr txBox="1">
            <a:spLocks/>
          </p:cNvSpPr>
          <p:nvPr/>
        </p:nvSpPr>
        <p:spPr>
          <a:xfrm>
            <a:off x="400556" y="914400"/>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7" name="표 6"/>
          <p:cNvGraphicFramePr>
            <a:graphicFrameLocks noGrp="1"/>
          </p:cNvGraphicFramePr>
          <p:nvPr>
            <p:extLst>
              <p:ext uri="{D42A27DB-BD31-4B8C-83A1-F6EECF244321}">
                <p14:modId xmlns:p14="http://schemas.microsoft.com/office/powerpoint/2010/main" val="4226856018"/>
              </p:ext>
            </p:extLst>
          </p:nvPr>
        </p:nvGraphicFramePr>
        <p:xfrm>
          <a:off x="449876" y="1178299"/>
          <a:ext cx="11603568" cy="5397846"/>
        </p:xfrm>
        <a:graphic>
          <a:graphicData uri="http://schemas.openxmlformats.org/drawingml/2006/table">
            <a:tbl>
              <a:tblPr>
                <a:tableStyleId>{616DA210-FB5B-4158-B5E0-FEB733F419BA}</a:tableStyleId>
              </a:tblPr>
              <a:tblGrid>
                <a:gridCol w="271688">
                  <a:extLst>
                    <a:ext uri="{9D8B030D-6E8A-4147-A177-3AD203B41FA5}">
                      <a16:colId xmlns:a16="http://schemas.microsoft.com/office/drawing/2014/main" val="1781516431"/>
                    </a:ext>
                  </a:extLst>
                </a:gridCol>
                <a:gridCol w="1322656">
                  <a:extLst>
                    <a:ext uri="{9D8B030D-6E8A-4147-A177-3AD203B41FA5}">
                      <a16:colId xmlns:a16="http://schemas.microsoft.com/office/drawing/2014/main" val="3547666487"/>
                    </a:ext>
                  </a:extLst>
                </a:gridCol>
                <a:gridCol w="817631">
                  <a:extLst>
                    <a:ext uri="{9D8B030D-6E8A-4147-A177-3AD203B41FA5}">
                      <a16:colId xmlns:a16="http://schemas.microsoft.com/office/drawing/2014/main" val="941450640"/>
                    </a:ext>
                  </a:extLst>
                </a:gridCol>
                <a:gridCol w="1822779">
                  <a:extLst>
                    <a:ext uri="{9D8B030D-6E8A-4147-A177-3AD203B41FA5}">
                      <a16:colId xmlns:a16="http://schemas.microsoft.com/office/drawing/2014/main" val="2736114506"/>
                    </a:ext>
                  </a:extLst>
                </a:gridCol>
                <a:gridCol w="3440113">
                  <a:extLst>
                    <a:ext uri="{9D8B030D-6E8A-4147-A177-3AD203B41FA5}">
                      <a16:colId xmlns:a16="http://schemas.microsoft.com/office/drawing/2014/main" val="4055179506"/>
                    </a:ext>
                  </a:extLst>
                </a:gridCol>
                <a:gridCol w="3928701">
                  <a:extLst>
                    <a:ext uri="{9D8B030D-6E8A-4147-A177-3AD203B41FA5}">
                      <a16:colId xmlns:a16="http://schemas.microsoft.com/office/drawing/2014/main" val="2847161045"/>
                    </a:ext>
                  </a:extLst>
                </a:gridCol>
              </a:tblGrid>
              <a:tr h="535162">
                <a:tc>
                  <a:txBody>
                    <a:bodyPr/>
                    <a:lstStyle/>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TPRs</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IMT-2020 Target</a:t>
                      </a:r>
                    </a:p>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(Reference)</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RAN#108</a:t>
                      </a:r>
                      <a:r>
                        <a:rPr lang="en-US" sz="1200" b="1" i="0" u="none" strike="noStrike" baseline="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status</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Samsung </a:t>
                      </a:r>
                    </a:p>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Proposal</a:t>
                      </a: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Notes</a:t>
                      </a:r>
                    </a:p>
                  </a:txBody>
                  <a:tcPr marL="6148" marR="6148" marT="6148" marB="0" anchor="ctr">
                    <a:lnL w="12700" cap="flat" cmpd="sng" algn="ctr">
                      <a:solidFill>
                        <a:schemeClr val="bg1"/>
                      </a:solidFill>
                      <a:prstDash val="solid"/>
                      <a:round/>
                      <a:headEnd type="none" w="med" len="med"/>
                      <a:tailEnd type="none" w="med" len="med"/>
                    </a:lnL>
                    <a:solidFill>
                      <a:schemeClr val="tx1"/>
                    </a:solidFill>
                  </a:tcPr>
                </a:tc>
                <a:extLst>
                  <a:ext uri="{0D108BD9-81ED-4DB2-BD59-A6C34878D82A}">
                    <a16:rowId xmlns:a16="http://schemas.microsoft.com/office/drawing/2014/main" val="911756466"/>
                  </a:ext>
                </a:extLst>
              </a:tr>
              <a:tr h="597223">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14</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Energy efficiency</a:t>
                      </a:r>
                      <a:b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b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Sleep ratio and sleep duration</a:t>
                      </a:r>
                    </a:p>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(Inspection)</a:t>
                      </a:r>
                    </a:p>
                  </a:txBody>
                  <a:tcPr marL="6148" marR="6148" marT="6148"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TPR </a:t>
                      </a:r>
                    </a:p>
                    <a:p>
                      <a:pPr marL="0" marR="0" indent="0" algn="ctr" defTabSz="914400" eaLnBrk="1" fontAlgn="ctr" latinLnBrk="0" hangingPunct="1">
                        <a:lnSpc>
                          <a:spcPct val="100000"/>
                        </a:lnSpc>
                        <a:spcBef>
                          <a:spcPts val="0"/>
                        </a:spcBef>
                        <a:spcAft>
                          <a:spcPts val="0"/>
                        </a:spcAft>
                        <a:buClrTx/>
                        <a:buSzTx/>
                        <a:buFontTx/>
                        <a:buNone/>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(Exact definition TBD)</a:t>
                      </a:r>
                      <a:endParaRPr lang="pl-PL"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indent="-171450" algn="l" fontAlgn="ctr">
                        <a:buFont typeface="Wingdings" panose="05000000000000000000" pitchFamily="2" charset="2"/>
                        <a:buChar cha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Relative network energy saving gain: [TBD] %</a:t>
                      </a:r>
                    </a:p>
                    <a:p>
                      <a:pPr marL="171450" marR="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Relative device energy saving gain</a:t>
                      </a: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TBD] %</a:t>
                      </a:r>
                      <a:endParaRPr lang="pl-PL"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marR="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Metric: Relative energy saving gain (in %) for unloaded case.</a:t>
                      </a:r>
                    </a:p>
                    <a:p>
                      <a:pPr marL="171450" marR="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Evaluation: Analytical evaluation for the unloaded case only</a:t>
                      </a:r>
                      <a:r>
                        <a:rPr lang="ko-KR" altLang="en-US" sz="1000" u="none" strike="noStrike" kern="1200" dirty="0">
                          <a:solidFill>
                            <a:schemeClr val="tx1"/>
                          </a:solidFill>
                          <a:effectLst/>
                          <a:latin typeface="Calibri" panose="020F0502020204030204" pitchFamily="34" charset="0"/>
                          <a:ea typeface="SamsungOneKorean 400" panose="020B0503030303020204" pitchFamily="50" charset="-127"/>
                          <a:cs typeface="Calibri" panose="020F0502020204030204" pitchFamily="34" charset="0"/>
                        </a:rPr>
                        <a:t> </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is preferred. </a:t>
                      </a:r>
                    </a:p>
                    <a:p>
                      <a:pPr marL="171450" marR="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Power model: Proponents should report the power model used for the evaluation.</a:t>
                      </a:r>
                    </a:p>
                  </a:txBody>
                  <a:tcPr marL="9525" marR="9525" marT="9525" marB="0" anchor="ctr"/>
                </a:tc>
                <a:extLst>
                  <a:ext uri="{0D108BD9-81ED-4DB2-BD59-A6C34878D82A}">
                    <a16:rowId xmlns:a16="http://schemas.microsoft.com/office/drawing/2014/main" val="3219736631"/>
                  </a:ext>
                </a:extLst>
              </a:tr>
              <a:tr h="450214">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Positioning</a:t>
                      </a:r>
                      <a:b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b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(m)</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N/A</a:t>
                      </a:r>
                    </a:p>
                  </a:txBody>
                  <a:tcPr marL="6148" marR="6148" marT="6148"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Quantitative TPR </a:t>
                      </a:r>
                    </a:p>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(Target accuracy TBD)</a:t>
                      </a:r>
                    </a:p>
                  </a:txBody>
                  <a:tcPr marL="9525" marR="9525" marT="9525" marB="0" anchor="ctr"/>
                </a:tc>
                <a:tc>
                  <a:txBody>
                    <a:bodyPr/>
                    <a:lstStyle/>
                    <a:p>
                      <a:pPr marL="171450" marR="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Indoor Factory-ISAC (H/V): [0.5-1]/[1-3] </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for 90% of UEs</a:t>
                      </a:r>
                    </a:p>
                    <a:p>
                      <a:pPr marL="171450" indent="-171450" algn="l" fontAlgn="ctr">
                        <a:buFont typeface="Wingdings" panose="05000000000000000000" pitchFamily="2" charset="2"/>
                        <a:buChar cha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Urban Macro-ISAC (H/V): [3]/[3] for 90% of UEs</a:t>
                      </a:r>
                    </a:p>
                  </a:txBody>
                  <a:tcPr marL="9525" marR="9525" marT="9525" marB="0" anchor="ct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Target positioning accuracies may not necessarily be reached for all scenarios and deployments.</a:t>
                      </a:r>
                    </a:p>
                    <a:p>
                      <a:pPr marL="171450" marR="0" indent="-171450" algn="l" defTabSz="914400" rtl="0" eaLnBrk="1" fontAlgn="auto" latinLnBrk="1"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Necessity of vertical accuracy needs further discussion.</a:t>
                      </a:r>
                    </a:p>
                  </a:txBody>
                  <a:tcPr marL="9525" marR="9525" marT="9525" marB="0" anchor="ctr"/>
                </a:tc>
                <a:extLst>
                  <a:ext uri="{0D108BD9-81ED-4DB2-BD59-A6C34878D82A}">
                    <a16:rowId xmlns:a16="http://schemas.microsoft.com/office/drawing/2014/main" val="2508017443"/>
                  </a:ext>
                </a:extLst>
              </a:tr>
              <a:tr h="1038249">
                <a:tc>
                  <a:txBody>
                    <a:bodyPr/>
                    <a:lstStyle/>
                    <a:p>
                      <a:pPr algn="ctr" fontAlgn="ctr"/>
                      <a:r>
                        <a:rPr lang="en-US" altLang="ko-KR" sz="1000" u="none" strike="noStrike" kern="1200">
                          <a:solidFill>
                            <a:schemeClr val="tx1"/>
                          </a:solidFill>
                          <a:effectLst/>
                          <a:latin typeface="Calibri" panose="020F0502020204030204" pitchFamily="34" charset="0"/>
                          <a:ea typeface="Calibri" panose="020F0502020204030204" pitchFamily="34" charset="0"/>
                          <a:cs typeface="Calibri" panose="020F0502020204030204" pitchFamily="34" charset="0"/>
                        </a:rPr>
                        <a:t>16</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Sensing-related capabilities</a:t>
                      </a: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u="none" strike="noStrike" kern="1200" noProof="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N/A</a:t>
                      </a:r>
                    </a:p>
                  </a:txBody>
                  <a:tcPr marL="6148" marR="6148" marT="6148"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TPR</a:t>
                      </a:r>
                    </a:p>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(Exact definition TBD)</a:t>
                      </a:r>
                    </a:p>
                  </a:txBody>
                  <a:tcPr marL="9525" marR="9525" marT="9525" marB="0" anchor="ctr"/>
                </a:tc>
                <a:tc>
                  <a:txBody>
                    <a:bodyPr/>
                    <a:lstStyle/>
                    <a:p>
                      <a:pPr marL="171450" marR="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Detection/False alarm probabilities [%]: [95/5]</a:t>
                      </a:r>
                    </a:p>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Localization accuracy [m]: [1-5] @[95%] confidence level</a:t>
                      </a:r>
                    </a:p>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Velocity accuracy [m/s]: [1-5] @[95%] confidence level</a:t>
                      </a:r>
                    </a:p>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Resolution: TBD</a:t>
                      </a:r>
                      <a:endPar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ITU-R WP 5D agreed to define target values for detectability/false alarm probability, localization accuracy, velocity accuracy, keeping resolution TBD.</a:t>
                      </a:r>
                    </a:p>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It should be noted that the target sensing-related requirements may not necessarily be reached for all scenarios and deployments, depending on assumptions for sensing resources (e.g., bandwidth, power, number of antennas, and overhead, etc.)</a:t>
                      </a:r>
                      <a:endPar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3624158905"/>
                  </a:ext>
                </a:extLst>
              </a:tr>
              <a:tr h="303205">
                <a:tc>
                  <a:txBody>
                    <a:bodyPr/>
                    <a:lstStyle/>
                    <a:p>
                      <a:pPr algn="ctr" fontAlgn="ctr"/>
                      <a:r>
                        <a:rPr lang="en-US" altLang="ko-KR" sz="1000" u="none" strike="noStrike" kern="1200">
                          <a:solidFill>
                            <a:schemeClr val="tx1"/>
                          </a:solidFill>
                          <a:effectLst/>
                          <a:latin typeface="Calibri" panose="020F0502020204030204" pitchFamily="34" charset="0"/>
                          <a:ea typeface="Calibri" panose="020F0502020204030204" pitchFamily="34" charset="0"/>
                          <a:cs typeface="Calibri" panose="020F0502020204030204" pitchFamily="34" charset="0"/>
                        </a:rPr>
                        <a:t>17</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AI-related capabilities</a:t>
                      </a: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u="none" strike="noStrike" kern="1200" noProof="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N/A</a:t>
                      </a:r>
                    </a:p>
                  </a:txBody>
                  <a:tcPr marL="6148" marR="6148" marT="6148"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Qualitative TPR</a:t>
                      </a:r>
                    </a:p>
                    <a:p>
                      <a:pPr marL="0" marR="0" indent="0" algn="ctr" defTabSz="914400" eaLnBrk="1" fontAlgn="ctr" latinLnBrk="0" hangingPunct="1">
                        <a:lnSpc>
                          <a:spcPct val="100000"/>
                        </a:lnSpc>
                        <a:spcBef>
                          <a:spcPts val="0"/>
                        </a:spcBef>
                        <a:spcAft>
                          <a:spcPts val="0"/>
                        </a:spcAft>
                        <a:buClrTx/>
                        <a:buSzTx/>
                        <a:buFontTx/>
                        <a:buNone/>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(Inspection)</a:t>
                      </a:r>
                    </a:p>
                  </a:txBody>
                  <a:tcPr marL="9525" marR="9525" marT="9525"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marR="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endPar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2501287140"/>
                  </a:ext>
                </a:extLst>
              </a:tr>
              <a:tr h="649223">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18</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Composite requirement</a:t>
                      </a: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u="none" strike="noStrike" kern="1200" noProof="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N/A</a:t>
                      </a:r>
                    </a:p>
                  </a:txBody>
                  <a:tcPr marL="6148" marR="6148" marT="6148" marB="0" anchor="ctr"/>
                </a:tc>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KPI related to data rate, latency, reliability, capacity. </a:t>
                      </a:r>
                    </a:p>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Name may change.</a:t>
                      </a:r>
                    </a:p>
                  </a:txBody>
                  <a:tcPr marL="9525" marR="9525" marT="9525" marB="0" anchor="ctr"/>
                </a:tc>
                <a:tc>
                  <a:txBody>
                    <a:bodyPr/>
                    <a:lstStyle/>
                    <a:p>
                      <a:pPr marL="171450" indent="-171450" algn="l" fontAlgn="ctr">
                        <a:buFont typeface="Wingdings" panose="05000000000000000000" pitchFamily="2" charset="2"/>
                        <a:buChar cha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Data rate (DL/UL): [30/10] Mbps</a:t>
                      </a:r>
                    </a:p>
                    <a:p>
                      <a:pPr marL="171450" indent="-171450" algn="l" fontAlgn="ctr">
                        <a:buFont typeface="Wingdings" panose="05000000000000000000" pitchFamily="2" charset="2"/>
                        <a:buChar cha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Latency (DL/UL): [10/30] </a:t>
                      </a:r>
                      <a:r>
                        <a:rPr lang="en-US" altLang="ko-KR" sz="1000" u="none" strike="noStrike" kern="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ms</a:t>
                      </a:r>
                      <a:endPar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lgn="l" fontAlgn="ctr">
                        <a:buFont typeface="Wingdings" panose="05000000000000000000" pitchFamily="2" charset="2"/>
                        <a:buChar cha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Reliability (DL/UL): [99/99] %</a:t>
                      </a:r>
                    </a:p>
                    <a:p>
                      <a:pPr marL="171450" indent="-171450" algn="l" fontAlgn="ctr">
                        <a:buFont typeface="Wingdings" panose="05000000000000000000" pitchFamily="2" charset="2"/>
                        <a:buChar cha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Number of users per </a:t>
                      </a:r>
                      <a:r>
                        <a:rPr lang="en-US" altLang="ko-KR" sz="1000" u="none" strike="noStrike" kern="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TRxP</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[10] users w/ 90% satisfaction ratio</a:t>
                      </a:r>
                    </a:p>
                  </a:txBody>
                  <a:tcPr marL="9525" marR="9525" marT="9525" marB="0" anchor="ctr"/>
                </a:tc>
                <a:tc>
                  <a:txBody>
                    <a:bodyPr/>
                    <a:lstStyle/>
                    <a:p>
                      <a:pPr marL="171450" marR="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Quantitative TPR for immersive communication (Dense Urban-IC)</a:t>
                      </a:r>
                    </a:p>
                  </a:txBody>
                  <a:tcPr marL="9525" marR="9525" marT="9525" marB="0" anchor="ctr"/>
                </a:tc>
                <a:extLst>
                  <a:ext uri="{0D108BD9-81ED-4DB2-BD59-A6C34878D82A}">
                    <a16:rowId xmlns:a16="http://schemas.microsoft.com/office/drawing/2014/main" val="2809966859"/>
                  </a:ext>
                </a:extLst>
              </a:tr>
              <a:tr h="392740">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19</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Resilience</a:t>
                      </a: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u="none" strike="noStrike" kern="1200" noProof="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N/A</a:t>
                      </a:r>
                    </a:p>
                  </a:txBody>
                  <a:tcPr marL="6148" marR="6148" marT="6148"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TBD</a:t>
                      </a:r>
                    </a:p>
                  </a:txBody>
                  <a:tcPr marL="9525" marR="9525" marT="9525"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Qualitative TPR</a:t>
                      </a:r>
                    </a:p>
                  </a:txBody>
                  <a:tcPr marL="9525" marR="9525" marT="9525" marB="0" anchor="ctr"/>
                </a:tc>
                <a:tc>
                  <a:txBody>
                    <a:bodyPr/>
                    <a:lstStyle/>
                    <a:p>
                      <a:pPr marL="171450" marR="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ITU-R WP5D expected to agree to define a qualitative TPR. </a:t>
                      </a:r>
                    </a:p>
                  </a:txBody>
                  <a:tcPr marL="9525" marR="9525" marT="9525" marB="0" anchor="ctr"/>
                </a:tc>
                <a:extLst>
                  <a:ext uri="{0D108BD9-81ED-4DB2-BD59-A6C34878D82A}">
                    <a16:rowId xmlns:a16="http://schemas.microsoft.com/office/drawing/2014/main" val="3549817465"/>
                  </a:ext>
                </a:extLst>
              </a:tr>
              <a:tr h="303205">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20</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Coverage</a:t>
                      </a: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N/A</a:t>
                      </a:r>
                      <a:endParaRPr kumimoji="0" lang="en-US" altLang="ko-KR" sz="10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TBD</a:t>
                      </a:r>
                    </a:p>
                  </a:txBody>
                  <a:tcPr marL="9525" marR="9525" marT="9525"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 a TPR</a:t>
                      </a:r>
                    </a:p>
                  </a:txBody>
                  <a:tcPr marL="9525" marR="9525" marT="9525" marB="0" anchor="ctr"/>
                </a:tc>
                <a:tc>
                  <a:txBody>
                    <a:bodyPr/>
                    <a:lstStyle/>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It is preferred to use the link budget template similar to IMT-2020 submission.</a:t>
                      </a:r>
                    </a:p>
                  </a:txBody>
                  <a:tcPr marL="9525" marR="9525" marT="9525" marB="0" anchor="ctr"/>
                </a:tc>
                <a:extLst>
                  <a:ext uri="{0D108BD9-81ED-4DB2-BD59-A6C34878D82A}">
                    <a16:rowId xmlns:a16="http://schemas.microsoft.com/office/drawing/2014/main" val="547325155"/>
                  </a:ext>
                </a:extLst>
              </a:tr>
              <a:tr h="303205">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21</a:t>
                      </a:r>
                    </a:p>
                  </a:txBody>
                  <a:tcPr marL="6252" marR="6252" marT="6252" marB="0" anchor="ctr"/>
                </a:tc>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Security</a:t>
                      </a:r>
                      <a:endPar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N/A</a:t>
                      </a:r>
                      <a:endParaRPr kumimoji="0" lang="en-US" altLang="ko-KR" sz="10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 a TPR</a:t>
                      </a:r>
                    </a:p>
                  </a:txBody>
                  <a:tcPr marL="9525" marR="9525" marT="9525"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Related aspects to be described in the submission template.</a:t>
                      </a:r>
                    </a:p>
                  </a:txBody>
                  <a:tcPr marL="9525" marR="9525" marT="9525" marB="0" anchor="ctr"/>
                </a:tc>
                <a:extLst>
                  <a:ext uri="{0D108BD9-81ED-4DB2-BD59-A6C34878D82A}">
                    <a16:rowId xmlns:a16="http://schemas.microsoft.com/office/drawing/2014/main" val="1899559519"/>
                  </a:ext>
                </a:extLst>
              </a:tr>
              <a:tr h="303205">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22</a:t>
                      </a:r>
                    </a:p>
                  </a:txBody>
                  <a:tcPr marL="6252" marR="6252" marT="6252"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Interoperability</a:t>
                      </a:r>
                      <a:endPar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N/A</a:t>
                      </a:r>
                      <a:endParaRPr kumimoji="0" lang="en-US" altLang="ko-KR" sz="10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 a TPR</a:t>
                      </a:r>
                    </a:p>
                  </a:txBody>
                  <a:tcPr marL="9525" marR="9525" marT="9525"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Related aspects to be described in the submission template. </a:t>
                      </a:r>
                    </a:p>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Defining a TPR still TBD in ITU-R WP5D. </a:t>
                      </a:r>
                    </a:p>
                  </a:txBody>
                  <a:tcPr marL="9525" marR="9525" marT="9525" marB="0" anchor="ctr"/>
                </a:tc>
                <a:extLst>
                  <a:ext uri="{0D108BD9-81ED-4DB2-BD59-A6C34878D82A}">
                    <a16:rowId xmlns:a16="http://schemas.microsoft.com/office/drawing/2014/main" val="3812660942"/>
                  </a:ext>
                </a:extLst>
              </a:tr>
              <a:tr h="392740">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23</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Sustainability</a:t>
                      </a: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N/A</a:t>
                      </a:r>
                      <a:endParaRPr kumimoji="0" lang="en-US" altLang="ko-KR" sz="10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 a TPR</a:t>
                      </a:r>
                    </a:p>
                  </a:txBody>
                  <a:tcPr marL="9525" marR="9525" marT="9525"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Covered by energy efficiency.</a:t>
                      </a:r>
                    </a:p>
                  </a:txBody>
                  <a:tcPr marL="9525" marR="9525" marT="9525" marB="0" anchor="ctr"/>
                </a:tc>
                <a:extLst>
                  <a:ext uri="{0D108BD9-81ED-4DB2-BD59-A6C34878D82A}">
                    <a16:rowId xmlns:a16="http://schemas.microsoft.com/office/drawing/2014/main" val="2686793510"/>
                  </a:ext>
                </a:extLst>
              </a:tr>
            </a:tbl>
          </a:graphicData>
        </a:graphic>
      </p:graphicFrame>
    </p:spTree>
    <p:extLst>
      <p:ext uri="{BB962C8B-B14F-4D97-AF65-F5344CB8AC3E}">
        <p14:creationId xmlns:p14="http://schemas.microsoft.com/office/powerpoint/2010/main" val="3535672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10860B-A466-6441-A197-1889C8032C50}"/>
              </a:ext>
            </a:extLst>
          </p:cNvPr>
          <p:cNvSpPr>
            <a:spLocks noGrp="1"/>
          </p:cNvSpPr>
          <p:nvPr>
            <p:ph type="body" idx="39"/>
          </p:nvPr>
        </p:nvSpPr>
        <p:spPr/>
        <p:txBody>
          <a:bodyPr/>
          <a:lstStyle/>
          <a:p>
            <a:r>
              <a:rPr lang="en-US" altLang="ja-JP" b="1" dirty="0">
                <a:latin typeface="Calibri" panose="020F0502020204030204" pitchFamily="34" charset="0"/>
                <a:ea typeface="Calibri" panose="020F0502020204030204" pitchFamily="34" charset="0"/>
                <a:cs typeface="Calibri" panose="020F0502020204030204" pitchFamily="34" charset="0"/>
              </a:rPr>
              <a:t>Proposed Definition for Resilience</a:t>
            </a:r>
          </a:p>
        </p:txBody>
      </p:sp>
      <p:sp>
        <p:nvSpPr>
          <p:cNvPr id="6" name="Text Placeholder 5">
            <a:extLst>
              <a:ext uri="{FF2B5EF4-FFF2-40B4-BE49-F238E27FC236}">
                <a16:creationId xmlns:a16="http://schemas.microsoft.com/office/drawing/2014/main" id="{0ED61CFD-BE35-49E0-918C-558A69B944B7}"/>
              </a:ext>
            </a:extLst>
          </p:cNvPr>
          <p:cNvSpPr txBox="1">
            <a:spLocks/>
          </p:cNvSpPr>
          <p:nvPr/>
        </p:nvSpPr>
        <p:spPr>
          <a:xfrm>
            <a:off x="400556" y="1286177"/>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sp>
        <p:nvSpPr>
          <p:cNvPr id="14" name="Text Placeholder 5">
            <a:extLst>
              <a:ext uri="{FF2B5EF4-FFF2-40B4-BE49-F238E27FC236}">
                <a16:creationId xmlns:a16="http://schemas.microsoft.com/office/drawing/2014/main" id="{0ED61CFD-BE35-49E0-918C-558A69B944B7}"/>
              </a:ext>
            </a:extLst>
          </p:cNvPr>
          <p:cNvSpPr txBox="1">
            <a:spLocks/>
          </p:cNvSpPr>
          <p:nvPr/>
        </p:nvSpPr>
        <p:spPr>
          <a:xfrm>
            <a:off x="400556" y="914400"/>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sp>
        <p:nvSpPr>
          <p:cNvPr id="7" name="Text Placeholder 5">
            <a:extLst>
              <a:ext uri="{FF2B5EF4-FFF2-40B4-BE49-F238E27FC236}">
                <a16:creationId xmlns:a16="http://schemas.microsoft.com/office/drawing/2014/main" id="{0ED61CFD-BE35-49E0-918C-558A69B944B7}"/>
              </a:ext>
            </a:extLst>
          </p:cNvPr>
          <p:cNvSpPr txBox="1">
            <a:spLocks/>
          </p:cNvSpPr>
          <p:nvPr/>
        </p:nvSpPr>
        <p:spPr>
          <a:xfrm>
            <a:off x="400556" y="1321940"/>
            <a:ext cx="11397632" cy="5530094"/>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r>
              <a:rPr lang="en-US" altLang="ja-JP" sz="2400" kern="0" dirty="0">
                <a:latin typeface="Calibri" panose="020F0502020204030204" pitchFamily="34" charset="0"/>
                <a:ea typeface="Calibri" panose="020F0502020204030204" pitchFamily="34" charset="0"/>
                <a:cs typeface="Calibri" panose="020F0502020204030204" pitchFamily="34" charset="0"/>
              </a:rPr>
              <a:t>Proposed revision (yellow-highlighted) based on the latest text from ITU-R WP 5D#49 </a:t>
            </a:r>
            <a:r>
              <a:rPr lang="en-US" altLang="ja-JP" sz="1600" kern="0" dirty="0">
                <a:latin typeface="Calibri" panose="020F0502020204030204" pitchFamily="34" charset="0"/>
                <a:ea typeface="Calibri" panose="020F0502020204030204" pitchFamily="34" charset="0"/>
                <a:cs typeface="Calibri" panose="020F0502020204030204" pitchFamily="34" charset="0"/>
              </a:rPr>
              <a:t>(</a:t>
            </a:r>
            <a:r>
              <a:rPr lang="en-US" altLang="ja-JP" sz="1600" kern="0" dirty="0">
                <a:latin typeface="Calibri" panose="020F0502020204030204" pitchFamily="34" charset="0"/>
                <a:ea typeface="Calibri" panose="020F0502020204030204" pitchFamily="34" charset="0"/>
                <a:cs typeface="Calibri" panose="020F0502020204030204" pitchFamily="34" charset="0"/>
                <a:hlinkClick r:id="rId2"/>
              </a:rPr>
              <a:t>Annex 5.14 to Document 5D/792</a:t>
            </a:r>
            <a:r>
              <a:rPr lang="en-US" altLang="ja-JP" sz="1600" kern="0" dirty="0">
                <a:latin typeface="Calibri" panose="020F0502020204030204" pitchFamily="34" charset="0"/>
                <a:ea typeface="Calibri" panose="020F0502020204030204" pitchFamily="34" charset="0"/>
                <a:cs typeface="Calibri" panose="020F0502020204030204" pitchFamily="34" charset="0"/>
              </a:rPr>
              <a:t>). </a:t>
            </a:r>
          </a:p>
        </p:txBody>
      </p:sp>
      <p:sp>
        <p:nvSpPr>
          <p:cNvPr id="12" name="TextBox 11">
            <a:extLst>
              <a:ext uri="{FF2B5EF4-FFF2-40B4-BE49-F238E27FC236}">
                <a16:creationId xmlns:a16="http://schemas.microsoft.com/office/drawing/2014/main" id="{00AA5794-E582-4648-8753-6E022B3DDB55}"/>
              </a:ext>
            </a:extLst>
          </p:cNvPr>
          <p:cNvSpPr txBox="1"/>
          <p:nvPr/>
        </p:nvSpPr>
        <p:spPr>
          <a:xfrm>
            <a:off x="1637773" y="2420471"/>
            <a:ext cx="8916453" cy="3380413"/>
          </a:xfrm>
          <a:prstGeom prst="rect">
            <a:avLst/>
          </a:prstGeom>
          <a:noFill/>
        </p:spPr>
        <p:txBody>
          <a:bodyPr wrap="square">
            <a:spAutoFit/>
          </a:bodyPr>
          <a:lstStyle/>
          <a:p>
            <a:pPr hangingPunct="0">
              <a:spcBef>
                <a:spcPts val="1000"/>
              </a:spcBef>
              <a:tabLst>
                <a:tab pos="1188085" algn="l"/>
              </a:tabLst>
            </a:pPr>
            <a:r>
              <a:rPr lang="en-GB" altLang="ko-KR" sz="1400" b="1" dirty="0">
                <a:effectLst/>
                <a:latin typeface="Times New Roman" panose="02020603050405020304" pitchFamily="18" charset="0"/>
              </a:rPr>
              <a:t>4.17	Resilience</a:t>
            </a:r>
            <a:endParaRPr lang="ko-KR" altLang="ko-KR" sz="1400" b="1" dirty="0">
              <a:effectLst/>
              <a:latin typeface="Times New Roman" panose="02020603050405020304" pitchFamily="18" charset="0"/>
            </a:endParaRPr>
          </a:p>
          <a:p>
            <a:pPr hangingPunct="0">
              <a:spcBef>
                <a:spcPts val="600"/>
              </a:spcBef>
              <a:tabLst>
                <a:tab pos="1188085" algn="l"/>
              </a:tabLst>
            </a:pPr>
            <a:r>
              <a:rPr lang="en-GB" altLang="ko-KR" sz="1400" i="1" dirty="0">
                <a:effectLst/>
                <a:latin typeface="Times New Roman" panose="02020603050405020304" pitchFamily="18" charset="0"/>
                <a:ea typeface="SimSun" panose="02010600030101010101" pitchFamily="2" charset="-122"/>
              </a:rPr>
              <a:t>(Editor’s note: This may also include Extended Connectivity)</a:t>
            </a:r>
            <a:endParaRPr lang="ko-KR" altLang="ko-KR" sz="1400" dirty="0">
              <a:effectLst/>
              <a:latin typeface="Times New Roman" panose="02020603050405020304" pitchFamily="18" charset="0"/>
              <a:ea typeface="SimSun" panose="02010600030101010101" pitchFamily="2" charset="-122"/>
            </a:endParaRPr>
          </a:p>
          <a:p>
            <a:pPr hangingPunct="0">
              <a:spcBef>
                <a:spcPts val="600"/>
              </a:spcBef>
              <a:tabLst>
                <a:tab pos="1188085" algn="l"/>
              </a:tabLst>
            </a:pPr>
            <a:r>
              <a:rPr lang="en-GB" altLang="ko-KR" sz="1400" dirty="0">
                <a:effectLst/>
                <a:latin typeface="Times New Roman" panose="02020603050405020304" pitchFamily="18" charset="0"/>
                <a:ea typeface="SimSun" panose="02010600030101010101" pitchFamily="2" charset="-122"/>
              </a:rPr>
              <a:t>Resilience refers to capabilities of the networks and systems to continue operating correctly during and after a natural or man-made disturbance, such as the loss of primary source of power, etc. </a:t>
            </a:r>
            <a:endParaRPr lang="ko-KR" altLang="ko-KR" sz="1400" dirty="0">
              <a:effectLst/>
              <a:latin typeface="Times New Roman" panose="02020603050405020304" pitchFamily="18" charset="0"/>
              <a:ea typeface="SimSun" panose="02010600030101010101" pitchFamily="2" charset="-122"/>
            </a:endParaRPr>
          </a:p>
          <a:p>
            <a:pPr hangingPunct="0">
              <a:spcBef>
                <a:spcPts val="600"/>
              </a:spcBef>
              <a:tabLst>
                <a:tab pos="1188085" algn="l"/>
              </a:tabLst>
            </a:pPr>
            <a:r>
              <a:rPr lang="en-GB" altLang="ko-KR" sz="1400" dirty="0">
                <a:effectLst/>
                <a:latin typeface="Times New Roman" panose="02020603050405020304" pitchFamily="18" charset="0"/>
                <a:ea typeface="SimSun" panose="02010600030101010101" pitchFamily="2" charset="-122"/>
              </a:rPr>
              <a:t>The RIT/SRIT should support functionalities over the radio interface that enable continuous operation or rapid temporary restoration during and after disturbance to radio infrastructure. These functionalities may include, but are not limited to, support for connecting to one or more of the following network infrastructures within the terrestrial component of IMT, which are temporarily operated to enhance connectivity during these situations:</a:t>
            </a:r>
            <a:endParaRPr lang="ko-KR" altLang="ko-KR" sz="1400" dirty="0">
              <a:effectLst/>
              <a:latin typeface="Times New Roman" panose="02020603050405020304" pitchFamily="18" charset="0"/>
              <a:ea typeface="SimSun" panose="02010600030101010101" pitchFamily="2" charset="-122"/>
            </a:endParaRPr>
          </a:p>
          <a:p>
            <a:pPr hangingPunct="0">
              <a:spcBef>
                <a:spcPts val="400"/>
              </a:spcBef>
              <a:tabLst>
                <a:tab pos="1188085" algn="l"/>
                <a:tab pos="1656080" algn="l"/>
                <a:tab pos="2124075" algn="l"/>
              </a:tabLst>
            </a:pPr>
            <a:r>
              <a:rPr lang="en-GB" altLang="ko-KR" sz="1400" dirty="0">
                <a:effectLst/>
                <a:latin typeface="Times New Roman" panose="02020603050405020304" pitchFamily="18" charset="0"/>
                <a:ea typeface="SimSun" panose="02010600030101010101" pitchFamily="2" charset="-122"/>
              </a:rPr>
              <a:t>‒	HIBS</a:t>
            </a:r>
          </a:p>
          <a:p>
            <a:pPr hangingPunct="0">
              <a:spcBef>
                <a:spcPts val="400"/>
              </a:spcBef>
              <a:tabLst>
                <a:tab pos="1188085" algn="l"/>
                <a:tab pos="1656080" algn="l"/>
                <a:tab pos="2124075" algn="l"/>
              </a:tabLst>
            </a:pPr>
            <a:r>
              <a:rPr lang="en-GB" altLang="ko-KR" sz="1400" strike="sngStrike" dirty="0">
                <a:effectLst/>
                <a:highlight>
                  <a:srgbClr val="FFFF00"/>
                </a:highlight>
                <a:latin typeface="Times New Roman" panose="02020603050405020304" pitchFamily="18" charset="0"/>
                <a:ea typeface="SimSun" panose="02010600030101010101" pitchFamily="2" charset="-122"/>
              </a:rPr>
              <a:t>‒	[Advanced] relays and repeaters</a:t>
            </a:r>
            <a:endParaRPr lang="ko-KR" altLang="ko-KR" sz="1400" strike="sngStrike" dirty="0">
              <a:effectLst/>
              <a:highlight>
                <a:srgbClr val="FFFF00"/>
              </a:highlight>
              <a:latin typeface="Times New Roman" panose="02020603050405020304" pitchFamily="18" charset="0"/>
              <a:ea typeface="SimSun" panose="02010600030101010101" pitchFamily="2" charset="-122"/>
            </a:endParaRPr>
          </a:p>
          <a:p>
            <a:pPr hangingPunct="0">
              <a:spcBef>
                <a:spcPts val="400"/>
              </a:spcBef>
              <a:tabLst>
                <a:tab pos="1188085" algn="l"/>
                <a:tab pos="1656080" algn="l"/>
                <a:tab pos="2124075" algn="l"/>
              </a:tabLst>
            </a:pPr>
            <a:r>
              <a:rPr lang="en-GB" altLang="ko-KR" sz="1400" dirty="0">
                <a:effectLst/>
                <a:latin typeface="Times New Roman" panose="02020603050405020304" pitchFamily="18" charset="0"/>
                <a:ea typeface="SimSun" panose="02010600030101010101" pitchFamily="2" charset="-122"/>
              </a:rPr>
              <a:t>‒	Base station onboard a vehicle, airship and/or vessel</a:t>
            </a:r>
          </a:p>
          <a:p>
            <a:pPr hangingPunct="0">
              <a:spcBef>
                <a:spcPts val="400"/>
              </a:spcBef>
              <a:tabLst>
                <a:tab pos="1188085" algn="l"/>
                <a:tab pos="1656080" algn="l"/>
                <a:tab pos="2124075" algn="l"/>
              </a:tabLst>
            </a:pPr>
            <a:r>
              <a:rPr lang="en-GB" altLang="ko-KR" sz="1400" dirty="0">
                <a:effectLst/>
                <a:latin typeface="Times New Roman" panose="02020603050405020304" pitchFamily="18" charset="0"/>
                <a:ea typeface="SimSun" panose="02010600030101010101" pitchFamily="2" charset="-122"/>
              </a:rPr>
              <a:t>‒	</a:t>
            </a:r>
            <a:r>
              <a:rPr lang="en-GB" altLang="ko-KR" sz="1400" dirty="0">
                <a:highlight>
                  <a:srgbClr val="FFFF00"/>
                </a:highlight>
                <a:latin typeface="Times New Roman" panose="02020603050405020304" pitchFamily="18" charset="0"/>
                <a:ea typeface="SimSun" panose="02010600030101010101" pitchFamily="2" charset="-122"/>
              </a:rPr>
              <a:t>Shared network infrastructures</a:t>
            </a:r>
            <a:endParaRPr lang="ko-KR" altLang="ko-KR" sz="1400" dirty="0">
              <a:effectLst/>
              <a:highlight>
                <a:srgbClr val="FFFF00"/>
              </a:highlight>
              <a:latin typeface="Times New Roman" panose="02020603050405020304" pitchFamily="18" charset="0"/>
              <a:ea typeface="SimSun" panose="02010600030101010101" pitchFamily="2" charset="-122"/>
            </a:endParaRPr>
          </a:p>
          <a:p>
            <a:pPr hangingPunct="0">
              <a:spcBef>
                <a:spcPts val="400"/>
              </a:spcBef>
              <a:tabLst>
                <a:tab pos="1188085" algn="l"/>
                <a:tab pos="1656080" algn="l"/>
                <a:tab pos="2124075" algn="l"/>
              </a:tabLst>
            </a:pPr>
            <a:r>
              <a:rPr lang="en-GB" altLang="ko-KR" sz="1400" dirty="0">
                <a:effectLst/>
                <a:latin typeface="Times New Roman" panose="02020603050405020304" pitchFamily="18" charset="0"/>
                <a:ea typeface="SimSun" panose="02010600030101010101" pitchFamily="2" charset="-122"/>
              </a:rPr>
              <a:t>‒	or other mechanisms for resilience using network infrastructures within the terrestrial component of IMT</a:t>
            </a:r>
            <a:endParaRPr lang="ko-KR" altLang="ko-KR" sz="1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1452903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idx="1"/>
          </p:nvPr>
        </p:nvSpPr>
        <p:spPr>
          <a:xfrm>
            <a:off x="2662603" y="2710859"/>
            <a:ext cx="6866795" cy="1436282"/>
          </a:xfrm>
        </p:spPr>
        <p:txBody>
          <a:bodyPr/>
          <a:lstStyle/>
          <a:p>
            <a:pPr algn="ctr"/>
            <a:r>
              <a:rPr lang="en-US" altLang="ko-KR" dirty="0">
                <a:latin typeface="Calibri" panose="020F0502020204030204" pitchFamily="34" charset="0"/>
                <a:ea typeface="Calibri" panose="020F0502020204030204" pitchFamily="34" charset="0"/>
                <a:cs typeface="Calibri" panose="020F0502020204030204" pitchFamily="34" charset="0"/>
              </a:rPr>
              <a:t>Thanks!</a:t>
            </a:r>
            <a:endParaRPr lang="ko-KR"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47690310"/>
      </p:ext>
    </p:extLst>
  </p:cSld>
  <p:clrMapOvr>
    <a:masterClrMapping/>
  </p:clrMapOvr>
</p:sld>
</file>

<file path=ppt/theme/theme1.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1">
      <a:majorFont>
        <a:latin typeface="Samsung Sharp Sans"/>
        <a:ea typeface="SamsungOneKoreanOTF 700"/>
        <a:cs typeface=""/>
      </a:majorFont>
      <a:minorFont>
        <a:latin typeface="SamsungOne 400"/>
        <a:ea typeface="SamsungOneKoreanOTF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FE624D29B0764A852539F84AD82E8E" ma:contentTypeVersion="1" ma:contentTypeDescription="Create a new document." ma:contentTypeScope="" ma:versionID="1a8b8c3f36bf5d6a8729b06a616b1a46">
  <xsd:schema xmlns:xsd="http://www.w3.org/2001/XMLSchema" xmlns:xs="http://www.w3.org/2001/XMLSchema" xmlns:p="http://schemas.microsoft.com/office/2006/metadata/properties" xmlns:ns1="http://schemas.microsoft.com/sharepoint/v3" targetNamespace="http://schemas.microsoft.com/office/2006/metadata/properties" ma:root="true" ma:fieldsID="ff01fac345008aa34b3a53f2166bf3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A7ACDF-50EB-4FED-9840-E1A2F001B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4C05A0-4031-458C-93F9-657B34B48EEA}">
  <ds:schemaRefs>
    <ds:schemaRef ds:uri="http://purl.org/dc/elements/1.1/"/>
    <ds:schemaRef ds:uri="http://purl.org/dc/dcmitype/"/>
    <ds:schemaRef ds:uri="http://schemas.microsoft.com/office/2006/metadata/properties"/>
    <ds:schemaRef ds:uri="http://schemas.microsoft.com/office/2006/documentManagement/types"/>
    <ds:schemaRef ds:uri="http://schemas.microsoft.com/sharepoint/v3"/>
    <ds:schemaRef ds:uri="http://schemas.microsoft.com/office/infopath/2007/PartnerControls"/>
    <ds:schemaRef ds:uri="http://www.w3.org/XML/1998/namespace"/>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6DE0627B-C306-4245-9F22-903A5A9B3F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33797</TotalTime>
  <Words>1272</Words>
  <Application>Microsoft Office PowerPoint</Application>
  <PresentationFormat>와이드스크린</PresentationFormat>
  <Paragraphs>218</Paragraphs>
  <Slides>6</Slides>
  <Notes>0</Notes>
  <HiddenSlides>0</HiddenSlides>
  <MMClips>0</MMClips>
  <ScaleCrop>false</ScaleCrop>
  <HeadingPairs>
    <vt:vector size="6" baseType="variant">
      <vt:variant>
        <vt:lpstr>사용한 글꼴</vt:lpstr>
      </vt:variant>
      <vt:variant>
        <vt:i4>11</vt:i4>
      </vt:variant>
      <vt:variant>
        <vt:lpstr>테마</vt:lpstr>
      </vt:variant>
      <vt:variant>
        <vt:i4>1</vt:i4>
      </vt:variant>
      <vt:variant>
        <vt:lpstr>슬라이드 제목</vt:lpstr>
      </vt:variant>
      <vt:variant>
        <vt:i4>6</vt:i4>
      </vt:variant>
    </vt:vector>
  </HeadingPairs>
  <TitlesOfParts>
    <vt:vector size="18" baseType="lpstr">
      <vt:lpstr>SamsungOneKorean 400</vt:lpstr>
      <vt:lpstr>SamsungOneKoreanOTF 400</vt:lpstr>
      <vt:lpstr>SimSun</vt:lpstr>
      <vt:lpstr>Yu Gothic</vt:lpstr>
      <vt:lpstr>맑은 고딕</vt:lpstr>
      <vt:lpstr>Calibri</vt:lpstr>
      <vt:lpstr>Samsung Sharp Sans Bold</vt:lpstr>
      <vt:lpstr>SamsungOne 400</vt:lpstr>
      <vt:lpstr>SamsungOne 700</vt:lpstr>
      <vt:lpstr>Times New Roman</vt:lpstr>
      <vt:lpstr>Wingdings</vt:lpstr>
      <vt:lpstr>Samsung Master</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Confidential xx.xx.xx</dc:title>
  <dc:creator>garethw</dc:creator>
  <cp:lastModifiedBy>Juho Lee</cp:lastModifiedBy>
  <cp:revision>1327</cp:revision>
  <cp:lastPrinted>2017-12-18T22:10:10Z</cp:lastPrinted>
  <dcterms:created xsi:type="dcterms:W3CDTF">2017-12-10T01:01:38Z</dcterms:created>
  <dcterms:modified xsi:type="dcterms:W3CDTF">2025-09-05T08:33:35Z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2017-12-09T00:00:00Z</vt:filetime>
  </property>
  <property fmtid="{D5CDD505-2E9C-101B-9397-08002B2CF9AE}" pid="3" name="Creator">
    <vt:lpwstr>Adobe InDesign CC 13.0 (Macintosh)</vt:lpwstr>
  </property>
  <property fmtid="{D5CDD505-2E9C-101B-9397-08002B2CF9AE}" pid="4" name="LastSaved">
    <vt:filetime>2017-12-10T00:00:00Z</vt:filetime>
  </property>
  <property fmtid="{D5CDD505-2E9C-101B-9397-08002B2CF9AE}" pid="5" name="ContentTypeId">
    <vt:lpwstr>0x010100F8FE624D29B0764A852539F84AD82E8E</vt:lpwstr>
  </property>
  <property fmtid="{D5CDD505-2E9C-101B-9397-08002B2CF9AE}" pid="6" name="FLCMData">
    <vt:lpwstr>B68886AD36F8A3EAD8D464A283685F62C80207090B09AB39B89B29EA4BC50E6A47D7B71625980EE1011E31A6FD331F96DA50AC34A6A223272D13822C449A718D</vt:lpwstr>
  </property>
</Properties>
</file>