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2"/>
  </p:notesMasterIdLst>
  <p:sldIdLst>
    <p:sldId id="256" r:id="rId5"/>
    <p:sldId id="290" r:id="rId6"/>
    <p:sldId id="302" r:id="rId7"/>
    <p:sldId id="306" r:id="rId8"/>
    <p:sldId id="307" r:id="rId9"/>
    <p:sldId id="309" r:id="rId10"/>
    <p:sldId id="310" r:id="rId11"/>
  </p:sldIdLst>
  <p:sldSz cx="9144000" cy="6858000" type="screen4x3"/>
  <p:notesSz cx="6807200" cy="9939338"/>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8D4CCAA-44B8-43EF-A534-1EFE9A4E01BB}" v="47" dt="2025-09-04T18:04:22.417"/>
  </p1510:revLst>
</p1510:revInfo>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480" autoAdjust="0"/>
    <p:restoredTop sz="86437" autoAdjust="0"/>
  </p:normalViewPr>
  <p:slideViewPr>
    <p:cSldViewPr>
      <p:cViewPr varScale="1">
        <p:scale>
          <a:sx n="247" d="100"/>
          <a:sy n="247" d="100"/>
        </p:scale>
        <p:origin x="3036" y="414"/>
      </p:cViewPr>
      <p:guideLst>
        <p:guide orient="horz" pos="2160"/>
        <p:guide pos="2880"/>
      </p:guideLst>
    </p:cSldViewPr>
  </p:slideViewPr>
  <p:outlineViewPr>
    <p:cViewPr>
      <p:scale>
        <a:sx n="33" d="100"/>
        <a:sy n="33" d="100"/>
      </p:scale>
      <p:origin x="0" y="432"/>
    </p:cViewPr>
  </p:outlin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presProps" Target="presProps.xml"/><Relationship Id="rId18" Type="http://schemas.microsoft.com/office/2015/10/relationships/revisionInfo" Target="revisionInfo.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notesMaster" Target="notesMasters/notesMaster1.xml"/><Relationship Id="rId17" Type="http://schemas.microsoft.com/office/2016/11/relationships/changesInfo" Target="changesInfos/changesInfo1.xml"/><Relationship Id="rId2" Type="http://schemas.openxmlformats.org/officeDocument/2006/relationships/customXml" Target="../customXml/item2.xml"/><Relationship Id="rId16"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theme" Target="theme/theme1.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viewProps" Target="view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Li, Hongchao" userId="702c55d0-d836-477d-97ea-f9322ee19a3a" providerId="ADAL" clId="{5B72334F-B7BF-4ACB-B1CB-6696D6E6C1FE}"/>
    <pc:docChg chg="custSel modSld">
      <pc:chgData name="Li, Hongchao" userId="702c55d0-d836-477d-97ea-f9322ee19a3a" providerId="ADAL" clId="{5B72334F-B7BF-4ACB-B1CB-6696D6E6C1FE}" dt="2025-02-07T08:47:26.251" v="0" actId="313"/>
      <pc:docMkLst>
        <pc:docMk/>
      </pc:docMkLst>
      <pc:sldChg chg="modSp mod">
        <pc:chgData name="Li, Hongchao" userId="702c55d0-d836-477d-97ea-f9322ee19a3a" providerId="ADAL" clId="{5B72334F-B7BF-4ACB-B1CB-6696D6E6C1FE}" dt="2025-02-07T08:47:26.251" v="0" actId="313"/>
        <pc:sldMkLst>
          <pc:docMk/>
          <pc:sldMk cId="2794631716" sldId="292"/>
        </pc:sldMkLst>
      </pc:sldChg>
    </pc:docChg>
  </pc:docChgLst>
  <pc:docChgLst>
    <pc:chgData name="Suzuki Hidetoshi (鈴木 秀俊)" userId="2d5c9a77-1855-4cfe-886f-35d8c7c5ad06" providerId="ADAL" clId="{B0E996C1-DBF3-47A5-9443-649BB043408D}"/>
    <pc:docChg chg="undo custSel modSld">
      <pc:chgData name="Suzuki Hidetoshi (鈴木 秀俊)" userId="2d5c9a77-1855-4cfe-886f-35d8c7c5ad06" providerId="ADAL" clId="{B0E996C1-DBF3-47A5-9443-649BB043408D}" dt="2025-02-07T08:40:51.055" v="14" actId="207"/>
      <pc:docMkLst>
        <pc:docMk/>
      </pc:docMkLst>
      <pc:sldChg chg="modSp mod">
        <pc:chgData name="Suzuki Hidetoshi (鈴木 秀俊)" userId="2d5c9a77-1855-4cfe-886f-35d8c7c5ad06" providerId="ADAL" clId="{B0E996C1-DBF3-47A5-9443-649BB043408D}" dt="2025-02-07T08:40:51.055" v="14" actId="207"/>
        <pc:sldMkLst>
          <pc:docMk/>
          <pc:sldMk cId="2794631716" sldId="292"/>
        </pc:sldMkLst>
      </pc:sldChg>
      <pc:sldChg chg="modSp mod">
        <pc:chgData name="Suzuki Hidetoshi (鈴木 秀俊)" userId="2d5c9a77-1855-4cfe-886f-35d8c7c5ad06" providerId="ADAL" clId="{B0E996C1-DBF3-47A5-9443-649BB043408D}" dt="2025-02-07T08:40:08.150" v="1" actId="207"/>
        <pc:sldMkLst>
          <pc:docMk/>
          <pc:sldMk cId="3260933716" sldId="300"/>
        </pc:sldMkLst>
      </pc:sldChg>
    </pc:docChg>
  </pc:docChgLst>
  <pc:docChgLst>
    <pc:chgData name="Shariatmadari, Hamidreza" userId="S::hamidreza.shariatmadari_eu.panasonic.com#ext#@jppanasonic.onmicrosoft.com::ada9daca-0a08-4af5-966d-6226e0858462" providerId="AD" clId="Web-{28D4CCAA-44B8-43EF-A534-1EFE9A4E01BB}"/>
    <pc:docChg chg="modSld">
      <pc:chgData name="Shariatmadari, Hamidreza" userId="S::hamidreza.shariatmadari_eu.panasonic.com#ext#@jppanasonic.onmicrosoft.com::ada9daca-0a08-4af5-966d-6226e0858462" providerId="AD" clId="Web-{28D4CCAA-44B8-43EF-A534-1EFE9A4E01BB}" dt="2025-09-04T18:04:22.417" v="44" actId="20577"/>
      <pc:docMkLst>
        <pc:docMk/>
      </pc:docMkLst>
      <pc:sldChg chg="modSp">
        <pc:chgData name="Shariatmadari, Hamidreza" userId="S::hamidreza.shariatmadari_eu.panasonic.com#ext#@jppanasonic.onmicrosoft.com::ada9daca-0a08-4af5-966d-6226e0858462" providerId="AD" clId="Web-{28D4CCAA-44B8-43EF-A534-1EFE9A4E01BB}" dt="2025-09-04T18:04:22.417" v="44" actId="20577"/>
        <pc:sldMkLst>
          <pc:docMk/>
          <pc:sldMk cId="2488023439" sldId="307"/>
        </pc:sldMkLst>
        <pc:spChg chg="mod">
          <ac:chgData name="Shariatmadari, Hamidreza" userId="S::hamidreza.shariatmadari_eu.panasonic.com#ext#@jppanasonic.onmicrosoft.com::ada9daca-0a08-4af5-966d-6226e0858462" providerId="AD" clId="Web-{28D4CCAA-44B8-43EF-A534-1EFE9A4E01BB}" dt="2025-09-04T18:04:22.417" v="44" actId="20577"/>
          <ac:spMkLst>
            <pc:docMk/>
            <pc:sldMk cId="2488023439" sldId="307"/>
            <ac:spMk id="3" creationId="{74A2CE90-F09C-3444-2CBF-A93BCF78962E}"/>
          </ac:spMkLst>
        </pc:spChg>
      </pc:sldChg>
      <pc:sldChg chg="modSp">
        <pc:chgData name="Shariatmadari, Hamidreza" userId="S::hamidreza.shariatmadari_eu.panasonic.com#ext#@jppanasonic.onmicrosoft.com::ada9daca-0a08-4af5-966d-6226e0858462" providerId="AD" clId="Web-{28D4CCAA-44B8-43EF-A534-1EFE9A4E01BB}" dt="2025-09-04T18:03:55.198" v="41" actId="20577"/>
        <pc:sldMkLst>
          <pc:docMk/>
          <pc:sldMk cId="1674046154" sldId="309"/>
        </pc:sldMkLst>
        <pc:spChg chg="mod">
          <ac:chgData name="Shariatmadari, Hamidreza" userId="S::hamidreza.shariatmadari_eu.panasonic.com#ext#@jppanasonic.onmicrosoft.com::ada9daca-0a08-4af5-966d-6226e0858462" providerId="AD" clId="Web-{28D4CCAA-44B8-43EF-A534-1EFE9A4E01BB}" dt="2025-09-04T18:03:55.198" v="41" actId="20577"/>
          <ac:spMkLst>
            <pc:docMk/>
            <pc:sldMk cId="1674046154" sldId="309"/>
            <ac:spMk id="3" creationId="{960E492D-B5BE-6708-0B79-6926B222F6B6}"/>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 1"/>
          <p:cNvSpPr>
            <a:spLocks noGrp="1"/>
          </p:cNvSpPr>
          <p:nvPr>
            <p:ph type="hdr" sz="quarter"/>
          </p:nvPr>
        </p:nvSpPr>
        <p:spPr>
          <a:xfrm>
            <a:off x="0" y="0"/>
            <a:ext cx="2949787" cy="496967"/>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 2"/>
          <p:cNvSpPr>
            <a:spLocks noGrp="1"/>
          </p:cNvSpPr>
          <p:nvPr>
            <p:ph type="dt" idx="1"/>
          </p:nvPr>
        </p:nvSpPr>
        <p:spPr>
          <a:xfrm>
            <a:off x="3855838" y="0"/>
            <a:ext cx="2949787" cy="496967"/>
          </a:xfrm>
          <a:prstGeom prst="rect">
            <a:avLst/>
          </a:prstGeom>
        </p:spPr>
        <p:txBody>
          <a:bodyPr vert="horz" lIns="91440" tIns="45720" rIns="91440" bIns="45720" rtlCol="0"/>
          <a:lstStyle>
            <a:lvl1pPr algn="r">
              <a:defRPr sz="1200"/>
            </a:lvl1pPr>
          </a:lstStyle>
          <a:p>
            <a:fld id="{F17A88C6-2ED6-47C2-876E-741A260D848E}" type="datetimeFigureOut">
              <a:rPr kumimoji="1" lang="ja-JP" altLang="en-US" smtClean="0"/>
              <a:pPr/>
              <a:t>2025/9/8</a:t>
            </a:fld>
            <a:endParaRPr kumimoji="1" lang="ja-JP" altLang="en-US"/>
          </a:p>
        </p:txBody>
      </p:sp>
      <p:sp>
        <p:nvSpPr>
          <p:cNvPr id="4" name="スライド イメージ プレースホルダ 3"/>
          <p:cNvSpPr>
            <a:spLocks noGrp="1" noRot="1" noChangeAspect="1"/>
          </p:cNvSpPr>
          <p:nvPr>
            <p:ph type="sldImg" idx="2"/>
          </p:nvPr>
        </p:nvSpPr>
        <p:spPr>
          <a:xfrm>
            <a:off x="920750" y="746125"/>
            <a:ext cx="4965700" cy="3725863"/>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 4"/>
          <p:cNvSpPr>
            <a:spLocks noGrp="1"/>
          </p:cNvSpPr>
          <p:nvPr>
            <p:ph type="body" sz="quarter" idx="3"/>
          </p:nvPr>
        </p:nvSpPr>
        <p:spPr>
          <a:xfrm>
            <a:off x="680720" y="4721186"/>
            <a:ext cx="5445760" cy="4472702"/>
          </a:xfrm>
          <a:prstGeom prst="rect">
            <a:avLst/>
          </a:prstGeom>
        </p:spPr>
        <p:txBody>
          <a:bodyPr vert="horz" lIns="91440" tIns="45720" rIns="91440" bIns="45720" rtlCol="0">
            <a:normAutofit/>
          </a:body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 5"/>
          <p:cNvSpPr>
            <a:spLocks noGrp="1"/>
          </p:cNvSpPr>
          <p:nvPr>
            <p:ph type="ftr" sz="quarter" idx="4"/>
          </p:nvPr>
        </p:nvSpPr>
        <p:spPr>
          <a:xfrm>
            <a:off x="0" y="9440646"/>
            <a:ext cx="2949787" cy="49696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 6"/>
          <p:cNvSpPr>
            <a:spLocks noGrp="1"/>
          </p:cNvSpPr>
          <p:nvPr>
            <p:ph type="sldNum" sz="quarter" idx="5"/>
          </p:nvPr>
        </p:nvSpPr>
        <p:spPr>
          <a:xfrm>
            <a:off x="3855838" y="9440646"/>
            <a:ext cx="2949787" cy="496967"/>
          </a:xfrm>
          <a:prstGeom prst="rect">
            <a:avLst/>
          </a:prstGeom>
        </p:spPr>
        <p:txBody>
          <a:bodyPr vert="horz" lIns="91440" tIns="45720" rIns="91440" bIns="45720" rtlCol="0" anchor="b"/>
          <a:lstStyle>
            <a:lvl1pPr algn="r">
              <a:defRPr sz="1200"/>
            </a:lvl1pPr>
          </a:lstStyle>
          <a:p>
            <a:fld id="{4A54ABB3-B6AD-4545-87F2-16FBB8EDDA05}" type="slidenum">
              <a:rPr kumimoji="1" lang="ja-JP" altLang="en-US" smtClean="0"/>
              <a:pPr/>
              <a:t>‹#›</a:t>
            </a:fld>
            <a:endParaRPr kumimoji="1" lang="ja-JP" altLang="en-US"/>
          </a:p>
        </p:txBody>
      </p:sp>
    </p:spTree>
    <p:extLst>
      <p:ext uri="{BB962C8B-B14F-4D97-AF65-F5344CB8AC3E}">
        <p14:creationId xmlns:p14="http://schemas.microsoft.com/office/powerpoint/2010/main" val="1535119345"/>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5800" y="2130425"/>
            <a:ext cx="7772400" cy="1470025"/>
          </a:xfrm>
        </p:spPr>
        <p:txBody>
          <a:bodyPr/>
          <a:lstStyle/>
          <a:p>
            <a:r>
              <a:rPr kumimoji="1" lang="ja-JP" altLang="en-US"/>
              <a:t>マスタ タイトルの書式設定</a:t>
            </a:r>
          </a:p>
        </p:txBody>
      </p:sp>
      <p:sp>
        <p:nvSpPr>
          <p:cNvPr id="3" name="サブタイトル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 サブタイトルの書式設定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2025/9/8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縦書きテキスト プレースホルダ 2"/>
          <p:cNvSpPr>
            <a:spLocks noGrp="1"/>
          </p:cNvSpPr>
          <p:nvPr>
            <p:ph type="body" orient="vert" idx="1"/>
          </p:nvPr>
        </p:nvSpPr>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2025/9/8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6629400" y="274638"/>
            <a:ext cx="2057400" cy="5851525"/>
          </a:xfrm>
        </p:spPr>
        <p:txBody>
          <a:bodyPr vert="eaVert"/>
          <a:lstStyle/>
          <a:p>
            <a:r>
              <a:rPr kumimoji="1" lang="ja-JP" altLang="en-US"/>
              <a:t>マスタ タイトルの書式設定</a:t>
            </a:r>
          </a:p>
        </p:txBody>
      </p:sp>
      <p:sp>
        <p:nvSpPr>
          <p:cNvPr id="3" name="縦書きテキスト プレースホルダ 2"/>
          <p:cNvSpPr>
            <a:spLocks noGrp="1"/>
          </p:cNvSpPr>
          <p:nvPr>
            <p:ph type="body" orient="vert" idx="1"/>
          </p:nvPr>
        </p:nvSpPr>
        <p:spPr>
          <a:xfrm>
            <a:off x="457200" y="274638"/>
            <a:ext cx="6019800" cy="5851525"/>
          </a:xfrm>
        </p:spPr>
        <p:txBody>
          <a:bodyPr vert="eaVert"/>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2025/9/8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idx="1"/>
          </p:nvPr>
        </p:nvSpPr>
        <p:spPr/>
        <p:txBody>
          <a:bodyPr/>
          <a:lstStyle>
            <a:lvl1pPr>
              <a:defRPr sz="2000">
                <a:latin typeface="+mj-lt"/>
              </a:defRPr>
            </a:lvl1pPr>
            <a:lvl2pPr>
              <a:defRPr sz="1800"/>
            </a:lvl2pPr>
            <a:lvl3pPr>
              <a:defRPr sz="1800"/>
            </a:lvl3pPr>
            <a:lvl4pPr>
              <a:defRPr sz="1600"/>
            </a:lvl4pPr>
          </a:lstStyle>
          <a:p>
            <a:pPr lvl="0"/>
            <a:r>
              <a:rPr kumimoji="1" lang="ja-JP" altLang="en-US" dirty="0"/>
              <a:t>マスタ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2025/9/8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722313" y="4406900"/>
            <a:ext cx="7772400" cy="1362075"/>
          </a:xfrm>
        </p:spPr>
        <p:txBody>
          <a:bodyPr anchor="t"/>
          <a:lstStyle>
            <a:lvl1pPr algn="l">
              <a:defRPr sz="4000" b="1" cap="all"/>
            </a:lvl1pPr>
          </a:lstStyle>
          <a:p>
            <a:r>
              <a:rPr kumimoji="1" lang="ja-JP" altLang="en-US"/>
              <a:t>マスタ タイトルの書式設定</a:t>
            </a:r>
          </a:p>
        </p:txBody>
      </p:sp>
      <p:sp>
        <p:nvSpPr>
          <p:cNvPr id="3" name="テキスト プレースホルダ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 テキストの書式設定</a:t>
            </a:r>
          </a:p>
        </p:txBody>
      </p:sp>
      <p:sp>
        <p:nvSpPr>
          <p:cNvPr id="4" name="日付プレースホルダ 3"/>
          <p:cNvSpPr>
            <a:spLocks noGrp="1"/>
          </p:cNvSpPr>
          <p:nvPr>
            <p:ph type="dt" sz="half" idx="10"/>
          </p:nvPr>
        </p:nvSpPr>
        <p:spPr/>
        <p:txBody>
          <a:bodyPr/>
          <a:lstStyle/>
          <a:p>
            <a:fld id="{E90ED720-0104-4369-84BC-D37694168613}" type="datetimeFigureOut">
              <a:rPr kumimoji="1" lang="ja-JP" altLang="en-US" smtClean="0"/>
              <a:pPr/>
              <a:t>2025/9/8</a:t>
            </a:fld>
            <a:endParaRPr kumimoji="1" lang="ja-JP" altLang="en-US"/>
          </a:p>
        </p:txBody>
      </p:sp>
      <p:sp>
        <p:nvSpPr>
          <p:cNvPr id="5" name="フッター プレースホルダ 4"/>
          <p:cNvSpPr>
            <a:spLocks noGrp="1"/>
          </p:cNvSpPr>
          <p:nvPr>
            <p:ph type="ftr" sz="quarter" idx="11"/>
          </p:nvPr>
        </p:nvSpPr>
        <p:spPr/>
        <p:txBody>
          <a:bodyPr/>
          <a:lstStyle/>
          <a:p>
            <a:endParaRPr kumimoji="1" lang="ja-JP" altLang="en-US"/>
          </a:p>
        </p:txBody>
      </p:sp>
      <p:sp>
        <p:nvSpPr>
          <p:cNvPr id="6" name="スライド番号プレースホルダ 5"/>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コンテンツ プレースホルダ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2025/9/8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 タイトルの書式設定</a:t>
            </a:r>
          </a:p>
        </p:txBody>
      </p:sp>
      <p:sp>
        <p:nvSpPr>
          <p:cNvPr id="3" name="テキスト プレースホルダ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4" name="コンテンツ プレースホルダ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 テキストの書式設定</a:t>
            </a:r>
          </a:p>
        </p:txBody>
      </p:sp>
      <p:sp>
        <p:nvSpPr>
          <p:cNvPr id="6" name="コンテンツ プレースホルダ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 6"/>
          <p:cNvSpPr>
            <a:spLocks noGrp="1"/>
          </p:cNvSpPr>
          <p:nvPr>
            <p:ph type="dt" sz="half" idx="10"/>
          </p:nvPr>
        </p:nvSpPr>
        <p:spPr/>
        <p:txBody>
          <a:bodyPr/>
          <a:lstStyle/>
          <a:p>
            <a:fld id="{E90ED720-0104-4369-84BC-D37694168613}" type="datetimeFigureOut">
              <a:rPr kumimoji="1" lang="ja-JP" altLang="en-US" smtClean="0"/>
              <a:pPr/>
              <a:t>2025/9/8</a:t>
            </a:fld>
            <a:endParaRPr kumimoji="1" lang="ja-JP" altLang="en-US"/>
          </a:p>
        </p:txBody>
      </p:sp>
      <p:sp>
        <p:nvSpPr>
          <p:cNvPr id="8" name="フッター プレースホルダ 7"/>
          <p:cNvSpPr>
            <a:spLocks noGrp="1"/>
          </p:cNvSpPr>
          <p:nvPr>
            <p:ph type="ftr" sz="quarter" idx="11"/>
          </p:nvPr>
        </p:nvSpPr>
        <p:spPr/>
        <p:txBody>
          <a:bodyPr/>
          <a:lstStyle/>
          <a:p>
            <a:endParaRPr kumimoji="1" lang="ja-JP" altLang="en-US"/>
          </a:p>
        </p:txBody>
      </p:sp>
      <p:sp>
        <p:nvSpPr>
          <p:cNvPr id="9" name="スライド番号プレースホルダ 8"/>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 タイトルの書式設定</a:t>
            </a:r>
          </a:p>
        </p:txBody>
      </p:sp>
      <p:sp>
        <p:nvSpPr>
          <p:cNvPr id="3" name="日付プレースホルダ 2"/>
          <p:cNvSpPr>
            <a:spLocks noGrp="1"/>
          </p:cNvSpPr>
          <p:nvPr>
            <p:ph type="dt" sz="half" idx="10"/>
          </p:nvPr>
        </p:nvSpPr>
        <p:spPr/>
        <p:txBody>
          <a:bodyPr/>
          <a:lstStyle/>
          <a:p>
            <a:fld id="{E90ED720-0104-4369-84BC-D37694168613}" type="datetimeFigureOut">
              <a:rPr kumimoji="1" lang="ja-JP" altLang="en-US" smtClean="0"/>
              <a:pPr/>
              <a:t>2025/9/8</a:t>
            </a:fld>
            <a:endParaRPr kumimoji="1" lang="ja-JP" altLang="en-US"/>
          </a:p>
        </p:txBody>
      </p:sp>
      <p:sp>
        <p:nvSpPr>
          <p:cNvPr id="4" name="フッター プレースホルダ 3"/>
          <p:cNvSpPr>
            <a:spLocks noGrp="1"/>
          </p:cNvSpPr>
          <p:nvPr>
            <p:ph type="ftr" sz="quarter" idx="11"/>
          </p:nvPr>
        </p:nvSpPr>
        <p:spPr/>
        <p:txBody>
          <a:bodyPr/>
          <a:lstStyle/>
          <a:p>
            <a:endParaRPr kumimoji="1" lang="ja-JP" altLang="en-US"/>
          </a:p>
        </p:txBody>
      </p:sp>
      <p:sp>
        <p:nvSpPr>
          <p:cNvPr id="5" name="スライド番号プレースホルダ 4"/>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p>
            <a:fld id="{E90ED720-0104-4369-84BC-D37694168613}" type="datetimeFigureOut">
              <a:rPr kumimoji="1" lang="ja-JP" altLang="en-US" smtClean="0"/>
              <a:pPr/>
              <a:t>2025/9/8</a:t>
            </a:fld>
            <a:endParaRPr kumimoji="1" lang="ja-JP" altLang="en-US"/>
          </a:p>
        </p:txBody>
      </p:sp>
      <p:sp>
        <p:nvSpPr>
          <p:cNvPr id="3" name="フッター プレースホルダ 2"/>
          <p:cNvSpPr>
            <a:spLocks noGrp="1"/>
          </p:cNvSpPr>
          <p:nvPr>
            <p:ph type="ftr" sz="quarter" idx="11"/>
          </p:nvPr>
        </p:nvSpPr>
        <p:spPr/>
        <p:txBody>
          <a:bodyPr/>
          <a:lstStyle/>
          <a:p>
            <a:endParaRPr kumimoji="1" lang="ja-JP" altLang="en-US"/>
          </a:p>
        </p:txBody>
      </p:sp>
      <p:sp>
        <p:nvSpPr>
          <p:cNvPr id="4" name="スライド番号プレースホルダ 3"/>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457200" y="273050"/>
            <a:ext cx="3008313" cy="1162050"/>
          </a:xfrm>
        </p:spPr>
        <p:txBody>
          <a:bodyPr anchor="b"/>
          <a:lstStyle>
            <a:lvl1pPr algn="l">
              <a:defRPr sz="2000" b="1"/>
            </a:lvl1pPr>
          </a:lstStyle>
          <a:p>
            <a:r>
              <a:rPr kumimoji="1" lang="ja-JP" altLang="en-US"/>
              <a:t>マスタ タイトルの書式設定</a:t>
            </a:r>
          </a:p>
        </p:txBody>
      </p:sp>
      <p:sp>
        <p:nvSpPr>
          <p:cNvPr id="3" name="コンテンツ プレースホルダ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2025/9/8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1792288" y="4800600"/>
            <a:ext cx="5486400" cy="566738"/>
          </a:xfrm>
        </p:spPr>
        <p:txBody>
          <a:bodyPr anchor="b"/>
          <a:lstStyle>
            <a:lvl1pPr algn="l">
              <a:defRPr sz="2000" b="1"/>
            </a:lvl1pPr>
          </a:lstStyle>
          <a:p>
            <a:r>
              <a:rPr kumimoji="1" lang="ja-JP" altLang="en-US"/>
              <a:t>マスタ タイトルの書式設定</a:t>
            </a:r>
          </a:p>
        </p:txBody>
      </p:sp>
      <p:sp>
        <p:nvSpPr>
          <p:cNvPr id="3" name="図プレースホルダ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 テキストの書式設定</a:t>
            </a:r>
          </a:p>
        </p:txBody>
      </p:sp>
      <p:sp>
        <p:nvSpPr>
          <p:cNvPr id="5" name="日付プレースホルダ 4"/>
          <p:cNvSpPr>
            <a:spLocks noGrp="1"/>
          </p:cNvSpPr>
          <p:nvPr>
            <p:ph type="dt" sz="half" idx="10"/>
          </p:nvPr>
        </p:nvSpPr>
        <p:spPr/>
        <p:txBody>
          <a:bodyPr/>
          <a:lstStyle/>
          <a:p>
            <a:fld id="{E90ED720-0104-4369-84BC-D37694168613}" type="datetimeFigureOut">
              <a:rPr kumimoji="1" lang="ja-JP" altLang="en-US" smtClean="0"/>
              <a:pPr/>
              <a:t>2025/9/8</a:t>
            </a:fld>
            <a:endParaRPr kumimoji="1" lang="ja-JP" altLang="en-US"/>
          </a:p>
        </p:txBody>
      </p:sp>
      <p:sp>
        <p:nvSpPr>
          <p:cNvPr id="6" name="フッター プレースホルダ 5"/>
          <p:cNvSpPr>
            <a:spLocks noGrp="1"/>
          </p:cNvSpPr>
          <p:nvPr>
            <p:ph type="ftr" sz="quarter" idx="11"/>
          </p:nvPr>
        </p:nvSpPr>
        <p:spPr/>
        <p:txBody>
          <a:bodyPr/>
          <a:lstStyle/>
          <a:p>
            <a:endParaRPr kumimoji="1" lang="ja-JP" altLang="en-US"/>
          </a:p>
        </p:txBody>
      </p:sp>
      <p:sp>
        <p:nvSpPr>
          <p:cNvPr id="7" name="スライド番号プレースホルダ 6"/>
          <p:cNvSpPr>
            <a:spLocks noGrp="1"/>
          </p:cNvSpPr>
          <p:nvPr>
            <p:ph type="sldNum" sz="quarter" idx="12"/>
          </p:nvPr>
        </p:nvSpPr>
        <p:spPr/>
        <p:txBody>
          <a:bodyPr/>
          <a:lstStyle/>
          <a:p>
            <a:fld id="{D2D8002D-B5B0-4BAC-B1F6-782DDCCE6D9C}" type="slidenum">
              <a:rPr kumimoji="1" lang="ja-JP" altLang="en-US" smtClean="0"/>
              <a:pPr/>
              <a:t>‹#›</a:t>
            </a:fld>
            <a:endParaRPr kumimoji="1" lang="ja-JP"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kumimoji="1" lang="ja-JP" altLang="en-US"/>
              <a:t>マスタ タイトルの書式設定</a:t>
            </a:r>
          </a:p>
        </p:txBody>
      </p:sp>
      <p:sp>
        <p:nvSpPr>
          <p:cNvPr id="3" name="テキスト プレースホルダ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kumimoji="1" lang="ja-JP" altLang="en-US" dirty="0"/>
              <a:t>マスタ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endParaRPr kumimoji="1" lang="en-US" altLang="ja-JP" dirty="0"/>
          </a:p>
        </p:txBody>
      </p:sp>
      <p:sp>
        <p:nvSpPr>
          <p:cNvPr id="4" name="日付プレースホルダ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0ED720-0104-4369-84BC-D37694168613}" type="datetimeFigureOut">
              <a:rPr kumimoji="1" lang="ja-JP" altLang="en-US" smtClean="0"/>
              <a:pPr/>
              <a:t>2025/9/8</a:t>
            </a:fld>
            <a:endParaRPr kumimoji="1" lang="ja-JP" altLang="en-US"/>
          </a:p>
        </p:txBody>
      </p:sp>
      <p:sp>
        <p:nvSpPr>
          <p:cNvPr id="5" name="フッター プレースホルダ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2D8002D-B5B0-4BAC-B1F6-782DDCCE6D9C}" type="slidenum">
              <a:rPr kumimoji="1" lang="ja-JP" altLang="en-US" smtClean="0"/>
              <a:pPr/>
              <a:t>‹#›</a:t>
            </a:fld>
            <a:endParaRPr kumimoji="1" lang="ja-JP"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kumimoji="1" sz="36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kumimoji="1" sz="2000" kern="1200">
          <a:solidFill>
            <a:schemeClr val="tx1"/>
          </a:solidFill>
          <a:latin typeface="+mj-lt"/>
          <a:ea typeface="+mn-ea"/>
          <a:cs typeface="+mn-cs"/>
        </a:defRPr>
      </a:lvl1pPr>
      <a:lvl2pPr marL="742950" indent="-285750" algn="l" defTabSz="914400" rtl="0" eaLnBrk="1" latinLnBrk="0" hangingPunct="1">
        <a:spcBef>
          <a:spcPct val="20000"/>
        </a:spcBef>
        <a:buFont typeface="Arial" pitchFamily="34" charset="0"/>
        <a:buChar char="–"/>
        <a:defRPr kumimoji="1" sz="2000" kern="1200">
          <a:solidFill>
            <a:schemeClr val="tx1"/>
          </a:solidFill>
          <a:latin typeface="+mj-lt"/>
          <a:ea typeface="+mn-ea"/>
          <a:cs typeface="+mn-cs"/>
        </a:defRPr>
      </a:lvl2pPr>
      <a:lvl3pPr marL="11430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kumimoji="1" sz="1600" kern="1200">
          <a:solidFill>
            <a:schemeClr val="tx1"/>
          </a:solidFill>
          <a:latin typeface="+mn-lt"/>
          <a:ea typeface="+mn-ea"/>
          <a:cs typeface="+mn-cs"/>
        </a:defRPr>
      </a:lvl5pPr>
      <a:lvl6pPr marL="2286000" marR="0" indent="0" algn="l" defTabSz="914400" rtl="0" eaLnBrk="1" fontAlgn="auto" latinLnBrk="0" hangingPunct="1">
        <a:lnSpc>
          <a:spcPct val="100000"/>
        </a:lnSpc>
        <a:spcBef>
          <a:spcPct val="20000"/>
        </a:spcBef>
        <a:spcAft>
          <a:spcPts val="0"/>
        </a:spcAft>
        <a:buClrTx/>
        <a:buSzTx/>
        <a:buFont typeface="Arial" pitchFamily="34" charset="0"/>
        <a:buNone/>
        <a:tabLst/>
        <a:defRPr kumimoji="1" sz="16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ctrTitle"/>
          </p:nvPr>
        </p:nvSpPr>
        <p:spPr>
          <a:xfrm>
            <a:off x="684212" y="2130425"/>
            <a:ext cx="8064251" cy="1470025"/>
          </a:xfrm>
        </p:spPr>
        <p:txBody>
          <a:bodyPr>
            <a:normAutofit fontScale="90000"/>
          </a:bodyPr>
          <a:lstStyle/>
          <a:p>
            <a:r>
              <a:rPr lang="en-US" altLang="ja-JP" sz="2800" dirty="0"/>
              <a:t>Device types for the scalable 6GR design</a:t>
            </a:r>
            <a:endParaRPr kumimoji="1" lang="ja-JP" altLang="en-US" sz="2800" dirty="0"/>
          </a:p>
        </p:txBody>
      </p:sp>
      <p:sp>
        <p:nvSpPr>
          <p:cNvPr id="4" name="Sous-titre 2">
            <a:extLst>
              <a:ext uri="{FF2B5EF4-FFF2-40B4-BE49-F238E27FC236}">
                <a16:creationId xmlns:a16="http://schemas.microsoft.com/office/drawing/2014/main" id="{C8F046B9-25CE-49CB-D199-FDE4E871916C}"/>
              </a:ext>
            </a:extLst>
          </p:cNvPr>
          <p:cNvSpPr txBox="1">
            <a:spLocks/>
          </p:cNvSpPr>
          <p:nvPr/>
        </p:nvSpPr>
        <p:spPr>
          <a:xfrm>
            <a:off x="755576" y="5805264"/>
            <a:ext cx="7775575" cy="648072"/>
          </a:xfrm>
          <a:prstGeom prst="rect">
            <a:avLst/>
          </a:prstGeom>
        </p:spPr>
        <p:txBody>
          <a:bodyPr vert="horz" lIns="91440" tIns="45720" rIns="91440" bIns="45720" rtlCol="0">
            <a:normAutofit/>
          </a:bodyPr>
          <a:lstStyle>
            <a:lvl1pPr marL="0" indent="0" algn="ctr" defTabSz="914400" rtl="0" eaLnBrk="1" latinLnBrk="0" hangingPunct="1">
              <a:spcBef>
                <a:spcPct val="20000"/>
              </a:spcBef>
              <a:buFont typeface="Arial" pitchFamily="34" charset="0"/>
              <a:buNone/>
              <a:defRPr kumimoji="1" sz="2000" kern="1200">
                <a:solidFill>
                  <a:schemeClr val="tx1">
                    <a:tint val="75000"/>
                  </a:schemeClr>
                </a:solidFill>
                <a:latin typeface="+mj-lt"/>
                <a:ea typeface="+mn-ea"/>
                <a:cs typeface="+mn-cs"/>
              </a:defRPr>
            </a:lvl1pPr>
            <a:lvl2pPr marL="457200" indent="0" algn="ctr" defTabSz="914400" rtl="0" eaLnBrk="1" latinLnBrk="0" hangingPunct="1">
              <a:spcBef>
                <a:spcPct val="20000"/>
              </a:spcBef>
              <a:buFont typeface="Arial" pitchFamily="34" charset="0"/>
              <a:buNone/>
              <a:defRPr kumimoji="1" sz="2000" kern="1200">
                <a:solidFill>
                  <a:schemeClr val="tx1">
                    <a:tint val="75000"/>
                  </a:schemeClr>
                </a:solidFill>
                <a:latin typeface="+mj-lt"/>
                <a:ea typeface="+mn-ea"/>
                <a:cs typeface="+mn-cs"/>
              </a:defRPr>
            </a:lvl2pPr>
            <a:lvl3pPr marL="914400" indent="0" algn="ctr" defTabSz="914400" rtl="0" eaLnBrk="1" latinLnBrk="0" hangingPunct="1">
              <a:spcBef>
                <a:spcPct val="20000"/>
              </a:spcBef>
              <a:buFont typeface="Arial" pitchFamily="34" charset="0"/>
              <a:buNone/>
              <a:defRPr kumimoji="1" sz="1800" kern="1200">
                <a:solidFill>
                  <a:schemeClr val="tx1">
                    <a:tint val="75000"/>
                  </a:schemeClr>
                </a:solidFill>
                <a:latin typeface="+mn-lt"/>
                <a:ea typeface="+mn-ea"/>
                <a:cs typeface="+mn-cs"/>
              </a:defRPr>
            </a:lvl3pPr>
            <a:lvl4pPr marL="1371600" indent="0" algn="ctr" defTabSz="914400" rtl="0" eaLnBrk="1" latinLnBrk="0" hangingPunct="1">
              <a:spcBef>
                <a:spcPct val="20000"/>
              </a:spcBef>
              <a:buFont typeface="Arial" pitchFamily="34" charset="0"/>
              <a:buNone/>
              <a:defRPr kumimoji="1" sz="1800" kern="1200">
                <a:solidFill>
                  <a:schemeClr val="tx1">
                    <a:tint val="75000"/>
                  </a:schemeClr>
                </a:solidFill>
                <a:latin typeface="+mn-lt"/>
                <a:ea typeface="+mn-ea"/>
                <a:cs typeface="+mn-cs"/>
              </a:defRPr>
            </a:lvl4pPr>
            <a:lvl5pPr marL="1828800" indent="0" algn="ctr" defTabSz="914400" rtl="0" eaLnBrk="1" latinLnBrk="0" hangingPunct="1">
              <a:spcBef>
                <a:spcPct val="20000"/>
              </a:spcBef>
              <a:buFont typeface="Arial" pitchFamily="34" charset="0"/>
              <a:buNone/>
              <a:defRPr kumimoji="1" sz="1600" kern="1200">
                <a:solidFill>
                  <a:schemeClr val="tx1">
                    <a:tint val="75000"/>
                  </a:schemeClr>
                </a:solidFill>
                <a:latin typeface="+mn-lt"/>
                <a:ea typeface="+mn-ea"/>
                <a:cs typeface="+mn-cs"/>
              </a:defRPr>
            </a:lvl5pPr>
            <a:lvl6pPr marL="2286000" marR="0" indent="0" algn="ctr" defTabSz="914400" rtl="0" eaLnBrk="1" fontAlgn="auto" latinLnBrk="0" hangingPunct="1">
              <a:lnSpc>
                <a:spcPct val="100000"/>
              </a:lnSpc>
              <a:spcBef>
                <a:spcPct val="20000"/>
              </a:spcBef>
              <a:spcAft>
                <a:spcPts val="0"/>
              </a:spcAft>
              <a:buClrTx/>
              <a:buSzTx/>
              <a:buFont typeface="Arial" pitchFamily="34" charset="0"/>
              <a:buNone/>
              <a:tabLst/>
              <a:defRPr kumimoji="1" sz="1600" kern="1200">
                <a:solidFill>
                  <a:schemeClr val="tx1">
                    <a:tint val="75000"/>
                  </a:schemeClr>
                </a:solidFill>
                <a:latin typeface="+mn-lt"/>
                <a:ea typeface="+mn-ea"/>
                <a:cs typeface="+mn-cs"/>
              </a:defRPr>
            </a:lvl6pPr>
            <a:lvl7pPr marL="27432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7pPr>
            <a:lvl8pPr marL="32004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8pPr>
            <a:lvl9pPr marL="3657600" indent="0" algn="ctr" defTabSz="914400" rtl="0" eaLnBrk="1" latinLnBrk="0" hangingPunct="1">
              <a:spcBef>
                <a:spcPct val="20000"/>
              </a:spcBef>
              <a:buFont typeface="Arial" pitchFamily="34" charset="0"/>
              <a:buNone/>
              <a:defRPr kumimoji="1" sz="2000" kern="1200">
                <a:solidFill>
                  <a:schemeClr val="tx1">
                    <a:tint val="75000"/>
                  </a:schemeClr>
                </a:solidFill>
                <a:latin typeface="+mn-lt"/>
                <a:ea typeface="+mn-ea"/>
                <a:cs typeface="+mn-cs"/>
              </a:defRPr>
            </a:lvl9pPr>
          </a:lstStyle>
          <a:p>
            <a:pPr algn="l"/>
            <a:r>
              <a:rPr lang="fr-FR" altLang="fr-FR" dirty="0">
                <a:solidFill>
                  <a:schemeClr val="tx1"/>
                </a:solidFill>
              </a:rPr>
              <a:t>Sources: Panasonic</a:t>
            </a:r>
          </a:p>
        </p:txBody>
      </p:sp>
      <p:sp>
        <p:nvSpPr>
          <p:cNvPr id="7" name="ZoneTexte 4">
            <a:extLst>
              <a:ext uri="{FF2B5EF4-FFF2-40B4-BE49-F238E27FC236}">
                <a16:creationId xmlns:a16="http://schemas.microsoft.com/office/drawing/2014/main" id="{98CAE049-6B83-80E6-BA30-C272F639EF4A}"/>
              </a:ext>
            </a:extLst>
          </p:cNvPr>
          <p:cNvSpPr txBox="1">
            <a:spLocks noChangeArrowheads="1"/>
          </p:cNvSpPr>
          <p:nvPr/>
        </p:nvSpPr>
        <p:spPr bwMode="auto">
          <a:xfrm>
            <a:off x="684213" y="549275"/>
            <a:ext cx="2977995" cy="1169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defRPr>
            </a:lvl9pPr>
          </a:lstStyle>
          <a:p>
            <a:pPr eaLnBrk="1" hangingPunct="1">
              <a:spcBef>
                <a:spcPct val="0"/>
              </a:spcBef>
              <a:buFontTx/>
              <a:buNone/>
            </a:pPr>
            <a:r>
              <a:rPr lang="en-US" altLang="fr-FR" sz="1400" dirty="0"/>
              <a:t>3GPP TSG RAN Meeting #109</a:t>
            </a:r>
          </a:p>
          <a:p>
            <a:pPr eaLnBrk="1" hangingPunct="1">
              <a:spcBef>
                <a:spcPct val="0"/>
              </a:spcBef>
              <a:buFontTx/>
              <a:buNone/>
            </a:pPr>
            <a:r>
              <a:rPr lang="en-US" altLang="fr-FR" sz="1400" dirty="0"/>
              <a:t>Beijing, China, September 15-18, 2025</a:t>
            </a:r>
          </a:p>
          <a:p>
            <a:pPr eaLnBrk="1" hangingPunct="1">
              <a:spcBef>
                <a:spcPct val="0"/>
              </a:spcBef>
              <a:buFontTx/>
              <a:buNone/>
            </a:pPr>
            <a:r>
              <a:rPr lang="en-US" altLang="fr-FR" sz="1400" dirty="0"/>
              <a:t>Agenda:	8.2.2 Study on 6G Radio</a:t>
            </a:r>
          </a:p>
          <a:p>
            <a:pPr eaLnBrk="1" hangingPunct="1">
              <a:spcBef>
                <a:spcPct val="0"/>
              </a:spcBef>
              <a:buFontTx/>
              <a:buNone/>
            </a:pPr>
            <a:r>
              <a:rPr lang="en-US" altLang="fr-FR" sz="1400" dirty="0"/>
              <a:t>TDOC:</a:t>
            </a:r>
            <a:r>
              <a:rPr lang="en-US" altLang="fr-FR" sz="1400"/>
              <a:t>	RP-252469</a:t>
            </a:r>
            <a:endParaRPr lang="en-US" altLang="fr-FR" sz="1400" dirty="0"/>
          </a:p>
          <a:p>
            <a:pPr eaLnBrk="1" hangingPunct="1">
              <a:spcBef>
                <a:spcPct val="0"/>
              </a:spcBef>
              <a:buFontTx/>
              <a:buNone/>
            </a:pPr>
            <a:r>
              <a:rPr lang="en-US" altLang="fr-FR" sz="1400" dirty="0"/>
              <a:t>For:	discussion</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normAutofit/>
          </a:bodyPr>
          <a:lstStyle/>
          <a:p>
            <a:r>
              <a:rPr lang="en-US" altLang="ja-JP" dirty="0"/>
              <a:t>Background</a:t>
            </a:r>
            <a:endParaRPr kumimoji="1" lang="ja-JP" altLang="en-US" dirty="0"/>
          </a:p>
        </p:txBody>
      </p:sp>
      <p:sp>
        <p:nvSpPr>
          <p:cNvPr id="3" name="コンテンツ プレースホルダー 2"/>
          <p:cNvSpPr>
            <a:spLocks noGrp="1"/>
          </p:cNvSpPr>
          <p:nvPr>
            <p:ph idx="1"/>
          </p:nvPr>
        </p:nvSpPr>
        <p:spPr/>
        <p:txBody>
          <a:bodyPr>
            <a:noAutofit/>
          </a:bodyPr>
          <a:lstStyle/>
          <a:p>
            <a:pPr lvl="0"/>
            <a:r>
              <a:rPr lang="en-US" altLang="ja-JP" sz="1600"/>
              <a:t>RAN </a:t>
            </a:r>
            <a:r>
              <a:rPr lang="en-US" altLang="ja-JP" sz="1600" dirty="0"/>
              <a:t>1 agreed following </a:t>
            </a:r>
            <a:r>
              <a:rPr lang="en-US" altLang="ja-JP" sz="1600"/>
              <a:t>for the scalable </a:t>
            </a:r>
            <a:r>
              <a:rPr lang="en-US" altLang="ja-JP" sz="1600" dirty="0"/>
              <a:t>6GR design and device types. </a:t>
            </a:r>
          </a:p>
          <a:p>
            <a:pPr lvl="1"/>
            <a:r>
              <a:rPr lang="en-US" altLang="ja-JP" sz="1400" dirty="0"/>
              <a:t>Study a scalable 6GR design for diverse device types, considering aspects:</a:t>
            </a:r>
            <a:endParaRPr lang="ja-JP" altLang="ja-JP" sz="1400"/>
          </a:p>
          <a:p>
            <a:pPr lvl="2"/>
            <a:r>
              <a:rPr lang="en-US" altLang="ja-JP" sz="1400" dirty="0"/>
              <a:t>What should be commonly applicable to all 6G device types</a:t>
            </a:r>
            <a:endParaRPr lang="ja-JP" altLang="ja-JP" sz="1400"/>
          </a:p>
          <a:p>
            <a:pPr lvl="2"/>
            <a:r>
              <a:rPr lang="en-US" altLang="ja-JP" sz="1400" dirty="0"/>
              <a:t>FFS: add-on features dedicated to specific device types, if any</a:t>
            </a:r>
            <a:endParaRPr lang="ja-JP" altLang="ja-JP" sz="1400"/>
          </a:p>
          <a:p>
            <a:pPr lvl="1"/>
            <a:r>
              <a:rPr lang="en-US" altLang="ja-JP" sz="1400" dirty="0"/>
              <a:t>Study the device types from physical layer perspective to be supported by 6GR, subject to further discussion and confirmation in RAN</a:t>
            </a:r>
            <a:endParaRPr lang="ja-JP" altLang="ja-JP" sz="1400"/>
          </a:p>
          <a:p>
            <a:pPr lvl="0"/>
            <a:endParaRPr lang="en-US" altLang="ja-JP" sz="1600" dirty="0"/>
          </a:p>
          <a:p>
            <a:pPr lvl="0"/>
            <a:r>
              <a:rPr lang="en-US" altLang="ja-JP" sz="1600" dirty="0"/>
              <a:t>To study the minimum spectrum allocation were also agreed.</a:t>
            </a:r>
          </a:p>
          <a:p>
            <a:pPr lvl="1"/>
            <a:r>
              <a:rPr lang="en-US" altLang="ja-JP" sz="1400" dirty="0"/>
              <a:t>For the study of RAN1 6GR design, consider the minimum spectrum allocation in which 6G can operate, subject to further discussion and confirmation in RAN.</a:t>
            </a:r>
          </a:p>
          <a:p>
            <a:pPr lvl="2"/>
            <a:r>
              <a:rPr lang="en-US" altLang="ja-JP" sz="1400" dirty="0"/>
              <a:t>Note: RAN4 involvement is necessary.</a:t>
            </a:r>
            <a:endParaRPr lang="ja-JP" altLang="ja-JP" sz="1400"/>
          </a:p>
          <a:p>
            <a:pPr lvl="0"/>
            <a:endParaRPr lang="en-US" altLang="ja-JP" sz="1600" dirty="0"/>
          </a:p>
          <a:p>
            <a:pPr lvl="0"/>
            <a:r>
              <a:rPr lang="en-US" altLang="ja-JP" sz="1600" dirty="0"/>
              <a:t>How UE capabilities/features should be defined for 6GR are proposed in 6G workshop and RAN1 by multiple of companies.</a:t>
            </a:r>
          </a:p>
          <a:p>
            <a:pPr lvl="1"/>
            <a:r>
              <a:rPr lang="en-US" altLang="ja-JP" sz="1400" dirty="0"/>
              <a:t>Not to repeat the UE feature definition of NR. More simplified or more combined definition/reporting for testing and economic scale. </a:t>
            </a:r>
          </a:p>
        </p:txBody>
      </p:sp>
      <p:sp>
        <p:nvSpPr>
          <p:cNvPr id="4" name="Rectangle 2"/>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106026240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4011F3C-A70F-FBB1-1F3F-2612A1829C94}"/>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0CD7AF1A-05D8-5765-AB3B-9B0E040432CE}"/>
              </a:ext>
            </a:extLst>
          </p:cNvPr>
          <p:cNvSpPr>
            <a:spLocks noGrp="1"/>
          </p:cNvSpPr>
          <p:nvPr>
            <p:ph type="title"/>
          </p:nvPr>
        </p:nvSpPr>
        <p:spPr/>
        <p:txBody>
          <a:bodyPr>
            <a:noAutofit/>
          </a:bodyPr>
          <a:lstStyle/>
          <a:p>
            <a:r>
              <a:rPr lang="en-US" sz="2800" noProof="0"/>
              <a:t>Low</a:t>
            </a:r>
            <a:r>
              <a:rPr lang="en-GB" altLang="ja-JP" sz="2800" dirty="0"/>
              <a:t>-tier 6G device for scalable design</a:t>
            </a:r>
            <a:endParaRPr kumimoji="1" lang="ja-JP" altLang="en-US" sz="2800" dirty="0"/>
          </a:p>
        </p:txBody>
      </p:sp>
      <p:sp>
        <p:nvSpPr>
          <p:cNvPr id="3" name="コンテンツ プレースホルダー 2">
            <a:extLst>
              <a:ext uri="{FF2B5EF4-FFF2-40B4-BE49-F238E27FC236}">
                <a16:creationId xmlns:a16="http://schemas.microsoft.com/office/drawing/2014/main" id="{95E3676D-EABA-A49B-9D75-2FF21265E381}"/>
              </a:ext>
            </a:extLst>
          </p:cNvPr>
          <p:cNvSpPr>
            <a:spLocks noGrp="1"/>
          </p:cNvSpPr>
          <p:nvPr>
            <p:ph idx="1"/>
          </p:nvPr>
        </p:nvSpPr>
        <p:spPr/>
        <p:txBody>
          <a:bodyPr>
            <a:noAutofit/>
          </a:bodyPr>
          <a:lstStyle/>
          <a:p>
            <a:pPr lvl="0"/>
            <a:r>
              <a:rPr lang="en-US" altLang="ja-JP" sz="1800" dirty="0"/>
              <a:t>The discussion </a:t>
            </a:r>
            <a:r>
              <a:rPr lang="en-US" altLang="ja-JP" sz="1800"/>
              <a:t>on "</a:t>
            </a:r>
            <a:r>
              <a:rPr lang="en-GB" altLang="ja-JP" sz="1800"/>
              <a:t>low-tier </a:t>
            </a:r>
            <a:r>
              <a:rPr lang="en-GB" altLang="ja-JP" sz="1800" dirty="0"/>
              <a:t>6G device for </a:t>
            </a:r>
            <a:r>
              <a:rPr lang="en-GB" altLang="ja-JP" sz="1800"/>
              <a:t>scalable design</a:t>
            </a:r>
            <a:r>
              <a:rPr lang="en-US" altLang="ja-JP" sz="1800"/>
              <a:t> " </a:t>
            </a:r>
            <a:r>
              <a:rPr lang="en-GB" altLang="ja-JP" sz="1800"/>
              <a:t>and </a:t>
            </a:r>
            <a:r>
              <a:rPr lang="en-US" altLang="ja-JP" sz="1800"/>
              <a:t>"</a:t>
            </a:r>
            <a:r>
              <a:rPr lang="en-GB" altLang="ja-JP" sz="1800"/>
              <a:t>how </a:t>
            </a:r>
            <a:r>
              <a:rPr lang="en-GB" altLang="ja-JP" sz="1800" dirty="0"/>
              <a:t>UE feature/capabilities is defined</a:t>
            </a:r>
            <a:r>
              <a:rPr lang="en-GB" altLang="ja-JP" sz="1800"/>
              <a:t>/reported</a:t>
            </a:r>
            <a:r>
              <a:rPr lang="en-US" altLang="ja-JP" sz="1800"/>
              <a:t>"</a:t>
            </a:r>
            <a:r>
              <a:rPr lang="en-GB" altLang="ja-JP" sz="1800"/>
              <a:t> </a:t>
            </a:r>
            <a:r>
              <a:rPr lang="en-GB" altLang="ja-JP" sz="1800" dirty="0"/>
              <a:t>should be separated.</a:t>
            </a:r>
          </a:p>
          <a:p>
            <a:pPr lvl="1"/>
            <a:r>
              <a:rPr lang="en-GB" altLang="ja-JP" sz="1600" dirty="0"/>
              <a:t>T</a:t>
            </a:r>
            <a:r>
              <a:rPr lang="en-US" altLang="ja-JP" sz="1600" dirty="0"/>
              <a:t>he discussion on </a:t>
            </a:r>
            <a:r>
              <a:rPr lang="en-GB" altLang="ja-JP" sz="1600" dirty="0"/>
              <a:t>low-tier 6G device for scalable design would be more urgent for the 6GR framework design. </a:t>
            </a:r>
          </a:p>
          <a:p>
            <a:pPr lvl="1"/>
            <a:r>
              <a:rPr lang="en-GB" altLang="ja-JP" sz="1600" dirty="0"/>
              <a:t>How UE feature/capabilities are defined/reported would require more discussion as service, marketing and testing aspect would </a:t>
            </a:r>
            <a:r>
              <a:rPr lang="en-GB" altLang="ja-JP" sz="1600"/>
              <a:t>be related, </a:t>
            </a:r>
            <a:r>
              <a:rPr lang="en-GB" altLang="ja-JP" sz="1600" dirty="0"/>
              <a:t>although it could be started from the discussion on eMBB, URLLC, mMTC like framework </a:t>
            </a:r>
            <a:r>
              <a:rPr lang="en-GB" altLang="ja-JP" sz="1600"/>
              <a:t>of 5G and adding specifically for 6G including FWA.</a:t>
            </a:r>
            <a:endParaRPr lang="en-GB" altLang="ja-JP" sz="1600" dirty="0"/>
          </a:p>
          <a:p>
            <a:pPr lvl="1"/>
            <a:r>
              <a:rPr lang="en-GB" altLang="ja-JP" sz="1600" dirty="0"/>
              <a:t>It means the conclusion that "the low-tier 6G device for scalable design" itself is defined as specific UE feature/capability/category are not concluded for now. </a:t>
            </a:r>
          </a:p>
          <a:p>
            <a:pPr lvl="2"/>
            <a:r>
              <a:rPr lang="en-GB" altLang="ja-JP" sz="1600" dirty="0"/>
              <a:t>mMTC can require 20 to 30 dB coverage extension but "low-tier 6G device for scalable design" may not have such capability.</a:t>
            </a:r>
          </a:p>
          <a:p>
            <a:pPr lvl="2"/>
            <a:r>
              <a:rPr lang="en-GB" altLang="ja-JP" sz="1600" dirty="0"/>
              <a:t>Redcap in NR represent only RAN layer meaning as it is the abbreviation of "reduced capability". We think "the low-tier 6G device for scalable design" can take similar approach of RAN layer meaning.</a:t>
            </a:r>
          </a:p>
          <a:p>
            <a:pPr lvl="1"/>
            <a:r>
              <a:rPr lang="en-GB" altLang="ja-JP" sz="1600" dirty="0"/>
              <a:t>For "the low-tier 6G device for scalable design", focus on "basic function" definition for now.</a:t>
            </a:r>
          </a:p>
        </p:txBody>
      </p:sp>
      <p:sp>
        <p:nvSpPr>
          <p:cNvPr id="4" name="Rectangle 2">
            <a:extLst>
              <a:ext uri="{FF2B5EF4-FFF2-40B4-BE49-F238E27FC236}">
                <a16:creationId xmlns:a16="http://schemas.microsoft.com/office/drawing/2014/main" id="{916601FE-F13B-F308-BBD8-564B71096972}"/>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429223305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4064CB4-0995-2F43-1BF8-2C4EEDCD99E9}"/>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2331FEDB-DF54-8788-7828-9286C7011E16}"/>
              </a:ext>
            </a:extLst>
          </p:cNvPr>
          <p:cNvSpPr>
            <a:spLocks noGrp="1"/>
          </p:cNvSpPr>
          <p:nvPr>
            <p:ph type="title"/>
          </p:nvPr>
        </p:nvSpPr>
        <p:spPr/>
        <p:txBody>
          <a:bodyPr>
            <a:noAutofit/>
          </a:bodyPr>
          <a:lstStyle/>
          <a:p>
            <a:r>
              <a:rPr lang="en-GB" altLang="ja-JP" sz="2800" dirty="0"/>
              <a:t>Basic function</a:t>
            </a:r>
            <a:endParaRPr kumimoji="1" lang="ja-JP" altLang="en-US" sz="2800" dirty="0"/>
          </a:p>
        </p:txBody>
      </p:sp>
      <p:sp>
        <p:nvSpPr>
          <p:cNvPr id="3" name="コンテンツ プレースホルダー 2">
            <a:extLst>
              <a:ext uri="{FF2B5EF4-FFF2-40B4-BE49-F238E27FC236}">
                <a16:creationId xmlns:a16="http://schemas.microsoft.com/office/drawing/2014/main" id="{51B0FDF3-EA16-6BE2-A0DA-4C125E48A9F2}"/>
              </a:ext>
            </a:extLst>
          </p:cNvPr>
          <p:cNvSpPr>
            <a:spLocks noGrp="1"/>
          </p:cNvSpPr>
          <p:nvPr>
            <p:ph idx="1"/>
          </p:nvPr>
        </p:nvSpPr>
        <p:spPr/>
        <p:txBody>
          <a:bodyPr>
            <a:noAutofit/>
          </a:bodyPr>
          <a:lstStyle/>
          <a:p>
            <a:pPr lvl="0"/>
            <a:r>
              <a:rPr lang="en-US" altLang="ja-JP" sz="1800" dirty="0"/>
              <a:t>Basic function for </a:t>
            </a:r>
            <a:r>
              <a:rPr lang="en-GB" altLang="ja-JP" sz="1800" dirty="0"/>
              <a:t>"the low-tier 6G device for scalable design" is the minimum set of functions </a:t>
            </a:r>
            <a:r>
              <a:rPr lang="en-GB" altLang="ja-JP" sz="1800"/>
              <a:t>for </a:t>
            </a:r>
            <a:r>
              <a:rPr lang="en-GB" altLang="ja-JP" sz="1800" b="1"/>
              <a:t>scalable</a:t>
            </a:r>
            <a:r>
              <a:rPr lang="en-GB" altLang="ja-JP" sz="1800"/>
              <a:t> </a:t>
            </a:r>
            <a:r>
              <a:rPr lang="en-GB" altLang="ja-JP" sz="1800" dirty="0"/>
              <a:t>design for 6GR.</a:t>
            </a:r>
          </a:p>
          <a:p>
            <a:pPr lvl="1"/>
            <a:r>
              <a:rPr lang="en-GB" altLang="ja-JP" sz="1600" dirty="0"/>
              <a:t>If certain functions are not </a:t>
            </a:r>
            <a:r>
              <a:rPr lang="en-GB" altLang="ja-JP" sz="1600" b="1" dirty="0"/>
              <a:t>scalable</a:t>
            </a:r>
            <a:r>
              <a:rPr lang="en-GB" altLang="ja-JP" sz="1600" dirty="0"/>
              <a:t>, separate design is possible but it is not "basic function". </a:t>
            </a:r>
          </a:p>
          <a:p>
            <a:pPr lvl="2"/>
            <a:r>
              <a:rPr lang="en-GB" altLang="ja-JP" sz="1600" dirty="0"/>
              <a:t>Ambient IoT, eMTC and </a:t>
            </a:r>
            <a:r>
              <a:rPr lang="en-GB" altLang="ja-JP" sz="1600"/>
              <a:t>NB-IoT are </a:t>
            </a:r>
            <a:r>
              <a:rPr lang="en-GB" altLang="ja-JP" sz="1600" dirty="0"/>
              <a:t>such design.</a:t>
            </a:r>
          </a:p>
          <a:p>
            <a:pPr lvl="1"/>
            <a:r>
              <a:rPr lang="en-GB" altLang="ja-JP" sz="1600" dirty="0"/>
              <a:t>Following properties are important for </a:t>
            </a:r>
            <a:r>
              <a:rPr lang="en-US" altLang="ja-JP" sz="1600" dirty="0"/>
              <a:t>basic function for </a:t>
            </a:r>
            <a:r>
              <a:rPr lang="en-GB" altLang="ja-JP" sz="1600" dirty="0"/>
              <a:t>"the low-tier 6G device for scalable design". This is similar to Redcap properties.</a:t>
            </a:r>
          </a:p>
          <a:p>
            <a:pPr lvl="2"/>
            <a:r>
              <a:rPr lang="en-GB" altLang="ja-JP" sz="1600" dirty="0"/>
              <a:t>Common synchronization signal design </a:t>
            </a:r>
            <a:r>
              <a:rPr lang="en-GB" altLang="ja-JP" sz="1600"/>
              <a:t>among device types</a:t>
            </a:r>
            <a:endParaRPr lang="en-GB" altLang="ja-JP" sz="1600" dirty="0"/>
          </a:p>
          <a:p>
            <a:pPr lvl="2"/>
            <a:r>
              <a:rPr lang="en-GB" altLang="ja-JP" sz="1600" dirty="0"/>
              <a:t>Common system information design </a:t>
            </a:r>
            <a:r>
              <a:rPr lang="en-GB" altLang="ja-JP" sz="1600"/>
              <a:t>among device types</a:t>
            </a:r>
            <a:endParaRPr lang="en-GB" altLang="ja-JP" sz="1600" dirty="0"/>
          </a:p>
          <a:p>
            <a:pPr lvl="2"/>
            <a:r>
              <a:rPr lang="en-GB" altLang="ja-JP" sz="1600" dirty="0"/>
              <a:t>Common DL and UL control channel design </a:t>
            </a:r>
            <a:r>
              <a:rPr lang="en-GB" altLang="ja-JP" sz="1600"/>
              <a:t>among device types</a:t>
            </a:r>
            <a:endParaRPr lang="en-GB" altLang="ja-JP" sz="1600" dirty="0"/>
          </a:p>
          <a:p>
            <a:pPr lvl="2"/>
            <a:r>
              <a:rPr lang="en-GB" altLang="ja-JP" sz="1600" dirty="0"/>
              <a:t>Common paging and random access procedure</a:t>
            </a:r>
          </a:p>
          <a:p>
            <a:pPr lvl="2"/>
            <a:r>
              <a:rPr lang="en-GB" altLang="ja-JP" sz="1600" dirty="0"/>
              <a:t>Common FEC scheme</a:t>
            </a:r>
          </a:p>
          <a:p>
            <a:pPr lvl="2"/>
            <a:r>
              <a:rPr lang="en-GB" altLang="ja-JP" sz="1600" dirty="0"/>
              <a:t>Common target coverage of the order </a:t>
            </a:r>
            <a:r>
              <a:rPr lang="en-GB" altLang="ja-JP" sz="1600"/>
              <a:t>of 8 to 10 dB extension or 154 dB MCL</a:t>
            </a:r>
            <a:endParaRPr lang="en-GB" altLang="ja-JP" sz="1600" strike="sngStrike" dirty="0"/>
          </a:p>
          <a:p>
            <a:pPr lvl="2"/>
            <a:r>
              <a:rPr lang="en-GB" altLang="ja-JP" sz="1600" dirty="0"/>
              <a:t>Allow sufficient network energy saving gain</a:t>
            </a:r>
          </a:p>
          <a:p>
            <a:pPr lvl="1"/>
            <a:r>
              <a:rPr lang="en-GB" altLang="ja-JP" sz="1600" dirty="0"/>
              <a:t>If "the low-tier 6G device for scalable design" is only used for mMTC, to mandate 20 to 30 dB further extension can be separately discussed.</a:t>
            </a:r>
          </a:p>
        </p:txBody>
      </p:sp>
      <p:sp>
        <p:nvSpPr>
          <p:cNvPr id="4" name="Rectangle 2">
            <a:extLst>
              <a:ext uri="{FF2B5EF4-FFF2-40B4-BE49-F238E27FC236}">
                <a16:creationId xmlns:a16="http://schemas.microsoft.com/office/drawing/2014/main" id="{83473CC6-8803-5740-4492-4580B7789D0B}"/>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102566040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F49BFF-B4D1-5006-3C66-4F29D8A3A5C3}"/>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7F243C1A-340C-968C-EC29-BAB6502C1EC0}"/>
              </a:ext>
            </a:extLst>
          </p:cNvPr>
          <p:cNvSpPr>
            <a:spLocks noGrp="1"/>
          </p:cNvSpPr>
          <p:nvPr>
            <p:ph type="title"/>
          </p:nvPr>
        </p:nvSpPr>
        <p:spPr/>
        <p:txBody>
          <a:bodyPr>
            <a:noAutofit/>
          </a:bodyPr>
          <a:lstStyle/>
          <a:p>
            <a:r>
              <a:rPr lang="en-US" altLang="ja-JP" sz="2800" dirty="0"/>
              <a:t>The minimum spectrum allocation</a:t>
            </a:r>
            <a:endParaRPr kumimoji="1" lang="ja-JP" altLang="en-US" sz="2800" dirty="0"/>
          </a:p>
        </p:txBody>
      </p:sp>
      <p:sp>
        <p:nvSpPr>
          <p:cNvPr id="3" name="コンテンツ プレースホルダー 2">
            <a:extLst>
              <a:ext uri="{FF2B5EF4-FFF2-40B4-BE49-F238E27FC236}">
                <a16:creationId xmlns:a16="http://schemas.microsoft.com/office/drawing/2014/main" id="{74A2CE90-F09C-3444-2CBF-A93BCF78962E}"/>
              </a:ext>
            </a:extLst>
          </p:cNvPr>
          <p:cNvSpPr>
            <a:spLocks noGrp="1"/>
          </p:cNvSpPr>
          <p:nvPr>
            <p:ph idx="1"/>
          </p:nvPr>
        </p:nvSpPr>
        <p:spPr>
          <a:xfrm>
            <a:off x="457200" y="1340768"/>
            <a:ext cx="8229600" cy="4525963"/>
          </a:xfrm>
        </p:spPr>
        <p:txBody>
          <a:bodyPr vert="horz" lIns="91440" tIns="45720" rIns="91440" bIns="45720" rtlCol="0" anchor="t">
            <a:noAutofit/>
          </a:bodyPr>
          <a:lstStyle/>
          <a:p>
            <a:r>
              <a:rPr lang="en-US" altLang="ja-JP" sz="1800">
                <a:ea typeface="ＭＳ Ｐゴシック"/>
              </a:rPr>
              <a:t>Both </a:t>
            </a:r>
            <a:r>
              <a:rPr lang="en-US" altLang="ja-JP" sz="1800" dirty="0">
                <a:ea typeface="ＭＳ Ｐゴシック"/>
              </a:rPr>
              <a:t>to support 3 to 5 MHz spectrum </a:t>
            </a:r>
            <a:r>
              <a:rPr lang="en-US" altLang="ja-JP" sz="1800">
                <a:ea typeface="ＭＳ Ｐゴシック"/>
              </a:rPr>
              <a:t>allocation and</a:t>
            </a:r>
            <a:r>
              <a:rPr lang="ja-JP" altLang="en-US" sz="1800">
                <a:ea typeface="ＭＳ Ｐゴシック"/>
              </a:rPr>
              <a:t> </a:t>
            </a:r>
            <a:r>
              <a:rPr lang="en-US" altLang="ja-JP" sz="1800">
                <a:ea typeface="ＭＳ Ｐゴシック"/>
              </a:rPr>
              <a:t>to </a:t>
            </a:r>
            <a:r>
              <a:rPr lang="en-US" altLang="ja-JP" sz="1800" dirty="0">
                <a:ea typeface="ＭＳ Ｐゴシック"/>
              </a:rPr>
              <a:t>support the efficient design </a:t>
            </a:r>
            <a:r>
              <a:rPr lang="en-US" altLang="ja-JP" sz="1800">
                <a:ea typeface="ＭＳ Ｐゴシック"/>
              </a:rPr>
              <a:t>for sufficiently </a:t>
            </a:r>
            <a:r>
              <a:rPr lang="en-US" altLang="ja-JP" sz="1800" dirty="0">
                <a:ea typeface="ＭＳ Ｐゴシック"/>
              </a:rPr>
              <a:t>wide system band are </a:t>
            </a:r>
            <a:r>
              <a:rPr lang="en-US" altLang="ja-JP" sz="1800">
                <a:ea typeface="ＭＳ Ｐゴシック"/>
              </a:rPr>
              <a:t>required.</a:t>
            </a:r>
            <a:endParaRPr lang="en-US" altLang="ja-JP" sz="1800" strike="sngStrike" dirty="0">
              <a:ea typeface="ＭＳ Ｐゴシック"/>
            </a:endParaRPr>
          </a:p>
          <a:p>
            <a:pPr lvl="1"/>
            <a:r>
              <a:rPr lang="en-US" altLang="ja-JP" sz="1600" dirty="0">
                <a:ea typeface="ＭＳ Ｐゴシック"/>
              </a:rPr>
              <a:t>For DL</a:t>
            </a:r>
            <a:r>
              <a:rPr lang="en-US" altLang="ja-JP" sz="1600">
                <a:ea typeface="ＭＳ Ｐゴシック"/>
              </a:rPr>
              <a:t>, one-shot </a:t>
            </a:r>
            <a:r>
              <a:rPr lang="en-US" altLang="ja-JP" sz="1600" dirty="0">
                <a:ea typeface="ＭＳ Ｐゴシック"/>
              </a:rPr>
              <a:t>reception property is important for synchronization signal design for UE and network energy saving. </a:t>
            </a:r>
            <a:endParaRPr lang="en-US" altLang="ja-JP" sz="1600" dirty="0">
              <a:ea typeface="ＭＳ Ｐゴシック"/>
              <a:cs typeface="Calibri"/>
            </a:endParaRPr>
          </a:p>
          <a:p>
            <a:pPr lvl="2"/>
            <a:r>
              <a:rPr lang="en-US" altLang="ja-JP" sz="1600" dirty="0">
                <a:ea typeface="ＭＳ Ｐゴシック"/>
              </a:rPr>
              <a:t>When system band is narrow like 3 to 5MHz, base station power can be concentrated on such bandwidth. Higher PSD can be expected than wider band operation, </a:t>
            </a:r>
            <a:r>
              <a:rPr lang="en-US" altLang="ja-JP" sz="1600">
                <a:ea typeface="ＭＳ Ｐゴシック"/>
              </a:rPr>
              <a:t>which makes one-shot </a:t>
            </a:r>
            <a:r>
              <a:rPr lang="en-US" altLang="ja-JP" sz="1600" dirty="0">
                <a:ea typeface="ＭＳ Ｐゴシック"/>
              </a:rPr>
              <a:t>reception more easily.</a:t>
            </a:r>
            <a:endParaRPr lang="en-US" altLang="ja-JP" sz="1600" dirty="0">
              <a:ea typeface="ＭＳ Ｐゴシック"/>
              <a:cs typeface="Calibri"/>
            </a:endParaRPr>
          </a:p>
          <a:p>
            <a:pPr lvl="2"/>
            <a:r>
              <a:rPr lang="en-US" altLang="ja-JP" sz="1600" dirty="0">
                <a:ea typeface="ＭＳ Ｐゴシック"/>
              </a:rPr>
              <a:t>When system band is wide, base station power needs to be sent </a:t>
            </a:r>
            <a:r>
              <a:rPr lang="en-US" altLang="ja-JP" sz="1600">
                <a:ea typeface="ＭＳ Ｐゴシック"/>
              </a:rPr>
              <a:t>over wide </a:t>
            </a:r>
            <a:r>
              <a:rPr lang="en-US" altLang="ja-JP" sz="1600" dirty="0">
                <a:ea typeface="ＭＳ Ｐゴシック"/>
              </a:rPr>
              <a:t>band. In order to achieve one-shot reception, wider bandwidth of synchronization </a:t>
            </a:r>
            <a:r>
              <a:rPr lang="en-US" altLang="ja-JP" sz="1600">
                <a:ea typeface="ＭＳ Ｐゴシック"/>
              </a:rPr>
              <a:t>signal would be </a:t>
            </a:r>
            <a:r>
              <a:rPr lang="en-US" altLang="ja-JP" sz="1600" dirty="0">
                <a:ea typeface="ＭＳ Ｐゴシック"/>
              </a:rPr>
              <a:t>required for more power. Wider bandwidth of synchronization signal is also useful for </a:t>
            </a:r>
            <a:r>
              <a:rPr lang="en-US" altLang="ja-JP" sz="1600">
                <a:ea typeface="ＭＳ Ｐゴシック"/>
              </a:rPr>
              <a:t>frequency diversity.</a:t>
            </a:r>
            <a:endParaRPr lang="en-US" altLang="ja-JP" sz="1600" dirty="0">
              <a:ea typeface="ＭＳ Ｐゴシック"/>
              <a:cs typeface="Calibri"/>
            </a:endParaRPr>
          </a:p>
          <a:p>
            <a:pPr lvl="1"/>
            <a:r>
              <a:rPr lang="en-US" altLang="ja-JP" sz="1600" dirty="0">
                <a:ea typeface="ＭＳ Ｐゴシック"/>
                <a:cs typeface="Calibri"/>
              </a:rPr>
              <a:t>For UL, to limit 3MHz bandwidth for RF front end complexity for basic feature UE would not make system performance degradation so much. Hopping over the bandwidth also can be considered. Therefore, the bandwidth for DL and UL should be separately discussed.</a:t>
            </a:r>
          </a:p>
          <a:p>
            <a:pPr lvl="1"/>
            <a:r>
              <a:rPr lang="en-US" altLang="ja-JP" sz="1600" dirty="0">
                <a:ea typeface="ＭＳ Ｐゴシック"/>
                <a:cs typeface="Calibri"/>
              </a:rPr>
              <a:t>If the operator has multiple of fragmented spectrums, spectrum aggregation/segment/virtualized cell should be considered, which would minimize the system overhead. </a:t>
            </a:r>
          </a:p>
        </p:txBody>
      </p:sp>
      <p:sp>
        <p:nvSpPr>
          <p:cNvPr id="4" name="Rectangle 2">
            <a:extLst>
              <a:ext uri="{FF2B5EF4-FFF2-40B4-BE49-F238E27FC236}">
                <a16:creationId xmlns:a16="http://schemas.microsoft.com/office/drawing/2014/main" id="{52C38964-E26C-2C63-C0B2-F2B7CDE29E0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248802343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538B92A-A7EF-B821-73E6-714C9D805F60}"/>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309BE652-F50E-665F-7740-2E8BCB8518A5}"/>
              </a:ext>
            </a:extLst>
          </p:cNvPr>
          <p:cNvSpPr>
            <a:spLocks noGrp="1"/>
          </p:cNvSpPr>
          <p:nvPr>
            <p:ph type="title"/>
          </p:nvPr>
        </p:nvSpPr>
        <p:spPr/>
        <p:txBody>
          <a:bodyPr>
            <a:noAutofit/>
          </a:bodyPr>
          <a:lstStyle/>
          <a:p>
            <a:r>
              <a:rPr kumimoji="1" lang="en-US" altLang="ja-JP" sz="2800" dirty="0"/>
              <a:t>P</a:t>
            </a:r>
            <a:r>
              <a:rPr lang="en-US" altLang="ja-JP" sz="2800" dirty="0"/>
              <a:t>roposals</a:t>
            </a:r>
            <a:endParaRPr kumimoji="1" lang="ja-JP" altLang="en-US" sz="2800" dirty="0"/>
          </a:p>
        </p:txBody>
      </p:sp>
      <p:sp>
        <p:nvSpPr>
          <p:cNvPr id="3" name="コンテンツ プレースホルダー 2">
            <a:extLst>
              <a:ext uri="{FF2B5EF4-FFF2-40B4-BE49-F238E27FC236}">
                <a16:creationId xmlns:a16="http://schemas.microsoft.com/office/drawing/2014/main" id="{960E492D-B5BE-6708-0B79-6926B222F6B6}"/>
              </a:ext>
            </a:extLst>
          </p:cNvPr>
          <p:cNvSpPr>
            <a:spLocks noGrp="1"/>
          </p:cNvSpPr>
          <p:nvPr>
            <p:ph idx="1"/>
          </p:nvPr>
        </p:nvSpPr>
        <p:spPr/>
        <p:txBody>
          <a:bodyPr vert="horz" lIns="91440" tIns="45720" rIns="91440" bIns="45720" rtlCol="0" anchor="t">
            <a:noAutofit/>
          </a:bodyPr>
          <a:lstStyle/>
          <a:p>
            <a:r>
              <a:rPr lang="en-US" altLang="ja-JP" sz="1800" dirty="0">
                <a:ea typeface="ＭＳ Ｐゴシック"/>
              </a:rPr>
              <a:t>The discussion on </a:t>
            </a:r>
            <a:r>
              <a:rPr lang="en-GB" altLang="ja-JP" sz="1800" dirty="0">
                <a:ea typeface="ＭＳ Ｐゴシック"/>
              </a:rPr>
              <a:t>low-tier 6G device for scalable design and how UE feature/capabilities is defined/reported should be </a:t>
            </a:r>
            <a:r>
              <a:rPr lang="en-GB" altLang="ja-JP" sz="1800">
                <a:ea typeface="ＭＳ Ｐゴシック"/>
              </a:rPr>
              <a:t>separated.</a:t>
            </a:r>
          </a:p>
          <a:p>
            <a:pPr lvl="1"/>
            <a:r>
              <a:rPr lang="en-GB" altLang="ja-JP" sz="1600">
                <a:ea typeface="ＭＳ Ｐゴシック"/>
              </a:rPr>
              <a:t>RAN1 should discuss </a:t>
            </a:r>
            <a:r>
              <a:rPr lang="en-US" altLang="ja-JP" sz="1600">
                <a:ea typeface="ＭＳ Ｐゴシック"/>
              </a:rPr>
              <a:t>basic function for </a:t>
            </a:r>
            <a:r>
              <a:rPr lang="en-GB" altLang="ja-JP" sz="1600">
                <a:ea typeface="ＭＳ Ｐゴシック"/>
              </a:rPr>
              <a:t>"the low-tier 6G device for scalable design"</a:t>
            </a:r>
          </a:p>
          <a:p>
            <a:pPr lvl="1"/>
            <a:r>
              <a:rPr lang="en-GB" altLang="ja-JP" sz="1600">
                <a:ea typeface="ＭＳ Ｐゴシック"/>
              </a:rPr>
              <a:t>RAN plenary should discuss how UE feature/capabilities is defined/reported</a:t>
            </a:r>
          </a:p>
          <a:p>
            <a:r>
              <a:rPr lang="en-GB" altLang="ja-JP" sz="1600">
                <a:ea typeface="ＭＳ Ｐゴシック"/>
              </a:rPr>
              <a:t>Following properties are requirement for </a:t>
            </a:r>
            <a:r>
              <a:rPr lang="en-US" altLang="ja-JP" sz="1600">
                <a:ea typeface="ＭＳ Ｐゴシック"/>
              </a:rPr>
              <a:t>basic function for </a:t>
            </a:r>
            <a:r>
              <a:rPr lang="en-GB" altLang="ja-JP" sz="1600">
                <a:ea typeface="ＭＳ Ｐゴシック"/>
              </a:rPr>
              <a:t>"the low-tier 6G device for scalable design". </a:t>
            </a:r>
            <a:endParaRPr lang="en-GB" altLang="ja-JP" sz="1600">
              <a:ea typeface="ＭＳ Ｐゴシック"/>
              <a:cs typeface="Calibri"/>
            </a:endParaRPr>
          </a:p>
          <a:p>
            <a:pPr lvl="1"/>
            <a:r>
              <a:rPr lang="en-GB" altLang="ja-JP" sz="1400">
                <a:ea typeface="ＭＳ Ｐゴシック"/>
              </a:rPr>
              <a:t>Common </a:t>
            </a:r>
            <a:r>
              <a:rPr lang="en-GB" altLang="ja-JP" sz="1400" dirty="0">
                <a:ea typeface="ＭＳ Ｐゴシック"/>
              </a:rPr>
              <a:t>synchronization signal design </a:t>
            </a:r>
            <a:r>
              <a:rPr lang="en-GB" altLang="ja-JP" sz="1400">
                <a:ea typeface="ＭＳ Ｐゴシック"/>
              </a:rPr>
              <a:t>among device </a:t>
            </a:r>
            <a:r>
              <a:rPr lang="en-GB" altLang="ja-JP" sz="1400"/>
              <a:t>type</a:t>
            </a:r>
            <a:r>
              <a:rPr lang="en-GB" altLang="ja-JP" sz="1400">
                <a:ea typeface="ＭＳ Ｐゴシック"/>
              </a:rPr>
              <a:t>s</a:t>
            </a:r>
            <a:endParaRPr lang="en-GB" altLang="ja-JP" sz="1400" dirty="0">
              <a:ea typeface="ＭＳ Ｐゴシック"/>
              <a:cs typeface="Calibri"/>
            </a:endParaRPr>
          </a:p>
          <a:p>
            <a:pPr lvl="1"/>
            <a:r>
              <a:rPr lang="en-GB" altLang="ja-JP" sz="1400" dirty="0">
                <a:ea typeface="ＭＳ Ｐゴシック"/>
              </a:rPr>
              <a:t>Common system information design </a:t>
            </a:r>
            <a:r>
              <a:rPr lang="en-GB" altLang="ja-JP" sz="1400">
                <a:ea typeface="ＭＳ Ｐゴシック"/>
              </a:rPr>
              <a:t>among device </a:t>
            </a:r>
            <a:r>
              <a:rPr lang="en-GB" altLang="ja-JP" sz="1400"/>
              <a:t>type</a:t>
            </a:r>
            <a:r>
              <a:rPr lang="en-GB" altLang="ja-JP" sz="1400">
                <a:ea typeface="ＭＳ Ｐゴシック"/>
              </a:rPr>
              <a:t>s</a:t>
            </a:r>
            <a:endParaRPr lang="en-GB" altLang="ja-JP" sz="1400" dirty="0">
              <a:ea typeface="ＭＳ Ｐゴシック"/>
              <a:cs typeface="Calibri"/>
            </a:endParaRPr>
          </a:p>
          <a:p>
            <a:pPr lvl="1"/>
            <a:r>
              <a:rPr lang="en-GB" altLang="ja-JP" sz="1400" dirty="0">
                <a:ea typeface="ＭＳ Ｐゴシック"/>
              </a:rPr>
              <a:t>Common DL and UL control channel design </a:t>
            </a:r>
            <a:r>
              <a:rPr lang="en-GB" altLang="ja-JP" sz="1400">
                <a:ea typeface="ＭＳ Ｐゴシック"/>
              </a:rPr>
              <a:t>among device </a:t>
            </a:r>
            <a:r>
              <a:rPr lang="en-GB" altLang="ja-JP" sz="1400"/>
              <a:t>type</a:t>
            </a:r>
            <a:r>
              <a:rPr lang="en-GB" altLang="ja-JP" sz="1400">
                <a:ea typeface="ＭＳ Ｐゴシック"/>
              </a:rPr>
              <a:t>s</a:t>
            </a:r>
            <a:endParaRPr lang="en-GB" altLang="ja-JP" sz="1400" dirty="0">
              <a:ea typeface="ＭＳ Ｐゴシック"/>
              <a:cs typeface="Calibri"/>
            </a:endParaRPr>
          </a:p>
          <a:p>
            <a:pPr lvl="1"/>
            <a:r>
              <a:rPr lang="en-GB" altLang="ja-JP" sz="1400" dirty="0">
                <a:ea typeface="ＭＳ Ｐゴシック"/>
              </a:rPr>
              <a:t>Common paging and random access procedure</a:t>
            </a:r>
            <a:endParaRPr lang="en-GB" altLang="ja-JP" sz="1400" dirty="0">
              <a:ea typeface="ＭＳ Ｐゴシック"/>
              <a:cs typeface="Calibri"/>
            </a:endParaRPr>
          </a:p>
          <a:p>
            <a:pPr lvl="1"/>
            <a:r>
              <a:rPr lang="en-GB" altLang="ja-JP" sz="1400" dirty="0">
                <a:ea typeface="ＭＳ Ｐゴシック"/>
              </a:rPr>
              <a:t>Common FEC scheme</a:t>
            </a:r>
            <a:endParaRPr lang="en-GB" altLang="ja-JP" sz="1400" dirty="0">
              <a:ea typeface="ＭＳ Ｐゴシック"/>
              <a:cs typeface="Calibri"/>
            </a:endParaRPr>
          </a:p>
          <a:p>
            <a:pPr lvl="1"/>
            <a:r>
              <a:rPr lang="en-GB" altLang="ja-JP" sz="1400" dirty="0">
                <a:ea typeface="ＭＳ Ｐゴシック"/>
              </a:rPr>
              <a:t>Common target coverage of 8 to 10 dB extension from NR</a:t>
            </a:r>
            <a:endParaRPr lang="en-GB" altLang="ja-JP" sz="1400" dirty="0">
              <a:ea typeface="ＭＳ Ｐゴシック"/>
              <a:cs typeface="Calibri"/>
            </a:endParaRPr>
          </a:p>
          <a:p>
            <a:pPr lvl="1"/>
            <a:r>
              <a:rPr lang="en-GB" altLang="ja-JP" sz="1400" dirty="0">
                <a:ea typeface="ＭＳ Ｐゴシック"/>
              </a:rPr>
              <a:t>Allow sufficient network energy saving gain</a:t>
            </a:r>
            <a:endParaRPr lang="en-GB" altLang="ja-JP" sz="1400" dirty="0">
              <a:ea typeface="ＭＳ Ｐゴシック"/>
              <a:cs typeface="Calibri"/>
            </a:endParaRPr>
          </a:p>
          <a:p>
            <a:r>
              <a:rPr lang="en-US" altLang="ja-JP" sz="1600" dirty="0">
                <a:ea typeface="ＭＳ Ｐゴシック"/>
              </a:rPr>
              <a:t>Both to support 3 to 5 MHz spectrum allocation and to support the efficient design for sufficiently wide system band are </a:t>
            </a:r>
            <a:r>
              <a:rPr lang="en-US" altLang="ja-JP" sz="1600">
                <a:ea typeface="ＭＳ Ｐゴシック"/>
              </a:rPr>
              <a:t>required.</a:t>
            </a:r>
            <a:endParaRPr lang="en-US" altLang="ja-JP" sz="1600" strike="sngStrike" dirty="0">
              <a:ea typeface="ＭＳ Ｐゴシック"/>
              <a:cs typeface="Calibri"/>
            </a:endParaRPr>
          </a:p>
        </p:txBody>
      </p:sp>
      <p:sp>
        <p:nvSpPr>
          <p:cNvPr id="4" name="Rectangle 2">
            <a:extLst>
              <a:ext uri="{FF2B5EF4-FFF2-40B4-BE49-F238E27FC236}">
                <a16:creationId xmlns:a16="http://schemas.microsoft.com/office/drawing/2014/main" id="{CCB8B990-E96F-B41D-C6B1-B70CA422873C}"/>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167404615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5B2F3B2-4ECC-5415-0A45-E4062EA0023C}"/>
            </a:ext>
          </a:extLst>
        </p:cNvPr>
        <p:cNvGrpSpPr/>
        <p:nvPr/>
      </p:nvGrpSpPr>
      <p:grpSpPr>
        <a:xfrm>
          <a:off x="0" y="0"/>
          <a:ext cx="0" cy="0"/>
          <a:chOff x="0" y="0"/>
          <a:chExt cx="0" cy="0"/>
        </a:xfrm>
      </p:grpSpPr>
      <p:sp>
        <p:nvSpPr>
          <p:cNvPr id="2" name="タイトル 1">
            <a:extLst>
              <a:ext uri="{FF2B5EF4-FFF2-40B4-BE49-F238E27FC236}">
                <a16:creationId xmlns:a16="http://schemas.microsoft.com/office/drawing/2014/main" id="{CC0F7D24-DDBF-A253-50FF-BB65670FB412}"/>
              </a:ext>
            </a:extLst>
          </p:cNvPr>
          <p:cNvSpPr>
            <a:spLocks noGrp="1"/>
          </p:cNvSpPr>
          <p:nvPr>
            <p:ph type="title"/>
          </p:nvPr>
        </p:nvSpPr>
        <p:spPr/>
        <p:txBody>
          <a:bodyPr>
            <a:noAutofit/>
          </a:bodyPr>
          <a:lstStyle/>
          <a:p>
            <a:r>
              <a:rPr kumimoji="1" lang="en-US" altLang="ja-JP" sz="2800" dirty="0"/>
              <a:t>References</a:t>
            </a:r>
            <a:endParaRPr kumimoji="1" lang="ja-JP" altLang="en-US" sz="2800" dirty="0"/>
          </a:p>
        </p:txBody>
      </p:sp>
      <p:sp>
        <p:nvSpPr>
          <p:cNvPr id="3" name="コンテンツ プレースホルダー 2">
            <a:extLst>
              <a:ext uri="{FF2B5EF4-FFF2-40B4-BE49-F238E27FC236}">
                <a16:creationId xmlns:a16="http://schemas.microsoft.com/office/drawing/2014/main" id="{77FA3086-FEFE-A30B-D3AF-60F1153F6898}"/>
              </a:ext>
            </a:extLst>
          </p:cNvPr>
          <p:cNvSpPr>
            <a:spLocks noGrp="1"/>
          </p:cNvSpPr>
          <p:nvPr>
            <p:ph idx="1"/>
          </p:nvPr>
        </p:nvSpPr>
        <p:spPr/>
        <p:txBody>
          <a:bodyPr vert="horz" lIns="91440" tIns="45720" rIns="91440" bIns="45720" rtlCol="0" anchor="t">
            <a:noAutofit/>
          </a:bodyPr>
          <a:lstStyle/>
          <a:p>
            <a:r>
              <a:rPr lang="en-US" altLang="ja-JP" sz="1600" dirty="0">
                <a:ea typeface="ＭＳ Ｐゴシック"/>
              </a:rPr>
              <a:t>6GWS-250004, Nokia's view on 6G Radio and RAN, Nokia Corporation</a:t>
            </a:r>
          </a:p>
          <a:p>
            <a:r>
              <a:rPr lang="en-US" altLang="ja-JP" sz="1600" dirty="0">
                <a:ea typeface="ＭＳ Ｐゴシック"/>
              </a:rPr>
              <a:t>6GWS-250036, Vision and technologies for 6G radio, Samsung</a:t>
            </a:r>
          </a:p>
          <a:p>
            <a:r>
              <a:rPr lang="en-US" altLang="ja-JP" sz="1600" dirty="0">
                <a:ea typeface="ＭＳ Ｐゴシック"/>
              </a:rPr>
              <a:t>6GWS-250052, Vision &amp; priorities for 6G radio technology, NTT DOCOMO, INC.</a:t>
            </a:r>
          </a:p>
          <a:p>
            <a:r>
              <a:rPr lang="en-US" altLang="ja-JP" sz="1600" dirty="0">
                <a:ea typeface="ＭＳ Ｐゴシック"/>
              </a:rPr>
              <a:t>6GWS-250061, Lenovo views on 6G RAN Vision and Priorities, Lenovo</a:t>
            </a:r>
          </a:p>
          <a:p>
            <a:r>
              <a:rPr lang="en-US" altLang="ja-JP" sz="1600" dirty="0">
                <a:ea typeface="ＭＳ Ｐゴシック"/>
              </a:rPr>
              <a:t>6GWS-250063, Spreadtrum vision &amp; priorities for 6G radio technology, Spreadtrum, UNISOC</a:t>
            </a:r>
          </a:p>
          <a:p>
            <a:r>
              <a:rPr lang="en-US" altLang="ja-JP" sz="1600" dirty="0">
                <a:ea typeface="ＭＳ Ｐゴシック"/>
              </a:rPr>
              <a:t>6GWS-250068, Qualcomm's 6G Radio Technology vision and priorities, Qualcomm</a:t>
            </a:r>
          </a:p>
          <a:p>
            <a:r>
              <a:rPr lang="en-US" altLang="ja-JP" sz="1600" dirty="0">
                <a:ea typeface="ＭＳ Ｐゴシック"/>
              </a:rPr>
              <a:t>6GWS-250071, MediaTek Views on 6G Day-1 Radio Aspects, MediaTek Inc.</a:t>
            </a:r>
          </a:p>
          <a:p>
            <a:r>
              <a:rPr lang="en-US" altLang="ja-JP" sz="1600" dirty="0">
                <a:ea typeface="ＭＳ Ｐゴシック"/>
              </a:rPr>
              <a:t>6GWS-250078, AT&amp;T's Vision &amp; Priorities for 6G RAN, AT&amp;T</a:t>
            </a:r>
          </a:p>
          <a:p>
            <a:r>
              <a:rPr lang="en-US" altLang="ja-JP" sz="1600" dirty="0">
                <a:ea typeface="ＭＳ Ｐゴシック"/>
              </a:rPr>
              <a:t>6GWS-250091, Telstra’s Vision and Priorities for 6G RAN, Telstra Limited </a:t>
            </a:r>
          </a:p>
          <a:p>
            <a:r>
              <a:rPr lang="en-US" altLang="ja-JP" sz="1600" dirty="0">
                <a:ea typeface="ＭＳ Ｐゴシック"/>
              </a:rPr>
              <a:t>6GWS-250102, Intel views on 6G RAN and Radio Interface, Intel</a:t>
            </a:r>
          </a:p>
          <a:p>
            <a:r>
              <a:rPr lang="en-US" altLang="ja-JP" sz="1600" dirty="0">
                <a:ea typeface="ＭＳ Ｐゴシック"/>
              </a:rPr>
              <a:t>6GWS-250111, Apple’s Vision and Priorities for 6G RAN, Apple Inc</a:t>
            </a:r>
          </a:p>
          <a:p>
            <a:r>
              <a:rPr lang="en-US" altLang="ja-JP" sz="1600" dirty="0">
                <a:ea typeface="ＭＳ Ｐゴシック"/>
              </a:rPr>
              <a:t>6GWS-250127, Vision and priorities for 6G RAN, CATT</a:t>
            </a:r>
            <a:endParaRPr lang="en-GB" altLang="ja-JP" sz="1600" dirty="0">
              <a:ea typeface="ＭＳ Ｐゴシック"/>
            </a:endParaRPr>
          </a:p>
          <a:p>
            <a:r>
              <a:rPr lang="en-GB" altLang="ja-JP" sz="1600" dirty="0">
                <a:ea typeface="ＭＳ Ｐゴシック"/>
              </a:rPr>
              <a:t>R1-2506116, </a:t>
            </a:r>
            <a:r>
              <a:rPr lang="en-US" altLang="ja-JP" sz="1600" dirty="0">
                <a:ea typeface="ＭＳ Ｐゴシック"/>
              </a:rPr>
              <a:t>Overview of 6G air interface, Sony, RAN WG1 #122</a:t>
            </a:r>
          </a:p>
          <a:p>
            <a:endParaRPr lang="en-GB" altLang="ja-JP" sz="1600" dirty="0">
              <a:ea typeface="ＭＳ Ｐゴシック"/>
            </a:endParaRPr>
          </a:p>
        </p:txBody>
      </p:sp>
      <p:sp>
        <p:nvSpPr>
          <p:cNvPr id="4" name="Rectangle 2">
            <a:extLst>
              <a:ext uri="{FF2B5EF4-FFF2-40B4-BE49-F238E27FC236}">
                <a16:creationId xmlns:a16="http://schemas.microsoft.com/office/drawing/2014/main" id="{6B904568-0A87-C3CF-1219-96114DC2AABD}"/>
              </a:ext>
            </a:extLst>
          </p:cNvPr>
          <p:cNvSpPr>
            <a:spLocks noChangeArrowheads="1"/>
          </p:cNvSpPr>
          <p:nvPr/>
        </p:nvSpPr>
        <p:spPr bwMode="auto">
          <a:xfrm>
            <a:off x="0" y="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p>
        </p:txBody>
      </p:sp>
    </p:spTree>
    <p:extLst>
      <p:ext uri="{BB962C8B-B14F-4D97-AF65-F5344CB8AC3E}">
        <p14:creationId xmlns:p14="http://schemas.microsoft.com/office/powerpoint/2010/main" val="3372472234"/>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TaxCatchAll xmlns="40013046-717f-4449-8614-b21769059c69" xsi:nil="true"/>
    <lcf76f155ced4ddcb4097134ff3c332f xmlns="77e7d536-9cde-4514-95f2-d894f5dbb2f2">
      <Terms xmlns="http://schemas.microsoft.com/office/infopath/2007/PartnerControls"/>
    </lcf76f155ced4ddcb4097134ff3c332f>
  </documentManagement>
</p:properties>
</file>

<file path=customXml/item2.xml><?xml version="1.0" encoding="utf-8"?>
<ct:contentTypeSchema xmlns:ct="http://schemas.microsoft.com/office/2006/metadata/contentType" xmlns:ma="http://schemas.microsoft.com/office/2006/metadata/properties/metaAttributes" ct:_="" ma:_="" ma:contentTypeName="ドキュメント" ma:contentTypeID="0x01010043996281876C934E8ACA2610AF21CCB4" ma:contentTypeVersion="18" ma:contentTypeDescription="新しいドキュメントを作成します。" ma:contentTypeScope="" ma:versionID="d079ccceb6c91fe9f4d23f20c14114f9">
  <xsd:schema xmlns:xsd="http://www.w3.org/2001/XMLSchema" xmlns:xs="http://www.w3.org/2001/XMLSchema" xmlns:p="http://schemas.microsoft.com/office/2006/metadata/properties" xmlns:ns2="77e7d536-9cde-4514-95f2-d894f5dbb2f2" xmlns:ns3="40013046-717f-4449-8614-b21769059c69" targetNamespace="http://schemas.microsoft.com/office/2006/metadata/properties" ma:root="true" ma:fieldsID="057cb622759cfc6df010a0953727cc73" ns2:_="" ns3:_="">
    <xsd:import namespace="77e7d536-9cde-4514-95f2-d894f5dbb2f2"/>
    <xsd:import namespace="40013046-717f-4449-8614-b21769059c69"/>
    <xsd:element name="properties">
      <xsd:complexType>
        <xsd:sequence>
          <xsd:element name="documentManagement">
            <xsd:complexType>
              <xsd:all>
                <xsd:element ref="ns2:MediaServiceMetadata" minOccurs="0"/>
                <xsd:element ref="ns2:MediaServiceFastMetadata" minOccurs="0"/>
                <xsd:element ref="ns2:MediaServiceAutoKeyPoints" minOccurs="0"/>
                <xsd:element ref="ns2:MediaServiceKeyPoints" minOccurs="0"/>
                <xsd:element ref="ns2:MediaServiceAutoTags" minOccurs="0"/>
                <xsd:element ref="ns2:MediaServiceOCR" minOccurs="0"/>
                <xsd:element ref="ns2:MediaServiceGenerationTime" minOccurs="0"/>
                <xsd:element ref="ns2:MediaServiceEventHashCode" minOccurs="0"/>
                <xsd:element ref="ns3:SharedWithUsers" minOccurs="0"/>
                <xsd:element ref="ns3:SharedWithDetails" minOccurs="0"/>
                <xsd:element ref="ns2:MediaServiceDateTaken" minOccurs="0"/>
                <xsd:element ref="ns2:lcf76f155ced4ddcb4097134ff3c332f" minOccurs="0"/>
                <xsd:element ref="ns3:TaxCatchAll" minOccurs="0"/>
                <xsd:element ref="ns2:MediaLengthInSeconds" minOccurs="0"/>
                <xsd:element ref="ns2:MediaServiceObjectDetectorVersions" minOccurs="0"/>
                <xsd:element ref="ns2:MediaServiceSearchPropertie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77e7d536-9cde-4514-95f2-d894f5dbb2f2"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KeyPoints" ma:index="10" nillable="true" ma:displayName="MediaServiceAutoKeyPoints" ma:hidden="true" ma:internalName="MediaServiceAutoKeyPoints" ma:readOnly="true">
      <xsd:simpleType>
        <xsd:restriction base="dms:Note"/>
      </xsd:simpleType>
    </xsd:element>
    <xsd:element name="MediaServiceKeyPoints" ma:index="11" nillable="true" ma:displayName="KeyPoints" ma:internalName="MediaServiceKeyPoints" ma:readOnly="true">
      <xsd:simpleType>
        <xsd:restriction base="dms:Note">
          <xsd:maxLength value="255"/>
        </xsd:restriction>
      </xsd:simpleType>
    </xsd:element>
    <xsd:element name="MediaServiceAutoTags" ma:index="12" nillable="true" ma:displayName="Tags" ma:internalName="MediaServiceAutoTags"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GenerationTime" ma:index="14" nillable="true" ma:displayName="MediaServiceGenerationTime" ma:hidden="true" ma:internalName="MediaServiceGenerationTime" ma:readOnly="true">
      <xsd:simpleType>
        <xsd:restriction base="dms:Text"/>
      </xsd:simpleType>
    </xsd:element>
    <xsd:element name="MediaServiceEventHashCode" ma:index="15" nillable="true" ma:displayName="MediaServiceEventHashCode" ma:hidden="true" ma:internalName="MediaServiceEventHashCode" ma:readOnly="true">
      <xsd:simpleType>
        <xsd:restriction base="dms:Text"/>
      </xsd:simpleType>
    </xsd:element>
    <xsd:element name="MediaServiceDateTaken" ma:index="18" nillable="true" ma:displayName="MediaServiceDateTaken" ma:hidden="true" ma:internalName="MediaServiceDateTaken" ma:readOnly="true">
      <xsd:simpleType>
        <xsd:restriction base="dms:Text"/>
      </xsd:simpleType>
    </xsd:element>
    <xsd:element name="lcf76f155ced4ddcb4097134ff3c332f" ma:index="20" nillable="true" ma:taxonomy="true" ma:internalName="lcf76f155ced4ddcb4097134ff3c332f" ma:taxonomyFieldName="MediaServiceImageTags" ma:displayName="画像タグ" ma:readOnly="false" ma:fieldId="{5cf76f15-5ced-4ddc-b409-7134ff3c332f}" ma:taxonomyMulti="true" ma:sspId="ce391acf-b2a8-4a1c-9c03-161b1cee9121" ma:termSetId="09814cd3-568e-fe90-9814-8d621ff8fb84" ma:anchorId="fba54fb3-c3e1-fe81-a776-ca4b69148c4d" ma:open="true" ma:isKeyword="false">
      <xsd:complexType>
        <xsd:sequence>
          <xsd:element ref="pc:Terms" minOccurs="0" maxOccurs="1"/>
        </xsd:sequence>
      </xsd:complexType>
    </xsd:element>
    <xsd:element name="MediaLengthInSeconds" ma:index="22" nillable="true" ma:displayName="MediaLengthInSeconds" ma:hidden="true" ma:internalName="MediaLengthInSeconds" ma:readOnly="true">
      <xsd:simpleType>
        <xsd:restriction base="dms:Unknown"/>
      </xsd:simpleType>
    </xsd:element>
    <xsd:element name="MediaServiceObjectDetectorVersions" ma:index="23" nillable="true" ma:displayName="MediaServiceObjectDetectorVersions" ma:hidden="true" ma:indexed="true" ma:internalName="MediaServiceObjectDetectorVersions" ma:readOnly="true">
      <xsd:simpleType>
        <xsd:restriction base="dms:Text"/>
      </xsd:simpleType>
    </xsd:element>
    <xsd:element name="MediaServiceSearchProperties" ma:index="24" nillable="true" ma:displayName="MediaServiceSearchProperties" ma:hidden="true" ma:internalName="MediaServiceSearchProperties" ma:readOnly="true">
      <xsd:simpleType>
        <xsd:restriction base="dms:Note"/>
      </xsd:simpleType>
    </xsd:element>
    <xsd:element name="MediaServiceLocation" ma:index="25"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40013046-717f-4449-8614-b21769059c69" elementFormDefault="qualified">
    <xsd:import namespace="http://schemas.microsoft.com/office/2006/documentManagement/types"/>
    <xsd:import namespace="http://schemas.microsoft.com/office/infopath/2007/PartnerControls"/>
    <xsd:element name="SharedWithUsers" ma:index="16" nillable="true" ma:displayName="共有相手"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7" nillable="true" ma:displayName="共有相手の詳細情報" ma:internalName="SharedWithDetails" ma:readOnly="true">
      <xsd:simpleType>
        <xsd:restriction base="dms:Note">
          <xsd:maxLength value="255"/>
        </xsd:restriction>
      </xsd:simpleType>
    </xsd:element>
    <xsd:element name="TaxCatchAll" ma:index="21" nillable="true" ma:displayName="Taxonomy Catch All Column" ma:hidden="true" ma:list="{ed6af253-43a3-403c-9b17-1c0a379e9de0}" ma:internalName="TaxCatchAll" ma:showField="CatchAllData" ma:web="40013046-717f-4449-8614-b21769059c69">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コンテンツ タイプ"/>
        <xsd:element ref="dc:title" minOccurs="0" maxOccurs="1" ma:index="4" ma:displayName="タイトル"/>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5885725C-8477-4C13-B5A8-66A5E4520506}">
  <ds:schemaRefs>
    <ds:schemaRef ds:uri="http://schemas.microsoft.com/office/2006/metadata/properties"/>
    <ds:schemaRef ds:uri="http://schemas.microsoft.com/office/infopath/2007/PartnerControls"/>
    <ds:schemaRef ds:uri="40013046-717f-4449-8614-b21769059c69"/>
    <ds:schemaRef ds:uri="77e7d536-9cde-4514-95f2-d894f5dbb2f2"/>
  </ds:schemaRefs>
</ds:datastoreItem>
</file>

<file path=customXml/itemProps2.xml><?xml version="1.0" encoding="utf-8"?>
<ds:datastoreItem xmlns:ds="http://schemas.openxmlformats.org/officeDocument/2006/customXml" ds:itemID="{6BF8F441-C658-45BD-B3BE-5F133040C74D}">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77e7d536-9cde-4514-95f2-d894f5dbb2f2"/>
    <ds:schemaRef ds:uri="40013046-717f-4449-8614-b21769059c6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3A17FB9A-EDA6-43CC-8877-2FB9358F7F3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1868</TotalTime>
  <Words>1092</Words>
  <Application>Microsoft Office PowerPoint</Application>
  <PresentationFormat>画面に合わせる (4:3)</PresentationFormat>
  <Paragraphs>75</Paragraphs>
  <Slides>7</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7</vt:i4>
      </vt:variant>
    </vt:vector>
  </HeadingPairs>
  <TitlesOfParts>
    <vt:vector size="11" baseType="lpstr">
      <vt:lpstr>ＭＳ Ｐゴシック</vt:lpstr>
      <vt:lpstr>Arial</vt:lpstr>
      <vt:lpstr>Calibri</vt:lpstr>
      <vt:lpstr>Office テーマ</vt:lpstr>
      <vt:lpstr>Device types for the scalable 6GR design</vt:lpstr>
      <vt:lpstr>Background</vt:lpstr>
      <vt:lpstr>Low-tier 6G device for scalable design</vt:lpstr>
      <vt:lpstr>Basic function</vt:lpstr>
      <vt:lpstr>The minimum spectrum allocation</vt:lpstr>
      <vt:lpstr>Proposals</vt:lpstr>
      <vt:lpstr>References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Small Cell On/Off</dc:title>
  <dc:creator>Daesung Hwang</dc:creator>
  <cp:lastModifiedBy>Hidetoshi Suzuki 10</cp:lastModifiedBy>
  <cp:revision>846</cp:revision>
  <cp:lastPrinted>2015-06-25T10:00:19Z</cp:lastPrinted>
  <dcterms:created xsi:type="dcterms:W3CDTF">2013-04-12T08:09:08Z</dcterms:created>
  <dcterms:modified xsi:type="dcterms:W3CDTF">2025-09-08T07:54:55Z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ms_pID_725343">
    <vt:lpwstr>(2)nYeA2RYSNjefOqqgPnVZ6xvCMXhbjPdgUIJlUKXg0ja0k4EO8ZG13h94eE7FQzIYU9ul/nWU_x000d_
dnWOoV1T2BI1eu24I3mLbd9TDYy9cYnR5NENJcnF1AlcJG+v415vkkXGg13dJJq046NP6v2r_x000d_
t4ZAOY7nagzseZmWU65MZYcQyKmsr2r/6+Kn6NhcTK0pf6V96CzzYZGzgTAwR5RQkK7bZ2hE_x000d_
FBvJNieI0VrBqoTKU+</vt:lpwstr>
  </property>
  <property fmtid="{D5CDD505-2E9C-101B-9397-08002B2CF9AE}" pid="3" name="_ms_pID_7253431">
    <vt:lpwstr>jLChDOOTMgj7EiVIrUhrhoRl/cYq9bh8uH9DM8TLYG/1gypcvSe9VR_x000d_
8x+M7gZQh52XgrmdOAqK/QlYzAUo7+x/</vt:lpwstr>
  </property>
  <property fmtid="{D5CDD505-2E9C-101B-9397-08002B2CF9AE}" pid="4" name="sflag">
    <vt:lpwstr>1381110516</vt:lpwstr>
  </property>
  <property fmtid="{D5CDD505-2E9C-101B-9397-08002B2CF9AE}" pid="5" name="ContentTypeId">
    <vt:lpwstr>0x01010043996281876C934E8ACA2610AF21CCB4</vt:lpwstr>
  </property>
  <property fmtid="{D5CDD505-2E9C-101B-9397-08002B2CF9AE}" pid="6" name="MediaServiceImageTags">
    <vt:lpwstr/>
  </property>
</Properties>
</file>