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18" r:id="rId1"/>
    <p:sldMasterId id="2147484021" r:id="rId2"/>
    <p:sldMasterId id="2147484023" r:id="rId3"/>
    <p:sldMasterId id="2147484031" r:id="rId4"/>
    <p:sldMasterId id="2147484036" r:id="rId5"/>
    <p:sldMasterId id="2147484049" r:id="rId6"/>
  </p:sldMasterIdLst>
  <p:notesMasterIdLst>
    <p:notesMasterId r:id="rId13"/>
  </p:notesMasterIdLst>
  <p:handoutMasterIdLst>
    <p:handoutMasterId r:id="rId14"/>
  </p:handoutMasterIdLst>
  <p:sldIdLst>
    <p:sldId id="283" r:id="rId7"/>
    <p:sldId id="2147483636" r:id="rId8"/>
    <p:sldId id="3939" r:id="rId9"/>
    <p:sldId id="2147483634" r:id="rId10"/>
    <p:sldId id="2147483635" r:id="rId11"/>
    <p:sldId id="2147471025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F4FD"/>
    <a:srgbClr val="4F81BD"/>
    <a:srgbClr val="C0504D"/>
    <a:srgbClr val="9BBB59"/>
    <a:srgbClr val="8064A2"/>
    <a:srgbClr val="4BACC6"/>
    <a:srgbClr val="000000"/>
    <a:srgbClr val="8FDAE4"/>
    <a:srgbClr val="30B5C5"/>
    <a:srgbClr val="D0E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36" autoAdjust="0"/>
    <p:restoredTop sz="97073" autoAdjust="0"/>
  </p:normalViewPr>
  <p:slideViewPr>
    <p:cSldViewPr snapToGrid="0" snapToObjects="1">
      <p:cViewPr varScale="1">
        <p:scale>
          <a:sx n="125" d="100"/>
          <a:sy n="125" d="100"/>
        </p:scale>
        <p:origin x="31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9/8/2025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9/8/2025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D11F20-32F5-4500-94C9-120525FFAB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726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1D1D1A"/>
                </a:solidFill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931675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F4FA-B522-4241-B254-08B530592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93169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F2E7B-DD6D-49F9-A520-B7ABDE029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6DACFD-09C0-4437-8B5D-0604773F9F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528" y="1118440"/>
            <a:ext cx="10519708" cy="5025421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Ø"/>
              <a:defRPr/>
            </a:lvl1pPr>
            <a:lvl2pPr marL="742950" indent="-285750">
              <a:lnSpc>
                <a:spcPct val="100000"/>
              </a:lnSpc>
              <a:spcBef>
                <a:spcPts val="300"/>
              </a:spcBef>
              <a:buFont typeface="Courier New" panose="02070309020205020404" pitchFamily="49" charset="0"/>
              <a:buChar char="o"/>
              <a:defRPr/>
            </a:lvl2pPr>
            <a:lvl3pPr marL="1200150" indent="-28575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/>
            </a:lvl3pPr>
            <a:lvl4pPr marL="1657350" indent="-285750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lvl4pPr>
            <a:lvl5pPr marL="2114550" indent="-285750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lvl5pPr>
          </a:lstStyle>
          <a:p>
            <a:pPr marL="34290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Wingdings" panose="05000000000000000000" pitchFamily="2" charset="2"/>
              <a:buChar char="Ø"/>
            </a:pPr>
            <a:r>
              <a:rPr lang="en-US" dirty="0"/>
              <a:t>Click to edit Master text styles</a:t>
            </a:r>
          </a:p>
          <a:p>
            <a:pPr marL="742950" lvl="1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Courier New" panose="02070309020205020404" pitchFamily="49" charset="0"/>
              <a:buChar char="o"/>
            </a:pPr>
            <a:r>
              <a:rPr lang="en-US" dirty="0"/>
              <a:t>Second level</a:t>
            </a:r>
          </a:p>
          <a:p>
            <a:pPr marL="1200150" lvl="2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1657350" lvl="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9373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6" y="1710269"/>
            <a:ext cx="10519708" cy="2853267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6" y="4588936"/>
            <a:ext cx="10519708" cy="1500717"/>
          </a:xfrm>
        </p:spPr>
        <p:txBody>
          <a:bodyPr/>
          <a:lstStyle>
            <a:lvl1pPr marL="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1pPr>
            <a:lvl2pPr marL="609341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2pPr>
            <a:lvl3pPr marL="1218682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3pPr>
            <a:lvl4pPr marL="1828022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4pPr>
            <a:lvl5pPr marL="2437364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5pPr>
            <a:lvl6pPr marL="3046705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6pPr>
            <a:lvl7pPr marL="3656046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7pPr>
            <a:lvl8pPr marL="4265386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8pPr>
            <a:lvl9pPr marL="4874727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5201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2392820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21549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29581498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68816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112245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035727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38263" y="1076329"/>
            <a:ext cx="11021860" cy="5095875"/>
          </a:xfrm>
          <a:prstGeom prst="rect">
            <a:avLst/>
          </a:prstGeom>
        </p:spPr>
        <p:txBody>
          <a:bodyPr/>
          <a:lstStyle>
            <a:lvl1pPr marL="342763" indent="-342763">
              <a:lnSpc>
                <a:spcPct val="150000"/>
              </a:lnSpc>
              <a:buFont typeface="Arial" panose="020B0604020202020204" pitchFamily="34" charset="0"/>
              <a:buChar char="•"/>
              <a:defRPr sz="19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99780" indent="-342763">
              <a:lnSpc>
                <a:spcPct val="150000"/>
              </a:lnSpc>
              <a:buFont typeface="Wingdings" panose="05000000000000000000" pitchFamily="2" charset="2"/>
              <a:buChar char="p"/>
              <a:defRPr sz="1799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56797" indent="-342763">
              <a:lnSpc>
                <a:spcPct val="150000"/>
              </a:lnSpc>
              <a:buFont typeface="Wingdings" panose="05000000000000000000" pitchFamily="2" charset="2"/>
              <a:buChar char="Ø"/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56687" indent="-285636">
              <a:lnSpc>
                <a:spcPct val="150000"/>
              </a:lnSpc>
              <a:buFont typeface="Wingdings" panose="05000000000000000000" pitchFamily="2" charset="2"/>
              <a:buChar char="ü"/>
              <a:defRPr sz="1399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170831" indent="-342763">
              <a:lnSpc>
                <a:spcPct val="150000"/>
              </a:lnSpc>
              <a:buFont typeface="+mj-lt"/>
              <a:buAutoNum type="alphaUcPeriod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88776" y="47822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lang="zh-CN" altLang="en-US" sz="31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32234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8691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3812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798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127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098" marR="0" indent="-285493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+mn-lt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+mn-lt"/>
                <a:ea typeface="Microsoft YaHei" panose="020B0503020204020204" pitchFamily="34" charset="-122"/>
              </a:defRPr>
            </a:lvl3pPr>
            <a:lvl4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ts val="0"/>
              </a:spcBef>
              <a:buNone/>
              <a:defRPr sz="31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0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6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0760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978" r:id="rId2"/>
    <p:sldLayoutId id="2147484052" r:id="rId3"/>
    <p:sldLayoutId id="2147484053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Copyright©2025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5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  <p:sldLayoutId id="2147484029" r:id="rId4"/>
    <p:sldLayoutId id="2147484030" r:id="rId5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>
            <a:extLst>
              <a:ext uri="{FF2B5EF4-FFF2-40B4-BE49-F238E27FC236}">
                <a16:creationId xmlns:a16="http://schemas.microsoft.com/office/drawing/2014/main" id="{DA8AD30F-F8A6-4871-B51C-6AADE7E1BDA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440" y="6320239"/>
            <a:ext cx="1582582" cy="34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E5E12952-3B45-4F99-8286-849637483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528" y="366187"/>
            <a:ext cx="10519708" cy="6865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marL="0" lv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</a:pP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70B5004-5862-4B83-8B56-60C0293E8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528" y="1124746"/>
            <a:ext cx="10519708" cy="5051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Wingdings" panose="05000000000000000000" pitchFamily="2" charset="2"/>
              <a:buChar char="Ø"/>
            </a:pPr>
            <a:r>
              <a:rPr lang="en-US" dirty="0"/>
              <a:t>Click to edit Master text styles</a:t>
            </a:r>
          </a:p>
          <a:p>
            <a:pPr marL="742950" lvl="1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Courier New" panose="02070309020205020404" pitchFamily="49" charset="0"/>
              <a:buChar char="o"/>
            </a:pPr>
            <a:r>
              <a:rPr lang="en-US" dirty="0"/>
              <a:t>Second level</a:t>
            </a:r>
          </a:p>
          <a:p>
            <a:pPr marL="1200150" lvl="2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1657350" lvl="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F2E50A-9ECE-4991-BA2A-767ABA950355}"/>
              </a:ext>
            </a:extLst>
          </p:cNvPr>
          <p:cNvSpPr txBox="1"/>
          <p:nvPr userDrawn="1"/>
        </p:nvSpPr>
        <p:spPr>
          <a:xfrm>
            <a:off x="164789" y="83884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890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990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lang="en-GB" sz="2400" b="1" i="0" kern="1200" baseline="0" dirty="0">
          <a:solidFill>
            <a:prstClr val="black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1"/>
        </a:buClr>
        <a:buFontTx/>
        <a:buNone/>
        <a:defRPr lang="en-US" sz="2000" b="1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1344613" indent="-28575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80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60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371600" indent="0" algn="l" defTabSz="914400" rtl="0" eaLnBrk="0" latinLnBrk="0" hangingPunct="0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40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GB" sz="1399" kern="1200" dirty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87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2" r:id="rId5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9463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017" y="2497434"/>
            <a:ext cx="2071107" cy="419630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27017" y="1499977"/>
            <a:ext cx="10635558" cy="643926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Addition of study on positioning for outdoor Ambient IoT scenarios in Rel-20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RAN#109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RP-252363</a:t>
            </a:r>
          </a:p>
          <a:p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Beijing, China, September 15-19, 2025</a:t>
            </a:r>
          </a:p>
          <a:p>
            <a:r>
              <a:rPr lang="en-US" altLang="zh-CN" b="1" dirty="0"/>
              <a:t>Agenda Item: 9.2.3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>
            <a:extLst>
              <a:ext uri="{FF2B5EF4-FFF2-40B4-BE49-F238E27FC236}">
                <a16:creationId xmlns:a16="http://schemas.microsoft.com/office/drawing/2014/main" id="{6A98C389-B93A-4065-AFF2-24C2D9765076}"/>
              </a:ext>
            </a:extLst>
          </p:cNvPr>
          <p:cNvSpPr txBox="1">
            <a:spLocks/>
          </p:cNvSpPr>
          <p:nvPr/>
        </p:nvSpPr>
        <p:spPr>
          <a:xfrm>
            <a:off x="257761" y="18906"/>
            <a:ext cx="11519274" cy="658670"/>
          </a:xfrm>
          <a:prstGeom prst="rect">
            <a:avLst/>
          </a:prstGeom>
        </p:spPr>
        <p:txBody>
          <a:bodyPr vert="horz" lIns="91332" tIns="45666" rIns="91332" bIns="45666" rtlCol="0" anchor="ctr">
            <a:noAutofit/>
          </a:bodyPr>
          <a:lstStyle>
            <a:lvl1pPr algn="l" defTabSz="9140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39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293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Motivation and Use Case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6A0190F-0092-4DDD-8B6C-60023466090C}"/>
              </a:ext>
            </a:extLst>
          </p:cNvPr>
          <p:cNvSpPr/>
          <p:nvPr/>
        </p:nvSpPr>
        <p:spPr>
          <a:xfrm>
            <a:off x="244509" y="1126658"/>
            <a:ext cx="11229975" cy="164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Aft>
                <a:spcPts val="12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sz="24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Why Outdoor Positioning in A-IoT? </a:t>
            </a:r>
          </a:p>
          <a:p>
            <a:pPr marL="742990" lvl="1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Outdoor positioning is one of representative use cases of A-IoT.</a:t>
            </a:r>
          </a:p>
          <a:p>
            <a:pPr marL="742990" lvl="1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Outdoor positioning expands operational horizons of A-IoT device, </a:t>
            </a:r>
            <a:r>
              <a:rPr lang="en-US" altLang="zh-CN" sz="16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which unlocks ​​mass-deployment use cases​​ of urban movable asset management and drives scalable commercial value of A-IoT.</a:t>
            </a:r>
          </a:p>
          <a:p>
            <a:pPr marL="742990" lvl="1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endParaRPr lang="en-US" altLang="zh-CN" sz="1600" b="1" dirty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85B57D-AAF6-4C7E-8FE9-985949947F58}"/>
              </a:ext>
            </a:extLst>
          </p:cNvPr>
          <p:cNvSpPr/>
          <p:nvPr/>
        </p:nvSpPr>
        <p:spPr>
          <a:xfrm>
            <a:off x="244509" y="3004731"/>
            <a:ext cx="8000331" cy="2493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Aft>
                <a:spcPts val="12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sz="24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 Use Case: Destination</a:t>
            </a:r>
            <a:r>
              <a:rPr lang="en-US" altLang="zh-CN" sz="2400" b="1" dirty="0">
                <a:solidFill>
                  <a:srgbClr val="00B0F0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Supply Chain Visibility</a:t>
            </a:r>
          </a:p>
          <a:p>
            <a:pPr marL="742990" lvl="1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​Stage-by-stage shipment knowledge across a supply chain is crucial for holistic management and control.</a:t>
            </a:r>
          </a:p>
          <a:p>
            <a:pPr marL="742990" lvl="1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Destination positioning is the bottleneck</a:t>
            </a:r>
            <a:r>
              <a:rPr lang="en-US" altLang="zh-CN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: cell-level localization cannot meet the localization requirements of delivery destination, necessitating higher precision to monitor delivery to e.g.,</a:t>
            </a:r>
            <a:r>
              <a:rPr lang="zh-CN" altLang="en-US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distinct zones within a port area.</a:t>
            </a:r>
          </a:p>
          <a:p>
            <a:pPr marL="742990" lvl="1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​​100m accuracy</a:t>
            </a:r>
            <a:r>
              <a:rPr lang="en-US" altLang="zh-CN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: A positioning accuracy of 100 meters can meet destination visibility requirements for outdoor environments. 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55C401B-BDE8-4599-9E05-4372C69CD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6298" y="3216189"/>
            <a:ext cx="3398520" cy="1818004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E8A71122-A53D-42A4-9824-987A33D22377}"/>
              </a:ext>
            </a:extLst>
          </p:cNvPr>
          <p:cNvSpPr/>
          <p:nvPr/>
        </p:nvSpPr>
        <p:spPr>
          <a:xfrm>
            <a:off x="8713708" y="3417731"/>
            <a:ext cx="2527459" cy="1386524"/>
          </a:xfrm>
          <a:prstGeom prst="ellipse">
            <a:avLst/>
          </a:prstGeom>
          <a:solidFill>
            <a:srgbClr val="CDF4FD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021B35-64C6-419E-9EA7-DA1ACCE824C5}"/>
              </a:ext>
            </a:extLst>
          </p:cNvPr>
          <p:cNvSpPr txBox="1"/>
          <p:nvPr/>
        </p:nvSpPr>
        <p:spPr>
          <a:xfrm>
            <a:off x="8632183" y="5214990"/>
            <a:ext cx="32426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Zones positioning within a port area</a:t>
            </a:r>
            <a:endParaRPr kumimoji="1" lang="zh-CN" altLang="en-US" sz="14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8993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标题 1"/>
          <p:cNvSpPr txBox="1">
            <a:spLocks/>
          </p:cNvSpPr>
          <p:nvPr/>
        </p:nvSpPr>
        <p:spPr bwMode="auto">
          <a:xfrm>
            <a:off x="244510" y="40966"/>
            <a:ext cx="10677333" cy="58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97" tIns="40049" rIns="80097" bIns="40049" numCol="1" anchor="ctr" anchorCtr="0" compatLnSpc="1">
            <a:prstTxWarp prst="textNoShape">
              <a:avLst/>
            </a:prstTxWarp>
          </a:bodyPr>
          <a:lstStyle>
            <a:lvl1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6961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3925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0887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7850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>
              <a:defRPr/>
            </a:pPr>
            <a:r>
              <a:rPr lang="en-US" altLang="zh-CN" sz="2800" b="1" kern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Positioning Solution Comparison</a:t>
            </a:r>
            <a:endParaRPr lang="zh-CN" altLang="en-US" sz="2800" b="1" kern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EB5E8555-9B49-4EFF-8F6D-263E246C3BEC}"/>
                  </a:ext>
                </a:extLst>
              </p:cNvPr>
              <p:cNvSpPr/>
              <p:nvPr/>
            </p:nvSpPr>
            <p:spPr>
              <a:xfrm>
                <a:off x="847006" y="2010927"/>
                <a:ext cx="2910223" cy="64761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14:m>
                  <m:oMath xmlns:m="http://schemas.openxmlformats.org/officeDocument/2006/math">
                    <m:r>
                      <a:rPr lang="en-US" altLang="zh-CN" sz="1200" i="1">
                        <a:solidFill>
                          <a:srgbClr val="2D201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𝑇𝑂𝐴</m:t>
                    </m:r>
                  </m:oMath>
                </a14:m>
                <a:r>
                  <a:rPr lang="en-US" altLang="zh-CN" sz="120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Cramér-Rao bound </a:t>
                </a:r>
                <a:r>
                  <a:rPr lang="zh-CN" altLang="en-US" sz="1200" i="1" dirty="0">
                    <a:solidFill>
                      <a:srgbClr val="2D201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en-US" altLang="zh-CN" sz="1200" i="1" dirty="0">
                  <a:solidFill>
                    <a:srgbClr val="2D20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defTabSz="9144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1200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200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</a:rPr>
                            <m:t>𝐶𝑅𝐵</m:t>
                          </m:r>
                        </m:e>
                        <m:sub>
                          <m:r>
                            <a:rPr lang="en-US" altLang="zh-CN" sz="1200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</a:rPr>
                            <m:t>𝜏</m:t>
                          </m:r>
                        </m:sub>
                      </m:sSub>
                      <m:r>
                        <a:rPr lang="en-US" altLang="zh-CN" sz="1200" i="1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1200" i="1">
                              <a:solidFill>
                                <a:srgbClr val="1D1D1A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200" i="1">
                              <a:solidFill>
                                <a:srgbClr val="1D1D1A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1200" i="1">
                              <a:solidFill>
                                <a:srgbClr val="1D1D1A"/>
                              </a:solidFill>
                              <a:latin typeface="Cambria Math" panose="02040503050406030204" pitchFamily="18" charset="0"/>
                            </a:rPr>
                            <m:t>𝑆𝑁𝑅</m:t>
                          </m:r>
                        </m:den>
                      </m:f>
                      <m:r>
                        <a:rPr lang="en-US" altLang="zh-CN" sz="1200" i="1">
                          <a:solidFill>
                            <a:srgbClr val="1D1D1A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1200" i="1">
                              <a:solidFill>
                                <a:srgbClr val="1D1D1A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CN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US" altLang="zh-CN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altLang="zh-CN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zh-CN" altLang="en-US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e>
                            <m:sup>
                              <m:r>
                                <a:rPr lang="en-US" altLang="zh-CN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altLang="zh-CN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r>
                                <a:rPr lang="en-US" altLang="zh-CN" sz="1200" i="1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zh-CN" altLang="en-US" sz="1200" i="1" dirty="0">
                  <a:solidFill>
                    <a:srgbClr val="2D2015"/>
                  </a:solidFill>
                  <a:latin typeface="Arial"/>
                  <a:ea typeface="华文细黑"/>
                </a:endParaRPr>
              </a:p>
            </p:txBody>
          </p:sp>
        </mc:Choice>
        <mc:Fallback xmlns=""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EB5E8555-9B49-4EFF-8F6D-263E246C3B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006" y="2010927"/>
                <a:ext cx="2910223" cy="647613"/>
              </a:xfrm>
              <a:prstGeom prst="rect">
                <a:avLst/>
              </a:prstGeom>
              <a:blipFill>
                <a:blip r:embed="rId3"/>
                <a:stretch>
                  <a:fillRect t="-94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6" name="表格 35">
            <a:extLst>
              <a:ext uri="{FF2B5EF4-FFF2-40B4-BE49-F238E27FC236}">
                <a16:creationId xmlns:a16="http://schemas.microsoft.com/office/drawing/2014/main" id="{1B8635CE-3913-480F-9C32-0618BA64A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89353"/>
              </p:ext>
            </p:extLst>
          </p:nvPr>
        </p:nvGraphicFramePr>
        <p:xfrm>
          <a:off x="3682114" y="1818239"/>
          <a:ext cx="5642994" cy="9211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7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56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96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6637"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Bandwidth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SNR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Theoretical Accuracy(m)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497">
                <a:tc>
                  <a:txBody>
                    <a:bodyPr/>
                    <a:lstStyle/>
                    <a:p>
                      <a:pPr marL="0" marR="0" lvl="0" indent="0" algn="l" defTabSz="1186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180kHz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-10 / 0 /10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2054.7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649.7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/205.5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246003"/>
                  </a:ext>
                </a:extLst>
              </a:tr>
              <a:tr h="201497">
                <a:tc>
                  <a:txBody>
                    <a:bodyPr/>
                    <a:lstStyle/>
                    <a:p>
                      <a:pPr marL="0" marR="0" lvl="0" indent="0" algn="l" defTabSz="1186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37.0/11.7/3.7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645300"/>
                  </a:ext>
                </a:extLst>
              </a:tr>
              <a:tr h="201497">
                <a:tc>
                  <a:txBody>
                    <a:bodyPr/>
                    <a:lstStyle/>
                    <a:p>
                      <a:pPr marL="0" marR="0" lvl="0" indent="0" algn="l" defTabSz="1186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100MHz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3.7/1.17/0.37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9" name="表格 38">
            <a:extLst>
              <a:ext uri="{FF2B5EF4-FFF2-40B4-BE49-F238E27FC236}">
                <a16:creationId xmlns:a16="http://schemas.microsoft.com/office/drawing/2014/main" id="{82F482D2-6D69-47BD-BE22-84DBCADE3B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841222"/>
              </p:ext>
            </p:extLst>
          </p:nvPr>
        </p:nvGraphicFramePr>
        <p:xfrm>
          <a:off x="2603810" y="3878332"/>
          <a:ext cx="7568890" cy="9718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5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1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9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169">
                  <a:extLst>
                    <a:ext uri="{9D8B030D-6E8A-4147-A177-3AD203B41FA5}">
                      <a16:colId xmlns:a16="http://schemas.microsoft.com/office/drawing/2014/main" val="1367031252"/>
                    </a:ext>
                  </a:extLst>
                </a:gridCol>
                <a:gridCol w="1893827">
                  <a:extLst>
                    <a:ext uri="{9D8B030D-6E8A-4147-A177-3AD203B41FA5}">
                      <a16:colId xmlns:a16="http://schemas.microsoft.com/office/drawing/2014/main" val="3974988646"/>
                    </a:ext>
                  </a:extLst>
                </a:gridCol>
              </a:tblGrid>
              <a:tr h="242080"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Rx Channels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pPr algn="l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Horizontal Rx Channels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b="1" kern="1200">
                          <a:solidFill>
                            <a:schemeClr val="lt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pPr algn="l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AOA resolution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6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Error of 150m distance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Error of 300m distance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682"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7.2°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18.8m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37.7m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724876"/>
                  </a:ext>
                </a:extLst>
              </a:tr>
              <a:tr h="252682">
                <a:tc>
                  <a:txBody>
                    <a:bodyPr/>
                    <a:lstStyle/>
                    <a:p>
                      <a:pPr marL="0" marR="0" lvl="0" indent="0" algn="l" defTabSz="1186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28.6°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74.1m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148.2m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187876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1pPr>
                      <a:lvl2pPr marL="59348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2pPr>
                      <a:lvl3pPr marL="1186975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3pPr>
                      <a:lvl4pPr marL="1780463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4pPr>
                      <a:lvl5pPr marL="237395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5pPr>
                      <a:lvl6pPr marL="296743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6pPr>
                      <a:lvl7pPr marL="3560290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7pPr>
                      <a:lvl8pPr marL="4153778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8pPr>
                      <a:lvl9pPr marL="4747265" algn="l" defTabSz="1186975" rtl="0" eaLnBrk="1" latinLnBrk="0" hangingPunct="1">
                        <a:defRPr sz="2334" kern="1200">
                          <a:solidFill>
                            <a:schemeClr val="dk1"/>
                          </a:solidFill>
                          <a:latin typeface="FrutigerNext LT Regular"/>
                          <a:ea typeface="华文细黑"/>
                        </a:defRPr>
                      </a:lvl9pPr>
                    </a:lstStyle>
                    <a:p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57.3°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143.8m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287.7m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803361"/>
                  </a:ext>
                </a:extLst>
              </a:tr>
            </a:tbl>
          </a:graphicData>
        </a:graphic>
      </p:graphicFrame>
      <p:sp>
        <p:nvSpPr>
          <p:cNvPr id="40" name="矩形 39">
            <a:extLst>
              <a:ext uri="{FF2B5EF4-FFF2-40B4-BE49-F238E27FC236}">
                <a16:creationId xmlns:a16="http://schemas.microsoft.com/office/drawing/2014/main" id="{6AD865ED-32ED-4985-B4A3-C3A0DA91146F}"/>
              </a:ext>
            </a:extLst>
          </p:cNvPr>
          <p:cNvSpPr/>
          <p:nvPr/>
        </p:nvSpPr>
        <p:spPr>
          <a:xfrm>
            <a:off x="244510" y="733903"/>
            <a:ext cx="11229975" cy="1084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Aft>
                <a:spcPts val="3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sz="1400" b="1" dirty="0" err="1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TDoA</a:t>
            </a:r>
            <a:r>
              <a:rPr lang="en-US" altLang="zh-CN" sz="1400" b="1" dirty="0">
                <a:solidFill>
                  <a:srgbClr val="1D1D1A"/>
                </a:solidFill>
              </a:rPr>
              <a:t>-based Solution: Not applicable to A-IoT device because of narrow bandwidth</a:t>
            </a:r>
            <a:endParaRPr lang="en-US" altLang="zh-CN" sz="1400" b="1" dirty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marL="54000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accuracy of </a:t>
            </a:r>
            <a:r>
              <a:rPr lang="en-US" altLang="zh-CN" sz="1200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ToA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measurements is positively correlated with the bandwidth (</a:t>
            </a:r>
            <a:r>
              <a:rPr lang="en-US" altLang="zh-CN" sz="1200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Cramér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-Rao bound). </a:t>
            </a:r>
          </a:p>
          <a:p>
            <a:pPr marL="54000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upper bound of </a:t>
            </a:r>
            <a:r>
              <a:rPr lang="en-US" altLang="zh-CN" sz="1200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ToA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ranging performance at -10dB with a 180kHz bandwidth is 1977 meters, which cannot meet the positioning accuracy requirement of 100 meters. 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EB479C58-5D5A-4A73-A32A-EAE62F33B59F}"/>
              </a:ext>
            </a:extLst>
          </p:cNvPr>
          <p:cNvSpPr/>
          <p:nvPr/>
        </p:nvSpPr>
        <p:spPr>
          <a:xfrm>
            <a:off x="291107" y="2907456"/>
            <a:ext cx="11229975" cy="853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Aft>
                <a:spcPts val="3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sz="16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sz="1400" b="1" dirty="0" err="1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AoA</a:t>
            </a:r>
            <a:r>
              <a:rPr lang="en-US" altLang="zh-CN" sz="1400" b="1" dirty="0">
                <a:solidFill>
                  <a:srgbClr val="1D1D1A"/>
                </a:solidFill>
              </a:rPr>
              <a:t>-based Solution: Not applicable to A-IoT device because of limited Rx channels</a:t>
            </a:r>
            <a:endParaRPr lang="en-US" altLang="zh-CN" sz="1400" b="1" dirty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marL="54000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angular resolution of AOA is inversely proportional to the number of Rx channels. The horizontal array with 2 Rx channels results in a 56° AOA resolution and 319m</a:t>
            </a:r>
            <a:r>
              <a:rPr lang="zh-CN" altLang="en-US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positioning</a:t>
            </a:r>
            <a:r>
              <a:rPr lang="zh-CN" altLang="en-US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error</a:t>
            </a:r>
            <a:r>
              <a:rPr lang="zh-CN" altLang="en-US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</a:t>
            </a:r>
            <a:r>
              <a:rPr lang="zh-CN" altLang="en-US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distance</a:t>
            </a:r>
            <a:r>
              <a:rPr lang="zh-CN" altLang="en-US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zh-CN" altLang="en-US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300m. 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08CA0027-564B-4624-9260-F53B636E591B}"/>
              </a:ext>
            </a:extLst>
          </p:cNvPr>
          <p:cNvSpPr/>
          <p:nvPr/>
        </p:nvSpPr>
        <p:spPr>
          <a:xfrm>
            <a:off x="291107" y="4967549"/>
            <a:ext cx="11229975" cy="1084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Aft>
                <a:spcPts val="3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sz="16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sz="14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Fingerprint</a:t>
            </a:r>
            <a:r>
              <a:rPr lang="en-US" altLang="zh-CN" sz="1400" b="1" dirty="0">
                <a:solidFill>
                  <a:srgbClr val="1D1D1A"/>
                </a:solidFill>
              </a:rPr>
              <a:t>-based Solution: Worthwhile to study</a:t>
            </a:r>
            <a:endParaRPr lang="en-US" altLang="zh-CN" sz="1400" b="1" dirty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marL="54000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Fingerprint positioning relies on the consistent spatial distribution of feature fingerprints and does not heavily depend on bandwidth and the number of Rx channels, with the potential to achieve a positioning accuracy of 100 meters. </a:t>
            </a:r>
          </a:p>
          <a:p>
            <a:pPr marL="54000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Reader measurement-based fingerprint solution has less impact on device and more effort at NW side.</a:t>
            </a:r>
          </a:p>
        </p:txBody>
      </p:sp>
    </p:spTree>
    <p:extLst>
      <p:ext uri="{BB962C8B-B14F-4D97-AF65-F5344CB8AC3E}">
        <p14:creationId xmlns:p14="http://schemas.microsoft.com/office/powerpoint/2010/main" val="3041345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8672480B-AD3A-4B65-969E-E4EFD1EFCD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744"/>
          <a:stretch/>
        </p:blipFill>
        <p:spPr>
          <a:xfrm>
            <a:off x="3369738" y="1688997"/>
            <a:ext cx="3176352" cy="2314905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B6A62915-88FA-4B3B-98C5-C6889973E494}"/>
              </a:ext>
            </a:extLst>
          </p:cNvPr>
          <p:cNvSpPr txBox="1">
            <a:spLocks/>
          </p:cNvSpPr>
          <p:nvPr/>
        </p:nvSpPr>
        <p:spPr bwMode="auto">
          <a:xfrm>
            <a:off x="74645" y="10002"/>
            <a:ext cx="12192001" cy="58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97" tIns="40049" rIns="80097" bIns="40049" numCol="1" anchor="ctr" anchorCtr="0" compatLnSpc="1">
            <a:prstTxWarp prst="textNoShape">
              <a:avLst/>
            </a:prstTxWarp>
          </a:bodyPr>
          <a:lstStyle>
            <a:lvl1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6961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3925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0887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7850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>
              <a:defRPr/>
            </a:pPr>
            <a:endParaRPr lang="zh-CN" altLang="en-US" sz="32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CE48CDA-437D-4D4A-B659-4191C714A673}"/>
              </a:ext>
            </a:extLst>
          </p:cNvPr>
          <p:cNvSpPr txBox="1"/>
          <p:nvPr/>
        </p:nvSpPr>
        <p:spPr>
          <a:xfrm>
            <a:off x="716783" y="3925785"/>
            <a:ext cx="23913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Blue: UE drop within three sectors;</a:t>
            </a:r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Red: BS site </a:t>
            </a:r>
            <a:endParaRPr kumimoji="1" lang="zh-CN" altLang="en-US" sz="14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E0A1963C-668D-46DD-8652-145FBBE34896}"/>
              </a:ext>
            </a:extLst>
          </p:cNvPr>
          <p:cNvSpPr/>
          <p:nvPr/>
        </p:nvSpPr>
        <p:spPr>
          <a:xfrm>
            <a:off x="7832681" y="3972420"/>
            <a:ext cx="26127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21">
              <a:defRPr/>
            </a:pPr>
            <a:r>
              <a:rPr lang="en-US" altLang="zh-CN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DL</a:t>
            </a:r>
            <a:r>
              <a:rPr lang="zh-CN" altLang="en-US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performance: 79m@90%</a:t>
            </a:r>
            <a:endParaRPr lang="en-US" altLang="zh-CN" sz="1400" dirty="0">
              <a:solidFill>
                <a:srgbClr val="2D2015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FB39BEB1-43B4-4717-918D-40D5AF33DA79}"/>
              </a:ext>
            </a:extLst>
          </p:cNvPr>
          <p:cNvSpPr/>
          <p:nvPr/>
        </p:nvSpPr>
        <p:spPr>
          <a:xfrm>
            <a:off x="3500694" y="3979534"/>
            <a:ext cx="31153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21">
              <a:defRPr/>
            </a:pPr>
            <a:r>
              <a:rPr lang="en-US" altLang="zh-CN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UL</a:t>
            </a:r>
            <a:r>
              <a:rPr lang="zh-CN" altLang="en-US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performance: 82m@90%</a:t>
            </a:r>
            <a:endParaRPr lang="en-US" altLang="zh-CN" sz="1400" dirty="0">
              <a:solidFill>
                <a:srgbClr val="2D2015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3" name="Picture 2" descr="C:\Users\j00893003\AppData\Roaming\WeLink_Desktop\appdata\IM\j00893003\ReceiveFiles\ScreenShot\71ABC0E8-EB30-4DB4-E09C-C278D52DB0E2.png">
            <a:extLst>
              <a:ext uri="{FF2B5EF4-FFF2-40B4-BE49-F238E27FC236}">
                <a16:creationId xmlns:a16="http://schemas.microsoft.com/office/drawing/2014/main" id="{B02FE5EE-636A-49F8-A659-7FB5419871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8218" y="1815480"/>
            <a:ext cx="2188247" cy="206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z00800445\AppData\Roaming\WeLink_Desktop\appdata\IM\z00800445\ReceiveFiles\ScreenShot\32426017-1C9E-4B20-CF19-D284673A0DEE.png">
            <a:extLst>
              <a:ext uri="{FF2B5EF4-FFF2-40B4-BE49-F238E27FC236}">
                <a16:creationId xmlns:a16="http://schemas.microsoft.com/office/drawing/2014/main" id="{589195FD-EE8E-4560-B94C-1E1FF91C5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900" y="1670267"/>
            <a:ext cx="3256123" cy="232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标题 1">
            <a:extLst>
              <a:ext uri="{FF2B5EF4-FFF2-40B4-BE49-F238E27FC236}">
                <a16:creationId xmlns:a16="http://schemas.microsoft.com/office/drawing/2014/main" id="{7CBE2435-3675-47D8-B1C8-FAB094A968FA}"/>
              </a:ext>
            </a:extLst>
          </p:cNvPr>
          <p:cNvSpPr txBox="1">
            <a:spLocks/>
          </p:cNvSpPr>
          <p:nvPr/>
        </p:nvSpPr>
        <p:spPr bwMode="auto">
          <a:xfrm>
            <a:off x="244510" y="40966"/>
            <a:ext cx="10677333" cy="58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97" tIns="40049" rIns="80097" bIns="40049" numCol="1" anchor="ctr" anchorCtr="0" compatLnSpc="1">
            <a:prstTxWarp prst="textNoShape">
              <a:avLst/>
            </a:prstTxWarp>
          </a:bodyPr>
          <a:lstStyle>
            <a:lvl1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6961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3925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0887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7850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>
              <a:defRPr/>
            </a:pPr>
            <a:r>
              <a:rPr lang="en-US" altLang="zh-CN" sz="2800" b="1" kern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Fingerprint-based Evaluation</a:t>
            </a:r>
            <a:endParaRPr lang="zh-CN" altLang="en-US" sz="2800" b="1" kern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417B764-CBEB-4C34-95D7-59AFE5E6955E}"/>
              </a:ext>
            </a:extLst>
          </p:cNvPr>
          <p:cNvSpPr/>
          <p:nvPr/>
        </p:nvSpPr>
        <p:spPr>
          <a:xfrm>
            <a:off x="244510" y="892534"/>
            <a:ext cx="11520770" cy="92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Aft>
                <a:spcPts val="3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​Configurations</a:t>
            </a:r>
            <a:r>
              <a:rPr lang="zh-CN" altLang="en-US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：</a:t>
            </a:r>
            <a:r>
              <a:rPr lang="en-US" altLang="zh-CN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1600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UMa</a:t>
            </a:r>
            <a:r>
              <a:rPr lang="en-US" altLang="zh-CN" sz="16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scenario, model large scale spatial consistency according to clause 7.5 of TR 38.901,</a:t>
            </a:r>
            <a:r>
              <a:rPr lang="zh-CN" altLang="en-US" sz="16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ISD: 500m,</a:t>
            </a:r>
            <a:r>
              <a:rPr lang="zh-CN" altLang="en-US" sz="16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carrier frequency:900MHz, bandwidth: 180 kHz, fingerprint collection: one</a:t>
            </a:r>
            <a:r>
              <a:rPr lang="zh-CN" altLang="en-US" sz="16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reference-UE per 15m spacing, fingerprint: RSRPs of multi cells, algorithm: WKNN   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9E30E1C-6392-4338-A0DA-8F981853E082}"/>
              </a:ext>
            </a:extLst>
          </p:cNvPr>
          <p:cNvSpPr/>
          <p:nvPr/>
        </p:nvSpPr>
        <p:spPr>
          <a:xfrm>
            <a:off x="410260" y="4418905"/>
            <a:ext cx="11520770" cy="1878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Aft>
                <a:spcPts val="3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</a:t>
            </a:r>
            <a:r>
              <a:rPr lang="en-US" altLang="zh-CN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​Results &amp; Analysis</a:t>
            </a:r>
          </a:p>
          <a:p>
            <a:pPr marL="742990" lvl="1" indent="-285750">
              <a:lnSpc>
                <a:spcPts val="22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Both DL RSRP-based fingerprinting positioning and UL (reader) RSRP-based fingerprinting positioning can achieve positioning performance within 100 meters.</a:t>
            </a:r>
          </a:p>
          <a:p>
            <a:pPr marL="742990" lvl="1" indent="-285750">
              <a:lnSpc>
                <a:spcPts val="22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Compared to the UL RSRP solution, the DL RSRP solution requires devices to perform downlink measurements and reporting, introducing additional processing procedures and power consumption. </a:t>
            </a:r>
          </a:p>
          <a:p>
            <a:pPr marL="742990" lvl="1" indent="-285750">
              <a:lnSpc>
                <a:spcPts val="22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 RSRP-based solution is purely reader measurement and has less device impact than DL-based</a:t>
            </a:r>
          </a:p>
        </p:txBody>
      </p:sp>
    </p:spTree>
    <p:extLst>
      <p:ext uri="{BB962C8B-B14F-4D97-AF65-F5344CB8AC3E}">
        <p14:creationId xmlns:p14="http://schemas.microsoft.com/office/powerpoint/2010/main" val="2849853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7299D42-A8CE-4D23-ABA9-8D42A698FB51}"/>
              </a:ext>
            </a:extLst>
          </p:cNvPr>
          <p:cNvSpPr/>
          <p:nvPr/>
        </p:nvSpPr>
        <p:spPr>
          <a:xfrm>
            <a:off x="244510" y="919250"/>
            <a:ext cx="11229975" cy="2916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RAN1 scope</a:t>
            </a:r>
          </a:p>
          <a:p>
            <a:pPr marL="74299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</a:rPr>
              <a:t>Identify the candidate technique</a:t>
            </a:r>
            <a:r>
              <a:rPr lang="en-US" altLang="zh-CN" sz="16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: </a:t>
            </a:r>
            <a:r>
              <a:rPr lang="en-US" altLang="zh-CN" sz="1600" dirty="0">
                <a:solidFill>
                  <a:srgbClr val="1D1D1A"/>
                </a:solidFill>
              </a:rPr>
              <a:t>fingerprint-based</a:t>
            </a:r>
            <a:r>
              <a:rPr lang="zh-CN" altLang="en-US" sz="1600" dirty="0">
                <a:solidFill>
                  <a:srgbClr val="1D1D1A"/>
                </a:solidFill>
              </a:rPr>
              <a:t> </a:t>
            </a:r>
            <a:r>
              <a:rPr lang="en-US" altLang="zh-CN" sz="1600" dirty="0">
                <a:solidFill>
                  <a:srgbClr val="1D1D1A"/>
                </a:solidFill>
              </a:rPr>
              <a:t>(e.g., RSRP fingerprint) solution is feasible for A-IoT outdoor positioning.</a:t>
            </a:r>
          </a:p>
          <a:p>
            <a:pPr marL="74299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</a:rPr>
              <a:t>Define the evaluation assumption.</a:t>
            </a:r>
            <a:r>
              <a:rPr lang="en-US" altLang="zh-CN" sz="1600" b="1" dirty="0"/>
              <a:t> </a:t>
            </a:r>
            <a:r>
              <a:rPr lang="en-US" altLang="zh-CN" sz="1600" dirty="0"/>
              <a:t>Most simulation parameters can leverage existing positioning assumptions from 3GPP TR 38.855, TR 38.859, and A-IoT-specific assumptions in TR 38.769, ​​except for the following aspects</a:t>
            </a:r>
            <a:r>
              <a:rPr lang="en-US" altLang="zh-CN" sz="1600" b="1" dirty="0"/>
              <a:t>:</a:t>
            </a:r>
          </a:p>
          <a:p>
            <a:pPr marL="1200228" lvl="2" indent="-28575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200" b="1" dirty="0"/>
              <a:t>​​</a:t>
            </a:r>
            <a:r>
              <a:rPr lang="en-US" altLang="zh-CN" sz="1400" b="1" dirty="0"/>
              <a:t>Positioning Reference Signal</a:t>
            </a:r>
            <a:r>
              <a:rPr lang="en-US" altLang="zh-CN" sz="1400" dirty="0"/>
              <a:t>: A-IoT communication signals/channels as the starting point, e.g., PDRCH.</a:t>
            </a:r>
            <a:endParaRPr lang="en-US" altLang="zh-CN" sz="1400" strike="sngStrike" dirty="0">
              <a:solidFill>
                <a:srgbClr val="FF0000"/>
              </a:solidFill>
            </a:endParaRPr>
          </a:p>
          <a:p>
            <a:pPr marL="1200228" lvl="2" indent="-28575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400" b="1" dirty="0"/>
              <a:t>Device-dependent factors</a:t>
            </a:r>
            <a:r>
              <a:rPr lang="en-US" altLang="zh-CN" sz="1400" dirty="0"/>
              <a:t>: E.g. SFO and CFO for active device as per Rel-20 SI agreements.</a:t>
            </a:r>
            <a:endParaRPr lang="en-US" altLang="zh-CN" sz="1400" strike="sngStrike" dirty="0">
              <a:solidFill>
                <a:srgbClr val="00B0F0"/>
              </a:solidFill>
            </a:endParaRPr>
          </a:p>
          <a:p>
            <a:pPr marL="742990" lvl="1" indent="-28575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600" dirty="0">
                <a:solidFill>
                  <a:srgbClr val="1D1D1A"/>
                </a:solidFill>
              </a:rPr>
              <a:t>Evaluate positioning performance of the candidate techniques.</a:t>
            </a:r>
            <a:endParaRPr lang="en-US" altLang="zh-CN" sz="1600" dirty="0">
              <a:solidFill>
                <a:srgbClr val="1D1D1A"/>
              </a:solidFill>
              <a:highlight>
                <a:srgbClr val="FFFF00"/>
              </a:highlight>
            </a:endParaRPr>
          </a:p>
          <a:p>
            <a:pPr marL="742990" marR="0" lvl="1" indent="-285750" algn="l" defTabSz="914478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E104073C-F9C1-4444-8239-DC9B78F73D1D}"/>
              </a:ext>
            </a:extLst>
          </p:cNvPr>
          <p:cNvSpPr txBox="1">
            <a:spLocks/>
          </p:cNvSpPr>
          <p:nvPr/>
        </p:nvSpPr>
        <p:spPr bwMode="auto">
          <a:xfrm>
            <a:off x="244510" y="40966"/>
            <a:ext cx="10677333" cy="58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97" tIns="40049" rIns="80097" bIns="40049" numCol="1" anchor="ctr" anchorCtr="0" compatLnSpc="1">
            <a:prstTxWarp prst="textNoShape">
              <a:avLst/>
            </a:prstTxWarp>
          </a:bodyPr>
          <a:lstStyle>
            <a:lvl1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801272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6961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3925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0887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7850" algn="l" defTabSz="801272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>
              <a:defRPr/>
            </a:pPr>
            <a:r>
              <a:rPr lang="en-US" altLang="zh-CN" sz="2800" b="1" kern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Study scope</a:t>
            </a:r>
            <a:endParaRPr lang="zh-CN" altLang="en-US" sz="2800" b="1" kern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3B9C88D-6146-4119-98CB-450058E3876A}"/>
              </a:ext>
            </a:extLst>
          </p:cNvPr>
          <p:cNvSpPr/>
          <p:nvPr/>
        </p:nvSpPr>
        <p:spPr>
          <a:xfrm>
            <a:off x="244510" y="3725127"/>
            <a:ext cx="11229975" cy="134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p"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No TU required for SI in RAN2/RAN3/RAN4</a:t>
            </a:r>
            <a:r>
              <a:rPr lang="en-US" altLang="zh-CN" sz="20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:</a:t>
            </a:r>
            <a:r>
              <a:rPr lang="zh-CN" altLang="en-US" sz="20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dirty="0"/>
              <a:t>The SI phase involves RAN1 evaluating whether the candidate technique can meet the accuracy requirements, without involving feasibility analysis of RAN2/RAN3/RAN4. RAN2/RAN3/RAN4 directly work on their standard positioning support work in the work item phase.</a:t>
            </a:r>
            <a:endParaRPr lang="en-US" altLang="zh-CN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943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1885129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3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4.xml><?xml version="1.0" encoding="utf-8"?>
<a:theme xmlns:a="http://schemas.openxmlformats.org/drawingml/2006/main" name="A-IoT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2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6.xml><?xml version="1.0" encoding="utf-8"?>
<a:theme xmlns:a="http://schemas.openxmlformats.org/drawingml/2006/main" name="1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731</Words>
  <Application>Microsoft Office PowerPoint</Application>
  <PresentationFormat>Custom</PresentationFormat>
  <Paragraphs>76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22" baseType="lpstr">
      <vt:lpstr>.AppleSystemUIFont</vt:lpstr>
      <vt:lpstr>等线</vt:lpstr>
      <vt:lpstr>微软雅黑</vt:lpstr>
      <vt:lpstr>微软雅黑</vt:lpstr>
      <vt:lpstr>Arial</vt:lpstr>
      <vt:lpstr>Calibri</vt:lpstr>
      <vt:lpstr>Cambria Math</vt:lpstr>
      <vt:lpstr>Courier New</vt:lpstr>
      <vt:lpstr>Times New Roman</vt:lpstr>
      <vt:lpstr>Wingdings</vt:lpstr>
      <vt:lpstr>封面页_图片版 </vt:lpstr>
      <vt:lpstr>结束页</vt:lpstr>
      <vt:lpstr>1_封面页_图片版 </vt:lpstr>
      <vt:lpstr>A-IoT</vt:lpstr>
      <vt:lpstr>2_封面页_图片版 </vt:lpstr>
      <vt:lpstr>1_章节页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2025-09-08T15:27:40Z</dcterms:created>
  <dcterms:modified xsi:type="dcterms:W3CDTF">2025-09-08T15:27:45Z</dcterms:modified>
</cp:coreProperties>
</file>