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91" r:id="rId5"/>
  </p:sldMasterIdLst>
  <p:notesMasterIdLst>
    <p:notesMasterId r:id="rId14"/>
  </p:notesMasterIdLst>
  <p:sldIdLst>
    <p:sldId id="434" r:id="rId6"/>
    <p:sldId id="1118" r:id="rId7"/>
    <p:sldId id="2147473705" r:id="rId8"/>
    <p:sldId id="1121" r:id="rId9"/>
    <p:sldId id="1119" r:id="rId10"/>
    <p:sldId id="2147473706" r:id="rId11"/>
    <p:sldId id="2147473707" r:id="rId12"/>
    <p:sldId id="1120" r:id="rId13"/>
  </p:sldIdLst>
  <p:sldSz cx="12192000" cy="6858000"/>
  <p:notesSz cx="7102475" cy="9037638"/>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9657"/>
    <a:srgbClr val="CC0000"/>
    <a:srgbClr val="C800BE"/>
    <a:srgbClr val="4795CF"/>
    <a:srgbClr val="8DC63F"/>
    <a:srgbClr val="0066FF"/>
    <a:srgbClr val="FF0066"/>
    <a:srgbClr val="92D050"/>
    <a:srgbClr val="C5C5C5"/>
    <a:srgbClr val="FA7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449" autoAdjust="0"/>
    <p:restoredTop sz="94660"/>
  </p:normalViewPr>
  <p:slideViewPr>
    <p:cSldViewPr snapToGrid="0">
      <p:cViewPr varScale="1">
        <p:scale>
          <a:sx n="107" d="100"/>
          <a:sy n="107" d="100"/>
        </p:scale>
        <p:origin x="930" y="102"/>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5.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5345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023092" y="0"/>
            <a:ext cx="3077739" cy="453451"/>
          </a:xfrm>
          <a:prstGeom prst="rect">
            <a:avLst/>
          </a:prstGeom>
        </p:spPr>
        <p:txBody>
          <a:bodyPr vert="horz" lIns="91440" tIns="45720" rIns="91440" bIns="45720" rtlCol="0"/>
          <a:lstStyle>
            <a:lvl1pPr algn="r">
              <a:defRPr sz="1200"/>
            </a:lvl1pPr>
          </a:lstStyle>
          <a:p>
            <a:fld id="{A4948FFD-DDE0-4E13-8CF4-6D833C916B90}" type="datetimeFigureOut">
              <a:rPr lang="en-US" smtClean="0"/>
              <a:t>9/3/2025</a:t>
            </a:fld>
            <a:endParaRPr lang="en-US"/>
          </a:p>
        </p:txBody>
      </p:sp>
      <p:sp>
        <p:nvSpPr>
          <p:cNvPr id="4" name="Slide Image Placeholder 3"/>
          <p:cNvSpPr>
            <a:spLocks noGrp="1" noRot="1" noChangeAspect="1"/>
          </p:cNvSpPr>
          <p:nvPr>
            <p:ph type="sldImg" idx="2"/>
          </p:nvPr>
        </p:nvSpPr>
        <p:spPr>
          <a:xfrm>
            <a:off x="839788" y="1130300"/>
            <a:ext cx="5422900" cy="3049588"/>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10248" y="4349363"/>
            <a:ext cx="5681980" cy="355857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584188"/>
            <a:ext cx="3077739" cy="45345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023092" y="8584188"/>
            <a:ext cx="3077739" cy="453450"/>
          </a:xfrm>
          <a:prstGeom prst="rect">
            <a:avLst/>
          </a:prstGeom>
        </p:spPr>
        <p:txBody>
          <a:bodyPr vert="horz" lIns="91440" tIns="45720" rIns="91440" bIns="45720" rtlCol="0" anchor="b"/>
          <a:lstStyle>
            <a:lvl1pPr algn="r">
              <a:defRPr sz="1200"/>
            </a:lvl1pPr>
          </a:lstStyle>
          <a:p>
            <a:fld id="{0EFD39E0-52DC-4E29-9B33-7D479C89A1F8}" type="slidenum">
              <a:rPr lang="en-US" smtClean="0"/>
              <a:t>‹Nr.›</a:t>
            </a:fld>
            <a:endParaRPr lang="en-US"/>
          </a:p>
        </p:txBody>
      </p:sp>
    </p:spTree>
    <p:extLst>
      <p:ext uri="{BB962C8B-B14F-4D97-AF65-F5344CB8AC3E}">
        <p14:creationId xmlns:p14="http://schemas.microsoft.com/office/powerpoint/2010/main" val="2742432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mj-lt"/>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68"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mj-lt"/>
              </a:defRPr>
            </a:lvl1pPr>
          </a:lstStyle>
          <a:p>
            <a:pPr lvl="0"/>
            <a:r>
              <a:rPr lang="en-US" noProof="0"/>
              <a:t>Click to edit headline</a:t>
            </a:r>
          </a:p>
        </p:txBody>
      </p:sp>
      <p:sp>
        <p:nvSpPr>
          <p:cNvPr id="5"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131951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1 Nokia Divider Master title">
    <p:spTree>
      <p:nvGrpSpPr>
        <p:cNvPr id="1" name=""/>
        <p:cNvGrpSpPr/>
        <p:nvPr/>
      </p:nvGrpSpPr>
      <p:grpSpPr>
        <a:xfrm>
          <a:off x="0" y="0"/>
          <a:ext cx="0" cy="0"/>
          <a:chOff x="0" y="0"/>
          <a:chExt cx="0" cy="0"/>
        </a:xfrm>
      </p:grpSpPr>
      <p:sp>
        <p:nvSpPr>
          <p:cNvPr id="7" name="Text Placeholder 42"/>
          <p:cNvSpPr>
            <a:spLocks noGrp="1"/>
          </p:cNvSpPr>
          <p:nvPr>
            <p:ph type="body" sz="quarter" idx="11" hasCustomPrompt="1"/>
          </p:nvPr>
        </p:nvSpPr>
        <p:spPr>
          <a:xfrm>
            <a:off x="556804" y="374418"/>
            <a:ext cx="11078400" cy="846355"/>
          </a:xfrm>
          <a:prstGeom prst="rect">
            <a:avLst/>
          </a:prstGeom>
        </p:spPr>
        <p:txBody>
          <a:bodyPr lIns="0" tIns="0" rIns="0" bIns="0"/>
          <a:lstStyle>
            <a:lvl1pPr marL="0" indent="0">
              <a:buNone/>
              <a:defRPr sz="4769" baseline="0">
                <a:solidFill>
                  <a:schemeClr val="bg1"/>
                </a:solidFill>
                <a:latin typeface="Nokia Pure Headline Ultra Light" panose="020B0204020202020204" pitchFamily="34" charset="0"/>
              </a:defRPr>
            </a:lvl1pPr>
          </a:lstStyle>
          <a:p>
            <a:pPr lvl="0"/>
            <a:r>
              <a:rPr lang="en-US"/>
              <a:t>Click to edit headline</a:t>
            </a:r>
          </a:p>
        </p:txBody>
      </p:sp>
      <p:sp>
        <p:nvSpPr>
          <p:cNvPr id="6" name="Text Placeholder 3"/>
          <p:cNvSpPr>
            <a:spLocks noGrp="1"/>
          </p:cNvSpPr>
          <p:nvPr>
            <p:ph type="body" sz="quarter" idx="12" hasCustomPrompt="1"/>
          </p:nvPr>
        </p:nvSpPr>
        <p:spPr>
          <a:xfrm>
            <a:off x="556804" y="1440000"/>
            <a:ext cx="11078400" cy="4747200"/>
          </a:xfrm>
          <a:prstGeom prst="rect">
            <a:avLst/>
          </a:prstGeom>
        </p:spPr>
        <p:txBody>
          <a:bodyPr lIns="0" tIns="0" rIns="0" bIns="0">
            <a:normAutofit/>
          </a:bodyPr>
          <a:lstStyle>
            <a:lvl1pPr marL="249511" indent="-249511">
              <a:spcBef>
                <a:spcPts val="0"/>
              </a:spcBef>
              <a:spcAft>
                <a:spcPts val="650"/>
              </a:spcAft>
              <a:buFont typeface="Nokia Pure Text Light" panose="020B0304040602060303" pitchFamily="34" charset="0"/>
              <a:buChar char="‑"/>
              <a:defRPr sz="1733" b="0">
                <a:solidFill>
                  <a:schemeClr val="bg1"/>
                </a:solidFill>
                <a:latin typeface="Nokia Pure Text Light" panose="020B0403020202020204" pitchFamily="34" charset="0"/>
                <a:ea typeface="Nokia Pure Text Light" panose="020B0403020202020204" pitchFamily="34" charset="0"/>
              </a:defRPr>
            </a:lvl1pPr>
            <a:lvl2pPr marL="495577" indent="-246068">
              <a:spcBef>
                <a:spcPts val="0"/>
              </a:spcBef>
              <a:spcAft>
                <a:spcPts val="650"/>
              </a:spcAft>
              <a:buFont typeface="Nokia Pure Text Light" panose="020B0304040602060303" pitchFamily="34" charset="0"/>
              <a:buChar char="‑"/>
              <a:defRPr sz="1518">
                <a:solidFill>
                  <a:schemeClr val="bg1"/>
                </a:solidFill>
                <a:latin typeface="Nokia Pure Text Light" panose="020B0403020202020204" pitchFamily="34" charset="0"/>
                <a:ea typeface="Nokia Pure Text Light" panose="020B0403020202020204" pitchFamily="34" charset="0"/>
              </a:defRPr>
            </a:lvl2pPr>
            <a:lvl3pPr marL="687271" indent="-185841">
              <a:spcBef>
                <a:spcPts val="0"/>
              </a:spcBef>
              <a:spcAft>
                <a:spcPts val="650"/>
              </a:spcAft>
              <a:buSzPct val="66000"/>
              <a:buFont typeface="Wingdings" panose="05000000000000000000" pitchFamily="2" charset="2"/>
              <a:buChar char="§"/>
              <a:defRPr sz="1300">
                <a:solidFill>
                  <a:schemeClr val="bg1"/>
                </a:solidFill>
                <a:latin typeface="Nokia Pure Text Light" panose="020B0403020202020204" pitchFamily="34" charset="0"/>
                <a:ea typeface="Nokia Pure Text Light" panose="020B0403020202020204" pitchFamily="34" charset="0"/>
              </a:defRPr>
            </a:lvl3pPr>
            <a:lvl4pPr marL="868982" indent="0">
              <a:spcBef>
                <a:spcPts val="0"/>
              </a:spcBef>
              <a:spcAft>
                <a:spcPts val="650"/>
              </a:spcAft>
              <a:buNone/>
              <a:defRPr sz="1084">
                <a:solidFill>
                  <a:schemeClr val="bg1"/>
                </a:solidFill>
                <a:latin typeface="Nokia Pure Text Light" panose="020B0403020202020204" pitchFamily="34" charset="0"/>
                <a:ea typeface="Nokia Pure Text Light" panose="020B0403020202020204" pitchFamily="34" charset="0"/>
              </a:defRPr>
            </a:lvl4pPr>
            <a:lvl5pPr marL="1000910" indent="0">
              <a:spcBef>
                <a:spcPts val="0"/>
              </a:spcBef>
              <a:spcAft>
                <a:spcPts val="650"/>
              </a:spcAft>
              <a:buFont typeface="Arial" panose="020B0604020202020204" pitchFamily="34" charset="0"/>
              <a:buNone/>
              <a:defRPr sz="868">
                <a:solidFill>
                  <a:schemeClr val="bg1"/>
                </a:solidFill>
                <a:latin typeface="Nokia Pure Text Light" panose="020B0403020202020204" pitchFamily="34" charset="0"/>
                <a:ea typeface="Nokia Pure Text Light" panose="020B0403020202020204" pitchFamily="34" charset="0"/>
              </a:defRPr>
            </a:lvl5pPr>
            <a:lvl6pPr marL="1250650" indent="0">
              <a:spcBef>
                <a:spcPts val="0"/>
              </a:spcBef>
              <a:spcAft>
                <a:spcPts val="650"/>
              </a:spcAft>
              <a:buFont typeface="Nokia Pure Text" panose="020B0503020202020204" pitchFamily="34" charset="0"/>
              <a:buNone/>
              <a:defRPr sz="868" baseline="0">
                <a:solidFill>
                  <a:schemeClr val="bg1"/>
                </a:solidFill>
                <a:latin typeface="Nokia Pure Text Light" panose="020B0403020202020204" pitchFamily="34" charset="0"/>
                <a:ea typeface="Nokia Pure Text Light" panose="020B0403020202020204" pitchFamily="34" charset="0"/>
              </a:defRPr>
            </a:lvl6pPr>
            <a:lvl7pPr marL="1500389" indent="0">
              <a:spcBef>
                <a:spcPts val="0"/>
              </a:spcBef>
              <a:spcAft>
                <a:spcPts val="650"/>
              </a:spcAft>
              <a:buNone/>
              <a:defRPr sz="759">
                <a:solidFill>
                  <a:schemeClr val="bg1"/>
                </a:solidFill>
                <a:latin typeface="Nokia Pure Text Light" panose="020B0403020202020204" pitchFamily="34" charset="0"/>
                <a:ea typeface="Nokia Pure Text Light" panose="020B0403020202020204" pitchFamily="34" charset="0"/>
              </a:defRPr>
            </a:lvl7pPr>
            <a:lvl8pPr marL="1750128" indent="0">
              <a:spcBef>
                <a:spcPts val="0"/>
              </a:spcBef>
              <a:spcAft>
                <a:spcPts val="650"/>
              </a:spcAft>
              <a:buNone/>
              <a:defRPr sz="650">
                <a:solidFill>
                  <a:schemeClr val="bg1"/>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501084" y="6198577"/>
            <a:ext cx="1345537" cy="566400"/>
          </a:xfrm>
          <a:prstGeom prst="rect">
            <a:avLst/>
          </a:prstGeom>
        </p:spPr>
      </p:pic>
      <p:sp>
        <p:nvSpPr>
          <p:cNvPr id="10"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endParaRPr lang="en-US"/>
          </a:p>
        </p:txBody>
      </p:sp>
    </p:spTree>
    <p:extLst>
      <p:ext uri="{BB962C8B-B14F-4D97-AF65-F5344CB8AC3E}">
        <p14:creationId xmlns:p14="http://schemas.microsoft.com/office/powerpoint/2010/main" val="690848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50"/>
              </a:spcAft>
              <a:defRPr baseline="0"/>
            </a:lvl1pPr>
            <a:lvl2pPr>
              <a:spcAft>
                <a:spcPts val="650"/>
              </a:spcAft>
              <a:defRPr/>
            </a:lvl2pPr>
            <a:lvl3pPr>
              <a:spcAft>
                <a:spcPts val="650"/>
              </a:spcAft>
              <a:defRPr/>
            </a:lvl3pPr>
            <a:lvl4pPr>
              <a:spcAft>
                <a:spcPts val="650"/>
              </a:spcAft>
              <a:defRPr/>
            </a:lvl4pPr>
            <a:lvl5pPr>
              <a:spcAft>
                <a:spcPts val="65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p:cNvSpPr>
            <a:spLocks noGrp="1"/>
          </p:cNvSpPr>
          <p:nvPr>
            <p:ph type="title"/>
          </p:nvPr>
        </p:nvSpPr>
        <p:spPr>
          <a:xfrm>
            <a:off x="557496" y="372353"/>
            <a:ext cx="10972801" cy="415719"/>
          </a:xfrm>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557501" y="717056"/>
            <a:ext cx="10970199" cy="402167"/>
          </a:xfrm>
        </p:spPr>
        <p:txBody>
          <a:bodyPr/>
          <a:lstStyle>
            <a:lvl1pPr marL="0" indent="0">
              <a:buFont typeface="Arial"/>
              <a:buNone/>
              <a:defRPr sz="1951">
                <a:solidFill>
                  <a:schemeClr val="bg2"/>
                </a:solidFill>
                <a:latin typeface="+mj-lt"/>
              </a:defRPr>
            </a:lvl1pPr>
          </a:lstStyle>
          <a:p>
            <a:pPr lvl="0"/>
            <a:r>
              <a:rPr lang="en-US"/>
              <a:t>Click to edit Master text styles</a:t>
            </a:r>
          </a:p>
        </p:txBody>
      </p:sp>
      <p:sp>
        <p:nvSpPr>
          <p:cNvPr id="2" name="Rectangle 1">
            <a:extLst>
              <a:ext uri="{FF2B5EF4-FFF2-40B4-BE49-F238E27FC236}">
                <a16:creationId xmlns:a16="http://schemas.microsoft.com/office/drawing/2014/main" id="{DCDED975-CFE7-49E4-ACAD-F0EA43FC8E8B}"/>
              </a:ext>
            </a:extLst>
          </p:cNvPr>
          <p:cNvSpPr/>
          <p:nvPr userDrawn="1"/>
        </p:nvSpPr>
        <p:spPr>
          <a:xfrm>
            <a:off x="1845582" y="6319707"/>
            <a:ext cx="2046914" cy="335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8052" tIns="78052" rIns="78052" bIns="78052" numCol="1" spcCol="0" rtlCol="0" fromWordArt="0" anchor="t" anchorCtr="0" forceAA="0" compatLnSpc="1">
            <a:prstTxWarp prst="textNoShape">
              <a:avLst/>
            </a:prstTxWarp>
            <a:noAutofit/>
          </a:bodyPr>
          <a:lstStyle/>
          <a:p>
            <a:pPr algn="l"/>
            <a:endParaRPr lang="fi-FI" sz="1300">
              <a:solidFill>
                <a:schemeClr val="bg1"/>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1186722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2_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a:xfrm>
            <a:off x="3072005" y="6422400"/>
            <a:ext cx="6048000" cy="163200"/>
          </a:xfrm>
          <a:prstGeom prst="rect">
            <a:avLst/>
          </a:prstGeom>
        </p:spPr>
        <p:txBody>
          <a:bodyPr/>
          <a:lstStyle/>
          <a:p>
            <a:endParaRPr lang="en-US" dirty="0"/>
          </a:p>
        </p:txBody>
      </p:sp>
      <p:sp>
        <p:nvSpPr>
          <p:cNvPr id="4" name="Text Placeholder 12">
            <a:extLst>
              <a:ext uri="{FF2B5EF4-FFF2-40B4-BE49-F238E27FC236}">
                <a16:creationId xmlns:a16="http://schemas.microsoft.com/office/drawing/2014/main" id="{99A4E175-66C0-4DDD-AA07-5D4B03CEA1D0}"/>
              </a:ext>
            </a:extLst>
          </p:cNvPr>
          <p:cNvSpPr>
            <a:spLocks noGrp="1"/>
          </p:cNvSpPr>
          <p:nvPr>
            <p:ph type="body" sz="quarter" idx="11"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mj-lt"/>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dirty="0"/>
              <a:t>Click to edit secondary headline</a:t>
            </a:r>
          </a:p>
        </p:txBody>
      </p:sp>
      <p:sp>
        <p:nvSpPr>
          <p:cNvPr id="5" name="Text Placeholder 42">
            <a:extLst>
              <a:ext uri="{FF2B5EF4-FFF2-40B4-BE49-F238E27FC236}">
                <a16:creationId xmlns:a16="http://schemas.microsoft.com/office/drawing/2014/main" id="{F4102E0A-65A1-4E0C-ABCA-2CEBB8D5BF5D}"/>
              </a:ext>
            </a:extLst>
          </p:cNvPr>
          <p:cNvSpPr>
            <a:spLocks noGrp="1"/>
          </p:cNvSpPr>
          <p:nvPr>
            <p:ph type="body" sz="quarter" idx="12"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mj-lt"/>
              </a:defRPr>
            </a:lvl1pPr>
          </a:lstStyle>
          <a:p>
            <a:pPr lvl="0"/>
            <a:r>
              <a:rPr lang="en-US" noProof="0" dirty="0"/>
              <a:t>Click to edit headline</a:t>
            </a:r>
          </a:p>
        </p:txBody>
      </p:sp>
    </p:spTree>
    <p:extLst>
      <p:ext uri="{BB962C8B-B14F-4D97-AF65-F5344CB8AC3E}">
        <p14:creationId xmlns:p14="http://schemas.microsoft.com/office/powerpoint/2010/main" val="3270220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3" y="2130448"/>
            <a:ext cx="10363201"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5" y="3839308"/>
            <a:ext cx="8534401" cy="1752600"/>
          </a:xfrm>
        </p:spPr>
        <p:txBody>
          <a:bodyPr/>
          <a:lstStyle>
            <a:lvl1pPr marL="0" indent="0" algn="ctr">
              <a:buNone/>
              <a:defRPr/>
            </a:lvl1pPr>
            <a:lvl2pPr marL="495577" indent="0" algn="ctr">
              <a:buNone/>
              <a:defRPr/>
            </a:lvl2pPr>
            <a:lvl3pPr marL="991155" indent="0" algn="ctr">
              <a:buNone/>
              <a:defRPr/>
            </a:lvl3pPr>
            <a:lvl4pPr marL="1486731" indent="0" algn="ctr">
              <a:buNone/>
              <a:defRPr/>
            </a:lvl4pPr>
            <a:lvl5pPr marL="1982308" indent="0" algn="ctr">
              <a:buNone/>
              <a:defRPr/>
            </a:lvl5pPr>
            <a:lvl6pPr marL="2477886" indent="0" algn="ctr">
              <a:buNone/>
              <a:defRPr/>
            </a:lvl6pPr>
            <a:lvl7pPr marL="2973463" indent="0" algn="ctr">
              <a:buNone/>
              <a:defRPr/>
            </a:lvl7pPr>
            <a:lvl8pPr marL="3469041" indent="0" algn="ctr">
              <a:buNone/>
              <a:defRPr/>
            </a:lvl8pPr>
            <a:lvl9pPr marL="3964618" indent="0" algn="ctr">
              <a:buNone/>
              <a:defRPr/>
            </a:lvl9pPr>
          </a:lstStyle>
          <a:p>
            <a:r>
              <a:rPr lang="en-US" dirty="0"/>
              <a:t>Click to edit Master subtitle style</a:t>
            </a:r>
            <a:endParaRPr lang="en-GB" dirty="0"/>
          </a:p>
        </p:txBody>
      </p:sp>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92" y="19"/>
            <a:ext cx="5145615"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Grafik 4">
            <a:extLst>
              <a:ext uri="{FF2B5EF4-FFF2-40B4-BE49-F238E27FC236}">
                <a16:creationId xmlns:a16="http://schemas.microsoft.com/office/drawing/2014/main" id="{9D15A0CA-7FA7-0BB3-8EF1-19FBCAC4BC46}"/>
              </a:ext>
            </a:extLst>
          </p:cNvPr>
          <p:cNvPicPr>
            <a:picLocks noChangeAspect="1"/>
          </p:cNvPicPr>
          <p:nvPr userDrawn="1"/>
        </p:nvPicPr>
        <p:blipFill rotWithShape="1">
          <a:blip r:embed="rId3"/>
          <a:srcRect r="8165" b="6930"/>
          <a:stretch/>
        </p:blipFill>
        <p:spPr>
          <a:xfrm>
            <a:off x="0" y="0"/>
            <a:ext cx="2100649" cy="1655805"/>
          </a:xfrm>
          <a:prstGeom prst="rect">
            <a:avLst/>
          </a:prstGeom>
        </p:spPr>
      </p:pic>
    </p:spTree>
    <p:extLst>
      <p:ext uri="{BB962C8B-B14F-4D97-AF65-F5344CB8AC3E}">
        <p14:creationId xmlns:p14="http://schemas.microsoft.com/office/powerpoint/2010/main" val="3113759811"/>
      </p:ext>
    </p:extLst>
  </p:cSld>
  <p:clrMapOvr>
    <a:masterClrMapping/>
  </p:clrMapOvr>
  <p:transition spd="slow"/>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71684" indent="-371684">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583555665"/>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45933555"/>
      </p:ext>
    </p:extLst>
  </p:cSld>
  <p:clrMapOvr>
    <a:masterClrMapping/>
  </p:clrMapOvr>
  <p:transition spd="slow"/>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One conten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B351FED-C2FB-40B3-9812-6EDF2B43DC9A}"/>
              </a:ext>
            </a:extLst>
          </p:cNvPr>
          <p:cNvSpPr>
            <a:spLocks noGrp="1"/>
          </p:cNvSpPr>
          <p:nvPr>
            <p:ph type="title" hasCustomPrompt="1"/>
          </p:nvPr>
        </p:nvSpPr>
        <p:spPr bwMode="gray"/>
        <p:txBody>
          <a:bodyPr/>
          <a:lstStyle/>
          <a:p>
            <a:r>
              <a:rPr lang="en-US"/>
              <a:t>Headline short 40pt (2 lines 24pt/space 1)</a:t>
            </a:r>
          </a:p>
        </p:txBody>
      </p:sp>
      <p:sp>
        <p:nvSpPr>
          <p:cNvPr id="7" name="Inhaltsplatzhalter 6">
            <a:extLst>
              <a:ext uri="{FF2B5EF4-FFF2-40B4-BE49-F238E27FC236}">
                <a16:creationId xmlns:a16="http://schemas.microsoft.com/office/drawing/2014/main" id="{C186323F-21B0-414B-B738-0CBC5536F22B}"/>
              </a:ext>
            </a:extLst>
          </p:cNvPr>
          <p:cNvSpPr>
            <a:spLocks noGrp="1"/>
          </p:cNvSpPr>
          <p:nvPr>
            <p:ph sz="quarter" idx="12" hasCustomPrompt="1"/>
          </p:nvPr>
        </p:nvSpPr>
        <p:spPr bwMode="gray">
          <a:xfrm>
            <a:off x="479425" y="1485024"/>
            <a:ext cx="11233150" cy="4896726"/>
          </a:xfrm>
        </p:spPr>
        <p:txBody>
          <a:bodyPr/>
          <a:lstStyle/>
          <a:p>
            <a:pPr lvl="0"/>
            <a:r>
              <a:rPr lang="en-US"/>
              <a:t>Click to edit text</a:t>
            </a:r>
          </a:p>
          <a:p>
            <a:pPr lvl="1"/>
            <a:r>
              <a:rPr lang="en-US"/>
              <a:t>Second level</a:t>
            </a:r>
          </a:p>
          <a:p>
            <a:pPr lvl="2"/>
            <a:r>
              <a:rPr lang="en-US"/>
              <a:t>Third level</a:t>
            </a:r>
          </a:p>
          <a:p>
            <a:pPr lvl="3"/>
            <a:r>
              <a:rPr lang="en-US"/>
              <a:t>Fourth level</a:t>
            </a:r>
          </a:p>
          <a:p>
            <a:pPr lvl="4"/>
            <a:r>
              <a:rPr lang="en-US"/>
              <a:t>Fifth level</a:t>
            </a:r>
          </a:p>
        </p:txBody>
      </p:sp>
      <p:sp>
        <p:nvSpPr>
          <p:cNvPr id="3" name="Fußzeilenplatzhalter 2">
            <a:extLst>
              <a:ext uri="{FF2B5EF4-FFF2-40B4-BE49-F238E27FC236}">
                <a16:creationId xmlns:a16="http://schemas.microsoft.com/office/drawing/2014/main" id="{CDCAB5A7-FCF2-4304-9763-DF06FCF44520}"/>
              </a:ext>
            </a:extLst>
          </p:cNvPr>
          <p:cNvSpPr>
            <a:spLocks noGrp="1"/>
          </p:cNvSpPr>
          <p:nvPr>
            <p:ph type="ftr" sz="quarter" idx="13"/>
          </p:nvPr>
        </p:nvSpPr>
        <p:spPr bwMode="gray"/>
        <p:txBody>
          <a:bodyPr/>
          <a:lstStyle/>
          <a:p>
            <a:r>
              <a:rPr lang="en-US"/>
              <a:t>3GPP RAN Rel-19 WS | June 15th &amp; 16th 2023 | Deutsche Telekom’s perspective on RAN Rel-19                 Deutsche Telekom AG   </a:t>
            </a:r>
          </a:p>
        </p:txBody>
      </p:sp>
      <p:sp>
        <p:nvSpPr>
          <p:cNvPr id="6" name="Foliennummernplatzhalter 5">
            <a:extLst>
              <a:ext uri="{FF2B5EF4-FFF2-40B4-BE49-F238E27FC236}">
                <a16:creationId xmlns:a16="http://schemas.microsoft.com/office/drawing/2014/main" id="{F82E0567-36A2-40E6-871A-F7CFABE600C8}"/>
              </a:ext>
            </a:extLst>
          </p:cNvPr>
          <p:cNvSpPr>
            <a:spLocks noGrp="1"/>
          </p:cNvSpPr>
          <p:nvPr>
            <p:ph type="sldNum" sz="quarter" idx="14"/>
          </p:nvPr>
        </p:nvSpPr>
        <p:spPr bwMode="gray"/>
        <p:txBody>
          <a:bodyPr/>
          <a:lstStyle/>
          <a:p>
            <a:fld id="{A1A5E10D-79A5-49BA-9648-53481340C65F}" type="slidenum">
              <a:rPr lang="en-US" smtClean="0"/>
              <a:pPr/>
              <a:t>‹Nr.›</a:t>
            </a:fld>
            <a:endParaRPr lang="en-US"/>
          </a:p>
        </p:txBody>
      </p:sp>
    </p:spTree>
    <p:extLst>
      <p:ext uri="{BB962C8B-B14F-4D97-AF65-F5344CB8AC3E}">
        <p14:creationId xmlns:p14="http://schemas.microsoft.com/office/powerpoint/2010/main" val="11758415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mn-lt"/>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mn-lt"/>
              </a:defRPr>
            </a:lvl1pPr>
          </a:lstStyle>
          <a:p>
            <a:pPr lvl="0"/>
            <a:r>
              <a:rPr lang="en-US" noProof="0"/>
              <a:t>Click to edit headline</a:t>
            </a:r>
          </a:p>
        </p:txBody>
      </p:sp>
      <p:sp>
        <p:nvSpPr>
          <p:cNvPr id="4" name="Text Placeholder 3"/>
          <p:cNvSpPr>
            <a:spLocks noGrp="1"/>
          </p:cNvSpPr>
          <p:nvPr>
            <p:ph type="body" sz="quarter" idx="12"/>
          </p:nvPr>
        </p:nvSpPr>
        <p:spPr>
          <a:xfrm>
            <a:off x="556804" y="1440000"/>
            <a:ext cx="11078400"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mn-lt"/>
                <a:ea typeface="Nokia Pure Text Light" panose="020B0403020202020204" pitchFamily="34" charset="0"/>
              </a:defRPr>
            </a:lvl1pPr>
            <a:lvl2pPr marL="249741" indent="0">
              <a:spcBef>
                <a:spcPts val="0"/>
              </a:spcBef>
              <a:spcAft>
                <a:spcPts val="650"/>
              </a:spcAft>
              <a:buNone/>
              <a:defRPr sz="1518">
                <a:solidFill>
                  <a:schemeClr val="tx2"/>
                </a:solidFill>
                <a:latin typeface="+mn-lt"/>
                <a:ea typeface="Nokia Pure Text Light" panose="020B0403020202020204" pitchFamily="34" charset="0"/>
              </a:defRPr>
            </a:lvl2pPr>
            <a:lvl3pPr marL="501432" indent="0">
              <a:spcBef>
                <a:spcPts val="0"/>
              </a:spcBef>
              <a:spcAft>
                <a:spcPts val="650"/>
              </a:spcAft>
              <a:buNone/>
              <a:defRPr sz="1300">
                <a:solidFill>
                  <a:schemeClr val="tx2"/>
                </a:solidFill>
                <a:latin typeface="+mn-lt"/>
                <a:ea typeface="Nokia Pure Text Light" panose="020B0403020202020204" pitchFamily="34" charset="0"/>
              </a:defRPr>
            </a:lvl3pPr>
            <a:lvl4pPr marL="751170" indent="0">
              <a:spcBef>
                <a:spcPts val="0"/>
              </a:spcBef>
              <a:spcAft>
                <a:spcPts val="650"/>
              </a:spcAft>
              <a:buNone/>
              <a:defRPr sz="1084">
                <a:solidFill>
                  <a:schemeClr val="tx2"/>
                </a:solidFill>
                <a:latin typeface="+mn-lt"/>
                <a:ea typeface="Nokia Pure Text Light" panose="020B0403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mn-lt"/>
                <a:ea typeface="Nokia Pure Text Light" panose="020B0403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latin typeface="Nokia Pure Text Light" panose="020B0403020202020204" pitchFamily="34" charset="0"/>
                <a:ea typeface="Nokia Pure Text Light" panose="020B0403020202020204" pitchFamily="34" charset="0"/>
              </a:defRPr>
            </a:lvl6pPr>
            <a:lvl7pPr marL="1748177">
              <a:spcBef>
                <a:spcPts val="0"/>
              </a:spcBef>
              <a:spcAft>
                <a:spcPts val="650"/>
              </a:spcAft>
              <a:defRPr sz="759">
                <a:solidFill>
                  <a:schemeClr val="tx2"/>
                </a:solidFill>
                <a:latin typeface="Nokia Pure Text Light" panose="020B0403020202020204" pitchFamily="34" charset="0"/>
                <a:ea typeface="Nokia Pure Text Light" panose="020B0403020202020204" pitchFamily="34" charset="0"/>
              </a:defRPr>
            </a:lvl7pPr>
            <a:lvl8pPr marL="1997917">
              <a:spcBef>
                <a:spcPts val="0"/>
              </a:spcBef>
              <a:spcAft>
                <a:spcPts val="650"/>
              </a:spcAft>
              <a:defRPr sz="65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mn-lt"/>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867046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able Placeholder 2"/>
          <p:cNvSpPr>
            <a:spLocks noGrp="1"/>
          </p:cNvSpPr>
          <p:nvPr>
            <p:ph type="tbl" sz="quarter" idx="13"/>
          </p:nvPr>
        </p:nvSpPr>
        <p:spPr>
          <a:xfrm>
            <a:off x="556804" y="1435200"/>
            <a:ext cx="11078400" cy="4752000"/>
          </a:xfrm>
          <a:prstGeom prst="rect">
            <a:avLst/>
          </a:prstGeom>
        </p:spPr>
        <p:txBody>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6"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4035157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10" name="SmartArt Placeholder 2"/>
          <p:cNvSpPr>
            <a:spLocks noGrp="1"/>
          </p:cNvSpPr>
          <p:nvPr>
            <p:ph type="dgm" sz="quarter" idx="14"/>
          </p:nvPr>
        </p:nvSpPr>
        <p:spPr>
          <a:xfrm>
            <a:off x="556804" y="1435200"/>
            <a:ext cx="11078400" cy="4752000"/>
          </a:xfrm>
          <a:prstGeom prst="rect">
            <a:avLst/>
          </a:prstGeom>
        </p:spPr>
        <p:txBody>
          <a:bodyPr/>
          <a:lstStyle>
            <a:lvl1pPr marL="0" indent="0">
              <a:buNone/>
              <a:defRPr sz="1084">
                <a:solidFill>
                  <a:schemeClr val="tx2"/>
                </a:solidFill>
                <a:latin typeface="Arial" panose="020B0604020202020204" pitchFamily="34" charset="0"/>
                <a:cs typeface="Arial" panose="020B0604020202020204" pitchFamily="34" charset="0"/>
              </a:defRPr>
            </a:lvl1pPr>
          </a:lstStyle>
          <a:p>
            <a:r>
              <a:rPr lang="en-US"/>
              <a:t>Click icon to add SmartArt graphic</a:t>
            </a:r>
          </a:p>
        </p:txBody>
      </p:sp>
      <p:sp>
        <p:nvSpPr>
          <p:cNvPr id="6"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502790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556802" y="1440000"/>
            <a:ext cx="53472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3"/>
          <p:cNvSpPr>
            <a:spLocks noGrp="1"/>
          </p:cNvSpPr>
          <p:nvPr>
            <p:ph type="body" sz="quarter" idx="13"/>
          </p:nvPr>
        </p:nvSpPr>
        <p:spPr>
          <a:xfrm>
            <a:off x="6288002" y="1440000"/>
            <a:ext cx="53472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043842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ext Placeholder 3"/>
          <p:cNvSpPr>
            <a:spLocks noGrp="1"/>
          </p:cNvSpPr>
          <p:nvPr>
            <p:ph type="body" sz="quarter" idx="13"/>
          </p:nvPr>
        </p:nvSpPr>
        <p:spPr>
          <a:xfrm>
            <a:off x="6288002" y="1440000"/>
            <a:ext cx="53472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able Placeholder 4"/>
          <p:cNvSpPr>
            <a:spLocks noGrp="1"/>
          </p:cNvSpPr>
          <p:nvPr>
            <p:ph type="tbl" sz="quarter" idx="14"/>
          </p:nvPr>
        </p:nvSpPr>
        <p:spPr>
          <a:xfrm>
            <a:off x="556802" y="1440000"/>
            <a:ext cx="5347201" cy="4747200"/>
          </a:xfrm>
          <a:prstGeom prst="rect">
            <a:avLst/>
          </a:prstGeom>
        </p:spPr>
        <p:txBody>
          <a:bodyPr>
            <a:normAutofit/>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noProof="0"/>
              <a:t>Click icon to add table</a:t>
            </a:r>
          </a:p>
        </p:txBody>
      </p:sp>
      <p:sp>
        <p:nvSpPr>
          <p:cNvPr id="7"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6096453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556800" y="1440000"/>
            <a:ext cx="3456000"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4367809" y="1440000"/>
            <a:ext cx="3456000"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8179200" y="1440000"/>
            <a:ext cx="3456000"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264169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3" name="Table Placeholder 2"/>
          <p:cNvSpPr>
            <a:spLocks noGrp="1"/>
          </p:cNvSpPr>
          <p:nvPr>
            <p:ph type="tbl" sz="quarter" idx="15"/>
          </p:nvPr>
        </p:nvSpPr>
        <p:spPr>
          <a:xfrm>
            <a:off x="556415" y="1440000"/>
            <a:ext cx="3456000" cy="4747200"/>
          </a:xfrm>
          <a:prstGeom prst="rect">
            <a:avLst/>
          </a:prstGeom>
        </p:spPr>
        <p:txBody>
          <a:bodyPr>
            <a:normAutofit/>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4" name="Table Placeholder 2"/>
          <p:cNvSpPr>
            <a:spLocks noGrp="1"/>
          </p:cNvSpPr>
          <p:nvPr>
            <p:ph type="tbl" sz="quarter" idx="16"/>
          </p:nvPr>
        </p:nvSpPr>
        <p:spPr>
          <a:xfrm>
            <a:off x="8176563" y="1440000"/>
            <a:ext cx="3456000" cy="4747200"/>
          </a:xfrm>
          <a:prstGeom prst="rect">
            <a:avLst/>
          </a:prstGeom>
        </p:spPr>
        <p:txBody>
          <a:bodyPr>
            <a:normAutofit/>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5" name="Table Placeholder 2"/>
          <p:cNvSpPr>
            <a:spLocks noGrp="1"/>
          </p:cNvSpPr>
          <p:nvPr>
            <p:ph type="tbl" sz="quarter" idx="17"/>
          </p:nvPr>
        </p:nvSpPr>
        <p:spPr>
          <a:xfrm>
            <a:off x="4365173" y="1440000"/>
            <a:ext cx="3456000" cy="4747200"/>
          </a:xfrm>
          <a:prstGeom prst="rect">
            <a:avLst/>
          </a:prstGeom>
        </p:spPr>
        <p:txBody>
          <a:bodyPr>
            <a:normAutofit/>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8"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1395285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556803" y="1440000"/>
            <a:ext cx="25248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3408005" y="1440000"/>
            <a:ext cx="25248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6259203" y="1440000"/>
            <a:ext cx="25248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3"/>
          <p:cNvSpPr>
            <a:spLocks noGrp="1"/>
          </p:cNvSpPr>
          <p:nvPr>
            <p:ph type="body" sz="quarter" idx="15"/>
          </p:nvPr>
        </p:nvSpPr>
        <p:spPr>
          <a:xfrm>
            <a:off x="9110405" y="1440000"/>
            <a:ext cx="25248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747582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2.jpeg"/><Relationship Id="rId5" Type="http://schemas.openxmlformats.org/officeDocument/2006/relationships/theme" Target="../theme/theme2.xml"/><Relationship Id="rId4"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556804" y="374400"/>
            <a:ext cx="11078400" cy="412800"/>
          </a:xfrm>
          <a:prstGeom prst="rect">
            <a:avLst/>
          </a:prstGeom>
        </p:spPr>
        <p:txBody>
          <a:bodyPr vert="horz" lIns="0" tIns="0" rIns="0" bIns="0" rtlCol="0" anchor="t" anchorCtr="0">
            <a:noAutofit/>
          </a:bodyPr>
          <a:lstStyle/>
          <a:p>
            <a:r>
              <a:rPr lang="en-US" noProof="0"/>
              <a:t>Click</a:t>
            </a:r>
            <a:r>
              <a:rPr lang="en-US"/>
              <a:t> to edit Master title slide</a:t>
            </a:r>
          </a:p>
        </p:txBody>
      </p:sp>
      <p:sp>
        <p:nvSpPr>
          <p:cNvPr id="21" name="Slide Number Placeholder 5"/>
          <p:cNvSpPr txBox="1">
            <a:spLocks/>
          </p:cNvSpPr>
          <p:nvPr userDrawn="1"/>
        </p:nvSpPr>
        <p:spPr>
          <a:xfrm>
            <a:off x="558806" y="6452039"/>
            <a:ext cx="336001" cy="133563"/>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‹Nr.›</a:t>
            </a:fld>
            <a:endParaRPr lang="en-US" sz="1084" dirty="0">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7158771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2" r:id="rId11"/>
    <p:sldLayoutId id="2147483673" r:id="rId12"/>
  </p:sldLayoutIdLst>
  <p:hf hdr="0" dt="0"/>
  <p:txStyles>
    <p:titleStyle>
      <a:lvl1pPr algn="l" defTabSz="991155" rtl="0" eaLnBrk="1" latinLnBrk="0" hangingPunct="1">
        <a:spcBef>
          <a:spcPct val="0"/>
        </a:spcBef>
        <a:buNone/>
        <a:defRPr sz="2167" kern="1200" baseline="0">
          <a:solidFill>
            <a:schemeClr val="tx1"/>
          </a:solidFill>
          <a:latin typeface="+mj-lt"/>
          <a:ea typeface="+mj-ea"/>
          <a:cs typeface="+mj-cs"/>
        </a:defRPr>
      </a:lvl1pPr>
    </p:titleStyle>
    <p:bodyStyle>
      <a:lvl1pPr marL="371684" indent="-371684" algn="l" defTabSz="991155" rtl="0" eaLnBrk="1" latinLnBrk="0" hangingPunct="1">
        <a:spcBef>
          <a:spcPct val="20000"/>
        </a:spcBef>
        <a:buFont typeface="Arial" panose="020B0604020202020204" pitchFamily="34" charset="0"/>
        <a:buChar char="•"/>
        <a:defRPr sz="3469" kern="1200">
          <a:solidFill>
            <a:schemeClr val="tx1"/>
          </a:solidFill>
          <a:latin typeface="+mn-lt"/>
          <a:ea typeface="+mn-ea"/>
          <a:cs typeface="+mn-cs"/>
        </a:defRPr>
      </a:lvl1pPr>
      <a:lvl2pPr marL="805312" indent="-309735" algn="l" defTabSz="991155" rtl="0" eaLnBrk="1" latinLnBrk="0" hangingPunct="1">
        <a:spcBef>
          <a:spcPct val="20000"/>
        </a:spcBef>
        <a:buFont typeface="Arial" panose="020B0604020202020204" pitchFamily="34" charset="0"/>
        <a:buChar char="–"/>
        <a:defRPr sz="3034" kern="1200">
          <a:solidFill>
            <a:schemeClr val="tx1"/>
          </a:solidFill>
          <a:latin typeface="+mn-lt"/>
          <a:ea typeface="+mn-ea"/>
          <a:cs typeface="+mn-cs"/>
        </a:defRPr>
      </a:lvl2pPr>
      <a:lvl3pPr marL="1238943" indent="-247788" algn="l" defTabSz="991155" rtl="0" eaLnBrk="1" latinLnBrk="0" hangingPunct="1">
        <a:spcBef>
          <a:spcPct val="20000"/>
        </a:spcBef>
        <a:buFont typeface="Arial" panose="020B0604020202020204" pitchFamily="34" charset="0"/>
        <a:buChar char="•"/>
        <a:defRPr sz="2602" kern="1200">
          <a:solidFill>
            <a:schemeClr val="tx1"/>
          </a:solidFill>
          <a:latin typeface="+mn-lt"/>
          <a:ea typeface="+mn-ea"/>
          <a:cs typeface="+mn-cs"/>
        </a:defRPr>
      </a:lvl3pPr>
      <a:lvl4pPr marL="1734520"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4pPr>
      <a:lvl5pPr marL="2230097"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5pPr>
      <a:lvl6pPr marL="2725674"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6pPr>
      <a:lvl7pPr marL="3221252"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7pPr>
      <a:lvl8pPr marL="3716829"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8pPr>
      <a:lvl9pPr marL="4212406"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9pPr>
    </p:bodyStyle>
    <p:otherStyle>
      <a:defPPr>
        <a:defRPr lang="en-US"/>
      </a:defPPr>
      <a:lvl1pPr marL="0" algn="l" defTabSz="991155" rtl="0" eaLnBrk="1" latinLnBrk="0" hangingPunct="1">
        <a:defRPr sz="1951" kern="1200">
          <a:solidFill>
            <a:schemeClr val="tx1"/>
          </a:solidFill>
          <a:latin typeface="+mn-lt"/>
          <a:ea typeface="+mn-ea"/>
          <a:cs typeface="+mn-cs"/>
        </a:defRPr>
      </a:lvl1pPr>
      <a:lvl2pPr marL="495577" algn="l" defTabSz="991155" rtl="0" eaLnBrk="1" latinLnBrk="0" hangingPunct="1">
        <a:defRPr sz="1951" kern="1200">
          <a:solidFill>
            <a:schemeClr val="tx1"/>
          </a:solidFill>
          <a:latin typeface="+mn-lt"/>
          <a:ea typeface="+mn-ea"/>
          <a:cs typeface="+mn-cs"/>
        </a:defRPr>
      </a:lvl2pPr>
      <a:lvl3pPr marL="991155" algn="l" defTabSz="991155" rtl="0" eaLnBrk="1" latinLnBrk="0" hangingPunct="1">
        <a:defRPr sz="1951" kern="1200">
          <a:solidFill>
            <a:schemeClr val="tx1"/>
          </a:solidFill>
          <a:latin typeface="+mn-lt"/>
          <a:ea typeface="+mn-ea"/>
          <a:cs typeface="+mn-cs"/>
        </a:defRPr>
      </a:lvl3pPr>
      <a:lvl4pPr marL="1486731" algn="l" defTabSz="991155" rtl="0" eaLnBrk="1" latinLnBrk="0" hangingPunct="1">
        <a:defRPr sz="1951" kern="1200">
          <a:solidFill>
            <a:schemeClr val="tx1"/>
          </a:solidFill>
          <a:latin typeface="+mn-lt"/>
          <a:ea typeface="+mn-ea"/>
          <a:cs typeface="+mn-cs"/>
        </a:defRPr>
      </a:lvl4pPr>
      <a:lvl5pPr marL="1982308" algn="l" defTabSz="991155" rtl="0" eaLnBrk="1" latinLnBrk="0" hangingPunct="1">
        <a:defRPr sz="1951" kern="1200">
          <a:solidFill>
            <a:schemeClr val="tx1"/>
          </a:solidFill>
          <a:latin typeface="+mn-lt"/>
          <a:ea typeface="+mn-ea"/>
          <a:cs typeface="+mn-cs"/>
        </a:defRPr>
      </a:lvl5pPr>
      <a:lvl6pPr marL="2477886" algn="l" defTabSz="991155" rtl="0" eaLnBrk="1" latinLnBrk="0" hangingPunct="1">
        <a:defRPr sz="1951" kern="1200">
          <a:solidFill>
            <a:schemeClr val="tx1"/>
          </a:solidFill>
          <a:latin typeface="+mn-lt"/>
          <a:ea typeface="+mn-ea"/>
          <a:cs typeface="+mn-cs"/>
        </a:defRPr>
      </a:lvl6pPr>
      <a:lvl7pPr marL="2973463" algn="l" defTabSz="991155" rtl="0" eaLnBrk="1" latinLnBrk="0" hangingPunct="1">
        <a:defRPr sz="1951" kern="1200">
          <a:solidFill>
            <a:schemeClr val="tx1"/>
          </a:solidFill>
          <a:latin typeface="+mn-lt"/>
          <a:ea typeface="+mn-ea"/>
          <a:cs typeface="+mn-cs"/>
        </a:defRPr>
      </a:lvl7pPr>
      <a:lvl8pPr marL="3469041" algn="l" defTabSz="991155" rtl="0" eaLnBrk="1" latinLnBrk="0" hangingPunct="1">
        <a:defRPr sz="1951" kern="1200">
          <a:solidFill>
            <a:schemeClr val="tx1"/>
          </a:solidFill>
          <a:latin typeface="+mn-lt"/>
          <a:ea typeface="+mn-ea"/>
          <a:cs typeface="+mn-cs"/>
        </a:defRPr>
      </a:lvl8pPr>
      <a:lvl9pPr marL="3964618" algn="l" defTabSz="991155" rtl="0" eaLnBrk="1" latinLnBrk="0" hangingPunct="1">
        <a:defRPr sz="1951"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1750488" y="228600"/>
            <a:ext cx="800523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647703" y="1454152"/>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5448305" y="3304123"/>
            <a:ext cx="1042273" cy="259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84" dirty="0">
                <a:solidFill>
                  <a:schemeClr val="bg1"/>
                </a:solidFill>
              </a:rPr>
              <a:t>© 3GPP 2012</a:t>
            </a:r>
            <a:endParaRPr lang="en-GB" altLang="en-US" sz="1084" dirty="0"/>
          </a:p>
        </p:txBody>
      </p:sp>
      <p:sp>
        <p:nvSpPr>
          <p:cNvPr id="5" name="Slide Number Placeholder 5">
            <a:extLst>
              <a:ext uri="{FF2B5EF4-FFF2-40B4-BE49-F238E27FC236}">
                <a16:creationId xmlns:a16="http://schemas.microsoft.com/office/drawing/2014/main" id="{E1B2C798-C6B2-4522-A8CF-E337BBB7A7E8}"/>
              </a:ext>
            </a:extLst>
          </p:cNvPr>
          <p:cNvSpPr txBox="1">
            <a:spLocks/>
          </p:cNvSpPr>
          <p:nvPr userDrawn="1"/>
        </p:nvSpPr>
        <p:spPr>
          <a:xfrm>
            <a:off x="11816871" y="6644545"/>
            <a:ext cx="336001" cy="133563"/>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‹Nr.›</a:t>
            </a:fld>
            <a:endParaRPr lang="en-US" sz="1084" dirty="0">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2430339617"/>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Lst>
  <p:transition spd="slow"/>
  <p:hf hdr="0" ftr="0" dt="0"/>
  <p:txStyles>
    <p:titleStyle>
      <a:lvl1pPr algn="ctr" rtl="0" eaLnBrk="0" fontAlgn="base" hangingPunct="0">
        <a:spcBef>
          <a:spcPct val="0"/>
        </a:spcBef>
        <a:spcAft>
          <a:spcPct val="0"/>
        </a:spcAft>
        <a:defRPr sz="3469">
          <a:solidFill>
            <a:srgbClr val="FF0000"/>
          </a:solidFill>
          <a:latin typeface="+mj-lt"/>
          <a:ea typeface="+mj-ea"/>
          <a:cs typeface="+mj-cs"/>
        </a:defRPr>
      </a:lvl1pPr>
      <a:lvl2pPr algn="ctr" rtl="0" eaLnBrk="0" fontAlgn="base" hangingPunct="0">
        <a:spcBef>
          <a:spcPct val="0"/>
        </a:spcBef>
        <a:spcAft>
          <a:spcPct val="0"/>
        </a:spcAft>
        <a:defRPr sz="3469">
          <a:solidFill>
            <a:srgbClr val="FF0000"/>
          </a:solidFill>
          <a:latin typeface="Calibri" pitchFamily="34" charset="0"/>
        </a:defRPr>
      </a:lvl2pPr>
      <a:lvl3pPr algn="ctr" rtl="0" eaLnBrk="0" fontAlgn="base" hangingPunct="0">
        <a:spcBef>
          <a:spcPct val="0"/>
        </a:spcBef>
        <a:spcAft>
          <a:spcPct val="0"/>
        </a:spcAft>
        <a:defRPr sz="3469">
          <a:solidFill>
            <a:srgbClr val="FF0000"/>
          </a:solidFill>
          <a:latin typeface="Calibri" pitchFamily="34" charset="0"/>
        </a:defRPr>
      </a:lvl3pPr>
      <a:lvl4pPr algn="ctr" rtl="0" eaLnBrk="0" fontAlgn="base" hangingPunct="0">
        <a:spcBef>
          <a:spcPct val="0"/>
        </a:spcBef>
        <a:spcAft>
          <a:spcPct val="0"/>
        </a:spcAft>
        <a:defRPr sz="3469">
          <a:solidFill>
            <a:srgbClr val="FF0000"/>
          </a:solidFill>
          <a:latin typeface="Calibri" pitchFamily="34" charset="0"/>
        </a:defRPr>
      </a:lvl4pPr>
      <a:lvl5pPr algn="ctr" rtl="0" eaLnBrk="0" fontAlgn="base" hangingPunct="0">
        <a:spcBef>
          <a:spcPct val="0"/>
        </a:spcBef>
        <a:spcAft>
          <a:spcPct val="0"/>
        </a:spcAft>
        <a:defRPr sz="3469">
          <a:solidFill>
            <a:srgbClr val="FF0000"/>
          </a:solidFill>
          <a:latin typeface="Calibri" pitchFamily="34" charset="0"/>
        </a:defRPr>
      </a:lvl5pPr>
      <a:lvl6pPr marL="495577" algn="ctr" rtl="0" eaLnBrk="0" fontAlgn="base" hangingPunct="0">
        <a:spcBef>
          <a:spcPct val="0"/>
        </a:spcBef>
        <a:spcAft>
          <a:spcPct val="0"/>
        </a:spcAft>
        <a:defRPr sz="3469">
          <a:solidFill>
            <a:srgbClr val="FF0000"/>
          </a:solidFill>
          <a:latin typeface="Calibri" pitchFamily="34" charset="0"/>
        </a:defRPr>
      </a:lvl6pPr>
      <a:lvl7pPr marL="991155" algn="ctr" rtl="0" eaLnBrk="0" fontAlgn="base" hangingPunct="0">
        <a:spcBef>
          <a:spcPct val="0"/>
        </a:spcBef>
        <a:spcAft>
          <a:spcPct val="0"/>
        </a:spcAft>
        <a:defRPr sz="3469">
          <a:solidFill>
            <a:srgbClr val="FF0000"/>
          </a:solidFill>
          <a:latin typeface="Calibri" pitchFamily="34" charset="0"/>
        </a:defRPr>
      </a:lvl7pPr>
      <a:lvl8pPr marL="1486731" algn="ctr" rtl="0" eaLnBrk="0" fontAlgn="base" hangingPunct="0">
        <a:spcBef>
          <a:spcPct val="0"/>
        </a:spcBef>
        <a:spcAft>
          <a:spcPct val="0"/>
        </a:spcAft>
        <a:defRPr sz="3469">
          <a:solidFill>
            <a:srgbClr val="FF0000"/>
          </a:solidFill>
          <a:latin typeface="Calibri" pitchFamily="34" charset="0"/>
        </a:defRPr>
      </a:lvl8pPr>
      <a:lvl9pPr marL="1982308" algn="ctr" rtl="0" eaLnBrk="0" fontAlgn="base" hangingPunct="0">
        <a:spcBef>
          <a:spcPct val="0"/>
        </a:spcBef>
        <a:spcAft>
          <a:spcPct val="0"/>
        </a:spcAft>
        <a:defRPr sz="3469">
          <a:solidFill>
            <a:srgbClr val="FF0000"/>
          </a:solidFill>
          <a:latin typeface="Calibri" pitchFamily="34" charset="0"/>
        </a:defRPr>
      </a:lvl9pPr>
    </p:titleStyle>
    <p:bodyStyle>
      <a:lvl1pPr marL="371684" indent="-371684" algn="l" rtl="0" eaLnBrk="0" fontAlgn="base" hangingPunct="0">
        <a:spcBef>
          <a:spcPct val="20000"/>
        </a:spcBef>
        <a:spcAft>
          <a:spcPct val="0"/>
        </a:spcAft>
        <a:buBlip>
          <a:blip r:embed="rId6"/>
        </a:buBlip>
        <a:defRPr sz="3034">
          <a:solidFill>
            <a:schemeClr val="tx1"/>
          </a:solidFill>
          <a:latin typeface="+mn-lt"/>
          <a:ea typeface="+mn-ea"/>
          <a:cs typeface="+mn-cs"/>
        </a:defRPr>
      </a:lvl1pPr>
      <a:lvl2pPr marL="805312" indent="-309735" algn="l" rtl="0" eaLnBrk="0" fontAlgn="base" hangingPunct="0">
        <a:spcBef>
          <a:spcPct val="20000"/>
        </a:spcBef>
        <a:spcAft>
          <a:spcPct val="0"/>
        </a:spcAft>
        <a:buClr>
          <a:srgbClr val="C00000"/>
        </a:buClr>
        <a:buFont typeface="Arial" panose="020B0604020202020204" pitchFamily="34" charset="0"/>
        <a:buChar char="•"/>
        <a:defRPr sz="2602">
          <a:solidFill>
            <a:schemeClr val="tx1"/>
          </a:solidFill>
          <a:latin typeface="+mn-lt"/>
        </a:defRPr>
      </a:lvl2pPr>
      <a:lvl3pPr marL="1238943" indent="-247788" algn="l" rtl="0" eaLnBrk="0" fontAlgn="base" hangingPunct="0">
        <a:spcBef>
          <a:spcPct val="20000"/>
        </a:spcBef>
        <a:spcAft>
          <a:spcPct val="0"/>
        </a:spcAft>
        <a:buFont typeface="Arial" panose="020B0604020202020204" pitchFamily="34" charset="0"/>
        <a:buChar char="•"/>
        <a:defRPr sz="2167">
          <a:solidFill>
            <a:schemeClr val="tx1"/>
          </a:solidFill>
          <a:latin typeface="+mn-lt"/>
        </a:defRPr>
      </a:lvl3pPr>
      <a:lvl4pPr marL="1734520" indent="-247788" algn="l" rtl="0" eaLnBrk="0" fontAlgn="base" hangingPunct="0">
        <a:spcBef>
          <a:spcPct val="20000"/>
        </a:spcBef>
        <a:spcAft>
          <a:spcPct val="0"/>
        </a:spcAft>
        <a:buFont typeface="Arial" panose="020B0604020202020204" pitchFamily="34" charset="0"/>
        <a:buChar char="–"/>
        <a:defRPr sz="2167">
          <a:solidFill>
            <a:schemeClr val="tx1"/>
          </a:solidFill>
          <a:latin typeface="+mn-lt"/>
        </a:defRPr>
      </a:lvl4pPr>
      <a:lvl5pPr marL="2230097" indent="-247788" algn="l" rtl="0" eaLnBrk="0" fontAlgn="base" hangingPunct="0">
        <a:spcBef>
          <a:spcPct val="20000"/>
        </a:spcBef>
        <a:spcAft>
          <a:spcPct val="0"/>
        </a:spcAft>
        <a:buFont typeface="Arial" panose="020B0604020202020204" pitchFamily="34" charset="0"/>
        <a:buChar char="»"/>
        <a:defRPr sz="1733">
          <a:solidFill>
            <a:schemeClr val="tx1"/>
          </a:solidFill>
          <a:latin typeface="+mn-lt"/>
        </a:defRPr>
      </a:lvl5pPr>
      <a:lvl6pPr marL="2725674" indent="-247788" algn="l" rtl="0" eaLnBrk="0" fontAlgn="base" hangingPunct="0">
        <a:spcBef>
          <a:spcPct val="20000"/>
        </a:spcBef>
        <a:spcAft>
          <a:spcPct val="0"/>
        </a:spcAft>
        <a:buFont typeface="Arial" charset="0"/>
        <a:buChar char="»"/>
        <a:defRPr sz="1733">
          <a:solidFill>
            <a:schemeClr val="tx1"/>
          </a:solidFill>
          <a:latin typeface="+mn-lt"/>
        </a:defRPr>
      </a:lvl6pPr>
      <a:lvl7pPr marL="3221252" indent="-247788" algn="l" rtl="0" eaLnBrk="0" fontAlgn="base" hangingPunct="0">
        <a:spcBef>
          <a:spcPct val="20000"/>
        </a:spcBef>
        <a:spcAft>
          <a:spcPct val="0"/>
        </a:spcAft>
        <a:buFont typeface="Arial" charset="0"/>
        <a:buChar char="»"/>
        <a:defRPr sz="1733">
          <a:solidFill>
            <a:schemeClr val="tx1"/>
          </a:solidFill>
          <a:latin typeface="+mn-lt"/>
        </a:defRPr>
      </a:lvl7pPr>
      <a:lvl8pPr marL="3716829" indent="-247788" algn="l" rtl="0" eaLnBrk="0" fontAlgn="base" hangingPunct="0">
        <a:spcBef>
          <a:spcPct val="20000"/>
        </a:spcBef>
        <a:spcAft>
          <a:spcPct val="0"/>
        </a:spcAft>
        <a:buFont typeface="Arial" charset="0"/>
        <a:buChar char="»"/>
        <a:defRPr sz="1733">
          <a:solidFill>
            <a:schemeClr val="tx1"/>
          </a:solidFill>
          <a:latin typeface="+mn-lt"/>
        </a:defRPr>
      </a:lvl8pPr>
      <a:lvl9pPr marL="4212406" indent="-247788" algn="l" rtl="0" eaLnBrk="0" fontAlgn="base" hangingPunct="0">
        <a:spcBef>
          <a:spcPct val="20000"/>
        </a:spcBef>
        <a:spcAft>
          <a:spcPct val="0"/>
        </a:spcAft>
        <a:buFont typeface="Arial" charset="0"/>
        <a:buChar char="»"/>
        <a:defRPr sz="1733">
          <a:solidFill>
            <a:schemeClr val="tx1"/>
          </a:solidFill>
          <a:latin typeface="+mn-lt"/>
        </a:defRPr>
      </a:lvl9pPr>
    </p:bodyStyle>
    <p:otherStyle>
      <a:defPPr>
        <a:defRPr lang="en-US"/>
      </a:defPPr>
      <a:lvl1pPr marL="0" algn="l" defTabSz="991155" rtl="0" eaLnBrk="1" latinLnBrk="0" hangingPunct="1">
        <a:defRPr sz="1951" kern="1200">
          <a:solidFill>
            <a:schemeClr val="tx1"/>
          </a:solidFill>
          <a:latin typeface="+mn-lt"/>
          <a:ea typeface="+mn-ea"/>
          <a:cs typeface="+mn-cs"/>
        </a:defRPr>
      </a:lvl1pPr>
      <a:lvl2pPr marL="495577" algn="l" defTabSz="991155" rtl="0" eaLnBrk="1" latinLnBrk="0" hangingPunct="1">
        <a:defRPr sz="1951" kern="1200">
          <a:solidFill>
            <a:schemeClr val="tx1"/>
          </a:solidFill>
          <a:latin typeface="+mn-lt"/>
          <a:ea typeface="+mn-ea"/>
          <a:cs typeface="+mn-cs"/>
        </a:defRPr>
      </a:lvl2pPr>
      <a:lvl3pPr marL="991155" algn="l" defTabSz="991155" rtl="0" eaLnBrk="1" latinLnBrk="0" hangingPunct="1">
        <a:defRPr sz="1951" kern="1200">
          <a:solidFill>
            <a:schemeClr val="tx1"/>
          </a:solidFill>
          <a:latin typeface="+mn-lt"/>
          <a:ea typeface="+mn-ea"/>
          <a:cs typeface="+mn-cs"/>
        </a:defRPr>
      </a:lvl3pPr>
      <a:lvl4pPr marL="1486731" algn="l" defTabSz="991155" rtl="0" eaLnBrk="1" latinLnBrk="0" hangingPunct="1">
        <a:defRPr sz="1951" kern="1200">
          <a:solidFill>
            <a:schemeClr val="tx1"/>
          </a:solidFill>
          <a:latin typeface="+mn-lt"/>
          <a:ea typeface="+mn-ea"/>
          <a:cs typeface="+mn-cs"/>
        </a:defRPr>
      </a:lvl4pPr>
      <a:lvl5pPr marL="1982308" algn="l" defTabSz="991155" rtl="0" eaLnBrk="1" latinLnBrk="0" hangingPunct="1">
        <a:defRPr sz="1951" kern="1200">
          <a:solidFill>
            <a:schemeClr val="tx1"/>
          </a:solidFill>
          <a:latin typeface="+mn-lt"/>
          <a:ea typeface="+mn-ea"/>
          <a:cs typeface="+mn-cs"/>
        </a:defRPr>
      </a:lvl5pPr>
      <a:lvl6pPr marL="2477886" algn="l" defTabSz="991155" rtl="0" eaLnBrk="1" latinLnBrk="0" hangingPunct="1">
        <a:defRPr sz="1951" kern="1200">
          <a:solidFill>
            <a:schemeClr val="tx1"/>
          </a:solidFill>
          <a:latin typeface="+mn-lt"/>
          <a:ea typeface="+mn-ea"/>
          <a:cs typeface="+mn-cs"/>
        </a:defRPr>
      </a:lvl6pPr>
      <a:lvl7pPr marL="2973463" algn="l" defTabSz="991155" rtl="0" eaLnBrk="1" latinLnBrk="0" hangingPunct="1">
        <a:defRPr sz="1951" kern="1200">
          <a:solidFill>
            <a:schemeClr val="tx1"/>
          </a:solidFill>
          <a:latin typeface="+mn-lt"/>
          <a:ea typeface="+mn-ea"/>
          <a:cs typeface="+mn-cs"/>
        </a:defRPr>
      </a:lvl7pPr>
      <a:lvl8pPr marL="3469041" algn="l" defTabSz="991155" rtl="0" eaLnBrk="1" latinLnBrk="0" hangingPunct="1">
        <a:defRPr sz="1951" kern="1200">
          <a:solidFill>
            <a:schemeClr val="tx1"/>
          </a:solidFill>
          <a:latin typeface="+mn-lt"/>
          <a:ea typeface="+mn-ea"/>
          <a:cs typeface="+mn-cs"/>
        </a:defRPr>
      </a:lvl8pPr>
      <a:lvl9pPr marL="3964618" algn="l" defTabSz="991155" rtl="0" eaLnBrk="1" latinLnBrk="0" hangingPunct="1">
        <a:defRPr sz="195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hyperlink" Target="https://www.speedtest.net/global-index" TargetMode="External"/><Relationship Id="rId2" Type="http://schemas.openxmlformats.org/officeDocument/2006/relationships/image" Target="../media/image2.jpe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1710519" y="3063322"/>
            <a:ext cx="10363201" cy="1470025"/>
          </a:xfrm>
        </p:spPr>
        <p:txBody>
          <a:bodyPr/>
          <a:lstStyle/>
          <a:p>
            <a:r>
              <a:rPr lang="en-US" sz="3600" dirty="0">
                <a:solidFill>
                  <a:schemeClr val="tx1"/>
                </a:solidFill>
              </a:rPr>
              <a:t> Continued operator’s view on </a:t>
            </a:r>
            <a:br>
              <a:rPr lang="en-US" sz="3600" dirty="0">
                <a:solidFill>
                  <a:schemeClr val="tx1"/>
                </a:solidFill>
              </a:rPr>
            </a:br>
            <a:r>
              <a:rPr lang="en-US" sz="3600" u="sng" dirty="0">
                <a:solidFill>
                  <a:schemeClr val="tx1"/>
                </a:solidFill>
              </a:rPr>
              <a:t>realistic</a:t>
            </a:r>
            <a:r>
              <a:rPr lang="en-US" sz="3600" dirty="0">
                <a:solidFill>
                  <a:schemeClr val="tx1"/>
                </a:solidFill>
              </a:rPr>
              <a:t> TPR definition for IMT-2030 / “6G”</a:t>
            </a:r>
            <a:endParaRPr lang="en-US" sz="2800" dirty="0">
              <a:solidFill>
                <a:schemeClr val="tx1"/>
              </a:solidFill>
            </a:endParaRPr>
          </a:p>
        </p:txBody>
      </p:sp>
      <p:sp>
        <p:nvSpPr>
          <p:cNvPr id="7" name="TextBox 6">
            <a:extLst>
              <a:ext uri="{FF2B5EF4-FFF2-40B4-BE49-F238E27FC236}">
                <a16:creationId xmlns:a16="http://schemas.microsoft.com/office/drawing/2014/main" id="{BD4C07CE-5B29-4702-9D1C-D0C398AA13C3}"/>
              </a:ext>
            </a:extLst>
          </p:cNvPr>
          <p:cNvSpPr txBox="1"/>
          <p:nvPr/>
        </p:nvSpPr>
        <p:spPr>
          <a:xfrm>
            <a:off x="5680473" y="631780"/>
            <a:ext cx="6264916" cy="707886"/>
          </a:xfrm>
          <a:prstGeom prst="rect">
            <a:avLst/>
          </a:prstGeom>
          <a:noFill/>
        </p:spPr>
        <p:txBody>
          <a:bodyPr wrap="square">
            <a:spAutoFit/>
          </a:bodyPr>
          <a:lstStyle/>
          <a:p>
            <a:pPr hangingPunct="0">
              <a:spcAft>
                <a:spcPts val="732"/>
              </a:spcAft>
              <a:tabLst>
                <a:tab pos="4975666" algn="r"/>
              </a:tabLst>
            </a:pPr>
            <a:r>
              <a:rPr lang="en-GB" sz="2000" b="1" dirty="0">
                <a:solidFill>
                  <a:srgbClr val="000000"/>
                </a:solidFill>
                <a:latin typeface="Arial" panose="020B0604020202020204" pitchFamily="34" charset="0"/>
                <a:ea typeface="SimSun" panose="02010600030101010101" pitchFamily="2" charset="-122"/>
              </a:rPr>
              <a:t>TSG RAN Meeting #109 	                         </a:t>
            </a:r>
            <a:r>
              <a:rPr lang="en-US" sz="2000" b="1" dirty="0">
                <a:solidFill>
                  <a:srgbClr val="000000"/>
                </a:solidFill>
                <a:latin typeface="Arial" panose="020B0604020202020204" pitchFamily="34" charset="0"/>
                <a:ea typeface="SimSun" panose="02010600030101010101" pitchFamily="2" charset="-122"/>
              </a:rPr>
              <a:t>RP-252122 </a:t>
            </a:r>
            <a:r>
              <a:rPr lang="en-GB" sz="2000" b="1" dirty="0">
                <a:solidFill>
                  <a:srgbClr val="000000"/>
                </a:solidFill>
                <a:latin typeface="Arial" panose="020B0604020202020204" pitchFamily="34" charset="0"/>
                <a:ea typeface="SimSun" panose="02010600030101010101" pitchFamily="2" charset="-122"/>
              </a:rPr>
              <a:t>Sept. 15-18, 2025; Beijing, China</a:t>
            </a:r>
            <a:endParaRPr lang="en-US" sz="2000" b="1" dirty="0">
              <a:solidFill>
                <a:srgbClr val="000000"/>
              </a:solidFill>
              <a:latin typeface="Arial" panose="020B0604020202020204" pitchFamily="34" charset="0"/>
              <a:ea typeface="SimSun" panose="02010600030101010101" pitchFamily="2" charset="-122"/>
            </a:endParaRPr>
          </a:p>
        </p:txBody>
      </p:sp>
      <p:sp>
        <p:nvSpPr>
          <p:cNvPr id="4" name="Textfeld 3">
            <a:extLst>
              <a:ext uri="{FF2B5EF4-FFF2-40B4-BE49-F238E27FC236}">
                <a16:creationId xmlns:a16="http://schemas.microsoft.com/office/drawing/2014/main" id="{58E8BF13-A47C-8D7E-8AD5-061C99DF8716}"/>
              </a:ext>
            </a:extLst>
          </p:cNvPr>
          <p:cNvSpPr txBox="1"/>
          <p:nvPr/>
        </p:nvSpPr>
        <p:spPr>
          <a:xfrm>
            <a:off x="2923535" y="5025891"/>
            <a:ext cx="7937167" cy="1200329"/>
          </a:xfrm>
          <a:prstGeom prst="rect">
            <a:avLst/>
          </a:prstGeom>
          <a:noFill/>
        </p:spPr>
        <p:txBody>
          <a:bodyPr wrap="square">
            <a:spAutoFit/>
          </a:bodyPr>
          <a:lstStyle/>
          <a:p>
            <a:pPr algn="ctr"/>
            <a:r>
              <a:rPr lang="en-US" sz="2400" dirty="0">
                <a:solidFill>
                  <a:schemeClr val="tx1"/>
                </a:solidFill>
              </a:rPr>
              <a:t>Deutsche Telekom, </a:t>
            </a:r>
            <a:r>
              <a:rPr lang="en-US" sz="2400" dirty="0"/>
              <a:t>Orange, Spark NZ, Telia Company, Bouygues Telecom, BT, Telefonica, </a:t>
            </a:r>
            <a:r>
              <a:rPr lang="en-US" sz="2400" dirty="0" err="1"/>
              <a:t>Odido</a:t>
            </a:r>
            <a:r>
              <a:rPr lang="en-US" sz="2400" dirty="0"/>
              <a:t>, Vodafone, KPN, Telecom Italia, Telenor, SK Telecom</a:t>
            </a:r>
          </a:p>
        </p:txBody>
      </p:sp>
    </p:spTree>
    <p:extLst>
      <p:ext uri="{BB962C8B-B14F-4D97-AF65-F5344CB8AC3E}">
        <p14:creationId xmlns:p14="http://schemas.microsoft.com/office/powerpoint/2010/main" val="3993434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9B9B76-F0F2-C5A0-CC0C-966CBE1BFFA1}"/>
              </a:ext>
            </a:extLst>
          </p:cNvPr>
          <p:cNvSpPr>
            <a:spLocks noGrp="1"/>
          </p:cNvSpPr>
          <p:nvPr>
            <p:ph type="title"/>
          </p:nvPr>
        </p:nvSpPr>
        <p:spPr>
          <a:xfrm>
            <a:off x="647703" y="211974"/>
            <a:ext cx="8005233" cy="893619"/>
          </a:xfrm>
        </p:spPr>
        <p:txBody>
          <a:bodyPr/>
          <a:lstStyle/>
          <a:p>
            <a:pPr algn="l"/>
            <a:r>
              <a:rPr lang="en-US" dirty="0"/>
              <a:t>No overinflated performance expectations</a:t>
            </a:r>
            <a:endParaRPr lang="en-US" i="1" dirty="0"/>
          </a:p>
        </p:txBody>
      </p:sp>
      <p:sp>
        <p:nvSpPr>
          <p:cNvPr id="3" name="Content Placeholder 2">
            <a:extLst>
              <a:ext uri="{FF2B5EF4-FFF2-40B4-BE49-F238E27FC236}">
                <a16:creationId xmlns:a16="http://schemas.microsoft.com/office/drawing/2014/main" id="{98B34F61-032B-0E06-F629-BFDAE1FAEFB7}"/>
              </a:ext>
            </a:extLst>
          </p:cNvPr>
          <p:cNvSpPr>
            <a:spLocks noGrp="1"/>
          </p:cNvSpPr>
          <p:nvPr>
            <p:ph idx="1"/>
          </p:nvPr>
        </p:nvSpPr>
        <p:spPr>
          <a:xfrm>
            <a:off x="647703" y="1296785"/>
            <a:ext cx="11184467" cy="5027816"/>
          </a:xfrm>
        </p:spPr>
        <p:txBody>
          <a:bodyPr/>
          <a:lstStyle/>
          <a:p>
            <a:r>
              <a:rPr lang="en-US" sz="2000" dirty="0"/>
              <a:t>History: The Technical Performance Requirements (“TPRs”) values defined by ITU had an artificial factor of 10x (ten times) between each generation</a:t>
            </a:r>
          </a:p>
          <a:p>
            <a:r>
              <a:rPr lang="en-US" sz="2000" dirty="0"/>
              <a:t>With IMT-2020 (aka 5G) very ambitious TPRs were set out, which are fulfilled theoretically with </a:t>
            </a:r>
            <a:br>
              <a:rPr lang="en-US" sz="2000" dirty="0"/>
            </a:br>
            <a:r>
              <a:rPr lang="en-US" sz="2000" dirty="0"/>
              <a:t>3GPP’s 5G technology (“Radio Interface Technology - RIT”)</a:t>
            </a:r>
          </a:p>
          <a:p>
            <a:r>
              <a:rPr lang="en-US" sz="2000" dirty="0"/>
              <a:t>Real commercial cellular network deployments cannot reach such TPRs in practice as they are commercially simply not feasible</a:t>
            </a:r>
          </a:p>
          <a:p>
            <a:r>
              <a:rPr lang="en-GB" sz="2000" dirty="0"/>
              <a:t>The expectations on 5G of both cellular users (Business-2-Consumer) and other industries (Business-2-Business) were far too high, as deployed networks failed to provide performance matching some key TPRs values (e.g. data rates and latency) </a:t>
            </a:r>
            <a:endParaRPr lang="en-US" sz="2000" dirty="0"/>
          </a:p>
          <a:p>
            <a:r>
              <a:rPr lang="en-US" sz="2000" b="1" dirty="0"/>
              <a:t>For IMT-2030 (aka 6G) realistic and practically reachable TPRs should be defined by ITU from the outset to avoid even higher expectations</a:t>
            </a:r>
            <a:endParaRPr lang="en-US" sz="2000" dirty="0"/>
          </a:p>
          <a:p>
            <a:r>
              <a:rPr lang="en-US" sz="2000" dirty="0"/>
              <a:t>With the current 3GPP RAN P SI, 3GPP is in the position to convey this message from commercial industry players to ITU early on to avoid dissatisfaction with 6G as we had seen this with 5G. ITU-R soon starts drafting IMT-2030 requirements.</a:t>
            </a:r>
            <a:endParaRPr lang="en-US" sz="2800" dirty="0"/>
          </a:p>
        </p:txBody>
      </p:sp>
    </p:spTree>
    <p:extLst>
      <p:ext uri="{BB962C8B-B14F-4D97-AF65-F5344CB8AC3E}">
        <p14:creationId xmlns:p14="http://schemas.microsoft.com/office/powerpoint/2010/main" val="9707800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Oval 51">
            <a:extLst>
              <a:ext uri="{FF2B5EF4-FFF2-40B4-BE49-F238E27FC236}">
                <a16:creationId xmlns:a16="http://schemas.microsoft.com/office/drawing/2014/main" id="{BDFBC678-4603-BCE0-9A1F-5AC2E182F7CD}"/>
              </a:ext>
            </a:extLst>
          </p:cNvPr>
          <p:cNvSpPr/>
          <p:nvPr/>
        </p:nvSpPr>
        <p:spPr>
          <a:xfrm>
            <a:off x="210792" y="5468476"/>
            <a:ext cx="5571486" cy="469539"/>
          </a:xfrm>
          <a:prstGeom prst="ellipse">
            <a:avLst/>
          </a:prstGeom>
          <a:solidFill>
            <a:srgbClr val="FFC000">
              <a:alpha val="32000"/>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endParaRPr lang="en-GB"/>
          </a:p>
        </p:txBody>
      </p:sp>
      <p:sp>
        <p:nvSpPr>
          <p:cNvPr id="2" name="Title 1">
            <a:extLst>
              <a:ext uri="{FF2B5EF4-FFF2-40B4-BE49-F238E27FC236}">
                <a16:creationId xmlns:a16="http://schemas.microsoft.com/office/drawing/2014/main" id="{1A4AAEFB-1B6A-4D38-966D-7C065B485798}"/>
              </a:ext>
            </a:extLst>
          </p:cNvPr>
          <p:cNvSpPr>
            <a:spLocks noGrp="1"/>
          </p:cNvSpPr>
          <p:nvPr>
            <p:ph type="title"/>
          </p:nvPr>
        </p:nvSpPr>
        <p:spPr>
          <a:xfrm>
            <a:off x="456484" y="290316"/>
            <a:ext cx="11233248" cy="720000"/>
          </a:xfrm>
        </p:spPr>
        <p:txBody>
          <a:bodyPr/>
          <a:lstStyle/>
          <a:p>
            <a:pPr algn="l"/>
            <a:r>
              <a:rPr lang="en-GB" dirty="0"/>
              <a:t>10x ITU Data Rate TPRs are divorced from reality! </a:t>
            </a:r>
            <a:endParaRPr lang="en-GB" sz="1800" dirty="0"/>
          </a:p>
        </p:txBody>
      </p:sp>
      <p:cxnSp>
        <p:nvCxnSpPr>
          <p:cNvPr id="10" name="Straight Connector 9">
            <a:extLst>
              <a:ext uri="{FF2B5EF4-FFF2-40B4-BE49-F238E27FC236}">
                <a16:creationId xmlns:a16="http://schemas.microsoft.com/office/drawing/2014/main" id="{C7557442-BFA8-896C-82F9-277BC3EB69BF}"/>
              </a:ext>
            </a:extLst>
          </p:cNvPr>
          <p:cNvCxnSpPr>
            <a:cxnSpLocks/>
          </p:cNvCxnSpPr>
          <p:nvPr/>
        </p:nvCxnSpPr>
        <p:spPr>
          <a:xfrm>
            <a:off x="1533216" y="5318352"/>
            <a:ext cx="288032"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BDFE88C-696F-83F5-32E3-CD0A3D6DE21C}"/>
              </a:ext>
            </a:extLst>
          </p:cNvPr>
          <p:cNvCxnSpPr>
            <a:cxnSpLocks/>
          </p:cNvCxnSpPr>
          <p:nvPr/>
        </p:nvCxnSpPr>
        <p:spPr>
          <a:xfrm>
            <a:off x="1919536" y="4941168"/>
            <a:ext cx="288032" cy="0"/>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5" name="Oval 14">
            <a:extLst>
              <a:ext uri="{FF2B5EF4-FFF2-40B4-BE49-F238E27FC236}">
                <a16:creationId xmlns:a16="http://schemas.microsoft.com/office/drawing/2014/main" id="{EC9836E4-3554-21A1-0331-B4161A83459F}"/>
              </a:ext>
            </a:extLst>
          </p:cNvPr>
          <p:cNvSpPr/>
          <p:nvPr/>
        </p:nvSpPr>
        <p:spPr>
          <a:xfrm>
            <a:off x="1599072" y="5751544"/>
            <a:ext cx="72008" cy="72008"/>
          </a:xfrm>
          <a:prstGeom prst="ellipse">
            <a:avLst/>
          </a:prstGeom>
          <a:solidFill>
            <a:schemeClr val="accent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endParaRPr lang="en-GB"/>
          </a:p>
        </p:txBody>
      </p:sp>
      <p:sp>
        <p:nvSpPr>
          <p:cNvPr id="17" name="TextBox 16">
            <a:extLst>
              <a:ext uri="{FF2B5EF4-FFF2-40B4-BE49-F238E27FC236}">
                <a16:creationId xmlns:a16="http://schemas.microsoft.com/office/drawing/2014/main" id="{FD691BCD-CF85-21D7-1043-7996D2F9DACB}"/>
              </a:ext>
            </a:extLst>
          </p:cNvPr>
          <p:cNvSpPr txBox="1"/>
          <p:nvPr/>
        </p:nvSpPr>
        <p:spPr>
          <a:xfrm>
            <a:off x="1958327" y="4569404"/>
            <a:ext cx="249241" cy="299756"/>
          </a:xfrm>
          <a:prstGeom prst="rect">
            <a:avLst/>
          </a:prstGeom>
          <a:noFill/>
        </p:spPr>
        <p:txBody>
          <a:bodyPr wrap="none" lIns="0" tIns="0" rIns="0" bIns="0" rtlCol="0">
            <a:noAutofit/>
          </a:bodyPr>
          <a:lstStyle/>
          <a:p>
            <a:pPr algn="l">
              <a:buClr>
                <a:schemeClr val="tx2"/>
              </a:buClr>
              <a:buSzPct val="100000"/>
            </a:pPr>
            <a:r>
              <a:rPr lang="en-GB" b="1">
                <a:solidFill>
                  <a:schemeClr val="accent5"/>
                </a:solidFill>
              </a:rPr>
              <a:t>DL</a:t>
            </a:r>
          </a:p>
        </p:txBody>
      </p:sp>
      <p:sp>
        <p:nvSpPr>
          <p:cNvPr id="18" name="TextBox 17">
            <a:extLst>
              <a:ext uri="{FF2B5EF4-FFF2-40B4-BE49-F238E27FC236}">
                <a16:creationId xmlns:a16="http://schemas.microsoft.com/office/drawing/2014/main" id="{D4B0F7F7-CDA2-53D1-04CA-0F338184C9D5}"/>
              </a:ext>
            </a:extLst>
          </p:cNvPr>
          <p:cNvSpPr txBox="1"/>
          <p:nvPr/>
        </p:nvSpPr>
        <p:spPr>
          <a:xfrm>
            <a:off x="1573454" y="5030320"/>
            <a:ext cx="384873" cy="219364"/>
          </a:xfrm>
          <a:prstGeom prst="rect">
            <a:avLst/>
          </a:prstGeom>
          <a:noFill/>
        </p:spPr>
        <p:txBody>
          <a:bodyPr wrap="none" lIns="0" tIns="0" rIns="0" bIns="0" rtlCol="0">
            <a:noAutofit/>
          </a:bodyPr>
          <a:lstStyle/>
          <a:p>
            <a:pPr algn="l">
              <a:buClr>
                <a:schemeClr val="tx2"/>
              </a:buClr>
              <a:buSzPct val="100000"/>
            </a:pPr>
            <a:r>
              <a:rPr lang="en-GB" b="1">
                <a:solidFill>
                  <a:schemeClr val="accent1"/>
                </a:solidFill>
              </a:rPr>
              <a:t>UL</a:t>
            </a:r>
          </a:p>
        </p:txBody>
      </p:sp>
      <p:sp>
        <p:nvSpPr>
          <p:cNvPr id="19" name="Oval 18">
            <a:extLst>
              <a:ext uri="{FF2B5EF4-FFF2-40B4-BE49-F238E27FC236}">
                <a16:creationId xmlns:a16="http://schemas.microsoft.com/office/drawing/2014/main" id="{31F6C8C3-017E-689E-556E-699BA461191B}"/>
              </a:ext>
            </a:extLst>
          </p:cNvPr>
          <p:cNvSpPr/>
          <p:nvPr/>
        </p:nvSpPr>
        <p:spPr>
          <a:xfrm>
            <a:off x="1969840" y="5724112"/>
            <a:ext cx="72008" cy="72008"/>
          </a:xfrm>
          <a:prstGeom prst="ellipse">
            <a:avLst/>
          </a:prstGeom>
          <a:solidFill>
            <a:schemeClr val="accent5"/>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endParaRPr lang="en-GB"/>
          </a:p>
        </p:txBody>
      </p:sp>
      <p:sp>
        <p:nvSpPr>
          <p:cNvPr id="23" name="TextBox 22">
            <a:extLst>
              <a:ext uri="{FF2B5EF4-FFF2-40B4-BE49-F238E27FC236}">
                <a16:creationId xmlns:a16="http://schemas.microsoft.com/office/drawing/2014/main" id="{409CB27F-DC75-B338-1F4A-C5BCB81ACB54}"/>
              </a:ext>
            </a:extLst>
          </p:cNvPr>
          <p:cNvSpPr txBox="1"/>
          <p:nvPr/>
        </p:nvSpPr>
        <p:spPr>
          <a:xfrm>
            <a:off x="709063" y="3770263"/>
            <a:ext cx="1967977" cy="310518"/>
          </a:xfrm>
          <a:prstGeom prst="rect">
            <a:avLst/>
          </a:prstGeom>
          <a:noFill/>
        </p:spPr>
        <p:txBody>
          <a:bodyPr wrap="square" lIns="0" tIns="0" rIns="0" bIns="0" rtlCol="0">
            <a:noAutofit/>
          </a:bodyPr>
          <a:lstStyle/>
          <a:p>
            <a:pPr algn="ctr">
              <a:buClr>
                <a:schemeClr val="tx2"/>
              </a:buClr>
              <a:buSzPct val="100000"/>
            </a:pPr>
            <a:r>
              <a:rPr lang="en-GB" sz="1600" b="1" dirty="0"/>
              <a:t>IMT2020 </a:t>
            </a:r>
          </a:p>
          <a:p>
            <a:pPr algn="ctr">
              <a:buClr>
                <a:schemeClr val="tx2"/>
              </a:buClr>
              <a:buSzPct val="100000"/>
            </a:pPr>
            <a:r>
              <a:rPr lang="en-GB" sz="1600" b="1" dirty="0"/>
              <a:t>User Experienced Data Rates TPRs</a:t>
            </a:r>
          </a:p>
        </p:txBody>
      </p:sp>
      <p:cxnSp>
        <p:nvCxnSpPr>
          <p:cNvPr id="25" name="Straight Arrow Connector 24">
            <a:extLst>
              <a:ext uri="{FF2B5EF4-FFF2-40B4-BE49-F238E27FC236}">
                <a16:creationId xmlns:a16="http://schemas.microsoft.com/office/drawing/2014/main" id="{175A5BA4-A28B-2B25-9498-057A96139D21}"/>
              </a:ext>
            </a:extLst>
          </p:cNvPr>
          <p:cNvCxnSpPr>
            <a:cxnSpLocks/>
          </p:cNvCxnSpPr>
          <p:nvPr/>
        </p:nvCxnSpPr>
        <p:spPr>
          <a:xfrm flipV="1">
            <a:off x="2587056" y="2288596"/>
            <a:ext cx="988664" cy="1497865"/>
          </a:xfrm>
          <a:prstGeom prst="straightConnector1">
            <a:avLst/>
          </a:prstGeom>
          <a:ln w="25400">
            <a:solidFill>
              <a:srgbClr val="FF000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77AB2334-49E4-A9D4-04B1-9273C128032F}"/>
              </a:ext>
            </a:extLst>
          </p:cNvPr>
          <p:cNvSpPr txBox="1"/>
          <p:nvPr/>
        </p:nvSpPr>
        <p:spPr>
          <a:xfrm>
            <a:off x="1909961" y="2076880"/>
            <a:ext cx="914400" cy="914400"/>
          </a:xfrm>
          <a:prstGeom prst="rect">
            <a:avLst/>
          </a:prstGeom>
          <a:noFill/>
        </p:spPr>
        <p:txBody>
          <a:bodyPr wrap="none" lIns="0" tIns="0" rIns="0" bIns="0" rtlCol="0">
            <a:noAutofit/>
          </a:bodyPr>
          <a:lstStyle/>
          <a:p>
            <a:pPr algn="l">
              <a:buClr>
                <a:schemeClr val="tx2"/>
              </a:buClr>
              <a:buSzPct val="100000"/>
            </a:pPr>
            <a:r>
              <a:rPr lang="en-GB" b="1" dirty="0">
                <a:solidFill>
                  <a:srgbClr val="FF0000"/>
                </a:solidFill>
              </a:rPr>
              <a:t>If 10x</a:t>
            </a:r>
          </a:p>
          <a:p>
            <a:pPr algn="l">
              <a:buClr>
                <a:schemeClr val="tx2"/>
              </a:buClr>
              <a:buSzPct val="100000"/>
            </a:pPr>
            <a:r>
              <a:rPr lang="en-GB" b="1" dirty="0">
                <a:solidFill>
                  <a:srgbClr val="FF0000"/>
                </a:solidFill>
              </a:rPr>
              <a:t>improvement</a:t>
            </a:r>
          </a:p>
          <a:p>
            <a:pPr algn="l">
              <a:buClr>
                <a:schemeClr val="tx2"/>
              </a:buClr>
              <a:buSzPct val="100000"/>
            </a:pPr>
            <a:r>
              <a:rPr lang="en-GB" b="1" dirty="0">
                <a:solidFill>
                  <a:srgbClr val="FF0000"/>
                </a:solidFill>
              </a:rPr>
              <a:t>is assumed </a:t>
            </a:r>
          </a:p>
        </p:txBody>
      </p:sp>
      <p:sp>
        <p:nvSpPr>
          <p:cNvPr id="29" name="TextBox 28">
            <a:extLst>
              <a:ext uri="{FF2B5EF4-FFF2-40B4-BE49-F238E27FC236}">
                <a16:creationId xmlns:a16="http://schemas.microsoft.com/office/drawing/2014/main" id="{F69C851C-1526-84BF-3CCA-640ED9A7AB78}"/>
              </a:ext>
            </a:extLst>
          </p:cNvPr>
          <p:cNvSpPr txBox="1"/>
          <p:nvPr/>
        </p:nvSpPr>
        <p:spPr>
          <a:xfrm>
            <a:off x="744276" y="5099559"/>
            <a:ext cx="856350" cy="330682"/>
          </a:xfrm>
          <a:prstGeom prst="rect">
            <a:avLst/>
          </a:prstGeom>
          <a:noFill/>
        </p:spPr>
        <p:txBody>
          <a:bodyPr wrap="none" lIns="0" tIns="0" rIns="0" bIns="0" rtlCol="0">
            <a:noAutofit/>
          </a:bodyPr>
          <a:lstStyle/>
          <a:p>
            <a:pPr algn="l">
              <a:buClr>
                <a:schemeClr val="tx2"/>
              </a:buClr>
              <a:buSzPct val="100000"/>
            </a:pPr>
            <a:r>
              <a:rPr lang="en-GB" sz="1600" b="1">
                <a:solidFill>
                  <a:schemeClr val="accent1"/>
                </a:solidFill>
              </a:rPr>
              <a:t>50 Mbps</a:t>
            </a:r>
          </a:p>
        </p:txBody>
      </p:sp>
      <p:sp>
        <p:nvSpPr>
          <p:cNvPr id="30" name="TextBox 29">
            <a:extLst>
              <a:ext uri="{FF2B5EF4-FFF2-40B4-BE49-F238E27FC236}">
                <a16:creationId xmlns:a16="http://schemas.microsoft.com/office/drawing/2014/main" id="{6A5498B2-45B8-3F71-2A79-C31765D9A7F7}"/>
              </a:ext>
            </a:extLst>
          </p:cNvPr>
          <p:cNvSpPr txBox="1"/>
          <p:nvPr/>
        </p:nvSpPr>
        <p:spPr>
          <a:xfrm>
            <a:off x="2359330" y="4769883"/>
            <a:ext cx="856350" cy="330682"/>
          </a:xfrm>
          <a:prstGeom prst="rect">
            <a:avLst/>
          </a:prstGeom>
          <a:noFill/>
        </p:spPr>
        <p:txBody>
          <a:bodyPr wrap="none" lIns="0" tIns="0" rIns="0" bIns="0" rtlCol="0">
            <a:noAutofit/>
          </a:bodyPr>
          <a:lstStyle/>
          <a:p>
            <a:pPr algn="l">
              <a:buClr>
                <a:schemeClr val="tx2"/>
              </a:buClr>
              <a:buSzPct val="100000"/>
            </a:pPr>
            <a:r>
              <a:rPr lang="en-GB" sz="1600" b="1">
                <a:solidFill>
                  <a:schemeClr val="accent5"/>
                </a:solidFill>
              </a:rPr>
              <a:t>100 Mbps</a:t>
            </a:r>
          </a:p>
        </p:txBody>
      </p:sp>
      <p:cxnSp>
        <p:nvCxnSpPr>
          <p:cNvPr id="31" name="Straight Connector 30">
            <a:extLst>
              <a:ext uri="{FF2B5EF4-FFF2-40B4-BE49-F238E27FC236}">
                <a16:creationId xmlns:a16="http://schemas.microsoft.com/office/drawing/2014/main" id="{BC291677-1618-15C8-4F7D-1970B69FC842}"/>
              </a:ext>
            </a:extLst>
          </p:cNvPr>
          <p:cNvCxnSpPr>
            <a:cxnSpLocks/>
          </p:cNvCxnSpPr>
          <p:nvPr/>
        </p:nvCxnSpPr>
        <p:spPr>
          <a:xfrm>
            <a:off x="4149970" y="3068960"/>
            <a:ext cx="288032"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27CA628D-FA34-935B-C32C-FDF4FA07C0EF}"/>
              </a:ext>
            </a:extLst>
          </p:cNvPr>
          <p:cNvCxnSpPr>
            <a:cxnSpLocks/>
          </p:cNvCxnSpPr>
          <p:nvPr/>
        </p:nvCxnSpPr>
        <p:spPr>
          <a:xfrm>
            <a:off x="4787868" y="2348880"/>
            <a:ext cx="288032" cy="0"/>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F782FD6A-B244-9947-ACA5-9FCAA7ED3EF7}"/>
              </a:ext>
            </a:extLst>
          </p:cNvPr>
          <p:cNvSpPr txBox="1"/>
          <p:nvPr/>
        </p:nvSpPr>
        <p:spPr>
          <a:xfrm>
            <a:off x="4835043" y="2060848"/>
            <a:ext cx="249241" cy="299756"/>
          </a:xfrm>
          <a:prstGeom prst="rect">
            <a:avLst/>
          </a:prstGeom>
          <a:noFill/>
        </p:spPr>
        <p:txBody>
          <a:bodyPr wrap="none" lIns="0" tIns="0" rIns="0" bIns="0" rtlCol="0">
            <a:noAutofit/>
          </a:bodyPr>
          <a:lstStyle/>
          <a:p>
            <a:pPr algn="l">
              <a:buClr>
                <a:schemeClr val="tx2"/>
              </a:buClr>
              <a:buSzPct val="100000"/>
            </a:pPr>
            <a:r>
              <a:rPr lang="en-GB" b="1">
                <a:solidFill>
                  <a:schemeClr val="accent5"/>
                </a:solidFill>
              </a:rPr>
              <a:t>DL</a:t>
            </a:r>
          </a:p>
        </p:txBody>
      </p:sp>
      <p:sp>
        <p:nvSpPr>
          <p:cNvPr id="34" name="TextBox 33">
            <a:extLst>
              <a:ext uri="{FF2B5EF4-FFF2-40B4-BE49-F238E27FC236}">
                <a16:creationId xmlns:a16="http://schemas.microsoft.com/office/drawing/2014/main" id="{827D2B37-6DE5-8A10-B7AA-98FA865B3745}"/>
              </a:ext>
            </a:extLst>
          </p:cNvPr>
          <p:cNvSpPr txBox="1"/>
          <p:nvPr/>
        </p:nvSpPr>
        <p:spPr>
          <a:xfrm>
            <a:off x="4190208" y="2780928"/>
            <a:ext cx="384873" cy="219364"/>
          </a:xfrm>
          <a:prstGeom prst="rect">
            <a:avLst/>
          </a:prstGeom>
          <a:noFill/>
        </p:spPr>
        <p:txBody>
          <a:bodyPr wrap="none" lIns="0" tIns="0" rIns="0" bIns="0" rtlCol="0">
            <a:noAutofit/>
          </a:bodyPr>
          <a:lstStyle/>
          <a:p>
            <a:pPr algn="l">
              <a:buClr>
                <a:schemeClr val="tx2"/>
              </a:buClr>
              <a:buSzPct val="100000"/>
            </a:pPr>
            <a:r>
              <a:rPr lang="en-GB" b="1">
                <a:solidFill>
                  <a:schemeClr val="accent1"/>
                </a:solidFill>
              </a:rPr>
              <a:t>UL</a:t>
            </a:r>
          </a:p>
        </p:txBody>
      </p:sp>
      <p:sp>
        <p:nvSpPr>
          <p:cNvPr id="35" name="TextBox 34">
            <a:extLst>
              <a:ext uri="{FF2B5EF4-FFF2-40B4-BE49-F238E27FC236}">
                <a16:creationId xmlns:a16="http://schemas.microsoft.com/office/drawing/2014/main" id="{B37074F2-EF86-B6AC-D2CA-FD2152113BD9}"/>
              </a:ext>
            </a:extLst>
          </p:cNvPr>
          <p:cNvSpPr txBox="1"/>
          <p:nvPr/>
        </p:nvSpPr>
        <p:spPr>
          <a:xfrm>
            <a:off x="3374991" y="3181807"/>
            <a:ext cx="856350" cy="330682"/>
          </a:xfrm>
          <a:prstGeom prst="rect">
            <a:avLst/>
          </a:prstGeom>
          <a:noFill/>
        </p:spPr>
        <p:txBody>
          <a:bodyPr wrap="none" lIns="0" tIns="0" rIns="0" bIns="0" rtlCol="0">
            <a:noAutofit/>
          </a:bodyPr>
          <a:lstStyle/>
          <a:p>
            <a:pPr algn="l">
              <a:buClr>
                <a:schemeClr val="tx2"/>
              </a:buClr>
              <a:buSzPct val="100000"/>
            </a:pPr>
            <a:r>
              <a:rPr lang="en-GB" sz="1600" b="1" dirty="0">
                <a:solidFill>
                  <a:schemeClr val="accent1"/>
                </a:solidFill>
              </a:rPr>
              <a:t>e.g. 500 Mbps</a:t>
            </a:r>
          </a:p>
        </p:txBody>
      </p:sp>
      <p:sp>
        <p:nvSpPr>
          <p:cNvPr id="36" name="TextBox 35">
            <a:extLst>
              <a:ext uri="{FF2B5EF4-FFF2-40B4-BE49-F238E27FC236}">
                <a16:creationId xmlns:a16="http://schemas.microsoft.com/office/drawing/2014/main" id="{C7F2D151-CA9C-B74E-D2D2-4DFFEFBF0084}"/>
              </a:ext>
            </a:extLst>
          </p:cNvPr>
          <p:cNvSpPr txBox="1"/>
          <p:nvPr/>
        </p:nvSpPr>
        <p:spPr>
          <a:xfrm>
            <a:off x="5123904" y="2288596"/>
            <a:ext cx="856350" cy="330682"/>
          </a:xfrm>
          <a:prstGeom prst="rect">
            <a:avLst/>
          </a:prstGeom>
          <a:noFill/>
        </p:spPr>
        <p:txBody>
          <a:bodyPr wrap="none" lIns="0" tIns="0" rIns="0" bIns="0" rtlCol="0">
            <a:noAutofit/>
          </a:bodyPr>
          <a:lstStyle/>
          <a:p>
            <a:pPr algn="l">
              <a:buClr>
                <a:schemeClr val="tx2"/>
              </a:buClr>
              <a:buSzPct val="100000"/>
            </a:pPr>
            <a:r>
              <a:rPr lang="en-GB" sz="1600" b="1" dirty="0">
                <a:solidFill>
                  <a:schemeClr val="accent5"/>
                </a:solidFill>
              </a:rPr>
              <a:t> e.g. 1 Gbps</a:t>
            </a:r>
          </a:p>
        </p:txBody>
      </p:sp>
      <p:sp>
        <p:nvSpPr>
          <p:cNvPr id="39" name="Oval 38">
            <a:extLst>
              <a:ext uri="{FF2B5EF4-FFF2-40B4-BE49-F238E27FC236}">
                <a16:creationId xmlns:a16="http://schemas.microsoft.com/office/drawing/2014/main" id="{23DB76BE-83F7-4352-C362-8C0F7A3CA21C}"/>
              </a:ext>
            </a:extLst>
          </p:cNvPr>
          <p:cNvSpPr/>
          <p:nvPr/>
        </p:nvSpPr>
        <p:spPr>
          <a:xfrm>
            <a:off x="4209648" y="5733256"/>
            <a:ext cx="72008" cy="72008"/>
          </a:xfrm>
          <a:prstGeom prst="ellipse">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endParaRPr lang="en-GB"/>
          </a:p>
        </p:txBody>
      </p:sp>
      <p:sp>
        <p:nvSpPr>
          <p:cNvPr id="42" name="Right Brace 41">
            <a:extLst>
              <a:ext uri="{FF2B5EF4-FFF2-40B4-BE49-F238E27FC236}">
                <a16:creationId xmlns:a16="http://schemas.microsoft.com/office/drawing/2014/main" id="{1CF567EF-8BFD-339E-0479-7CBCE35DE8E9}"/>
              </a:ext>
            </a:extLst>
          </p:cNvPr>
          <p:cNvSpPr/>
          <p:nvPr/>
        </p:nvSpPr>
        <p:spPr>
          <a:xfrm>
            <a:off x="6446873" y="2561820"/>
            <a:ext cx="229057" cy="3075476"/>
          </a:xfrm>
          <a:prstGeom prst="rightBrace">
            <a:avLst/>
          </a:prstGeom>
          <a:ln w="127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3" name="TextBox 42">
            <a:extLst>
              <a:ext uri="{FF2B5EF4-FFF2-40B4-BE49-F238E27FC236}">
                <a16:creationId xmlns:a16="http://schemas.microsoft.com/office/drawing/2014/main" id="{A3ADDDC6-5200-DF5B-8E2A-2220EA35AF07}"/>
              </a:ext>
            </a:extLst>
          </p:cNvPr>
          <p:cNvSpPr txBox="1"/>
          <p:nvPr/>
        </p:nvSpPr>
        <p:spPr>
          <a:xfrm>
            <a:off x="847162" y="5546590"/>
            <a:ext cx="856350" cy="330682"/>
          </a:xfrm>
          <a:prstGeom prst="rect">
            <a:avLst/>
          </a:prstGeom>
          <a:noFill/>
        </p:spPr>
        <p:txBody>
          <a:bodyPr wrap="none" lIns="0" tIns="0" rIns="0" bIns="0" rtlCol="0">
            <a:noAutofit/>
          </a:bodyPr>
          <a:lstStyle/>
          <a:p>
            <a:pPr algn="l">
              <a:buClr>
                <a:schemeClr val="tx2"/>
              </a:buClr>
              <a:buSzPct val="100000"/>
            </a:pPr>
            <a:r>
              <a:rPr lang="en-GB" sz="1600" b="1" dirty="0">
                <a:solidFill>
                  <a:schemeClr val="accent1"/>
                </a:solidFill>
              </a:rPr>
              <a:t>1 Mbps?</a:t>
            </a:r>
          </a:p>
        </p:txBody>
      </p:sp>
      <p:sp>
        <p:nvSpPr>
          <p:cNvPr id="44" name="TextBox 43">
            <a:extLst>
              <a:ext uri="{FF2B5EF4-FFF2-40B4-BE49-F238E27FC236}">
                <a16:creationId xmlns:a16="http://schemas.microsoft.com/office/drawing/2014/main" id="{EA8D055B-CED6-ACD4-40E6-1C720517E6D6}"/>
              </a:ext>
            </a:extLst>
          </p:cNvPr>
          <p:cNvSpPr txBox="1"/>
          <p:nvPr/>
        </p:nvSpPr>
        <p:spPr>
          <a:xfrm>
            <a:off x="6894642" y="3937700"/>
            <a:ext cx="1088258" cy="696344"/>
          </a:xfrm>
          <a:prstGeom prst="rect">
            <a:avLst/>
          </a:prstGeom>
          <a:solidFill>
            <a:schemeClr val="bg1"/>
          </a:solidFill>
        </p:spPr>
        <p:txBody>
          <a:bodyPr wrap="square" lIns="0" tIns="0" rIns="0" bIns="0" rtlCol="0">
            <a:noAutofit/>
          </a:bodyPr>
          <a:lstStyle/>
          <a:p>
            <a:pPr algn="l">
              <a:buClr>
                <a:schemeClr val="tx2"/>
              </a:buClr>
              <a:buSzPct val="100000"/>
            </a:pPr>
            <a:r>
              <a:rPr lang="en-GB" sz="1600" b="1" dirty="0">
                <a:solidFill>
                  <a:srgbClr val="FF0000"/>
                </a:solidFill>
              </a:rPr>
              <a:t>Massive gap!</a:t>
            </a:r>
          </a:p>
        </p:txBody>
      </p:sp>
      <p:sp>
        <p:nvSpPr>
          <p:cNvPr id="46" name="TextBox 45">
            <a:extLst>
              <a:ext uri="{FF2B5EF4-FFF2-40B4-BE49-F238E27FC236}">
                <a16:creationId xmlns:a16="http://schemas.microsoft.com/office/drawing/2014/main" id="{CA058C70-96A0-514D-5180-9DCBB798DB30}"/>
              </a:ext>
            </a:extLst>
          </p:cNvPr>
          <p:cNvSpPr txBox="1"/>
          <p:nvPr/>
        </p:nvSpPr>
        <p:spPr>
          <a:xfrm>
            <a:off x="2135560" y="5589240"/>
            <a:ext cx="856350" cy="330682"/>
          </a:xfrm>
          <a:prstGeom prst="rect">
            <a:avLst/>
          </a:prstGeom>
          <a:noFill/>
        </p:spPr>
        <p:txBody>
          <a:bodyPr wrap="none" lIns="0" tIns="0" rIns="0" bIns="0" rtlCol="0">
            <a:noAutofit/>
          </a:bodyPr>
          <a:lstStyle/>
          <a:p>
            <a:pPr algn="l">
              <a:buClr>
                <a:schemeClr val="tx2"/>
              </a:buClr>
              <a:buSzPct val="100000"/>
            </a:pPr>
            <a:r>
              <a:rPr lang="en-GB" sz="1600" b="1">
                <a:solidFill>
                  <a:schemeClr val="accent5"/>
                </a:solidFill>
              </a:rPr>
              <a:t>5 Mbps?</a:t>
            </a:r>
          </a:p>
        </p:txBody>
      </p:sp>
      <p:sp>
        <p:nvSpPr>
          <p:cNvPr id="47" name="TextBox 46">
            <a:extLst>
              <a:ext uri="{FF2B5EF4-FFF2-40B4-BE49-F238E27FC236}">
                <a16:creationId xmlns:a16="http://schemas.microsoft.com/office/drawing/2014/main" id="{F2B7DA7C-908F-AD68-194C-7FC5FADF2B60}"/>
              </a:ext>
            </a:extLst>
          </p:cNvPr>
          <p:cNvSpPr txBox="1"/>
          <p:nvPr/>
        </p:nvSpPr>
        <p:spPr>
          <a:xfrm>
            <a:off x="3707855" y="1285829"/>
            <a:ext cx="1967977" cy="310518"/>
          </a:xfrm>
          <a:prstGeom prst="rect">
            <a:avLst/>
          </a:prstGeom>
          <a:noFill/>
        </p:spPr>
        <p:txBody>
          <a:bodyPr wrap="square" lIns="0" tIns="0" rIns="0" bIns="0" rtlCol="0">
            <a:noAutofit/>
          </a:bodyPr>
          <a:lstStyle/>
          <a:p>
            <a:pPr algn="ctr">
              <a:buClr>
                <a:schemeClr val="tx2"/>
              </a:buClr>
              <a:buSzPct val="100000"/>
            </a:pPr>
            <a:r>
              <a:rPr lang="en-GB" sz="1600" b="1" dirty="0"/>
              <a:t>IMT2030 </a:t>
            </a:r>
          </a:p>
          <a:p>
            <a:pPr algn="ctr">
              <a:buClr>
                <a:schemeClr val="tx2"/>
              </a:buClr>
              <a:buSzPct val="100000"/>
            </a:pPr>
            <a:r>
              <a:rPr lang="en-GB" sz="1600" b="1" dirty="0"/>
              <a:t>User Experienced Data Rates TPRs</a:t>
            </a:r>
          </a:p>
        </p:txBody>
      </p:sp>
      <p:cxnSp>
        <p:nvCxnSpPr>
          <p:cNvPr id="48" name="Straight Arrow Connector 47">
            <a:extLst>
              <a:ext uri="{FF2B5EF4-FFF2-40B4-BE49-F238E27FC236}">
                <a16:creationId xmlns:a16="http://schemas.microsoft.com/office/drawing/2014/main" id="{14239187-9B92-AAEA-55FC-BDB421671258}"/>
              </a:ext>
            </a:extLst>
          </p:cNvPr>
          <p:cNvCxnSpPr>
            <a:cxnSpLocks/>
          </p:cNvCxnSpPr>
          <p:nvPr/>
        </p:nvCxnSpPr>
        <p:spPr>
          <a:xfrm flipV="1">
            <a:off x="2918222" y="5724112"/>
            <a:ext cx="990838" cy="60629"/>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0" name="Oval 49">
            <a:extLst>
              <a:ext uri="{FF2B5EF4-FFF2-40B4-BE49-F238E27FC236}">
                <a16:creationId xmlns:a16="http://schemas.microsoft.com/office/drawing/2014/main" id="{4E9CC271-4B25-1502-5CD5-E54749775D93}"/>
              </a:ext>
            </a:extLst>
          </p:cNvPr>
          <p:cNvSpPr/>
          <p:nvPr/>
        </p:nvSpPr>
        <p:spPr>
          <a:xfrm>
            <a:off x="4655840" y="5541001"/>
            <a:ext cx="72008" cy="72008"/>
          </a:xfrm>
          <a:prstGeom prst="ellipse">
            <a:avLst/>
          </a:prstGeom>
          <a:solidFill>
            <a:schemeClr val="accent5"/>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endParaRPr lang="en-GB"/>
          </a:p>
        </p:txBody>
      </p:sp>
      <p:sp>
        <p:nvSpPr>
          <p:cNvPr id="53" name="TextBox 52">
            <a:extLst>
              <a:ext uri="{FF2B5EF4-FFF2-40B4-BE49-F238E27FC236}">
                <a16:creationId xmlns:a16="http://schemas.microsoft.com/office/drawing/2014/main" id="{E4F8820E-11F5-6BBB-15E5-A717FABACEF6}"/>
              </a:ext>
            </a:extLst>
          </p:cNvPr>
          <p:cNvSpPr txBox="1"/>
          <p:nvPr/>
        </p:nvSpPr>
        <p:spPr>
          <a:xfrm>
            <a:off x="4658864" y="4850660"/>
            <a:ext cx="1967977" cy="310518"/>
          </a:xfrm>
          <a:prstGeom prst="rect">
            <a:avLst/>
          </a:prstGeom>
          <a:noFill/>
        </p:spPr>
        <p:txBody>
          <a:bodyPr wrap="square" lIns="0" tIns="0" rIns="0" bIns="0" rtlCol="0">
            <a:noAutofit/>
          </a:bodyPr>
          <a:lstStyle/>
          <a:p>
            <a:pPr algn="ctr">
              <a:buClr>
                <a:schemeClr val="tx2"/>
              </a:buClr>
              <a:buSzPct val="100000"/>
            </a:pPr>
            <a:r>
              <a:rPr lang="en-GB" sz="1600" b="1" dirty="0">
                <a:solidFill>
                  <a:srgbClr val="FECB00"/>
                </a:solidFill>
              </a:rPr>
              <a:t>Real network performance</a:t>
            </a:r>
          </a:p>
        </p:txBody>
      </p:sp>
      <p:cxnSp>
        <p:nvCxnSpPr>
          <p:cNvPr id="13" name="Straight Connector 12">
            <a:extLst>
              <a:ext uri="{FF2B5EF4-FFF2-40B4-BE49-F238E27FC236}">
                <a16:creationId xmlns:a16="http://schemas.microsoft.com/office/drawing/2014/main" id="{40CA5270-DDC3-4699-FE73-6485AABE6038}"/>
              </a:ext>
            </a:extLst>
          </p:cNvPr>
          <p:cNvCxnSpPr/>
          <p:nvPr/>
        </p:nvCxnSpPr>
        <p:spPr>
          <a:xfrm flipH="1">
            <a:off x="5159896" y="5352856"/>
            <a:ext cx="84227" cy="165452"/>
          </a:xfrm>
          <a:prstGeom prst="line">
            <a:avLst/>
          </a:prstGeom>
          <a:ln w="12700">
            <a:solidFill>
              <a:srgbClr val="FECB00"/>
            </a:solidFill>
          </a:ln>
        </p:spPr>
        <p:style>
          <a:lnRef idx="1">
            <a:schemeClr val="accent1"/>
          </a:lnRef>
          <a:fillRef idx="0">
            <a:schemeClr val="accent1"/>
          </a:fillRef>
          <a:effectRef idx="0">
            <a:schemeClr val="accent1"/>
          </a:effectRef>
          <a:fontRef idx="minor">
            <a:schemeClr val="tx1"/>
          </a:fontRef>
        </p:style>
      </p:cxnSp>
      <p:sp>
        <p:nvSpPr>
          <p:cNvPr id="3" name="Freeform: Shape 2">
            <a:extLst>
              <a:ext uri="{FF2B5EF4-FFF2-40B4-BE49-F238E27FC236}">
                <a16:creationId xmlns:a16="http://schemas.microsoft.com/office/drawing/2014/main" id="{8BF6D394-22D2-B502-15B9-985CFFD98CED}"/>
              </a:ext>
            </a:extLst>
          </p:cNvPr>
          <p:cNvSpPr/>
          <p:nvPr/>
        </p:nvSpPr>
        <p:spPr>
          <a:xfrm>
            <a:off x="4477913" y="2525795"/>
            <a:ext cx="233083" cy="88320"/>
          </a:xfrm>
          <a:custGeom>
            <a:avLst/>
            <a:gdLst>
              <a:gd name="connsiteX0" fmla="*/ 0 w 233083"/>
              <a:gd name="connsiteY0" fmla="*/ 8964 h 107576"/>
              <a:gd name="connsiteX1" fmla="*/ 215153 w 233083"/>
              <a:gd name="connsiteY1" fmla="*/ 0 h 107576"/>
              <a:gd name="connsiteX2" fmla="*/ 26894 w 233083"/>
              <a:gd name="connsiteY2" fmla="*/ 107576 h 107576"/>
              <a:gd name="connsiteX3" fmla="*/ 233083 w 233083"/>
              <a:gd name="connsiteY3" fmla="*/ 98611 h 107576"/>
            </a:gdLst>
            <a:ahLst/>
            <a:cxnLst>
              <a:cxn ang="0">
                <a:pos x="connsiteX0" y="connsiteY0"/>
              </a:cxn>
              <a:cxn ang="0">
                <a:pos x="connsiteX1" y="connsiteY1"/>
              </a:cxn>
              <a:cxn ang="0">
                <a:pos x="connsiteX2" y="connsiteY2"/>
              </a:cxn>
              <a:cxn ang="0">
                <a:pos x="connsiteX3" y="connsiteY3"/>
              </a:cxn>
            </a:cxnLst>
            <a:rect l="l" t="t" r="r" b="b"/>
            <a:pathLst>
              <a:path w="233083" h="107576">
                <a:moveTo>
                  <a:pt x="0" y="8964"/>
                </a:moveTo>
                <a:lnTo>
                  <a:pt x="215153" y="0"/>
                </a:lnTo>
                <a:lnTo>
                  <a:pt x="26894" y="107576"/>
                </a:lnTo>
                <a:lnTo>
                  <a:pt x="233083" y="98611"/>
                </a:lnTo>
              </a:path>
            </a:pathLst>
          </a:custGeom>
          <a:ln/>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7" name="TextBox 6">
            <a:extLst>
              <a:ext uri="{FF2B5EF4-FFF2-40B4-BE49-F238E27FC236}">
                <a16:creationId xmlns:a16="http://schemas.microsoft.com/office/drawing/2014/main" id="{0C0F148D-CC30-2980-A05C-8996C6BDAE2A}"/>
              </a:ext>
            </a:extLst>
          </p:cNvPr>
          <p:cNvSpPr txBox="1"/>
          <p:nvPr/>
        </p:nvSpPr>
        <p:spPr>
          <a:xfrm>
            <a:off x="624000" y="1559859"/>
            <a:ext cx="45719" cy="45719"/>
          </a:xfrm>
          <a:prstGeom prst="rect">
            <a:avLst/>
          </a:prstGeom>
          <a:noFill/>
        </p:spPr>
        <p:txBody>
          <a:bodyPr wrap="square" lIns="0" tIns="0" rIns="0" bIns="0" rtlCol="0">
            <a:noAutofit/>
          </a:bodyPr>
          <a:lstStyle/>
          <a:p>
            <a:pPr algn="l">
              <a:buClr>
                <a:schemeClr val="tx2"/>
              </a:buClr>
              <a:buSzPct val="100000"/>
            </a:pPr>
            <a:endParaRPr lang="en-GB" dirty="0"/>
          </a:p>
        </p:txBody>
      </p:sp>
      <p:sp>
        <p:nvSpPr>
          <p:cNvPr id="11" name="TextBox 10">
            <a:extLst>
              <a:ext uri="{FF2B5EF4-FFF2-40B4-BE49-F238E27FC236}">
                <a16:creationId xmlns:a16="http://schemas.microsoft.com/office/drawing/2014/main" id="{E61EE08D-5606-E7A1-9A7D-71E6439A0329}"/>
              </a:ext>
            </a:extLst>
          </p:cNvPr>
          <p:cNvSpPr txBox="1"/>
          <p:nvPr/>
        </p:nvSpPr>
        <p:spPr>
          <a:xfrm>
            <a:off x="146426" y="1267814"/>
            <a:ext cx="2839432" cy="512232"/>
          </a:xfrm>
          <a:prstGeom prst="rect">
            <a:avLst/>
          </a:prstGeom>
          <a:noFill/>
        </p:spPr>
        <p:txBody>
          <a:bodyPr wrap="square" lIns="0" tIns="0" rIns="0" bIns="0" rtlCol="0">
            <a:noAutofit/>
          </a:bodyPr>
          <a:lstStyle/>
          <a:p>
            <a:pPr algn="ctr">
              <a:buClr>
                <a:schemeClr val="tx2"/>
              </a:buClr>
              <a:buSzPct val="100000"/>
            </a:pPr>
            <a:r>
              <a:rPr lang="en-GB" sz="1400" b="1" dirty="0">
                <a:solidFill>
                  <a:schemeClr val="bg1">
                    <a:lumMod val="65000"/>
                  </a:schemeClr>
                </a:solidFill>
              </a:rPr>
              <a:t>Note: User Experienced Data Rates are </a:t>
            </a:r>
            <a:r>
              <a:rPr lang="en-GB" sz="1400" b="1" u="sng" dirty="0">
                <a:solidFill>
                  <a:schemeClr val="bg1">
                    <a:lumMod val="65000"/>
                  </a:schemeClr>
                </a:solidFill>
              </a:rPr>
              <a:t>5</a:t>
            </a:r>
            <a:r>
              <a:rPr lang="en-GB" sz="1400" b="1" u="sng" baseline="30000" dirty="0">
                <a:solidFill>
                  <a:schemeClr val="bg1">
                    <a:lumMod val="65000"/>
                  </a:schemeClr>
                </a:solidFill>
              </a:rPr>
              <a:t>th</a:t>
            </a:r>
            <a:r>
              <a:rPr lang="en-GB" sz="1400" b="1" u="sng" dirty="0">
                <a:solidFill>
                  <a:schemeClr val="bg1">
                    <a:lumMod val="65000"/>
                  </a:schemeClr>
                </a:solidFill>
              </a:rPr>
              <a:t> percentile </a:t>
            </a:r>
            <a:r>
              <a:rPr lang="en-GB" sz="1400" b="1" dirty="0">
                <a:solidFill>
                  <a:schemeClr val="bg1">
                    <a:lumMod val="65000"/>
                  </a:schemeClr>
                </a:solidFill>
              </a:rPr>
              <a:t>values</a:t>
            </a:r>
          </a:p>
        </p:txBody>
      </p:sp>
      <p:cxnSp>
        <p:nvCxnSpPr>
          <p:cNvPr id="9" name="Straight Connector 8">
            <a:extLst>
              <a:ext uri="{FF2B5EF4-FFF2-40B4-BE49-F238E27FC236}">
                <a16:creationId xmlns:a16="http://schemas.microsoft.com/office/drawing/2014/main" id="{5EA714C5-F50E-DD74-3F39-39792300149B}"/>
              </a:ext>
            </a:extLst>
          </p:cNvPr>
          <p:cNvCxnSpPr/>
          <p:nvPr/>
        </p:nvCxnSpPr>
        <p:spPr bwMode="auto">
          <a:xfrm>
            <a:off x="669719" y="5823552"/>
            <a:ext cx="488236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2" name="Content Placeholder 2">
            <a:extLst>
              <a:ext uri="{FF2B5EF4-FFF2-40B4-BE49-F238E27FC236}">
                <a16:creationId xmlns:a16="http://schemas.microsoft.com/office/drawing/2014/main" id="{C5136216-B244-8EDD-6F8A-3778EAF74914}"/>
              </a:ext>
            </a:extLst>
          </p:cNvPr>
          <p:cNvSpPr txBox="1">
            <a:spLocks/>
          </p:cNvSpPr>
          <p:nvPr/>
        </p:nvSpPr>
        <p:spPr>
          <a:xfrm>
            <a:off x="7703661" y="1197725"/>
            <a:ext cx="4252549" cy="5073535"/>
          </a:xfrm>
          <a:prstGeom prst="rect">
            <a:avLst/>
          </a:prstGeom>
        </p:spPr>
        <p:txBody>
          <a:bodyPr/>
          <a:lstStyle>
            <a:lvl1pPr marL="371684" indent="-371684" algn="l" rtl="0" eaLnBrk="0" fontAlgn="base" hangingPunct="0">
              <a:spcBef>
                <a:spcPct val="20000"/>
              </a:spcBef>
              <a:spcAft>
                <a:spcPct val="0"/>
              </a:spcAft>
              <a:buBlip>
                <a:blip r:embed="rId2"/>
              </a:buBlip>
              <a:defRPr sz="3034">
                <a:solidFill>
                  <a:schemeClr val="tx1"/>
                </a:solidFill>
                <a:latin typeface="+mn-lt"/>
                <a:ea typeface="+mn-ea"/>
                <a:cs typeface="+mn-cs"/>
              </a:defRPr>
            </a:lvl1pPr>
            <a:lvl2pPr marL="805312" indent="-309735" algn="l" rtl="0" eaLnBrk="0" fontAlgn="base" hangingPunct="0">
              <a:spcBef>
                <a:spcPct val="20000"/>
              </a:spcBef>
              <a:spcAft>
                <a:spcPct val="0"/>
              </a:spcAft>
              <a:buClr>
                <a:srgbClr val="C00000"/>
              </a:buClr>
              <a:buFont typeface="Arial" panose="020B0604020202020204" pitchFamily="34" charset="0"/>
              <a:buChar char="•"/>
              <a:defRPr sz="2602">
                <a:solidFill>
                  <a:schemeClr val="tx1"/>
                </a:solidFill>
                <a:latin typeface="+mn-lt"/>
              </a:defRPr>
            </a:lvl2pPr>
            <a:lvl3pPr marL="1238943" indent="-247788" algn="l" rtl="0" eaLnBrk="0" fontAlgn="base" hangingPunct="0">
              <a:spcBef>
                <a:spcPct val="20000"/>
              </a:spcBef>
              <a:spcAft>
                <a:spcPct val="0"/>
              </a:spcAft>
              <a:buFont typeface="Arial" panose="020B0604020202020204" pitchFamily="34" charset="0"/>
              <a:buChar char="•"/>
              <a:defRPr sz="2167">
                <a:solidFill>
                  <a:schemeClr val="tx1"/>
                </a:solidFill>
                <a:latin typeface="+mn-lt"/>
              </a:defRPr>
            </a:lvl3pPr>
            <a:lvl4pPr marL="1734520" indent="-247788" algn="l" rtl="0" eaLnBrk="0" fontAlgn="base" hangingPunct="0">
              <a:spcBef>
                <a:spcPct val="20000"/>
              </a:spcBef>
              <a:spcAft>
                <a:spcPct val="0"/>
              </a:spcAft>
              <a:buFont typeface="Arial" panose="020B0604020202020204" pitchFamily="34" charset="0"/>
              <a:buChar char="–"/>
              <a:defRPr sz="2167">
                <a:solidFill>
                  <a:schemeClr val="tx1"/>
                </a:solidFill>
                <a:latin typeface="+mn-lt"/>
              </a:defRPr>
            </a:lvl4pPr>
            <a:lvl5pPr marL="2230097" indent="-247788" algn="l" rtl="0" eaLnBrk="0" fontAlgn="base" hangingPunct="0">
              <a:spcBef>
                <a:spcPct val="20000"/>
              </a:spcBef>
              <a:spcAft>
                <a:spcPct val="0"/>
              </a:spcAft>
              <a:buFont typeface="Arial" panose="020B0604020202020204" pitchFamily="34" charset="0"/>
              <a:buChar char="»"/>
              <a:defRPr sz="1733">
                <a:solidFill>
                  <a:schemeClr val="tx1"/>
                </a:solidFill>
                <a:latin typeface="+mn-lt"/>
              </a:defRPr>
            </a:lvl5pPr>
            <a:lvl6pPr marL="2725674" indent="-247788" algn="l" rtl="0" eaLnBrk="0" fontAlgn="base" hangingPunct="0">
              <a:spcBef>
                <a:spcPct val="20000"/>
              </a:spcBef>
              <a:spcAft>
                <a:spcPct val="0"/>
              </a:spcAft>
              <a:buFont typeface="Arial" charset="0"/>
              <a:buChar char="»"/>
              <a:defRPr sz="1733">
                <a:solidFill>
                  <a:schemeClr val="tx1"/>
                </a:solidFill>
                <a:latin typeface="+mn-lt"/>
              </a:defRPr>
            </a:lvl6pPr>
            <a:lvl7pPr marL="3221252" indent="-247788" algn="l" rtl="0" eaLnBrk="0" fontAlgn="base" hangingPunct="0">
              <a:spcBef>
                <a:spcPct val="20000"/>
              </a:spcBef>
              <a:spcAft>
                <a:spcPct val="0"/>
              </a:spcAft>
              <a:buFont typeface="Arial" charset="0"/>
              <a:buChar char="»"/>
              <a:defRPr sz="1733">
                <a:solidFill>
                  <a:schemeClr val="tx1"/>
                </a:solidFill>
                <a:latin typeface="+mn-lt"/>
              </a:defRPr>
            </a:lvl7pPr>
            <a:lvl8pPr marL="3716829" indent="-247788" algn="l" rtl="0" eaLnBrk="0" fontAlgn="base" hangingPunct="0">
              <a:spcBef>
                <a:spcPct val="20000"/>
              </a:spcBef>
              <a:spcAft>
                <a:spcPct val="0"/>
              </a:spcAft>
              <a:buFont typeface="Arial" charset="0"/>
              <a:buChar char="»"/>
              <a:defRPr sz="1733">
                <a:solidFill>
                  <a:schemeClr val="tx1"/>
                </a:solidFill>
                <a:latin typeface="+mn-lt"/>
              </a:defRPr>
            </a:lvl8pPr>
            <a:lvl9pPr marL="4212406" indent="-247788" algn="l" rtl="0" eaLnBrk="0" fontAlgn="base" hangingPunct="0">
              <a:spcBef>
                <a:spcPct val="20000"/>
              </a:spcBef>
              <a:spcAft>
                <a:spcPct val="0"/>
              </a:spcAft>
              <a:buFont typeface="Arial" charset="0"/>
              <a:buChar char="»"/>
              <a:defRPr sz="1733">
                <a:solidFill>
                  <a:schemeClr val="tx1"/>
                </a:solidFill>
                <a:latin typeface="+mn-lt"/>
              </a:defRPr>
            </a:lvl9pPr>
          </a:lstStyle>
          <a:p>
            <a:pPr marL="342900" indent="-342900">
              <a:buFont typeface="Symbol" panose="05050102010706020507" pitchFamily="18" charset="2"/>
              <a:buChar char=""/>
            </a:pPr>
            <a:r>
              <a:rPr lang="en-GB" sz="1800" kern="0" dirty="0" err="1">
                <a:latin typeface="Aptos" panose="020B0004020202020204" pitchFamily="34" charset="0"/>
                <a:ea typeface="Times New Roman" panose="02020603050405020304" pitchFamily="18" charset="0"/>
                <a:cs typeface="Aptos" panose="020B0004020202020204" pitchFamily="34" charset="0"/>
              </a:rPr>
              <a:t>Ookla</a:t>
            </a:r>
            <a:r>
              <a:rPr lang="en-GB" sz="1800" kern="0" dirty="0">
                <a:latin typeface="Aptos" panose="020B0004020202020204" pitchFamily="34" charset="0"/>
                <a:ea typeface="Times New Roman" panose="02020603050405020304" pitchFamily="18" charset="0"/>
                <a:cs typeface="Aptos" panose="020B0004020202020204" pitchFamily="34" charset="0"/>
              </a:rPr>
              <a:t> Consistency data show &lt;90% of speed test in the mobile networks in most countries currently do not offer both &gt;1 Mbps UL &amp; &gt;5 Mbps DL</a:t>
            </a:r>
          </a:p>
          <a:p>
            <a:pPr marL="776528" lvl="1" indent="-342900">
              <a:buClr>
                <a:schemeClr val="tx1"/>
              </a:buClr>
              <a:buFont typeface="Symbol" panose="05050102010706020507" pitchFamily="18" charset="2"/>
              <a:buChar char=""/>
            </a:pPr>
            <a:r>
              <a:rPr lang="en-GB" sz="1400" dirty="0">
                <a:hlinkClick r:id="rId3"/>
              </a:rPr>
              <a:t>https://www.speedtest.net/global-index</a:t>
            </a:r>
            <a:endParaRPr lang="en-GB" sz="1368" kern="0" dirty="0">
              <a:latin typeface="Aptos" panose="020B0004020202020204" pitchFamily="34" charset="0"/>
              <a:ea typeface="Times New Roman" panose="02020603050405020304" pitchFamily="18" charset="0"/>
              <a:cs typeface="Aptos" panose="020B0004020202020204" pitchFamily="34" charset="0"/>
            </a:endParaRPr>
          </a:p>
          <a:p>
            <a:pPr marL="776528" lvl="1" indent="-342900">
              <a:buClr>
                <a:schemeClr val="tx1"/>
              </a:buClr>
              <a:buFont typeface="Symbol" panose="05050102010706020507" pitchFamily="18" charset="2"/>
              <a:buChar char=""/>
            </a:pPr>
            <a:r>
              <a:rPr lang="en-GB" sz="1368" kern="0" dirty="0">
                <a:latin typeface="Aptos" panose="020B0004020202020204" pitchFamily="34" charset="0"/>
                <a:ea typeface="Times New Roman" panose="02020603050405020304" pitchFamily="18" charset="0"/>
                <a:cs typeface="Aptos" panose="020B0004020202020204" pitchFamily="34" charset="0"/>
              </a:rPr>
              <a:t>Results include 4G tests. But 5G is not offering a low band UL link budget improvement to boost the cell edge indoor  customer experience</a:t>
            </a:r>
            <a:endParaRPr lang="en-GB" sz="1368" kern="0" dirty="0">
              <a:latin typeface="Aptos" panose="020B0004020202020204" pitchFamily="34" charset="0"/>
              <a:ea typeface="Aptos" panose="020B0004020202020204" pitchFamily="34" charset="0"/>
              <a:cs typeface="Aptos" panose="020B0004020202020204" pitchFamily="34" charset="0"/>
            </a:endParaRPr>
          </a:p>
          <a:p>
            <a:pPr marL="342900" indent="-342900">
              <a:buClr>
                <a:schemeClr val="tx1"/>
              </a:buClr>
              <a:buFont typeface="Symbol" panose="05050102010706020507" pitchFamily="18" charset="2"/>
              <a:buChar char=""/>
            </a:pPr>
            <a:r>
              <a:rPr lang="en-GB" sz="1800" kern="0" dirty="0">
                <a:latin typeface="Aptos" panose="020B0004020202020204" pitchFamily="34" charset="0"/>
                <a:ea typeface="Times New Roman" panose="02020603050405020304" pitchFamily="18" charset="0"/>
                <a:cs typeface="Aptos" panose="020B0004020202020204" pitchFamily="34" charset="0"/>
              </a:rPr>
              <a:t>IMT-2020 evaluation allowed a “bandwidth scaling” of full buffer simulation results allowing any User Experienced Data Rate to be reached with a sufficiently large bandwidth</a:t>
            </a:r>
          </a:p>
          <a:p>
            <a:pPr marL="776528" lvl="1" indent="-342900">
              <a:buClr>
                <a:schemeClr val="tx1"/>
              </a:buClr>
              <a:buFont typeface="Symbol" panose="05050102010706020507" pitchFamily="18" charset="2"/>
              <a:buChar char=""/>
            </a:pPr>
            <a:r>
              <a:rPr lang="en-GB" sz="1368" kern="0" dirty="0">
                <a:latin typeface="Aptos" panose="020B0004020202020204" pitchFamily="34" charset="0"/>
                <a:ea typeface="Aptos" panose="020B0004020202020204" pitchFamily="34" charset="0"/>
                <a:cs typeface="Aptos" panose="020B0004020202020204" pitchFamily="34" charset="0"/>
              </a:rPr>
              <a:t>This leads to unrepresentative results on the UL as it doesn’t reflect practical UE power constraints </a:t>
            </a:r>
          </a:p>
          <a:p>
            <a:pPr marL="776528" lvl="1" indent="-342900">
              <a:buClr>
                <a:schemeClr val="tx1"/>
              </a:buClr>
              <a:buFont typeface="Symbol" panose="05050102010706020507" pitchFamily="18" charset="2"/>
              <a:buChar char=""/>
            </a:pPr>
            <a:r>
              <a:rPr lang="en-GB" sz="1368" kern="0" dirty="0">
                <a:latin typeface="Aptos" panose="020B0004020202020204" pitchFamily="34" charset="0"/>
                <a:ea typeface="Aptos" panose="020B0004020202020204" pitchFamily="34" charset="0"/>
                <a:cs typeface="Aptos" panose="020B0004020202020204" pitchFamily="34" charset="0"/>
              </a:rPr>
              <a:t>A many-times improvement of UL UEDR should also not be expected for 6G without substantial site densification   </a:t>
            </a:r>
          </a:p>
        </p:txBody>
      </p:sp>
    </p:spTree>
    <p:extLst>
      <p:ext uri="{BB962C8B-B14F-4D97-AF65-F5344CB8AC3E}">
        <p14:creationId xmlns:p14="http://schemas.microsoft.com/office/powerpoint/2010/main" val="8903744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C86293B2-791A-1FAD-99FC-1A77563B902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7056" r="40346"/>
          <a:stretch/>
        </p:blipFill>
        <p:spPr bwMode="auto">
          <a:xfrm>
            <a:off x="61410" y="13250"/>
            <a:ext cx="7431750" cy="6786282"/>
          </a:xfrm>
          <a:prstGeom prst="rect">
            <a:avLst/>
          </a:prstGeom>
          <a:noFill/>
          <a:extLst>
            <a:ext uri="{909E8E84-426E-40DD-AFC4-6F175D3DCCD1}">
              <a14:hiddenFill xmlns:a14="http://schemas.microsoft.com/office/drawing/2010/main">
                <a:solidFill>
                  <a:srgbClr val="FFFFFF"/>
                </a:solidFill>
              </a14:hiddenFill>
            </a:ext>
          </a:extLst>
        </p:spPr>
      </p:pic>
      <p:sp>
        <p:nvSpPr>
          <p:cNvPr id="5" name="Rechteck 4">
            <a:extLst>
              <a:ext uri="{FF2B5EF4-FFF2-40B4-BE49-F238E27FC236}">
                <a16:creationId xmlns:a16="http://schemas.microsoft.com/office/drawing/2014/main" id="{C3C84766-2B75-0335-C9BC-B959D180B248}"/>
              </a:ext>
            </a:extLst>
          </p:cNvPr>
          <p:cNvSpPr/>
          <p:nvPr/>
        </p:nvSpPr>
        <p:spPr bwMode="auto">
          <a:xfrm>
            <a:off x="1314812" y="3947160"/>
            <a:ext cx="1112520" cy="259080"/>
          </a:xfrm>
          <a:prstGeom prst="rect">
            <a:avLst/>
          </a:prstGeom>
          <a:solidFill>
            <a:srgbClr val="8DC63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tx1"/>
                </a:solidFill>
                <a:effectLst/>
                <a:latin typeface="Arial" charset="0"/>
              </a:rPr>
              <a:t>         </a:t>
            </a:r>
            <a:r>
              <a:rPr kumimoji="0" lang="en-US" sz="1100" b="1" i="0" u="none" strike="noStrike" cap="none" normalizeH="0" baseline="0" dirty="0">
                <a:ln>
                  <a:noFill/>
                </a:ln>
                <a:solidFill>
                  <a:srgbClr val="C800BE"/>
                </a:solidFill>
                <a:effectLst/>
                <a:latin typeface="Arial" charset="0"/>
              </a:rPr>
              <a:t>1-10</a:t>
            </a:r>
            <a:r>
              <a:rPr kumimoji="0" lang="en-US" sz="1100" b="1" i="0" u="none" strike="noStrike" cap="none" normalizeH="0" baseline="30000" dirty="0">
                <a:ln>
                  <a:noFill/>
                </a:ln>
                <a:solidFill>
                  <a:srgbClr val="C800BE"/>
                </a:solidFill>
                <a:effectLst/>
                <a:latin typeface="Arial" charset="0"/>
              </a:rPr>
              <a:t>-5</a:t>
            </a:r>
            <a:endParaRPr kumimoji="0" lang="en-US" sz="1000" b="1" i="0" u="none" strike="noStrike" cap="none" normalizeH="0" baseline="0" dirty="0">
              <a:ln>
                <a:noFill/>
              </a:ln>
              <a:solidFill>
                <a:srgbClr val="C800BE"/>
              </a:solidFill>
              <a:effectLst/>
              <a:latin typeface="Arial" charset="0"/>
            </a:endParaRPr>
          </a:p>
        </p:txBody>
      </p:sp>
      <p:sp>
        <p:nvSpPr>
          <p:cNvPr id="6" name="Rechteck 5">
            <a:extLst>
              <a:ext uri="{FF2B5EF4-FFF2-40B4-BE49-F238E27FC236}">
                <a16:creationId xmlns:a16="http://schemas.microsoft.com/office/drawing/2014/main" id="{59F9A02F-BB38-AC6E-43D5-B25559586404}"/>
              </a:ext>
            </a:extLst>
          </p:cNvPr>
          <p:cNvSpPr/>
          <p:nvPr/>
        </p:nvSpPr>
        <p:spPr bwMode="auto">
          <a:xfrm>
            <a:off x="1652950" y="4747261"/>
            <a:ext cx="1066800" cy="259080"/>
          </a:xfrm>
          <a:prstGeom prst="rect">
            <a:avLst/>
          </a:prstGeom>
          <a:solidFill>
            <a:srgbClr val="8DC63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err="1">
                <a:ln>
                  <a:noFill/>
                </a:ln>
                <a:solidFill>
                  <a:srgbClr val="C800BE"/>
                </a:solidFill>
                <a:effectLst/>
                <a:latin typeface="Arial" charset="0"/>
              </a:rPr>
              <a:t>eMBB</a:t>
            </a:r>
            <a:r>
              <a:rPr kumimoji="0" lang="en-US" sz="1100" b="1" i="0" u="none" strike="noStrike" cap="none" normalizeH="0" baseline="0" dirty="0">
                <a:ln>
                  <a:noFill/>
                </a:ln>
                <a:solidFill>
                  <a:srgbClr val="C800BE"/>
                </a:solidFill>
                <a:effectLst/>
                <a:latin typeface="Arial" charset="0"/>
              </a:rPr>
              <a:t>:   4 </a:t>
            </a:r>
            <a:r>
              <a:rPr kumimoji="0" lang="en-US" sz="1100" b="1" i="0" u="none" strike="noStrike" cap="none" normalizeH="0" baseline="0" dirty="0" err="1">
                <a:ln>
                  <a:noFill/>
                </a:ln>
                <a:solidFill>
                  <a:srgbClr val="C800BE"/>
                </a:solidFill>
                <a:effectLst/>
                <a:latin typeface="Arial" charset="0"/>
              </a:rPr>
              <a:t>ms</a:t>
            </a:r>
            <a:endParaRPr kumimoji="0" lang="en-US" sz="1100" b="1" i="0" u="none" strike="noStrike" cap="none" normalizeH="0" baseline="0" dirty="0">
              <a:ln>
                <a:noFill/>
              </a:ln>
              <a:solidFill>
                <a:srgbClr val="C800BE"/>
              </a:solidFill>
              <a:effectLst/>
              <a:latin typeface="Arial" charset="0"/>
            </a:endParaRPr>
          </a:p>
          <a:p>
            <a:pPr marL="0" marR="0" indent="0" algn="l" defTabSz="914400" rtl="0" eaLnBrk="0" fontAlgn="base" latinLnBrk="0" hangingPunct="0">
              <a:lnSpc>
                <a:spcPct val="100000"/>
              </a:lnSpc>
              <a:spcBef>
                <a:spcPct val="0"/>
              </a:spcBef>
              <a:spcAft>
                <a:spcPct val="0"/>
              </a:spcAft>
              <a:buClrTx/>
              <a:buSzTx/>
              <a:buFontTx/>
              <a:buNone/>
              <a:tabLst/>
            </a:pPr>
            <a:r>
              <a:rPr lang="en-US" sz="1100" b="1" dirty="0">
                <a:solidFill>
                  <a:srgbClr val="C800BE"/>
                </a:solidFill>
                <a:latin typeface="Arial" charset="0"/>
              </a:rPr>
              <a:t>URLLC: 1 </a:t>
            </a:r>
            <a:r>
              <a:rPr lang="en-US" sz="1100" b="1" dirty="0" err="1">
                <a:solidFill>
                  <a:srgbClr val="C800BE"/>
                </a:solidFill>
                <a:latin typeface="Arial" charset="0"/>
              </a:rPr>
              <a:t>ms</a:t>
            </a:r>
            <a:r>
              <a:rPr kumimoji="0" lang="en-US" sz="1100" b="1" i="0" u="none" strike="noStrike" cap="none" normalizeH="0" baseline="0" dirty="0">
                <a:ln>
                  <a:noFill/>
                </a:ln>
                <a:solidFill>
                  <a:srgbClr val="C800BE"/>
                </a:solidFill>
                <a:effectLst/>
                <a:latin typeface="Arial" charset="0"/>
              </a:rPr>
              <a:t> </a:t>
            </a:r>
            <a:endParaRPr kumimoji="0" lang="en-US" sz="1000" b="1" i="0" u="none" strike="noStrike" cap="none" normalizeH="0" baseline="0" dirty="0">
              <a:ln>
                <a:noFill/>
              </a:ln>
              <a:solidFill>
                <a:srgbClr val="C800BE"/>
              </a:solidFill>
              <a:effectLst/>
              <a:latin typeface="Arial" charset="0"/>
            </a:endParaRPr>
          </a:p>
        </p:txBody>
      </p:sp>
      <p:sp>
        <p:nvSpPr>
          <p:cNvPr id="8" name="Rechteck 7">
            <a:extLst>
              <a:ext uri="{FF2B5EF4-FFF2-40B4-BE49-F238E27FC236}">
                <a16:creationId xmlns:a16="http://schemas.microsoft.com/office/drawing/2014/main" id="{6BF6C63C-3ACE-D9EA-2E4F-E1756381AD72}"/>
              </a:ext>
            </a:extLst>
          </p:cNvPr>
          <p:cNvSpPr/>
          <p:nvPr/>
        </p:nvSpPr>
        <p:spPr bwMode="auto">
          <a:xfrm>
            <a:off x="2620529" y="5288283"/>
            <a:ext cx="804863" cy="259079"/>
          </a:xfrm>
          <a:prstGeom prst="rect">
            <a:avLst/>
          </a:prstGeom>
          <a:solidFill>
            <a:srgbClr val="8DC63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tx1"/>
                </a:solidFill>
                <a:effectLst/>
                <a:latin typeface="Arial" charset="0"/>
              </a:rPr>
              <a:t>   </a:t>
            </a:r>
            <a:endParaRPr kumimoji="0" lang="en-US" sz="1000" b="1" i="0" u="none" strike="noStrike" cap="none" normalizeH="0" baseline="0" dirty="0">
              <a:ln>
                <a:noFill/>
              </a:ln>
              <a:solidFill>
                <a:srgbClr val="C800BE"/>
              </a:solidFill>
              <a:effectLst/>
              <a:latin typeface="Arial" charset="0"/>
            </a:endParaRPr>
          </a:p>
        </p:txBody>
      </p:sp>
      <p:sp>
        <p:nvSpPr>
          <p:cNvPr id="7" name="Rechteck 6">
            <a:extLst>
              <a:ext uri="{FF2B5EF4-FFF2-40B4-BE49-F238E27FC236}">
                <a16:creationId xmlns:a16="http://schemas.microsoft.com/office/drawing/2014/main" id="{A3F2E7F0-E28B-4603-DC70-EAA0FBC15A4A}"/>
              </a:ext>
            </a:extLst>
          </p:cNvPr>
          <p:cNvSpPr/>
          <p:nvPr/>
        </p:nvSpPr>
        <p:spPr bwMode="auto">
          <a:xfrm>
            <a:off x="2758641" y="5235418"/>
            <a:ext cx="591857" cy="417669"/>
          </a:xfrm>
          <a:prstGeom prst="rect">
            <a:avLst/>
          </a:prstGeom>
          <a:solidFill>
            <a:srgbClr val="8DC63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tx1"/>
                </a:solidFill>
                <a:effectLst/>
                <a:latin typeface="Arial" charset="0"/>
              </a:rPr>
              <a:t> </a:t>
            </a:r>
            <a:r>
              <a:rPr lang="en-US" sz="1100" b="1" dirty="0">
                <a:solidFill>
                  <a:srgbClr val="C800BE"/>
                </a:solidFill>
                <a:latin typeface="Arial" charset="0"/>
              </a:rPr>
              <a:t>500 km/h</a:t>
            </a:r>
            <a:endParaRPr kumimoji="0" lang="en-US" sz="1000" b="1" i="0" u="none" strike="noStrike" cap="none" normalizeH="0" baseline="0" dirty="0">
              <a:ln>
                <a:noFill/>
              </a:ln>
              <a:solidFill>
                <a:srgbClr val="C800BE"/>
              </a:solidFill>
              <a:effectLst/>
              <a:latin typeface="Arial" charset="0"/>
            </a:endParaRPr>
          </a:p>
        </p:txBody>
      </p:sp>
      <p:sp>
        <p:nvSpPr>
          <p:cNvPr id="10" name="Rechteck 9">
            <a:extLst>
              <a:ext uri="{FF2B5EF4-FFF2-40B4-BE49-F238E27FC236}">
                <a16:creationId xmlns:a16="http://schemas.microsoft.com/office/drawing/2014/main" id="{2B8F3B46-AE98-CCDA-D684-4866D0A3A685}"/>
              </a:ext>
            </a:extLst>
          </p:cNvPr>
          <p:cNvSpPr/>
          <p:nvPr/>
        </p:nvSpPr>
        <p:spPr bwMode="auto">
          <a:xfrm>
            <a:off x="6678179" y="3031570"/>
            <a:ext cx="1363663" cy="39743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a:ln>
                  <a:noFill/>
                </a:ln>
                <a:solidFill>
                  <a:srgbClr val="C800BE"/>
                </a:solidFill>
                <a:effectLst/>
                <a:latin typeface="Arial" charset="0"/>
              </a:rPr>
              <a:t>DL: 20 Gbps</a:t>
            </a:r>
            <a:br>
              <a:rPr kumimoji="0" lang="en-US" sz="1100" b="1" i="0" u="none" strike="noStrike" cap="none" normalizeH="0" baseline="0" dirty="0">
                <a:ln>
                  <a:noFill/>
                </a:ln>
                <a:solidFill>
                  <a:srgbClr val="C800BE"/>
                </a:solidFill>
                <a:effectLst/>
                <a:latin typeface="Arial" charset="0"/>
              </a:rPr>
            </a:br>
            <a:r>
              <a:rPr kumimoji="0" lang="en-US" sz="1100" b="1" i="0" u="none" strike="noStrike" cap="none" normalizeH="0" baseline="0" dirty="0">
                <a:ln>
                  <a:noFill/>
                </a:ln>
                <a:solidFill>
                  <a:srgbClr val="C800BE"/>
                </a:solidFill>
                <a:effectLst/>
                <a:latin typeface="Arial" charset="0"/>
              </a:rPr>
              <a:t>UL: 10 Gbps</a:t>
            </a:r>
            <a:endParaRPr kumimoji="0" lang="en-US" sz="1000" b="1" i="0" u="none" strike="noStrike" cap="none" normalizeH="0" baseline="0" dirty="0">
              <a:ln>
                <a:noFill/>
              </a:ln>
              <a:solidFill>
                <a:srgbClr val="C800BE"/>
              </a:solidFill>
              <a:effectLst/>
              <a:latin typeface="Arial" charset="0"/>
            </a:endParaRPr>
          </a:p>
        </p:txBody>
      </p:sp>
      <p:sp>
        <p:nvSpPr>
          <p:cNvPr id="11" name="Rechteck 10">
            <a:extLst>
              <a:ext uri="{FF2B5EF4-FFF2-40B4-BE49-F238E27FC236}">
                <a16:creationId xmlns:a16="http://schemas.microsoft.com/office/drawing/2014/main" id="{223F2B2F-4C7C-FD8F-8195-94FC48D4DE49}"/>
              </a:ext>
            </a:extLst>
          </p:cNvPr>
          <p:cNvSpPr/>
          <p:nvPr/>
        </p:nvSpPr>
        <p:spPr bwMode="auto">
          <a:xfrm>
            <a:off x="3491277" y="5747865"/>
            <a:ext cx="833834" cy="259079"/>
          </a:xfrm>
          <a:prstGeom prst="rect">
            <a:avLst/>
          </a:prstGeom>
          <a:solidFill>
            <a:srgbClr val="8DC63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tx1"/>
                </a:solidFill>
                <a:effectLst/>
                <a:latin typeface="Arial" charset="0"/>
              </a:rPr>
              <a:t>   </a:t>
            </a:r>
            <a:endParaRPr kumimoji="0" lang="en-US" sz="1000" b="1" i="0" u="none" strike="noStrike" cap="none" normalizeH="0" baseline="0" dirty="0">
              <a:ln>
                <a:noFill/>
              </a:ln>
              <a:solidFill>
                <a:srgbClr val="C800BE"/>
              </a:solidFill>
              <a:effectLst/>
              <a:latin typeface="Arial" charset="0"/>
            </a:endParaRPr>
          </a:p>
        </p:txBody>
      </p:sp>
      <p:sp>
        <p:nvSpPr>
          <p:cNvPr id="12" name="Rechteck 11">
            <a:extLst>
              <a:ext uri="{FF2B5EF4-FFF2-40B4-BE49-F238E27FC236}">
                <a16:creationId xmlns:a16="http://schemas.microsoft.com/office/drawing/2014/main" id="{B31B9347-BD38-1F36-2790-B79E712A072A}"/>
              </a:ext>
            </a:extLst>
          </p:cNvPr>
          <p:cNvSpPr/>
          <p:nvPr/>
        </p:nvSpPr>
        <p:spPr bwMode="auto">
          <a:xfrm>
            <a:off x="6548639" y="4229100"/>
            <a:ext cx="1563210" cy="39743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a:ln>
                  <a:noFill/>
                </a:ln>
                <a:solidFill>
                  <a:srgbClr val="C800BE"/>
                </a:solidFill>
                <a:effectLst/>
                <a:latin typeface="Arial" charset="0"/>
              </a:rPr>
              <a:t>DL: [</a:t>
            </a:r>
            <a:r>
              <a:rPr lang="en-US" sz="1100" b="1" dirty="0">
                <a:solidFill>
                  <a:srgbClr val="C800BE"/>
                </a:solidFill>
                <a:latin typeface="Arial" charset="0"/>
              </a:rPr>
              <a:t>50-5</a:t>
            </a:r>
            <a:r>
              <a:rPr kumimoji="0" lang="en-US" sz="1100" b="1" i="0" u="none" strike="noStrike" cap="none" normalizeH="0" baseline="0" dirty="0">
                <a:ln>
                  <a:noFill/>
                </a:ln>
                <a:solidFill>
                  <a:srgbClr val="C800BE"/>
                </a:solidFill>
                <a:effectLst/>
                <a:latin typeface="Arial" charset="0"/>
              </a:rPr>
              <a:t>00] Mbps</a:t>
            </a:r>
            <a:br>
              <a:rPr kumimoji="0" lang="en-US" sz="1100" b="1" i="0" u="none" strike="noStrike" cap="none" normalizeH="0" baseline="0" dirty="0">
                <a:ln>
                  <a:noFill/>
                </a:ln>
                <a:solidFill>
                  <a:srgbClr val="C800BE"/>
                </a:solidFill>
                <a:effectLst/>
                <a:latin typeface="Arial" charset="0"/>
              </a:rPr>
            </a:br>
            <a:r>
              <a:rPr kumimoji="0" lang="en-US" sz="1100" b="1" i="0" u="none" strike="noStrike" cap="none" normalizeH="0" baseline="0" dirty="0">
                <a:ln>
                  <a:noFill/>
                </a:ln>
                <a:solidFill>
                  <a:srgbClr val="C800BE"/>
                </a:solidFill>
                <a:effectLst/>
                <a:latin typeface="Arial" charset="0"/>
              </a:rPr>
              <a:t>UL: [</a:t>
            </a:r>
            <a:r>
              <a:rPr lang="en-US" sz="1100" b="1" dirty="0">
                <a:solidFill>
                  <a:srgbClr val="C800BE"/>
                </a:solidFill>
                <a:latin typeface="Arial" charset="0"/>
              </a:rPr>
              <a:t>2-2</a:t>
            </a:r>
            <a:r>
              <a:rPr kumimoji="0" lang="en-US" sz="1100" b="1" i="0" u="none" strike="noStrike" cap="none" normalizeH="0" baseline="0" dirty="0">
                <a:ln>
                  <a:noFill/>
                </a:ln>
                <a:solidFill>
                  <a:srgbClr val="C800BE"/>
                </a:solidFill>
                <a:effectLst/>
                <a:latin typeface="Arial" charset="0"/>
              </a:rPr>
              <a:t>00] </a:t>
            </a:r>
            <a:r>
              <a:rPr lang="en-US" sz="1100" b="1" dirty="0">
                <a:solidFill>
                  <a:srgbClr val="C800BE"/>
                </a:solidFill>
                <a:latin typeface="Arial" charset="0"/>
              </a:rPr>
              <a:t>M</a:t>
            </a:r>
            <a:r>
              <a:rPr kumimoji="0" lang="en-US" sz="1100" b="1" i="0" u="none" strike="noStrike" cap="none" normalizeH="0" baseline="0" dirty="0">
                <a:ln>
                  <a:noFill/>
                </a:ln>
                <a:solidFill>
                  <a:srgbClr val="C800BE"/>
                </a:solidFill>
                <a:effectLst/>
                <a:latin typeface="Arial" charset="0"/>
              </a:rPr>
              <a:t>bps</a:t>
            </a:r>
            <a:endParaRPr kumimoji="0" lang="en-US" sz="1000" b="1" i="0" u="none" strike="noStrike" cap="none" normalizeH="0" baseline="0" dirty="0">
              <a:ln>
                <a:noFill/>
              </a:ln>
              <a:solidFill>
                <a:srgbClr val="C800BE"/>
              </a:solidFill>
              <a:effectLst/>
              <a:latin typeface="Arial" charset="0"/>
            </a:endParaRPr>
          </a:p>
        </p:txBody>
      </p:sp>
      <p:sp>
        <p:nvSpPr>
          <p:cNvPr id="13" name="Rechteck 12">
            <a:extLst>
              <a:ext uri="{FF2B5EF4-FFF2-40B4-BE49-F238E27FC236}">
                <a16:creationId xmlns:a16="http://schemas.microsoft.com/office/drawing/2014/main" id="{C4723CD4-AE58-392D-0080-6EB4109BBFB3}"/>
              </a:ext>
            </a:extLst>
          </p:cNvPr>
          <p:cNvSpPr/>
          <p:nvPr/>
        </p:nvSpPr>
        <p:spPr bwMode="auto">
          <a:xfrm>
            <a:off x="6055431" y="5149932"/>
            <a:ext cx="1363663" cy="39743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sz="1100" b="1" dirty="0">
                <a:solidFill>
                  <a:srgbClr val="C800BE"/>
                </a:solidFill>
                <a:latin typeface="Arial" charset="0"/>
              </a:rPr>
              <a:t>x</a:t>
            </a:r>
            <a:r>
              <a:rPr kumimoji="0" lang="en-US" sz="1100" b="1" i="0" u="none" strike="noStrike" cap="none" normalizeH="0" baseline="0" dirty="0">
                <a:ln>
                  <a:noFill/>
                </a:ln>
                <a:solidFill>
                  <a:srgbClr val="C800BE"/>
                </a:solidFill>
                <a:effectLst/>
                <a:latin typeface="Arial" charset="0"/>
              </a:rPr>
              <a:t> 1.5 … 2</a:t>
            </a:r>
          </a:p>
          <a:p>
            <a:pPr marL="0" marR="0" indent="0" algn="l" defTabSz="914400" rtl="0" eaLnBrk="0" fontAlgn="base" latinLnBrk="0" hangingPunct="0">
              <a:lnSpc>
                <a:spcPct val="100000"/>
              </a:lnSpc>
              <a:spcBef>
                <a:spcPct val="0"/>
              </a:spcBef>
              <a:spcAft>
                <a:spcPct val="0"/>
              </a:spcAft>
              <a:buClrTx/>
              <a:buSzTx/>
              <a:buFontTx/>
              <a:buNone/>
              <a:tabLst/>
            </a:pPr>
            <a:r>
              <a:rPr lang="en-US" sz="1100" b="1" dirty="0">
                <a:solidFill>
                  <a:srgbClr val="C800BE"/>
                </a:solidFill>
                <a:latin typeface="Arial" charset="0"/>
              </a:rPr>
              <a:t>of IMT-2020</a:t>
            </a:r>
            <a:endParaRPr kumimoji="0" lang="en-US" sz="1000" b="1" i="0" u="none" strike="noStrike" cap="none" normalizeH="0" baseline="0" dirty="0">
              <a:ln>
                <a:noFill/>
              </a:ln>
              <a:solidFill>
                <a:srgbClr val="C800BE"/>
              </a:solidFill>
              <a:effectLst/>
              <a:latin typeface="Arial" charset="0"/>
            </a:endParaRPr>
          </a:p>
        </p:txBody>
      </p:sp>
      <p:sp>
        <p:nvSpPr>
          <p:cNvPr id="14" name="Rechteck 13">
            <a:extLst>
              <a:ext uri="{FF2B5EF4-FFF2-40B4-BE49-F238E27FC236}">
                <a16:creationId xmlns:a16="http://schemas.microsoft.com/office/drawing/2014/main" id="{3022D982-974A-CEC4-E94B-BAF20A6457BC}"/>
              </a:ext>
            </a:extLst>
          </p:cNvPr>
          <p:cNvSpPr/>
          <p:nvPr/>
        </p:nvSpPr>
        <p:spPr bwMode="auto">
          <a:xfrm>
            <a:off x="3570189" y="5496167"/>
            <a:ext cx="821660" cy="423552"/>
          </a:xfrm>
          <a:prstGeom prst="rect">
            <a:avLst/>
          </a:prstGeom>
          <a:solidFill>
            <a:srgbClr val="8DC63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500" b="1" i="0" u="none" strike="noStrike" cap="none" normalizeH="0" baseline="0" dirty="0">
                <a:ln>
                  <a:noFill/>
                </a:ln>
                <a:solidFill>
                  <a:srgbClr val="C800BE"/>
                </a:solidFill>
                <a:effectLst/>
                <a:latin typeface="Arial" charset="0"/>
              </a:rPr>
              <a:t>  </a:t>
            </a:r>
            <a:r>
              <a:rPr kumimoji="0" lang="en-US" sz="1100" b="1" i="0" u="none" strike="noStrike" cap="none" normalizeH="0" baseline="0" dirty="0">
                <a:ln>
                  <a:noFill/>
                </a:ln>
                <a:solidFill>
                  <a:srgbClr val="C800BE"/>
                </a:solidFill>
                <a:effectLst/>
                <a:latin typeface="Arial" charset="0"/>
              </a:rPr>
              <a:t> </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a:ln>
                  <a:noFill/>
                </a:ln>
                <a:solidFill>
                  <a:srgbClr val="C800BE"/>
                </a:solidFill>
                <a:effectLst/>
                <a:latin typeface="Arial" charset="0"/>
              </a:rPr>
              <a:t>10</a:t>
            </a:r>
            <a:r>
              <a:rPr lang="en-US" sz="1100" b="1" baseline="30000" dirty="0">
                <a:solidFill>
                  <a:srgbClr val="C800BE"/>
                </a:solidFill>
                <a:latin typeface="Arial" charset="0"/>
              </a:rPr>
              <a:t>6</a:t>
            </a:r>
            <a:endParaRPr kumimoji="0" lang="en-US" sz="1000" b="1" i="0" u="none" strike="noStrike" cap="none" normalizeH="0" baseline="0" dirty="0">
              <a:ln>
                <a:noFill/>
              </a:ln>
              <a:solidFill>
                <a:srgbClr val="C800BE"/>
              </a:solidFill>
              <a:effectLst/>
              <a:latin typeface="Arial" charset="0"/>
            </a:endParaRPr>
          </a:p>
        </p:txBody>
      </p:sp>
      <p:sp>
        <p:nvSpPr>
          <p:cNvPr id="15" name="Rechteck 14">
            <a:extLst>
              <a:ext uri="{FF2B5EF4-FFF2-40B4-BE49-F238E27FC236}">
                <a16:creationId xmlns:a16="http://schemas.microsoft.com/office/drawing/2014/main" id="{7B26C971-87FF-F7BC-210B-7327D50A54EF}"/>
              </a:ext>
            </a:extLst>
          </p:cNvPr>
          <p:cNvSpPr/>
          <p:nvPr/>
        </p:nvSpPr>
        <p:spPr bwMode="auto">
          <a:xfrm>
            <a:off x="4632208" y="3144918"/>
            <a:ext cx="687865" cy="39743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600" b="1" i="0" u="none" strike="noStrike" cap="none" normalizeH="0" baseline="0" dirty="0">
                <a:ln>
                  <a:noFill/>
                </a:ln>
                <a:solidFill>
                  <a:srgbClr val="000000"/>
                </a:solidFill>
                <a:effectLst/>
                <a:latin typeface="Arial" charset="0"/>
              </a:rPr>
              <a:t>DL: 20 Gbps</a:t>
            </a:r>
            <a:br>
              <a:rPr kumimoji="0" lang="en-US" sz="600" b="1" i="0" u="none" strike="noStrike" cap="none" normalizeH="0" baseline="0" dirty="0">
                <a:ln>
                  <a:noFill/>
                </a:ln>
                <a:solidFill>
                  <a:srgbClr val="000000"/>
                </a:solidFill>
                <a:effectLst/>
                <a:latin typeface="Arial" charset="0"/>
              </a:rPr>
            </a:br>
            <a:r>
              <a:rPr kumimoji="0" lang="en-US" sz="600" b="1" i="0" u="none" strike="noStrike" cap="none" normalizeH="0" baseline="0" dirty="0">
                <a:ln>
                  <a:noFill/>
                </a:ln>
                <a:solidFill>
                  <a:srgbClr val="000000"/>
                </a:solidFill>
                <a:effectLst/>
                <a:latin typeface="Arial" charset="0"/>
              </a:rPr>
              <a:t>UL: 10 Gbps</a:t>
            </a:r>
            <a:endParaRPr kumimoji="0" lang="en-US" sz="400" b="1" i="0" u="none" strike="noStrike" cap="none" normalizeH="0" baseline="0" dirty="0">
              <a:ln>
                <a:noFill/>
              </a:ln>
              <a:solidFill>
                <a:srgbClr val="000000"/>
              </a:solidFill>
              <a:effectLst/>
              <a:latin typeface="Arial" charset="0"/>
            </a:endParaRPr>
          </a:p>
        </p:txBody>
      </p:sp>
      <p:sp>
        <p:nvSpPr>
          <p:cNvPr id="16" name="Rechteck 15">
            <a:extLst>
              <a:ext uri="{FF2B5EF4-FFF2-40B4-BE49-F238E27FC236}">
                <a16:creationId xmlns:a16="http://schemas.microsoft.com/office/drawing/2014/main" id="{A3CC0F86-8878-77AD-4598-0CF2963A51C0}"/>
              </a:ext>
            </a:extLst>
          </p:cNvPr>
          <p:cNvSpPr/>
          <p:nvPr/>
        </p:nvSpPr>
        <p:spPr bwMode="auto">
          <a:xfrm>
            <a:off x="4594744" y="3549730"/>
            <a:ext cx="687865" cy="39743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600" b="1" i="0" u="none" strike="noStrike" cap="none" normalizeH="0" baseline="0" dirty="0">
                <a:ln>
                  <a:noFill/>
                </a:ln>
                <a:solidFill>
                  <a:srgbClr val="000000"/>
                </a:solidFill>
                <a:effectLst/>
                <a:latin typeface="Arial" charset="0"/>
              </a:rPr>
              <a:t>DL: 100 </a:t>
            </a:r>
            <a:r>
              <a:rPr lang="en-US" sz="600" b="1" dirty="0">
                <a:solidFill>
                  <a:srgbClr val="000000"/>
                </a:solidFill>
                <a:latin typeface="Arial" charset="0"/>
              </a:rPr>
              <a:t>M</a:t>
            </a:r>
            <a:r>
              <a:rPr kumimoji="0" lang="en-US" sz="600" b="1" i="0" u="none" strike="noStrike" cap="none" normalizeH="0" baseline="0" dirty="0">
                <a:ln>
                  <a:noFill/>
                </a:ln>
                <a:solidFill>
                  <a:srgbClr val="000000"/>
                </a:solidFill>
                <a:effectLst/>
                <a:latin typeface="Arial" charset="0"/>
              </a:rPr>
              <a:t>bps</a:t>
            </a:r>
            <a:br>
              <a:rPr kumimoji="0" lang="en-US" sz="600" b="1" i="0" u="none" strike="noStrike" cap="none" normalizeH="0" baseline="0" dirty="0">
                <a:ln>
                  <a:noFill/>
                </a:ln>
                <a:solidFill>
                  <a:srgbClr val="000000"/>
                </a:solidFill>
                <a:effectLst/>
                <a:latin typeface="Arial" charset="0"/>
              </a:rPr>
            </a:br>
            <a:r>
              <a:rPr kumimoji="0" lang="en-US" sz="600" b="1" i="0" u="none" strike="noStrike" cap="none" normalizeH="0" baseline="0" dirty="0">
                <a:ln>
                  <a:noFill/>
                </a:ln>
                <a:solidFill>
                  <a:srgbClr val="000000"/>
                </a:solidFill>
                <a:effectLst/>
                <a:latin typeface="Arial" charset="0"/>
              </a:rPr>
              <a:t>UL: 50 </a:t>
            </a:r>
            <a:r>
              <a:rPr lang="en-US" sz="600" b="1" dirty="0">
                <a:solidFill>
                  <a:srgbClr val="000000"/>
                </a:solidFill>
                <a:latin typeface="Arial" charset="0"/>
              </a:rPr>
              <a:t>M</a:t>
            </a:r>
            <a:r>
              <a:rPr kumimoji="0" lang="en-US" sz="600" b="1" i="0" u="none" strike="noStrike" cap="none" normalizeH="0" baseline="0" dirty="0">
                <a:ln>
                  <a:noFill/>
                </a:ln>
                <a:solidFill>
                  <a:srgbClr val="000000"/>
                </a:solidFill>
                <a:effectLst/>
                <a:latin typeface="Arial" charset="0"/>
              </a:rPr>
              <a:t>bps</a:t>
            </a:r>
            <a:endParaRPr kumimoji="0" lang="en-US" sz="400" b="1" i="0" u="none" strike="noStrike" cap="none" normalizeH="0" baseline="0" dirty="0">
              <a:ln>
                <a:noFill/>
              </a:ln>
              <a:solidFill>
                <a:srgbClr val="000000"/>
              </a:solidFill>
              <a:effectLst/>
              <a:latin typeface="Arial" charset="0"/>
            </a:endParaRPr>
          </a:p>
        </p:txBody>
      </p:sp>
      <p:sp>
        <p:nvSpPr>
          <p:cNvPr id="17" name="Rechteck 16">
            <a:extLst>
              <a:ext uri="{FF2B5EF4-FFF2-40B4-BE49-F238E27FC236}">
                <a16:creationId xmlns:a16="http://schemas.microsoft.com/office/drawing/2014/main" id="{6B197A24-C66B-1F8E-B925-333F1EBDCE4E}"/>
              </a:ext>
            </a:extLst>
          </p:cNvPr>
          <p:cNvSpPr/>
          <p:nvPr/>
        </p:nvSpPr>
        <p:spPr bwMode="auto">
          <a:xfrm>
            <a:off x="4400118" y="3954542"/>
            <a:ext cx="687865" cy="39743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600" b="1" i="0" u="none" strike="noStrike" cap="none" normalizeH="0" baseline="0" dirty="0">
                <a:ln>
                  <a:noFill/>
                </a:ln>
                <a:solidFill>
                  <a:srgbClr val="000000"/>
                </a:solidFill>
                <a:effectLst/>
                <a:latin typeface="Arial" charset="0"/>
              </a:rPr>
              <a:t>DL: 7.8 / 3.3</a:t>
            </a:r>
            <a:br>
              <a:rPr kumimoji="0" lang="en-US" sz="600" b="1" i="0" u="none" strike="noStrike" cap="none" normalizeH="0" baseline="0" dirty="0">
                <a:ln>
                  <a:noFill/>
                </a:ln>
                <a:solidFill>
                  <a:srgbClr val="000000"/>
                </a:solidFill>
                <a:effectLst/>
                <a:latin typeface="Arial" charset="0"/>
              </a:rPr>
            </a:br>
            <a:r>
              <a:rPr kumimoji="0" lang="en-US" sz="600" b="1" i="0" u="none" strike="noStrike" cap="none" normalizeH="0" baseline="0" dirty="0">
                <a:ln>
                  <a:noFill/>
                </a:ln>
                <a:solidFill>
                  <a:srgbClr val="000000"/>
                </a:solidFill>
                <a:effectLst/>
                <a:latin typeface="Arial" charset="0"/>
              </a:rPr>
              <a:t>UL: 5.4 / 1.6</a:t>
            </a:r>
            <a:endParaRPr kumimoji="0" lang="en-US" sz="400" b="1" i="0" u="none" strike="noStrike" cap="none" normalizeH="0" baseline="0" dirty="0">
              <a:ln>
                <a:noFill/>
              </a:ln>
              <a:solidFill>
                <a:srgbClr val="000000"/>
              </a:solidFill>
              <a:effectLst/>
              <a:latin typeface="Arial" charset="0"/>
            </a:endParaRPr>
          </a:p>
        </p:txBody>
      </p:sp>
      <p:sp>
        <p:nvSpPr>
          <p:cNvPr id="18" name="Rechteck 17">
            <a:extLst>
              <a:ext uri="{FF2B5EF4-FFF2-40B4-BE49-F238E27FC236}">
                <a16:creationId xmlns:a16="http://schemas.microsoft.com/office/drawing/2014/main" id="{BB0710BA-7B41-608C-C931-6D29704900F3}"/>
              </a:ext>
            </a:extLst>
          </p:cNvPr>
          <p:cNvSpPr/>
          <p:nvPr/>
        </p:nvSpPr>
        <p:spPr bwMode="auto">
          <a:xfrm>
            <a:off x="5346383" y="2373154"/>
            <a:ext cx="709048" cy="259080"/>
          </a:xfrm>
          <a:prstGeom prst="rect">
            <a:avLst/>
          </a:prstGeom>
          <a:solidFill>
            <a:srgbClr val="4795C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a:ln>
                  <a:noFill/>
                </a:ln>
                <a:solidFill>
                  <a:srgbClr val="C800BE"/>
                </a:solidFill>
                <a:effectLst/>
                <a:latin typeface="Arial" charset="0"/>
              </a:rPr>
              <a:t>  10 cm</a:t>
            </a:r>
            <a:endParaRPr kumimoji="0" lang="en-US" sz="1000" b="1" i="0" u="none" strike="noStrike" cap="none" normalizeH="0" baseline="0" dirty="0">
              <a:ln>
                <a:noFill/>
              </a:ln>
              <a:solidFill>
                <a:srgbClr val="C800BE"/>
              </a:solidFill>
              <a:effectLst/>
              <a:latin typeface="Arial" charset="0"/>
            </a:endParaRPr>
          </a:p>
        </p:txBody>
      </p:sp>
      <p:sp>
        <p:nvSpPr>
          <p:cNvPr id="26" name="Textfeld 25">
            <a:extLst>
              <a:ext uri="{FF2B5EF4-FFF2-40B4-BE49-F238E27FC236}">
                <a16:creationId xmlns:a16="http://schemas.microsoft.com/office/drawing/2014/main" id="{63C2B66C-9360-C6B2-0424-E09AD98C25A8}"/>
              </a:ext>
            </a:extLst>
          </p:cNvPr>
          <p:cNvSpPr txBox="1"/>
          <p:nvPr/>
        </p:nvSpPr>
        <p:spPr>
          <a:xfrm>
            <a:off x="7909772" y="256828"/>
            <a:ext cx="4220818" cy="730541"/>
          </a:xfrm>
          <a:prstGeom prst="rect">
            <a:avLst/>
          </a:prstGeom>
          <a:noFill/>
        </p:spPr>
        <p:txBody>
          <a:bodyPr wrap="none" lIns="0" tIns="0" rIns="0" bIns="0" rtlCol="0">
            <a:noAutofit/>
          </a:bodyPr>
          <a:lstStyle/>
          <a:p>
            <a:pPr>
              <a:buClr>
                <a:srgbClr val="E20074"/>
              </a:buClr>
              <a:buSzPct val="100000"/>
            </a:pPr>
            <a:r>
              <a:rPr lang="en-US" sz="2000" dirty="0">
                <a:solidFill>
                  <a:srgbClr val="C800BE"/>
                </a:solidFill>
                <a:latin typeface="TeleNeo Office"/>
              </a:rPr>
              <a:t>Purple: </a:t>
            </a:r>
            <a:br>
              <a:rPr lang="en-US" sz="2000" dirty="0">
                <a:solidFill>
                  <a:srgbClr val="C800BE"/>
                </a:solidFill>
                <a:latin typeface="TeleNeo Office"/>
              </a:rPr>
            </a:br>
            <a:r>
              <a:rPr lang="en-US" sz="2000" dirty="0">
                <a:solidFill>
                  <a:srgbClr val="C800BE"/>
                </a:solidFill>
                <a:latin typeface="TeleNeo Office ExtraBold"/>
              </a:rPr>
              <a:t>Suggested KPIs to be adopted by ITU  </a:t>
            </a:r>
            <a:endParaRPr lang="en-US" sz="1100" dirty="0">
              <a:solidFill>
                <a:srgbClr val="C800BE"/>
              </a:solidFill>
              <a:latin typeface="TeleNeo Office"/>
            </a:endParaRPr>
          </a:p>
          <a:p>
            <a:pPr>
              <a:buClr>
                <a:srgbClr val="E20074"/>
              </a:buClr>
              <a:buSzPct val="100000"/>
            </a:pPr>
            <a:endParaRPr lang="en-US" sz="1100" dirty="0">
              <a:solidFill>
                <a:srgbClr val="C800BE"/>
              </a:solidFill>
              <a:latin typeface="TeleNeo Office"/>
            </a:endParaRPr>
          </a:p>
        </p:txBody>
      </p:sp>
      <p:sp>
        <p:nvSpPr>
          <p:cNvPr id="2" name="Rechteck 1">
            <a:extLst>
              <a:ext uri="{FF2B5EF4-FFF2-40B4-BE49-F238E27FC236}">
                <a16:creationId xmlns:a16="http://schemas.microsoft.com/office/drawing/2014/main" id="{6E5320C0-1B38-92C7-52E2-DB0AC32FDB61}"/>
              </a:ext>
            </a:extLst>
          </p:cNvPr>
          <p:cNvSpPr/>
          <p:nvPr/>
        </p:nvSpPr>
        <p:spPr bwMode="auto">
          <a:xfrm>
            <a:off x="53789" y="6254872"/>
            <a:ext cx="2263703" cy="544660"/>
          </a:xfrm>
          <a:prstGeom prst="rect">
            <a:avLst/>
          </a:prstGeom>
          <a:solidFill>
            <a:srgbClr val="FFFFFF"/>
          </a:solidFill>
          <a:ln w="9525"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3" name="Rechteck 2">
            <a:extLst>
              <a:ext uri="{FF2B5EF4-FFF2-40B4-BE49-F238E27FC236}">
                <a16:creationId xmlns:a16="http://schemas.microsoft.com/office/drawing/2014/main" id="{BEA3C55C-12B6-3CC0-85CD-4B2F1180305F}"/>
              </a:ext>
            </a:extLst>
          </p:cNvPr>
          <p:cNvSpPr/>
          <p:nvPr/>
        </p:nvSpPr>
        <p:spPr bwMode="auto">
          <a:xfrm>
            <a:off x="4137610" y="4206240"/>
            <a:ext cx="687865" cy="39743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600" b="1" i="0" u="none" strike="noStrike" cap="none" normalizeH="0" baseline="0" dirty="0">
                <a:ln>
                  <a:noFill/>
                </a:ln>
                <a:solidFill>
                  <a:srgbClr val="000000"/>
                </a:solidFill>
                <a:effectLst/>
                <a:latin typeface="Arial" charset="0"/>
              </a:rPr>
              <a:t>10 </a:t>
            </a:r>
            <a:br>
              <a:rPr kumimoji="0" lang="en-US" sz="600" b="1" i="0" u="none" strike="noStrike" cap="none" normalizeH="0" baseline="0" dirty="0">
                <a:ln>
                  <a:noFill/>
                </a:ln>
                <a:solidFill>
                  <a:srgbClr val="000000"/>
                </a:solidFill>
                <a:effectLst/>
                <a:latin typeface="Arial" charset="0"/>
              </a:rPr>
            </a:br>
            <a:r>
              <a:rPr kumimoji="0" lang="en-US" sz="600" b="1" i="0" u="none" strike="noStrike" cap="none" normalizeH="0" baseline="0" dirty="0">
                <a:ln>
                  <a:noFill/>
                </a:ln>
                <a:solidFill>
                  <a:srgbClr val="000000"/>
                </a:solidFill>
                <a:effectLst/>
                <a:latin typeface="Arial" charset="0"/>
              </a:rPr>
              <a:t>Mbit/s/m</a:t>
            </a:r>
            <a:r>
              <a:rPr kumimoji="0" lang="en-US" sz="600" b="1" i="0" u="none" strike="noStrike" cap="none" normalizeH="0" baseline="30000" dirty="0">
                <a:ln>
                  <a:noFill/>
                </a:ln>
                <a:solidFill>
                  <a:srgbClr val="000000"/>
                </a:solidFill>
                <a:effectLst/>
                <a:latin typeface="Arial" charset="0"/>
              </a:rPr>
              <a:t>2</a:t>
            </a:r>
            <a:endParaRPr kumimoji="0" lang="en-US" sz="400" b="1" i="0" u="none" strike="noStrike" cap="none" normalizeH="0" baseline="30000" dirty="0">
              <a:ln>
                <a:noFill/>
              </a:ln>
              <a:solidFill>
                <a:srgbClr val="000000"/>
              </a:solidFill>
              <a:effectLst/>
              <a:latin typeface="Arial" charset="0"/>
            </a:endParaRPr>
          </a:p>
        </p:txBody>
      </p:sp>
      <p:sp>
        <p:nvSpPr>
          <p:cNvPr id="9" name="Rechteck 8">
            <a:extLst>
              <a:ext uri="{FF2B5EF4-FFF2-40B4-BE49-F238E27FC236}">
                <a16:creationId xmlns:a16="http://schemas.microsoft.com/office/drawing/2014/main" id="{D8AFBA19-FA16-284A-4F92-14C0D01CE386}"/>
              </a:ext>
            </a:extLst>
          </p:cNvPr>
          <p:cNvSpPr/>
          <p:nvPr/>
        </p:nvSpPr>
        <p:spPr bwMode="auto">
          <a:xfrm>
            <a:off x="4396158" y="5523547"/>
            <a:ext cx="1014168" cy="25908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a:ln>
                  <a:noFill/>
                </a:ln>
                <a:solidFill>
                  <a:srgbClr val="C800BE"/>
                </a:solidFill>
                <a:effectLst/>
                <a:latin typeface="Arial" charset="0"/>
              </a:rPr>
              <a:t>10 Mbit/s/m</a:t>
            </a:r>
            <a:r>
              <a:rPr kumimoji="0" lang="en-US" sz="1100" b="1" i="0" u="none" strike="noStrike" cap="none" normalizeH="0" baseline="30000" dirty="0">
                <a:ln>
                  <a:noFill/>
                </a:ln>
                <a:solidFill>
                  <a:srgbClr val="C800BE"/>
                </a:solidFill>
                <a:effectLst/>
                <a:latin typeface="Arial" charset="0"/>
              </a:rPr>
              <a:t>2</a:t>
            </a:r>
          </a:p>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1" i="0" u="none" strike="noStrike" cap="none" normalizeH="0" baseline="0" dirty="0">
              <a:ln>
                <a:noFill/>
              </a:ln>
              <a:solidFill>
                <a:srgbClr val="C800BE"/>
              </a:solidFill>
              <a:effectLst/>
              <a:latin typeface="Arial" charset="0"/>
            </a:endParaRPr>
          </a:p>
        </p:txBody>
      </p:sp>
      <p:sp>
        <p:nvSpPr>
          <p:cNvPr id="20" name="Oval 19">
            <a:extLst>
              <a:ext uri="{FF2B5EF4-FFF2-40B4-BE49-F238E27FC236}">
                <a16:creationId xmlns:a16="http://schemas.microsoft.com/office/drawing/2014/main" id="{9D9CE370-30C8-0F51-4000-1C8C6A5FD79C}"/>
              </a:ext>
            </a:extLst>
          </p:cNvPr>
          <p:cNvSpPr/>
          <p:nvPr/>
        </p:nvSpPr>
        <p:spPr bwMode="auto">
          <a:xfrm>
            <a:off x="7027336" y="4014786"/>
            <a:ext cx="232913" cy="229763"/>
          </a:xfrm>
          <a:prstGeom prst="ellipse">
            <a:avLst/>
          </a:prstGeom>
          <a:solidFill>
            <a:srgbClr val="C800B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charset="0"/>
            </a:endParaRPr>
          </a:p>
        </p:txBody>
      </p:sp>
      <p:sp>
        <p:nvSpPr>
          <p:cNvPr id="21" name="TextBox 20">
            <a:extLst>
              <a:ext uri="{FF2B5EF4-FFF2-40B4-BE49-F238E27FC236}">
                <a16:creationId xmlns:a16="http://schemas.microsoft.com/office/drawing/2014/main" id="{859C29FD-C067-5FFC-04F8-A9FFD3198C02}"/>
              </a:ext>
            </a:extLst>
          </p:cNvPr>
          <p:cNvSpPr txBox="1"/>
          <p:nvPr/>
        </p:nvSpPr>
        <p:spPr>
          <a:xfrm>
            <a:off x="7005773" y="3971593"/>
            <a:ext cx="276038" cy="307777"/>
          </a:xfrm>
          <a:prstGeom prst="rect">
            <a:avLst/>
          </a:prstGeom>
          <a:noFill/>
        </p:spPr>
        <p:txBody>
          <a:bodyPr wrap="none" rtlCol="0">
            <a:spAutoFit/>
          </a:bodyPr>
          <a:lstStyle/>
          <a:p>
            <a:r>
              <a:rPr lang="en-GB" sz="1400" b="1" dirty="0">
                <a:solidFill>
                  <a:schemeClr val="bg1"/>
                </a:solidFill>
              </a:rPr>
              <a:t>1</a:t>
            </a:r>
          </a:p>
        </p:txBody>
      </p:sp>
      <p:sp>
        <p:nvSpPr>
          <p:cNvPr id="25" name="Oval 24">
            <a:extLst>
              <a:ext uri="{FF2B5EF4-FFF2-40B4-BE49-F238E27FC236}">
                <a16:creationId xmlns:a16="http://schemas.microsoft.com/office/drawing/2014/main" id="{1DE9106D-1346-5308-F855-AF96C6D0E133}"/>
              </a:ext>
            </a:extLst>
          </p:cNvPr>
          <p:cNvSpPr/>
          <p:nvPr/>
        </p:nvSpPr>
        <p:spPr bwMode="auto">
          <a:xfrm>
            <a:off x="7064577" y="2738078"/>
            <a:ext cx="232913" cy="229763"/>
          </a:xfrm>
          <a:prstGeom prst="ellipse">
            <a:avLst/>
          </a:prstGeom>
          <a:solidFill>
            <a:srgbClr val="C800B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charset="0"/>
            </a:endParaRPr>
          </a:p>
        </p:txBody>
      </p:sp>
      <p:sp>
        <p:nvSpPr>
          <p:cNvPr id="28" name="TextBox 27">
            <a:extLst>
              <a:ext uri="{FF2B5EF4-FFF2-40B4-BE49-F238E27FC236}">
                <a16:creationId xmlns:a16="http://schemas.microsoft.com/office/drawing/2014/main" id="{788E6A8F-D3F3-91A4-D221-C01B0AB9685B}"/>
              </a:ext>
            </a:extLst>
          </p:cNvPr>
          <p:cNvSpPr txBox="1"/>
          <p:nvPr/>
        </p:nvSpPr>
        <p:spPr>
          <a:xfrm>
            <a:off x="7043014" y="2694885"/>
            <a:ext cx="276038" cy="307777"/>
          </a:xfrm>
          <a:prstGeom prst="rect">
            <a:avLst/>
          </a:prstGeom>
          <a:noFill/>
        </p:spPr>
        <p:txBody>
          <a:bodyPr wrap="none" rtlCol="0">
            <a:spAutoFit/>
          </a:bodyPr>
          <a:lstStyle/>
          <a:p>
            <a:r>
              <a:rPr lang="en-GB" sz="1400" b="1" dirty="0">
                <a:solidFill>
                  <a:schemeClr val="bg1"/>
                </a:solidFill>
              </a:rPr>
              <a:t>2</a:t>
            </a:r>
          </a:p>
        </p:txBody>
      </p:sp>
      <p:sp>
        <p:nvSpPr>
          <p:cNvPr id="31" name="Oval 30">
            <a:extLst>
              <a:ext uri="{FF2B5EF4-FFF2-40B4-BE49-F238E27FC236}">
                <a16:creationId xmlns:a16="http://schemas.microsoft.com/office/drawing/2014/main" id="{F154BD92-A7F3-9F84-9A51-90133EB88EDF}"/>
              </a:ext>
            </a:extLst>
          </p:cNvPr>
          <p:cNvSpPr/>
          <p:nvPr/>
        </p:nvSpPr>
        <p:spPr bwMode="auto">
          <a:xfrm>
            <a:off x="1669590" y="1901279"/>
            <a:ext cx="232913" cy="229763"/>
          </a:xfrm>
          <a:prstGeom prst="ellipse">
            <a:avLst/>
          </a:prstGeom>
          <a:solidFill>
            <a:srgbClr val="C800B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charset="0"/>
            </a:endParaRPr>
          </a:p>
        </p:txBody>
      </p:sp>
      <p:sp>
        <p:nvSpPr>
          <p:cNvPr id="32" name="TextBox 31">
            <a:extLst>
              <a:ext uri="{FF2B5EF4-FFF2-40B4-BE49-F238E27FC236}">
                <a16:creationId xmlns:a16="http://schemas.microsoft.com/office/drawing/2014/main" id="{68A4F37A-9B19-8D30-501D-AB1018242823}"/>
              </a:ext>
            </a:extLst>
          </p:cNvPr>
          <p:cNvSpPr txBox="1"/>
          <p:nvPr/>
        </p:nvSpPr>
        <p:spPr>
          <a:xfrm>
            <a:off x="1648027" y="1866243"/>
            <a:ext cx="276038" cy="307777"/>
          </a:xfrm>
          <a:prstGeom prst="rect">
            <a:avLst/>
          </a:prstGeom>
          <a:noFill/>
        </p:spPr>
        <p:txBody>
          <a:bodyPr wrap="none" rtlCol="0">
            <a:spAutoFit/>
          </a:bodyPr>
          <a:lstStyle/>
          <a:p>
            <a:r>
              <a:rPr lang="en-GB" sz="1400" b="1" dirty="0">
                <a:solidFill>
                  <a:schemeClr val="bg1"/>
                </a:solidFill>
              </a:rPr>
              <a:t>5</a:t>
            </a:r>
          </a:p>
        </p:txBody>
      </p:sp>
      <p:sp>
        <p:nvSpPr>
          <p:cNvPr id="33" name="Oval 32">
            <a:extLst>
              <a:ext uri="{FF2B5EF4-FFF2-40B4-BE49-F238E27FC236}">
                <a16:creationId xmlns:a16="http://schemas.microsoft.com/office/drawing/2014/main" id="{3213F68B-6332-DED6-D478-DCD9D447DEA0}"/>
              </a:ext>
            </a:extLst>
          </p:cNvPr>
          <p:cNvSpPr/>
          <p:nvPr/>
        </p:nvSpPr>
        <p:spPr bwMode="auto">
          <a:xfrm>
            <a:off x="4213408" y="1420198"/>
            <a:ext cx="232913" cy="229763"/>
          </a:xfrm>
          <a:prstGeom prst="ellipse">
            <a:avLst/>
          </a:prstGeom>
          <a:solidFill>
            <a:srgbClr val="C800B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charset="0"/>
            </a:endParaRPr>
          </a:p>
        </p:txBody>
      </p:sp>
      <p:sp>
        <p:nvSpPr>
          <p:cNvPr id="34" name="TextBox 33">
            <a:extLst>
              <a:ext uri="{FF2B5EF4-FFF2-40B4-BE49-F238E27FC236}">
                <a16:creationId xmlns:a16="http://schemas.microsoft.com/office/drawing/2014/main" id="{795B0E1B-C8D1-3F5D-4CB8-7BDB43A58CC3}"/>
              </a:ext>
            </a:extLst>
          </p:cNvPr>
          <p:cNvSpPr txBox="1"/>
          <p:nvPr/>
        </p:nvSpPr>
        <p:spPr>
          <a:xfrm>
            <a:off x="4191845" y="1377005"/>
            <a:ext cx="276038" cy="307777"/>
          </a:xfrm>
          <a:prstGeom prst="rect">
            <a:avLst/>
          </a:prstGeom>
          <a:noFill/>
        </p:spPr>
        <p:txBody>
          <a:bodyPr wrap="none" rtlCol="0">
            <a:spAutoFit/>
          </a:bodyPr>
          <a:lstStyle/>
          <a:p>
            <a:r>
              <a:rPr lang="en-GB" sz="1400" b="1" dirty="0">
                <a:solidFill>
                  <a:schemeClr val="bg1"/>
                </a:solidFill>
              </a:rPr>
              <a:t>4</a:t>
            </a:r>
          </a:p>
        </p:txBody>
      </p:sp>
      <p:sp>
        <p:nvSpPr>
          <p:cNvPr id="35" name="Oval 34">
            <a:extLst>
              <a:ext uri="{FF2B5EF4-FFF2-40B4-BE49-F238E27FC236}">
                <a16:creationId xmlns:a16="http://schemas.microsoft.com/office/drawing/2014/main" id="{83063420-169B-108F-582C-0AB68DE387CB}"/>
              </a:ext>
            </a:extLst>
          </p:cNvPr>
          <p:cNvSpPr/>
          <p:nvPr/>
        </p:nvSpPr>
        <p:spPr bwMode="auto">
          <a:xfrm>
            <a:off x="5243680" y="2476710"/>
            <a:ext cx="232913" cy="229763"/>
          </a:xfrm>
          <a:prstGeom prst="ellipse">
            <a:avLst/>
          </a:prstGeom>
          <a:solidFill>
            <a:srgbClr val="C800B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charset="0"/>
            </a:endParaRPr>
          </a:p>
        </p:txBody>
      </p:sp>
      <p:sp>
        <p:nvSpPr>
          <p:cNvPr id="36" name="TextBox 35">
            <a:extLst>
              <a:ext uri="{FF2B5EF4-FFF2-40B4-BE49-F238E27FC236}">
                <a16:creationId xmlns:a16="http://schemas.microsoft.com/office/drawing/2014/main" id="{451D775E-06CC-3CA7-D334-4734061DFDD8}"/>
              </a:ext>
            </a:extLst>
          </p:cNvPr>
          <p:cNvSpPr txBox="1"/>
          <p:nvPr/>
        </p:nvSpPr>
        <p:spPr>
          <a:xfrm>
            <a:off x="5222117" y="2433517"/>
            <a:ext cx="276038" cy="307777"/>
          </a:xfrm>
          <a:prstGeom prst="rect">
            <a:avLst/>
          </a:prstGeom>
          <a:noFill/>
        </p:spPr>
        <p:txBody>
          <a:bodyPr wrap="none" rtlCol="0">
            <a:spAutoFit/>
          </a:bodyPr>
          <a:lstStyle/>
          <a:p>
            <a:r>
              <a:rPr lang="en-GB" sz="1400" b="1" dirty="0">
                <a:solidFill>
                  <a:schemeClr val="bg1"/>
                </a:solidFill>
              </a:rPr>
              <a:t>3</a:t>
            </a:r>
          </a:p>
        </p:txBody>
      </p:sp>
      <p:sp>
        <p:nvSpPr>
          <p:cNvPr id="37" name="Oval 36">
            <a:extLst>
              <a:ext uri="{FF2B5EF4-FFF2-40B4-BE49-F238E27FC236}">
                <a16:creationId xmlns:a16="http://schemas.microsoft.com/office/drawing/2014/main" id="{A2634D2E-37D2-23B1-C7E0-DA845802AE82}"/>
              </a:ext>
            </a:extLst>
          </p:cNvPr>
          <p:cNvSpPr/>
          <p:nvPr/>
        </p:nvSpPr>
        <p:spPr bwMode="auto">
          <a:xfrm>
            <a:off x="8216921" y="1209965"/>
            <a:ext cx="232913" cy="229763"/>
          </a:xfrm>
          <a:prstGeom prst="ellipse">
            <a:avLst/>
          </a:prstGeom>
          <a:solidFill>
            <a:srgbClr val="C800B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charset="0"/>
            </a:endParaRPr>
          </a:p>
        </p:txBody>
      </p:sp>
      <p:sp>
        <p:nvSpPr>
          <p:cNvPr id="38" name="TextBox 37">
            <a:extLst>
              <a:ext uri="{FF2B5EF4-FFF2-40B4-BE49-F238E27FC236}">
                <a16:creationId xmlns:a16="http://schemas.microsoft.com/office/drawing/2014/main" id="{E0FF3CDE-8183-D2F9-B114-9B43C984FC8B}"/>
              </a:ext>
            </a:extLst>
          </p:cNvPr>
          <p:cNvSpPr txBox="1"/>
          <p:nvPr/>
        </p:nvSpPr>
        <p:spPr>
          <a:xfrm>
            <a:off x="8178106" y="1166772"/>
            <a:ext cx="276038" cy="307777"/>
          </a:xfrm>
          <a:prstGeom prst="rect">
            <a:avLst/>
          </a:prstGeom>
          <a:noFill/>
        </p:spPr>
        <p:txBody>
          <a:bodyPr wrap="none" rtlCol="0">
            <a:spAutoFit/>
          </a:bodyPr>
          <a:lstStyle/>
          <a:p>
            <a:r>
              <a:rPr lang="en-GB" sz="1400" b="1" dirty="0">
                <a:solidFill>
                  <a:schemeClr val="bg1"/>
                </a:solidFill>
              </a:rPr>
              <a:t>1</a:t>
            </a:r>
          </a:p>
        </p:txBody>
      </p:sp>
      <p:sp>
        <p:nvSpPr>
          <p:cNvPr id="39" name="TextBox 38">
            <a:extLst>
              <a:ext uri="{FF2B5EF4-FFF2-40B4-BE49-F238E27FC236}">
                <a16:creationId xmlns:a16="http://schemas.microsoft.com/office/drawing/2014/main" id="{6DB97FA4-CF69-B7EE-42DA-99A774093376}"/>
              </a:ext>
            </a:extLst>
          </p:cNvPr>
          <p:cNvSpPr txBox="1"/>
          <p:nvPr/>
        </p:nvSpPr>
        <p:spPr>
          <a:xfrm>
            <a:off x="8498498" y="1135994"/>
            <a:ext cx="3156804" cy="523220"/>
          </a:xfrm>
          <a:prstGeom prst="rect">
            <a:avLst/>
          </a:prstGeom>
          <a:noFill/>
        </p:spPr>
        <p:txBody>
          <a:bodyPr wrap="square" rtlCol="0">
            <a:spAutoFit/>
          </a:bodyPr>
          <a:lstStyle/>
          <a:p>
            <a:r>
              <a:rPr lang="en-GB" sz="1400" dirty="0"/>
              <a:t>Multiple UEDR values are proposed for different deployment cases. See slide 6.      </a:t>
            </a:r>
          </a:p>
        </p:txBody>
      </p:sp>
      <p:sp>
        <p:nvSpPr>
          <p:cNvPr id="43" name="Oval 42">
            <a:extLst>
              <a:ext uri="{FF2B5EF4-FFF2-40B4-BE49-F238E27FC236}">
                <a16:creationId xmlns:a16="http://schemas.microsoft.com/office/drawing/2014/main" id="{1F38C9D9-5B2E-CB51-0FA3-03DF30711D0F}"/>
              </a:ext>
            </a:extLst>
          </p:cNvPr>
          <p:cNvSpPr/>
          <p:nvPr/>
        </p:nvSpPr>
        <p:spPr bwMode="auto">
          <a:xfrm>
            <a:off x="8188171" y="1748255"/>
            <a:ext cx="232913" cy="229763"/>
          </a:xfrm>
          <a:prstGeom prst="ellipse">
            <a:avLst/>
          </a:prstGeom>
          <a:solidFill>
            <a:srgbClr val="C800B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charset="0"/>
            </a:endParaRPr>
          </a:p>
        </p:txBody>
      </p:sp>
      <p:sp>
        <p:nvSpPr>
          <p:cNvPr id="44" name="TextBox 43">
            <a:extLst>
              <a:ext uri="{FF2B5EF4-FFF2-40B4-BE49-F238E27FC236}">
                <a16:creationId xmlns:a16="http://schemas.microsoft.com/office/drawing/2014/main" id="{ED0BE96C-2155-339F-26DA-04B4126095E3}"/>
              </a:ext>
            </a:extLst>
          </p:cNvPr>
          <p:cNvSpPr txBox="1"/>
          <p:nvPr/>
        </p:nvSpPr>
        <p:spPr>
          <a:xfrm>
            <a:off x="8166608" y="1705062"/>
            <a:ext cx="276038" cy="307777"/>
          </a:xfrm>
          <a:prstGeom prst="rect">
            <a:avLst/>
          </a:prstGeom>
          <a:noFill/>
        </p:spPr>
        <p:txBody>
          <a:bodyPr wrap="none" rtlCol="0">
            <a:spAutoFit/>
          </a:bodyPr>
          <a:lstStyle/>
          <a:p>
            <a:r>
              <a:rPr lang="en-GB" sz="1400" b="1" dirty="0">
                <a:solidFill>
                  <a:schemeClr val="bg1"/>
                </a:solidFill>
              </a:rPr>
              <a:t>2</a:t>
            </a:r>
          </a:p>
        </p:txBody>
      </p:sp>
      <p:sp>
        <p:nvSpPr>
          <p:cNvPr id="45" name="TextBox 44">
            <a:extLst>
              <a:ext uri="{FF2B5EF4-FFF2-40B4-BE49-F238E27FC236}">
                <a16:creationId xmlns:a16="http://schemas.microsoft.com/office/drawing/2014/main" id="{1CA64CBC-B58F-5060-0455-40E8E8E69903}"/>
              </a:ext>
            </a:extLst>
          </p:cNvPr>
          <p:cNvSpPr txBox="1"/>
          <p:nvPr/>
        </p:nvSpPr>
        <p:spPr>
          <a:xfrm>
            <a:off x="8469748" y="1674284"/>
            <a:ext cx="3156804" cy="954107"/>
          </a:xfrm>
          <a:prstGeom prst="rect">
            <a:avLst/>
          </a:prstGeom>
          <a:noFill/>
        </p:spPr>
        <p:txBody>
          <a:bodyPr wrap="square" rtlCol="0">
            <a:spAutoFit/>
          </a:bodyPr>
          <a:lstStyle/>
          <a:p>
            <a:r>
              <a:rPr lang="en-GB" sz="1400" dirty="0"/>
              <a:t>Peak data rate values are of diminishing relevance to customers. Lower values should be included for 200 MHz bandwidth (~7 GHz)       </a:t>
            </a:r>
          </a:p>
        </p:txBody>
      </p:sp>
      <p:sp>
        <p:nvSpPr>
          <p:cNvPr id="46" name="Oval 45">
            <a:extLst>
              <a:ext uri="{FF2B5EF4-FFF2-40B4-BE49-F238E27FC236}">
                <a16:creationId xmlns:a16="http://schemas.microsoft.com/office/drawing/2014/main" id="{AB60E124-E00C-B010-5CE5-A3A5CDDF8D8C}"/>
              </a:ext>
            </a:extLst>
          </p:cNvPr>
          <p:cNvSpPr/>
          <p:nvPr/>
        </p:nvSpPr>
        <p:spPr bwMode="auto">
          <a:xfrm>
            <a:off x="8202551" y="2661074"/>
            <a:ext cx="232913" cy="229763"/>
          </a:xfrm>
          <a:prstGeom prst="ellipse">
            <a:avLst/>
          </a:prstGeom>
          <a:solidFill>
            <a:srgbClr val="C800B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charset="0"/>
            </a:endParaRPr>
          </a:p>
        </p:txBody>
      </p:sp>
      <p:sp>
        <p:nvSpPr>
          <p:cNvPr id="47" name="TextBox 46">
            <a:extLst>
              <a:ext uri="{FF2B5EF4-FFF2-40B4-BE49-F238E27FC236}">
                <a16:creationId xmlns:a16="http://schemas.microsoft.com/office/drawing/2014/main" id="{285E5314-1CAA-0A4A-6C65-3707709970AC}"/>
              </a:ext>
            </a:extLst>
          </p:cNvPr>
          <p:cNvSpPr txBox="1"/>
          <p:nvPr/>
        </p:nvSpPr>
        <p:spPr>
          <a:xfrm>
            <a:off x="8172362" y="2617881"/>
            <a:ext cx="276038" cy="307777"/>
          </a:xfrm>
          <a:prstGeom prst="rect">
            <a:avLst/>
          </a:prstGeom>
          <a:noFill/>
        </p:spPr>
        <p:txBody>
          <a:bodyPr wrap="none" rtlCol="0">
            <a:spAutoFit/>
          </a:bodyPr>
          <a:lstStyle/>
          <a:p>
            <a:r>
              <a:rPr lang="en-GB" sz="1400" b="1" dirty="0">
                <a:solidFill>
                  <a:schemeClr val="bg1"/>
                </a:solidFill>
              </a:rPr>
              <a:t>3</a:t>
            </a:r>
          </a:p>
        </p:txBody>
      </p:sp>
      <p:sp>
        <p:nvSpPr>
          <p:cNvPr id="48" name="TextBox 47">
            <a:extLst>
              <a:ext uri="{FF2B5EF4-FFF2-40B4-BE49-F238E27FC236}">
                <a16:creationId xmlns:a16="http://schemas.microsoft.com/office/drawing/2014/main" id="{6A9DBCDD-7DC3-1769-B8F5-5F8312A28EF1}"/>
              </a:ext>
            </a:extLst>
          </p:cNvPr>
          <p:cNvSpPr txBox="1"/>
          <p:nvPr/>
        </p:nvSpPr>
        <p:spPr>
          <a:xfrm>
            <a:off x="8475502" y="3013823"/>
            <a:ext cx="3156804" cy="738664"/>
          </a:xfrm>
          <a:prstGeom prst="rect">
            <a:avLst/>
          </a:prstGeom>
          <a:noFill/>
        </p:spPr>
        <p:txBody>
          <a:bodyPr wrap="square" rtlCol="0">
            <a:spAutoFit/>
          </a:bodyPr>
          <a:lstStyle/>
          <a:p>
            <a:r>
              <a:rPr lang="en-GB" sz="1400" dirty="0"/>
              <a:t>A quantified target value for Energy Efficiency is recommended. Other KPIs/KVIs also TBD.  </a:t>
            </a:r>
          </a:p>
        </p:txBody>
      </p:sp>
      <p:sp>
        <p:nvSpPr>
          <p:cNvPr id="58" name="Oval 57">
            <a:extLst>
              <a:ext uri="{FF2B5EF4-FFF2-40B4-BE49-F238E27FC236}">
                <a16:creationId xmlns:a16="http://schemas.microsoft.com/office/drawing/2014/main" id="{FADC3575-6971-47C8-BBA9-CA8B21FAA14C}"/>
              </a:ext>
            </a:extLst>
          </p:cNvPr>
          <p:cNvSpPr/>
          <p:nvPr/>
        </p:nvSpPr>
        <p:spPr bwMode="auto">
          <a:xfrm>
            <a:off x="8208301" y="3079168"/>
            <a:ext cx="232913" cy="229763"/>
          </a:xfrm>
          <a:prstGeom prst="ellipse">
            <a:avLst/>
          </a:prstGeom>
          <a:solidFill>
            <a:srgbClr val="C800B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charset="0"/>
            </a:endParaRPr>
          </a:p>
        </p:txBody>
      </p:sp>
      <p:sp>
        <p:nvSpPr>
          <p:cNvPr id="59" name="TextBox 58">
            <a:extLst>
              <a:ext uri="{FF2B5EF4-FFF2-40B4-BE49-F238E27FC236}">
                <a16:creationId xmlns:a16="http://schemas.microsoft.com/office/drawing/2014/main" id="{6F69CE96-16E4-676F-0651-06ECA9AF5991}"/>
              </a:ext>
            </a:extLst>
          </p:cNvPr>
          <p:cNvSpPr txBox="1"/>
          <p:nvPr/>
        </p:nvSpPr>
        <p:spPr>
          <a:xfrm>
            <a:off x="8178112" y="3035975"/>
            <a:ext cx="276038" cy="307777"/>
          </a:xfrm>
          <a:prstGeom prst="rect">
            <a:avLst/>
          </a:prstGeom>
          <a:noFill/>
        </p:spPr>
        <p:txBody>
          <a:bodyPr wrap="none" rtlCol="0">
            <a:spAutoFit/>
          </a:bodyPr>
          <a:lstStyle/>
          <a:p>
            <a:r>
              <a:rPr lang="en-GB" sz="1400" b="1" dirty="0">
                <a:solidFill>
                  <a:schemeClr val="bg1"/>
                </a:solidFill>
              </a:rPr>
              <a:t>4</a:t>
            </a:r>
          </a:p>
        </p:txBody>
      </p:sp>
      <p:sp>
        <p:nvSpPr>
          <p:cNvPr id="60" name="TextBox 59">
            <a:extLst>
              <a:ext uri="{FF2B5EF4-FFF2-40B4-BE49-F238E27FC236}">
                <a16:creationId xmlns:a16="http://schemas.microsoft.com/office/drawing/2014/main" id="{3DB11C85-4EEB-A547-AD5B-20FFE7E5F0F5}"/>
              </a:ext>
            </a:extLst>
          </p:cNvPr>
          <p:cNvSpPr txBox="1"/>
          <p:nvPr/>
        </p:nvSpPr>
        <p:spPr>
          <a:xfrm>
            <a:off x="8500521" y="3789203"/>
            <a:ext cx="3371438" cy="954107"/>
          </a:xfrm>
          <a:prstGeom prst="rect">
            <a:avLst/>
          </a:prstGeom>
          <a:noFill/>
        </p:spPr>
        <p:txBody>
          <a:bodyPr wrap="square" rtlCol="0">
            <a:spAutoFit/>
          </a:bodyPr>
          <a:lstStyle/>
          <a:p>
            <a:r>
              <a:rPr lang="en-GB" sz="1400" dirty="0"/>
              <a:t>Integration of TN and NTN is required to improve coverage. Common methods for extending coverage at a lower data rate should be considered for various use cases </a:t>
            </a:r>
          </a:p>
        </p:txBody>
      </p:sp>
      <p:sp>
        <p:nvSpPr>
          <p:cNvPr id="62" name="TextBox 61">
            <a:extLst>
              <a:ext uri="{FF2B5EF4-FFF2-40B4-BE49-F238E27FC236}">
                <a16:creationId xmlns:a16="http://schemas.microsoft.com/office/drawing/2014/main" id="{4B4343DE-99B4-7BC6-5A67-05B8A7C14195}"/>
              </a:ext>
            </a:extLst>
          </p:cNvPr>
          <p:cNvSpPr txBox="1"/>
          <p:nvPr/>
        </p:nvSpPr>
        <p:spPr>
          <a:xfrm>
            <a:off x="8514898" y="5732593"/>
            <a:ext cx="3357061" cy="523220"/>
          </a:xfrm>
          <a:prstGeom prst="rect">
            <a:avLst/>
          </a:prstGeom>
          <a:noFill/>
        </p:spPr>
        <p:txBody>
          <a:bodyPr wrap="square" rtlCol="0">
            <a:spAutoFit/>
          </a:bodyPr>
          <a:lstStyle/>
          <a:p>
            <a:r>
              <a:rPr lang="en-GB" sz="1400" dirty="0"/>
              <a:t>Area traffic capacity value applicable for indoor deployment only</a:t>
            </a:r>
          </a:p>
        </p:txBody>
      </p:sp>
      <p:sp>
        <p:nvSpPr>
          <p:cNvPr id="63" name="Oval 62">
            <a:extLst>
              <a:ext uri="{FF2B5EF4-FFF2-40B4-BE49-F238E27FC236}">
                <a16:creationId xmlns:a16="http://schemas.microsoft.com/office/drawing/2014/main" id="{57F15BA4-C3C2-CC81-2D3B-F28B2F96DD98}"/>
              </a:ext>
            </a:extLst>
          </p:cNvPr>
          <p:cNvSpPr/>
          <p:nvPr/>
        </p:nvSpPr>
        <p:spPr bwMode="auto">
          <a:xfrm>
            <a:off x="4142487" y="5788910"/>
            <a:ext cx="232913" cy="229763"/>
          </a:xfrm>
          <a:prstGeom prst="ellipse">
            <a:avLst/>
          </a:prstGeom>
          <a:solidFill>
            <a:srgbClr val="C800B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charset="0"/>
            </a:endParaRPr>
          </a:p>
        </p:txBody>
      </p:sp>
      <p:sp>
        <p:nvSpPr>
          <p:cNvPr id="64" name="TextBox 63">
            <a:extLst>
              <a:ext uri="{FF2B5EF4-FFF2-40B4-BE49-F238E27FC236}">
                <a16:creationId xmlns:a16="http://schemas.microsoft.com/office/drawing/2014/main" id="{9AD0F6CD-DAE5-6C85-67AC-F7BD138D93D9}"/>
              </a:ext>
            </a:extLst>
          </p:cNvPr>
          <p:cNvSpPr txBox="1"/>
          <p:nvPr/>
        </p:nvSpPr>
        <p:spPr>
          <a:xfrm>
            <a:off x="4120924" y="5753874"/>
            <a:ext cx="276038" cy="307777"/>
          </a:xfrm>
          <a:prstGeom prst="rect">
            <a:avLst/>
          </a:prstGeom>
          <a:noFill/>
        </p:spPr>
        <p:txBody>
          <a:bodyPr wrap="none" rtlCol="0">
            <a:spAutoFit/>
          </a:bodyPr>
          <a:lstStyle/>
          <a:p>
            <a:r>
              <a:rPr lang="en-GB" sz="1400" b="1" dirty="0">
                <a:solidFill>
                  <a:schemeClr val="bg1"/>
                </a:solidFill>
              </a:rPr>
              <a:t>7</a:t>
            </a:r>
          </a:p>
        </p:txBody>
      </p:sp>
      <p:sp>
        <p:nvSpPr>
          <p:cNvPr id="65" name="Oval 64">
            <a:extLst>
              <a:ext uri="{FF2B5EF4-FFF2-40B4-BE49-F238E27FC236}">
                <a16:creationId xmlns:a16="http://schemas.microsoft.com/office/drawing/2014/main" id="{5FD178EE-6B67-2FAB-71E6-07D96BB17D27}"/>
              </a:ext>
            </a:extLst>
          </p:cNvPr>
          <p:cNvSpPr/>
          <p:nvPr/>
        </p:nvSpPr>
        <p:spPr bwMode="auto">
          <a:xfrm>
            <a:off x="8178821" y="3832976"/>
            <a:ext cx="232913" cy="229763"/>
          </a:xfrm>
          <a:prstGeom prst="ellipse">
            <a:avLst/>
          </a:prstGeom>
          <a:solidFill>
            <a:srgbClr val="C800B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charset="0"/>
            </a:endParaRPr>
          </a:p>
        </p:txBody>
      </p:sp>
      <p:sp>
        <p:nvSpPr>
          <p:cNvPr id="66" name="TextBox 65">
            <a:extLst>
              <a:ext uri="{FF2B5EF4-FFF2-40B4-BE49-F238E27FC236}">
                <a16:creationId xmlns:a16="http://schemas.microsoft.com/office/drawing/2014/main" id="{F6EF54D0-7199-66FD-9537-D360C7C86AC3}"/>
              </a:ext>
            </a:extLst>
          </p:cNvPr>
          <p:cNvSpPr txBox="1"/>
          <p:nvPr/>
        </p:nvSpPr>
        <p:spPr>
          <a:xfrm>
            <a:off x="8140006" y="3789783"/>
            <a:ext cx="276038" cy="307777"/>
          </a:xfrm>
          <a:prstGeom prst="rect">
            <a:avLst/>
          </a:prstGeom>
          <a:noFill/>
        </p:spPr>
        <p:txBody>
          <a:bodyPr wrap="none" rtlCol="0">
            <a:spAutoFit/>
          </a:bodyPr>
          <a:lstStyle/>
          <a:p>
            <a:r>
              <a:rPr lang="en-GB" sz="1400" b="1" dirty="0">
                <a:solidFill>
                  <a:schemeClr val="bg1"/>
                </a:solidFill>
              </a:rPr>
              <a:t>5</a:t>
            </a:r>
          </a:p>
        </p:txBody>
      </p:sp>
      <p:sp>
        <p:nvSpPr>
          <p:cNvPr id="67" name="Oval 66">
            <a:extLst>
              <a:ext uri="{FF2B5EF4-FFF2-40B4-BE49-F238E27FC236}">
                <a16:creationId xmlns:a16="http://schemas.microsoft.com/office/drawing/2014/main" id="{A95A64D6-8742-7CB0-30FF-693EB2C3CDA5}"/>
              </a:ext>
            </a:extLst>
          </p:cNvPr>
          <p:cNvSpPr/>
          <p:nvPr/>
        </p:nvSpPr>
        <p:spPr bwMode="auto">
          <a:xfrm>
            <a:off x="4873039" y="5772617"/>
            <a:ext cx="232913" cy="229763"/>
          </a:xfrm>
          <a:prstGeom prst="ellipse">
            <a:avLst/>
          </a:prstGeom>
          <a:solidFill>
            <a:srgbClr val="C800B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charset="0"/>
            </a:endParaRPr>
          </a:p>
        </p:txBody>
      </p:sp>
      <p:sp>
        <p:nvSpPr>
          <p:cNvPr id="68" name="TextBox 67">
            <a:extLst>
              <a:ext uri="{FF2B5EF4-FFF2-40B4-BE49-F238E27FC236}">
                <a16:creationId xmlns:a16="http://schemas.microsoft.com/office/drawing/2014/main" id="{4BEFF657-8E31-D92B-11A3-5FF07A2E8B31}"/>
              </a:ext>
            </a:extLst>
          </p:cNvPr>
          <p:cNvSpPr txBox="1"/>
          <p:nvPr/>
        </p:nvSpPr>
        <p:spPr>
          <a:xfrm>
            <a:off x="4834224" y="5729424"/>
            <a:ext cx="276038" cy="307777"/>
          </a:xfrm>
          <a:prstGeom prst="rect">
            <a:avLst/>
          </a:prstGeom>
          <a:noFill/>
        </p:spPr>
        <p:txBody>
          <a:bodyPr wrap="none" rtlCol="0">
            <a:spAutoFit/>
          </a:bodyPr>
          <a:lstStyle/>
          <a:p>
            <a:r>
              <a:rPr lang="en-GB" sz="1400" b="1" dirty="0">
                <a:solidFill>
                  <a:schemeClr val="bg1"/>
                </a:solidFill>
              </a:rPr>
              <a:t>8</a:t>
            </a:r>
          </a:p>
        </p:txBody>
      </p:sp>
      <p:sp>
        <p:nvSpPr>
          <p:cNvPr id="69" name="TextBox 68">
            <a:extLst>
              <a:ext uri="{FF2B5EF4-FFF2-40B4-BE49-F238E27FC236}">
                <a16:creationId xmlns:a16="http://schemas.microsoft.com/office/drawing/2014/main" id="{32D249BC-9352-62C6-75A6-9BCA2D57DCD9}"/>
              </a:ext>
            </a:extLst>
          </p:cNvPr>
          <p:cNvSpPr txBox="1"/>
          <p:nvPr/>
        </p:nvSpPr>
        <p:spPr>
          <a:xfrm>
            <a:off x="8475502" y="2587103"/>
            <a:ext cx="3156804" cy="307777"/>
          </a:xfrm>
          <a:prstGeom prst="rect">
            <a:avLst/>
          </a:prstGeom>
          <a:noFill/>
        </p:spPr>
        <p:txBody>
          <a:bodyPr wrap="square" rtlCol="0">
            <a:spAutoFit/>
          </a:bodyPr>
          <a:lstStyle/>
          <a:p>
            <a:r>
              <a:rPr lang="en-GB" sz="1400" dirty="0"/>
              <a:t>10 cm an optional capability for indoor</a:t>
            </a:r>
          </a:p>
        </p:txBody>
      </p:sp>
      <p:sp>
        <p:nvSpPr>
          <p:cNvPr id="70" name="Oval 69">
            <a:extLst>
              <a:ext uri="{FF2B5EF4-FFF2-40B4-BE49-F238E27FC236}">
                <a16:creationId xmlns:a16="http://schemas.microsoft.com/office/drawing/2014/main" id="{89C40E83-9921-0776-01E2-96F76BC1A7B4}"/>
              </a:ext>
            </a:extLst>
          </p:cNvPr>
          <p:cNvSpPr/>
          <p:nvPr/>
        </p:nvSpPr>
        <p:spPr bwMode="auto">
          <a:xfrm>
            <a:off x="8194061" y="5878303"/>
            <a:ext cx="232913" cy="229763"/>
          </a:xfrm>
          <a:prstGeom prst="ellipse">
            <a:avLst/>
          </a:prstGeom>
          <a:solidFill>
            <a:srgbClr val="C800B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charset="0"/>
            </a:endParaRPr>
          </a:p>
        </p:txBody>
      </p:sp>
      <p:sp>
        <p:nvSpPr>
          <p:cNvPr id="71" name="TextBox 70">
            <a:extLst>
              <a:ext uri="{FF2B5EF4-FFF2-40B4-BE49-F238E27FC236}">
                <a16:creationId xmlns:a16="http://schemas.microsoft.com/office/drawing/2014/main" id="{6EA8D1DA-B949-CA40-3CF3-7439C6C2ED17}"/>
              </a:ext>
            </a:extLst>
          </p:cNvPr>
          <p:cNvSpPr txBox="1"/>
          <p:nvPr/>
        </p:nvSpPr>
        <p:spPr>
          <a:xfrm>
            <a:off x="8155246" y="5857970"/>
            <a:ext cx="276038" cy="307777"/>
          </a:xfrm>
          <a:prstGeom prst="rect">
            <a:avLst/>
          </a:prstGeom>
          <a:noFill/>
        </p:spPr>
        <p:txBody>
          <a:bodyPr wrap="none" rtlCol="0">
            <a:spAutoFit/>
          </a:bodyPr>
          <a:lstStyle/>
          <a:p>
            <a:r>
              <a:rPr lang="en-GB" sz="1400" b="1" dirty="0">
                <a:solidFill>
                  <a:schemeClr val="bg1"/>
                </a:solidFill>
              </a:rPr>
              <a:t>8</a:t>
            </a:r>
          </a:p>
        </p:txBody>
      </p:sp>
      <p:sp>
        <p:nvSpPr>
          <p:cNvPr id="72" name="Oval 71">
            <a:extLst>
              <a:ext uri="{FF2B5EF4-FFF2-40B4-BE49-F238E27FC236}">
                <a16:creationId xmlns:a16="http://schemas.microsoft.com/office/drawing/2014/main" id="{A0740CFD-D556-2569-BEDF-E8A9919E0E72}"/>
              </a:ext>
            </a:extLst>
          </p:cNvPr>
          <p:cNvSpPr/>
          <p:nvPr/>
        </p:nvSpPr>
        <p:spPr bwMode="auto">
          <a:xfrm>
            <a:off x="8194061" y="5478896"/>
            <a:ext cx="232913" cy="229763"/>
          </a:xfrm>
          <a:prstGeom prst="ellipse">
            <a:avLst/>
          </a:prstGeom>
          <a:solidFill>
            <a:srgbClr val="C800B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charset="0"/>
            </a:endParaRPr>
          </a:p>
        </p:txBody>
      </p:sp>
      <p:sp>
        <p:nvSpPr>
          <p:cNvPr id="73" name="TextBox 72">
            <a:extLst>
              <a:ext uri="{FF2B5EF4-FFF2-40B4-BE49-F238E27FC236}">
                <a16:creationId xmlns:a16="http://schemas.microsoft.com/office/drawing/2014/main" id="{0C469BCA-5DCD-C343-166B-39489AAC4357}"/>
              </a:ext>
            </a:extLst>
          </p:cNvPr>
          <p:cNvSpPr txBox="1"/>
          <p:nvPr/>
        </p:nvSpPr>
        <p:spPr>
          <a:xfrm>
            <a:off x="8155246" y="5435703"/>
            <a:ext cx="276038" cy="307777"/>
          </a:xfrm>
          <a:prstGeom prst="rect">
            <a:avLst/>
          </a:prstGeom>
          <a:noFill/>
        </p:spPr>
        <p:txBody>
          <a:bodyPr wrap="none" rtlCol="0">
            <a:spAutoFit/>
          </a:bodyPr>
          <a:lstStyle/>
          <a:p>
            <a:r>
              <a:rPr lang="en-GB" sz="1400" b="1" dirty="0">
                <a:solidFill>
                  <a:schemeClr val="bg1"/>
                </a:solidFill>
              </a:rPr>
              <a:t>7</a:t>
            </a:r>
          </a:p>
        </p:txBody>
      </p:sp>
      <p:sp>
        <p:nvSpPr>
          <p:cNvPr id="74" name="TextBox 73">
            <a:extLst>
              <a:ext uri="{FF2B5EF4-FFF2-40B4-BE49-F238E27FC236}">
                <a16:creationId xmlns:a16="http://schemas.microsoft.com/office/drawing/2014/main" id="{50BBC03B-8DCA-4462-9B3A-0EE503E542C0}"/>
              </a:ext>
            </a:extLst>
          </p:cNvPr>
          <p:cNvSpPr txBox="1"/>
          <p:nvPr/>
        </p:nvSpPr>
        <p:spPr>
          <a:xfrm>
            <a:off x="8522518" y="6203599"/>
            <a:ext cx="3357061" cy="369332"/>
          </a:xfrm>
          <a:prstGeom prst="rect">
            <a:avLst/>
          </a:prstGeom>
          <a:noFill/>
        </p:spPr>
        <p:txBody>
          <a:bodyPr wrap="square" rtlCol="0">
            <a:spAutoFit/>
          </a:bodyPr>
          <a:lstStyle/>
          <a:p>
            <a:r>
              <a:rPr lang="en-GB" sz="1400" dirty="0"/>
              <a:t>For ~7 GHz with </a:t>
            </a:r>
            <a:r>
              <a:rPr lang="en-US" sz="1800" dirty="0">
                <a:effectLst/>
                <a:latin typeface="Aptos" panose="020B0004020202020204" pitchFamily="34" charset="0"/>
                <a:ea typeface="Aptos" panose="020B0004020202020204" pitchFamily="34" charset="0"/>
                <a:cs typeface="Aptos" panose="020B0004020202020204" pitchFamily="34" charset="0"/>
              </a:rPr>
              <a:t>≤</a:t>
            </a:r>
            <a:r>
              <a:rPr lang="en-GB" sz="1400" dirty="0"/>
              <a:t>[1024] AEs</a:t>
            </a:r>
          </a:p>
        </p:txBody>
      </p:sp>
      <p:sp>
        <p:nvSpPr>
          <p:cNvPr id="75" name="Oval 74">
            <a:extLst>
              <a:ext uri="{FF2B5EF4-FFF2-40B4-BE49-F238E27FC236}">
                <a16:creationId xmlns:a16="http://schemas.microsoft.com/office/drawing/2014/main" id="{99DB3A40-8EF5-69E5-2A99-273DB87576B3}"/>
              </a:ext>
            </a:extLst>
          </p:cNvPr>
          <p:cNvSpPr/>
          <p:nvPr/>
        </p:nvSpPr>
        <p:spPr bwMode="auto">
          <a:xfrm>
            <a:off x="1381781" y="4136045"/>
            <a:ext cx="232913" cy="229763"/>
          </a:xfrm>
          <a:prstGeom prst="ellipse">
            <a:avLst/>
          </a:prstGeom>
          <a:solidFill>
            <a:srgbClr val="C800B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charset="0"/>
            </a:endParaRPr>
          </a:p>
        </p:txBody>
      </p:sp>
      <p:sp>
        <p:nvSpPr>
          <p:cNvPr id="76" name="TextBox 75">
            <a:extLst>
              <a:ext uri="{FF2B5EF4-FFF2-40B4-BE49-F238E27FC236}">
                <a16:creationId xmlns:a16="http://schemas.microsoft.com/office/drawing/2014/main" id="{AE71EDFB-9A62-D0CA-7D5E-D7D7F70FEA61}"/>
              </a:ext>
            </a:extLst>
          </p:cNvPr>
          <p:cNvSpPr txBox="1"/>
          <p:nvPr/>
        </p:nvSpPr>
        <p:spPr>
          <a:xfrm>
            <a:off x="1342966" y="4092852"/>
            <a:ext cx="276038" cy="307777"/>
          </a:xfrm>
          <a:prstGeom prst="rect">
            <a:avLst/>
          </a:prstGeom>
          <a:noFill/>
        </p:spPr>
        <p:txBody>
          <a:bodyPr wrap="none" rtlCol="0">
            <a:spAutoFit/>
          </a:bodyPr>
          <a:lstStyle/>
          <a:p>
            <a:r>
              <a:rPr lang="en-GB" sz="1400" b="1" dirty="0">
                <a:solidFill>
                  <a:schemeClr val="bg1"/>
                </a:solidFill>
              </a:rPr>
              <a:t>6</a:t>
            </a:r>
          </a:p>
        </p:txBody>
      </p:sp>
      <p:sp>
        <p:nvSpPr>
          <p:cNvPr id="77" name="TextBox 76">
            <a:extLst>
              <a:ext uri="{FF2B5EF4-FFF2-40B4-BE49-F238E27FC236}">
                <a16:creationId xmlns:a16="http://schemas.microsoft.com/office/drawing/2014/main" id="{EF9C4FCA-87F2-DDAC-D8AC-ABB287036AD7}"/>
              </a:ext>
            </a:extLst>
          </p:cNvPr>
          <p:cNvSpPr txBox="1"/>
          <p:nvPr/>
        </p:nvSpPr>
        <p:spPr>
          <a:xfrm>
            <a:off x="8499658" y="4729626"/>
            <a:ext cx="3357061" cy="738664"/>
          </a:xfrm>
          <a:prstGeom prst="rect">
            <a:avLst/>
          </a:prstGeom>
          <a:noFill/>
        </p:spPr>
        <p:txBody>
          <a:bodyPr wrap="square" rtlCol="0">
            <a:spAutoFit/>
          </a:bodyPr>
          <a:lstStyle/>
          <a:p>
            <a:r>
              <a:rPr lang="en-GB" sz="1400" dirty="0"/>
              <a:t>Reliability value applicable for UEs in good coverage in an available network outside of handover periods </a:t>
            </a:r>
          </a:p>
        </p:txBody>
      </p:sp>
      <p:sp>
        <p:nvSpPr>
          <p:cNvPr id="78" name="Oval 77">
            <a:extLst>
              <a:ext uri="{FF2B5EF4-FFF2-40B4-BE49-F238E27FC236}">
                <a16:creationId xmlns:a16="http://schemas.microsoft.com/office/drawing/2014/main" id="{03304727-108D-DABE-2B63-86C4CA8A231B}"/>
              </a:ext>
            </a:extLst>
          </p:cNvPr>
          <p:cNvSpPr/>
          <p:nvPr/>
        </p:nvSpPr>
        <p:spPr bwMode="auto">
          <a:xfrm>
            <a:off x="8178821" y="4777856"/>
            <a:ext cx="232913" cy="229763"/>
          </a:xfrm>
          <a:prstGeom prst="ellipse">
            <a:avLst/>
          </a:prstGeom>
          <a:solidFill>
            <a:srgbClr val="C800B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charset="0"/>
            </a:endParaRPr>
          </a:p>
        </p:txBody>
      </p:sp>
      <p:sp>
        <p:nvSpPr>
          <p:cNvPr id="79" name="TextBox 78">
            <a:extLst>
              <a:ext uri="{FF2B5EF4-FFF2-40B4-BE49-F238E27FC236}">
                <a16:creationId xmlns:a16="http://schemas.microsoft.com/office/drawing/2014/main" id="{3FF9C088-8247-9D83-95B5-5F556ACA153F}"/>
              </a:ext>
            </a:extLst>
          </p:cNvPr>
          <p:cNvSpPr txBox="1"/>
          <p:nvPr/>
        </p:nvSpPr>
        <p:spPr>
          <a:xfrm>
            <a:off x="8140006" y="4734663"/>
            <a:ext cx="276038" cy="307777"/>
          </a:xfrm>
          <a:prstGeom prst="rect">
            <a:avLst/>
          </a:prstGeom>
          <a:noFill/>
        </p:spPr>
        <p:txBody>
          <a:bodyPr wrap="none" rtlCol="0">
            <a:spAutoFit/>
          </a:bodyPr>
          <a:lstStyle/>
          <a:p>
            <a:r>
              <a:rPr lang="en-GB" sz="1400" b="1" dirty="0">
                <a:solidFill>
                  <a:schemeClr val="bg1"/>
                </a:solidFill>
              </a:rPr>
              <a:t>6</a:t>
            </a:r>
          </a:p>
        </p:txBody>
      </p:sp>
      <p:sp>
        <p:nvSpPr>
          <p:cNvPr id="19" name="TextBox 18">
            <a:extLst>
              <a:ext uri="{FF2B5EF4-FFF2-40B4-BE49-F238E27FC236}">
                <a16:creationId xmlns:a16="http://schemas.microsoft.com/office/drawing/2014/main" id="{35276FBF-FF47-291B-4122-3E4900791A01}"/>
              </a:ext>
            </a:extLst>
          </p:cNvPr>
          <p:cNvSpPr txBox="1"/>
          <p:nvPr/>
        </p:nvSpPr>
        <p:spPr>
          <a:xfrm>
            <a:off x="8503401" y="5410537"/>
            <a:ext cx="3357061" cy="307777"/>
          </a:xfrm>
          <a:prstGeom prst="rect">
            <a:avLst/>
          </a:prstGeom>
          <a:noFill/>
        </p:spPr>
        <p:txBody>
          <a:bodyPr wrap="square" rtlCol="0">
            <a:spAutoFit/>
          </a:bodyPr>
          <a:lstStyle/>
          <a:p>
            <a:r>
              <a:rPr lang="en-GB" sz="1400" dirty="0"/>
              <a:t>For </a:t>
            </a:r>
            <a:r>
              <a:rPr lang="en-GB" sz="1400" dirty="0" err="1"/>
              <a:t>mMTC</a:t>
            </a:r>
            <a:r>
              <a:rPr lang="en-GB" sz="1400" dirty="0"/>
              <a:t>, as for IMT-2020</a:t>
            </a:r>
          </a:p>
        </p:txBody>
      </p:sp>
      <p:sp>
        <p:nvSpPr>
          <p:cNvPr id="22" name="Oval 21">
            <a:extLst>
              <a:ext uri="{FF2B5EF4-FFF2-40B4-BE49-F238E27FC236}">
                <a16:creationId xmlns:a16="http://schemas.microsoft.com/office/drawing/2014/main" id="{F97096CC-7759-030D-1E75-9D741DABD17A}"/>
              </a:ext>
            </a:extLst>
          </p:cNvPr>
          <p:cNvSpPr/>
          <p:nvPr/>
        </p:nvSpPr>
        <p:spPr bwMode="auto">
          <a:xfrm>
            <a:off x="8182561" y="6246365"/>
            <a:ext cx="232913" cy="229763"/>
          </a:xfrm>
          <a:prstGeom prst="ellipse">
            <a:avLst/>
          </a:prstGeom>
          <a:solidFill>
            <a:srgbClr val="C800B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charset="0"/>
            </a:endParaRPr>
          </a:p>
        </p:txBody>
      </p:sp>
      <p:sp>
        <p:nvSpPr>
          <p:cNvPr id="23" name="TextBox 22">
            <a:extLst>
              <a:ext uri="{FF2B5EF4-FFF2-40B4-BE49-F238E27FC236}">
                <a16:creationId xmlns:a16="http://schemas.microsoft.com/office/drawing/2014/main" id="{076716EE-361E-EDDB-9247-ADD27148C2AF}"/>
              </a:ext>
            </a:extLst>
          </p:cNvPr>
          <p:cNvSpPr txBox="1"/>
          <p:nvPr/>
        </p:nvSpPr>
        <p:spPr>
          <a:xfrm>
            <a:off x="8143746" y="6226032"/>
            <a:ext cx="276038" cy="307777"/>
          </a:xfrm>
          <a:prstGeom prst="rect">
            <a:avLst/>
          </a:prstGeom>
          <a:noFill/>
        </p:spPr>
        <p:txBody>
          <a:bodyPr wrap="none" rtlCol="0">
            <a:spAutoFit/>
          </a:bodyPr>
          <a:lstStyle/>
          <a:p>
            <a:r>
              <a:rPr lang="en-GB" sz="1400" b="1" dirty="0">
                <a:solidFill>
                  <a:schemeClr val="bg1"/>
                </a:solidFill>
              </a:rPr>
              <a:t>9</a:t>
            </a:r>
          </a:p>
        </p:txBody>
      </p:sp>
      <p:sp>
        <p:nvSpPr>
          <p:cNvPr id="24" name="Oval 23">
            <a:extLst>
              <a:ext uri="{FF2B5EF4-FFF2-40B4-BE49-F238E27FC236}">
                <a16:creationId xmlns:a16="http://schemas.microsoft.com/office/drawing/2014/main" id="{A42383A3-CACE-D542-B761-8756AB314438}"/>
              </a:ext>
            </a:extLst>
          </p:cNvPr>
          <p:cNvSpPr/>
          <p:nvPr/>
        </p:nvSpPr>
        <p:spPr bwMode="auto">
          <a:xfrm>
            <a:off x="6411270" y="5596511"/>
            <a:ext cx="232913" cy="229763"/>
          </a:xfrm>
          <a:prstGeom prst="ellipse">
            <a:avLst/>
          </a:prstGeom>
          <a:solidFill>
            <a:srgbClr val="C800B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charset="0"/>
            </a:endParaRPr>
          </a:p>
        </p:txBody>
      </p:sp>
      <p:sp>
        <p:nvSpPr>
          <p:cNvPr id="27" name="TextBox 26">
            <a:extLst>
              <a:ext uri="{FF2B5EF4-FFF2-40B4-BE49-F238E27FC236}">
                <a16:creationId xmlns:a16="http://schemas.microsoft.com/office/drawing/2014/main" id="{02F93F23-378F-4A98-E774-08D223068BCB}"/>
              </a:ext>
            </a:extLst>
          </p:cNvPr>
          <p:cNvSpPr txBox="1"/>
          <p:nvPr/>
        </p:nvSpPr>
        <p:spPr>
          <a:xfrm>
            <a:off x="6372455" y="5576178"/>
            <a:ext cx="276038" cy="307777"/>
          </a:xfrm>
          <a:prstGeom prst="rect">
            <a:avLst/>
          </a:prstGeom>
          <a:noFill/>
        </p:spPr>
        <p:txBody>
          <a:bodyPr wrap="none" rtlCol="0">
            <a:spAutoFit/>
          </a:bodyPr>
          <a:lstStyle/>
          <a:p>
            <a:r>
              <a:rPr lang="en-GB" sz="1400" b="1" dirty="0">
                <a:solidFill>
                  <a:schemeClr val="bg1"/>
                </a:solidFill>
              </a:rPr>
              <a:t>9</a:t>
            </a:r>
          </a:p>
        </p:txBody>
      </p:sp>
    </p:spTree>
    <p:extLst>
      <p:ext uri="{BB962C8B-B14F-4D97-AF65-F5344CB8AC3E}">
        <p14:creationId xmlns:p14="http://schemas.microsoft.com/office/powerpoint/2010/main" val="16342650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40D27B77-D162-C968-1DBD-E1A084078FD5}"/>
              </a:ext>
            </a:extLst>
          </p:cNvPr>
          <p:cNvSpPr>
            <a:spLocks noGrp="1"/>
          </p:cNvSpPr>
          <p:nvPr>
            <p:ph idx="1"/>
          </p:nvPr>
        </p:nvSpPr>
        <p:spPr>
          <a:xfrm>
            <a:off x="647703" y="1571105"/>
            <a:ext cx="10448921" cy="4720364"/>
          </a:xfrm>
        </p:spPr>
        <p:txBody>
          <a:bodyPr/>
          <a:lstStyle/>
          <a:p>
            <a:r>
              <a:rPr lang="en-US" sz="2400" dirty="0"/>
              <a:t>Some of the TPRs might need (re-)definition to ensure the baseline deployment scenarios and the resulting values are representative of today’s predominantly macro networks. </a:t>
            </a:r>
          </a:p>
          <a:p>
            <a:pPr lvl="1"/>
            <a:r>
              <a:rPr lang="en-US" sz="1536" dirty="0"/>
              <a:t>Peak bitrate, user experienced data rate, latency, etc.</a:t>
            </a:r>
            <a:endParaRPr lang="en-US" sz="1968" dirty="0"/>
          </a:p>
          <a:p>
            <a:r>
              <a:rPr lang="en-US" sz="2400" dirty="0"/>
              <a:t>Additional deployment scenarios can explore the technology potential in case of denser networks, e.g. </a:t>
            </a:r>
            <a:r>
              <a:rPr lang="en-US" sz="2400" dirty="0" err="1"/>
              <a:t>HetNets</a:t>
            </a:r>
            <a:r>
              <a:rPr lang="en-US" sz="2400" dirty="0"/>
              <a:t>, Indoor deployment</a:t>
            </a:r>
          </a:p>
          <a:p>
            <a:r>
              <a:rPr lang="en-US" sz="2400" dirty="0"/>
              <a:t>Bandwidth scaling of simulation results for the UL User Experienced Data Rate performance should NOT be used, as cell edge UL performance is usually UE power limited rather than bandwidth constrained</a:t>
            </a:r>
          </a:p>
          <a:p>
            <a:r>
              <a:rPr lang="en-US" sz="2400" dirty="0"/>
              <a:t>TPRs should be defined in a way that also 5G-Advanced can fulfill the IMT-2030 requirements (as LTE also fulfilled the IMT-2020 requirements)</a:t>
            </a:r>
          </a:p>
          <a:p>
            <a:endParaRPr lang="en-US" sz="1968" dirty="0"/>
          </a:p>
        </p:txBody>
      </p:sp>
      <p:sp>
        <p:nvSpPr>
          <p:cNvPr id="12" name="Title 1">
            <a:extLst>
              <a:ext uri="{FF2B5EF4-FFF2-40B4-BE49-F238E27FC236}">
                <a16:creationId xmlns:a16="http://schemas.microsoft.com/office/drawing/2014/main" id="{3C95F237-A8E5-0F3B-41CC-3545BF9D3110}"/>
              </a:ext>
            </a:extLst>
          </p:cNvPr>
          <p:cNvSpPr>
            <a:spLocks noGrp="1"/>
          </p:cNvSpPr>
          <p:nvPr>
            <p:ph type="title"/>
          </p:nvPr>
        </p:nvSpPr>
        <p:spPr>
          <a:xfrm>
            <a:off x="647703" y="211974"/>
            <a:ext cx="8005233" cy="893619"/>
          </a:xfrm>
        </p:spPr>
        <p:txBody>
          <a:bodyPr/>
          <a:lstStyle/>
          <a:p>
            <a:pPr algn="l"/>
            <a:r>
              <a:rPr lang="en-US" dirty="0"/>
              <a:t>Other considerations</a:t>
            </a:r>
            <a:endParaRPr lang="en-US" i="1" dirty="0"/>
          </a:p>
        </p:txBody>
      </p:sp>
    </p:spTree>
    <p:extLst>
      <p:ext uri="{BB962C8B-B14F-4D97-AF65-F5344CB8AC3E}">
        <p14:creationId xmlns:p14="http://schemas.microsoft.com/office/powerpoint/2010/main" val="29437869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40D27B77-D162-C968-1DBD-E1A084078FD5}"/>
              </a:ext>
            </a:extLst>
          </p:cNvPr>
          <p:cNvSpPr>
            <a:spLocks noGrp="1"/>
          </p:cNvSpPr>
          <p:nvPr>
            <p:ph idx="1"/>
          </p:nvPr>
        </p:nvSpPr>
        <p:spPr>
          <a:xfrm>
            <a:off x="6521569" y="1571105"/>
            <a:ext cx="5434641" cy="4395355"/>
          </a:xfrm>
        </p:spPr>
        <p:txBody>
          <a:bodyPr/>
          <a:lstStyle/>
          <a:p>
            <a:pPr marL="342900" lvl="0" indent="-342900">
              <a:buFont typeface="Symbol" panose="05050102010706020507" pitchFamily="18" charset="2"/>
              <a:buChar char=""/>
            </a:pPr>
            <a:r>
              <a:rPr lang="en-GB" sz="1800" dirty="0">
                <a:effectLst/>
                <a:latin typeface="Aptos" panose="020B0004020202020204" pitchFamily="34" charset="0"/>
                <a:ea typeface="Times New Roman" panose="02020603050405020304" pitchFamily="18" charset="0"/>
                <a:cs typeface="Aptos" panose="020B0004020202020204" pitchFamily="34" charset="0"/>
              </a:rPr>
              <a:t>Multiple UEDR values should be given for a number of different environments, one of which should show the UEDR dependence upon densification</a:t>
            </a:r>
            <a:endParaRPr lang="en-GB" sz="1800" dirty="0">
              <a:effectLst/>
              <a:latin typeface="Aptos" panose="020B0004020202020204" pitchFamily="34" charset="0"/>
              <a:ea typeface="Aptos" panose="020B0004020202020204" pitchFamily="34" charset="0"/>
              <a:cs typeface="Aptos" panose="020B0004020202020204" pitchFamily="34" charset="0"/>
            </a:endParaRPr>
          </a:p>
          <a:p>
            <a:pPr marL="342900" lvl="0" indent="-342900">
              <a:buFont typeface="Symbol" panose="05050102010706020507" pitchFamily="18" charset="2"/>
              <a:buChar char=""/>
            </a:pPr>
            <a:r>
              <a:rPr lang="en-GB" sz="1800" dirty="0">
                <a:effectLst/>
                <a:latin typeface="Aptos" panose="020B0004020202020204" pitchFamily="34" charset="0"/>
                <a:ea typeface="Times New Roman" panose="02020603050405020304" pitchFamily="18" charset="0"/>
                <a:cs typeface="Aptos" panose="020B0004020202020204" pitchFamily="34" charset="0"/>
              </a:rPr>
              <a:t>No bandwidth scaling should be used on the UL.</a:t>
            </a:r>
          </a:p>
          <a:p>
            <a:pPr marL="776528" lvl="1" indent="-342900">
              <a:buClr>
                <a:schemeClr val="tx1"/>
              </a:buClr>
              <a:buFont typeface="Symbol" panose="05050102010706020507" pitchFamily="18" charset="2"/>
              <a:buChar char=""/>
            </a:pPr>
            <a:r>
              <a:rPr lang="en-GB" sz="1368" dirty="0">
                <a:effectLst/>
                <a:latin typeface="Aptos" panose="020B0004020202020204" pitchFamily="34" charset="0"/>
                <a:ea typeface="Times New Roman" panose="02020603050405020304" pitchFamily="18" charset="0"/>
                <a:cs typeface="Aptos" panose="020B0004020202020204" pitchFamily="34" charset="0"/>
              </a:rPr>
              <a:t>It is preferred that full bandwidths are used in the simulations</a:t>
            </a:r>
          </a:p>
          <a:p>
            <a:pPr marL="776528" lvl="1" indent="-342900">
              <a:buClr>
                <a:schemeClr val="tx1"/>
              </a:buClr>
              <a:buFont typeface="Symbol" panose="05050102010706020507" pitchFamily="18" charset="2"/>
              <a:buChar char=""/>
            </a:pPr>
            <a:r>
              <a:rPr lang="en-GB" sz="1368" dirty="0">
                <a:latin typeface="Aptos" panose="020B0004020202020204" pitchFamily="34" charset="0"/>
                <a:ea typeface="Times New Roman" panose="02020603050405020304" pitchFamily="18" charset="0"/>
                <a:cs typeface="Aptos" panose="020B0004020202020204" pitchFamily="34" charset="0"/>
              </a:rPr>
              <a:t>I</a:t>
            </a:r>
            <a:r>
              <a:rPr lang="en-GB" sz="1368" dirty="0">
                <a:effectLst/>
                <a:latin typeface="Aptos" panose="020B0004020202020204" pitchFamily="34" charset="0"/>
                <a:ea typeface="Times New Roman" panose="02020603050405020304" pitchFamily="18" charset="0"/>
                <a:cs typeface="Aptos" panose="020B0004020202020204" pitchFamily="34" charset="0"/>
              </a:rPr>
              <a:t>f that is not possible and lower bandwidth simulations are done, the absolute 5</a:t>
            </a:r>
            <a:r>
              <a:rPr lang="en-GB" sz="1368" baseline="30000" dirty="0">
                <a:latin typeface="Aptos" panose="020B0004020202020204" pitchFamily="34" charset="0"/>
                <a:ea typeface="Times New Roman" panose="02020603050405020304" pitchFamily="18" charset="0"/>
                <a:cs typeface="Aptos" panose="020B0004020202020204" pitchFamily="34" charset="0"/>
              </a:rPr>
              <a:t>t</a:t>
            </a:r>
            <a:r>
              <a:rPr lang="en-GB" sz="1368" baseline="30000" dirty="0">
                <a:effectLst/>
                <a:latin typeface="Aptos" panose="020B0004020202020204" pitchFamily="34" charset="0"/>
                <a:ea typeface="Times New Roman" panose="02020603050405020304" pitchFamily="18" charset="0"/>
                <a:cs typeface="Aptos" panose="020B0004020202020204" pitchFamily="34" charset="0"/>
              </a:rPr>
              <a:t>h</a:t>
            </a:r>
            <a:r>
              <a:rPr lang="en-GB" sz="1368" dirty="0">
                <a:effectLst/>
                <a:latin typeface="Aptos" panose="020B0004020202020204" pitchFamily="34" charset="0"/>
                <a:ea typeface="Times New Roman" panose="02020603050405020304" pitchFamily="18" charset="0"/>
                <a:cs typeface="Aptos" panose="020B0004020202020204" pitchFamily="34" charset="0"/>
              </a:rPr>
              <a:t> percentile user data rate should be used rather than a bandwidth-scaled value </a:t>
            </a:r>
            <a:endParaRPr lang="en-GB" sz="1368" dirty="0">
              <a:effectLst/>
              <a:latin typeface="Aptos" panose="020B0004020202020204" pitchFamily="34" charset="0"/>
              <a:ea typeface="Aptos" panose="020B0004020202020204" pitchFamily="34" charset="0"/>
              <a:cs typeface="Aptos" panose="020B0004020202020204" pitchFamily="34" charset="0"/>
            </a:endParaRPr>
          </a:p>
          <a:p>
            <a:pPr marL="342900" lvl="0" indent="-342900">
              <a:buClr>
                <a:schemeClr val="tx1"/>
              </a:buClr>
              <a:buFont typeface="Symbol" panose="05050102010706020507" pitchFamily="18" charset="2"/>
              <a:buChar char=""/>
            </a:pPr>
            <a:r>
              <a:rPr lang="en-GB" sz="1800" dirty="0">
                <a:effectLst/>
                <a:latin typeface="Aptos" panose="020B0004020202020204" pitchFamily="34" charset="0"/>
                <a:ea typeface="Times New Roman" panose="02020603050405020304" pitchFamily="18" charset="0"/>
                <a:cs typeface="Aptos" panose="020B0004020202020204" pitchFamily="34" charset="0"/>
              </a:rPr>
              <a:t>It is not necessary to assume 10 simultaneous users in the UL [&amp; DL?] full buffer simulations</a:t>
            </a:r>
          </a:p>
          <a:p>
            <a:pPr marL="776528" lvl="1" indent="-342900">
              <a:buClr>
                <a:schemeClr val="tx1"/>
              </a:buClr>
              <a:buFont typeface="Symbol" panose="05050102010706020507" pitchFamily="18" charset="2"/>
              <a:buChar char=""/>
            </a:pPr>
            <a:r>
              <a:rPr lang="en-GB" sz="1368" dirty="0">
                <a:effectLst/>
                <a:latin typeface="Aptos" panose="020B0004020202020204" pitchFamily="34" charset="0"/>
                <a:ea typeface="Times New Roman" panose="02020603050405020304" pitchFamily="18" charset="0"/>
                <a:cs typeface="Aptos" panose="020B0004020202020204" pitchFamily="34" charset="0"/>
              </a:rPr>
              <a:t>The number of users can be reduced to 2  </a:t>
            </a:r>
            <a:endParaRPr lang="en-GB" sz="1368" dirty="0">
              <a:effectLst/>
              <a:latin typeface="Aptos" panose="020B0004020202020204" pitchFamily="34" charset="0"/>
              <a:ea typeface="Aptos" panose="020B0004020202020204" pitchFamily="34" charset="0"/>
              <a:cs typeface="Aptos" panose="020B0004020202020204" pitchFamily="34" charset="0"/>
            </a:endParaRPr>
          </a:p>
          <a:p>
            <a:pPr marL="342900" lvl="0" indent="-342900">
              <a:buFont typeface="Symbol" panose="05050102010706020507" pitchFamily="18" charset="2"/>
              <a:buChar char=""/>
            </a:pPr>
            <a:r>
              <a:rPr lang="en-GB" sz="1800" dirty="0">
                <a:effectLst/>
                <a:latin typeface="Aptos" panose="020B0004020202020204" pitchFamily="34" charset="0"/>
                <a:ea typeface="Times New Roman" panose="02020603050405020304" pitchFamily="18" charset="0"/>
                <a:cs typeface="Aptos" panose="020B0004020202020204" pitchFamily="34" charset="0"/>
              </a:rPr>
              <a:t>Different frequency bands can be considered for UL and DL, to maximise UL/DL data rates for a given site density</a:t>
            </a:r>
            <a:endParaRPr lang="en-GB" sz="1800" dirty="0">
              <a:effectLst/>
              <a:latin typeface="Aptos" panose="020B0004020202020204" pitchFamily="34" charset="0"/>
              <a:ea typeface="Aptos" panose="020B0004020202020204" pitchFamily="34" charset="0"/>
              <a:cs typeface="Aptos" panose="020B0004020202020204" pitchFamily="34" charset="0"/>
            </a:endParaRPr>
          </a:p>
          <a:p>
            <a:endParaRPr lang="en-US" sz="2200" dirty="0"/>
          </a:p>
        </p:txBody>
      </p:sp>
      <p:sp>
        <p:nvSpPr>
          <p:cNvPr id="12" name="Title 1">
            <a:extLst>
              <a:ext uri="{FF2B5EF4-FFF2-40B4-BE49-F238E27FC236}">
                <a16:creationId xmlns:a16="http://schemas.microsoft.com/office/drawing/2014/main" id="{3C95F237-A8E5-0F3B-41CC-3545BF9D3110}"/>
              </a:ext>
            </a:extLst>
          </p:cNvPr>
          <p:cNvSpPr>
            <a:spLocks noGrp="1"/>
          </p:cNvSpPr>
          <p:nvPr>
            <p:ph type="title"/>
          </p:nvPr>
        </p:nvSpPr>
        <p:spPr>
          <a:xfrm>
            <a:off x="647703" y="211974"/>
            <a:ext cx="10885814" cy="893619"/>
          </a:xfrm>
        </p:spPr>
        <p:txBody>
          <a:bodyPr/>
          <a:lstStyle/>
          <a:p>
            <a:pPr algn="l"/>
            <a:r>
              <a:rPr lang="en-US" i="1" dirty="0"/>
              <a:t>Deployment-dependent User Experienced Data Rates (UEDRs) </a:t>
            </a:r>
          </a:p>
        </p:txBody>
      </p:sp>
      <p:graphicFrame>
        <p:nvGraphicFramePr>
          <p:cNvPr id="3" name="Table 2">
            <a:extLst>
              <a:ext uri="{FF2B5EF4-FFF2-40B4-BE49-F238E27FC236}">
                <a16:creationId xmlns:a16="http://schemas.microsoft.com/office/drawing/2014/main" id="{0559603D-A2ED-DF8E-6DE8-8D70D5689441}"/>
              </a:ext>
            </a:extLst>
          </p:cNvPr>
          <p:cNvGraphicFramePr>
            <a:graphicFrameLocks noGrp="1"/>
          </p:cNvGraphicFramePr>
          <p:nvPr>
            <p:extLst>
              <p:ext uri="{D42A27DB-BD31-4B8C-83A1-F6EECF244321}">
                <p14:modId xmlns:p14="http://schemas.microsoft.com/office/powerpoint/2010/main" val="95221687"/>
              </p:ext>
            </p:extLst>
          </p:nvPr>
        </p:nvGraphicFramePr>
        <p:xfrm>
          <a:off x="951453" y="1525188"/>
          <a:ext cx="4784341" cy="3048000"/>
        </p:xfrm>
        <a:graphic>
          <a:graphicData uri="http://schemas.openxmlformats.org/drawingml/2006/table">
            <a:tbl>
              <a:tblPr firstRow="1" firstCol="1" bandRow="1">
                <a:tableStyleId>{5C22544A-7EE6-4342-B048-85BDC9FD1C3A}</a:tableStyleId>
              </a:tblPr>
              <a:tblGrid>
                <a:gridCol w="1594439">
                  <a:extLst>
                    <a:ext uri="{9D8B030D-6E8A-4147-A177-3AD203B41FA5}">
                      <a16:colId xmlns:a16="http://schemas.microsoft.com/office/drawing/2014/main" val="1692367787"/>
                    </a:ext>
                  </a:extLst>
                </a:gridCol>
                <a:gridCol w="1594951">
                  <a:extLst>
                    <a:ext uri="{9D8B030D-6E8A-4147-A177-3AD203B41FA5}">
                      <a16:colId xmlns:a16="http://schemas.microsoft.com/office/drawing/2014/main" val="1164900710"/>
                    </a:ext>
                  </a:extLst>
                </a:gridCol>
                <a:gridCol w="1594951">
                  <a:extLst>
                    <a:ext uri="{9D8B030D-6E8A-4147-A177-3AD203B41FA5}">
                      <a16:colId xmlns:a16="http://schemas.microsoft.com/office/drawing/2014/main" val="858709175"/>
                    </a:ext>
                  </a:extLst>
                </a:gridCol>
              </a:tblGrid>
              <a:tr h="0">
                <a:tc>
                  <a:txBody>
                    <a:bodyPr/>
                    <a:lstStyle/>
                    <a:p>
                      <a:r>
                        <a:rPr lang="en-GB" sz="2000">
                          <a:effectLst/>
                        </a:rPr>
                        <a:t>Test environment</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solidFill>
                      <a:schemeClr val="bg1">
                        <a:lumMod val="50000"/>
                      </a:schemeClr>
                    </a:solidFill>
                  </a:tcPr>
                </a:tc>
                <a:tc>
                  <a:txBody>
                    <a:bodyPr/>
                    <a:lstStyle/>
                    <a:p>
                      <a:r>
                        <a:rPr lang="en-GB" sz="2000" dirty="0">
                          <a:effectLst/>
                        </a:rPr>
                        <a:t>DL UEDR (Mbps)</a:t>
                      </a:r>
                      <a:endParaRPr lang="en-GB" sz="2000" dirty="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solidFill>
                      <a:schemeClr val="bg1">
                        <a:lumMod val="50000"/>
                      </a:schemeClr>
                    </a:solidFill>
                  </a:tcPr>
                </a:tc>
                <a:tc>
                  <a:txBody>
                    <a:bodyPr/>
                    <a:lstStyle/>
                    <a:p>
                      <a:r>
                        <a:rPr lang="en-GB" sz="2000" dirty="0">
                          <a:effectLst/>
                        </a:rPr>
                        <a:t>UL UEDR (Mbps)</a:t>
                      </a:r>
                      <a:endParaRPr lang="en-GB" sz="2000" dirty="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solidFill>
                      <a:schemeClr val="bg1">
                        <a:lumMod val="50000"/>
                      </a:schemeClr>
                    </a:solidFill>
                  </a:tcPr>
                </a:tc>
                <a:extLst>
                  <a:ext uri="{0D108BD9-81ED-4DB2-BD59-A6C34878D82A}">
                    <a16:rowId xmlns:a16="http://schemas.microsoft.com/office/drawing/2014/main" val="2788716092"/>
                  </a:ext>
                </a:extLst>
              </a:tr>
              <a:tr h="0">
                <a:tc>
                  <a:txBody>
                    <a:bodyPr/>
                    <a:lstStyle/>
                    <a:p>
                      <a:r>
                        <a:rPr lang="en-GB" sz="2000" dirty="0">
                          <a:effectLst/>
                        </a:rPr>
                        <a:t>Indoor</a:t>
                      </a:r>
                    </a:p>
                    <a:p>
                      <a:r>
                        <a:rPr lang="en-GB" sz="2000" dirty="0">
                          <a:effectLst/>
                        </a:rPr>
                        <a:t> </a:t>
                      </a:r>
                      <a:endParaRPr lang="en-GB" sz="2000" dirty="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r>
                        <a:rPr lang="en-GB" sz="2000">
                          <a:effectLst/>
                        </a:rPr>
                        <a:t>500</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r>
                        <a:rPr lang="en-GB" sz="2000">
                          <a:effectLst/>
                        </a:rPr>
                        <a:t>200 </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extLst>
                  <a:ext uri="{0D108BD9-81ED-4DB2-BD59-A6C34878D82A}">
                    <a16:rowId xmlns:a16="http://schemas.microsoft.com/office/drawing/2014/main" val="2159991656"/>
                  </a:ext>
                </a:extLst>
              </a:tr>
              <a:tr h="0">
                <a:tc>
                  <a:txBody>
                    <a:bodyPr/>
                    <a:lstStyle/>
                    <a:p>
                      <a:r>
                        <a:rPr lang="en-GB" sz="2000">
                          <a:effectLst/>
                        </a:rPr>
                        <a:t>Macro Urban 200m ISD</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r>
                        <a:rPr lang="en-GB" sz="2000">
                          <a:effectLst/>
                        </a:rPr>
                        <a:t>300</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r>
                        <a:rPr lang="en-GB" sz="2000">
                          <a:effectLst/>
                        </a:rPr>
                        <a:t>30</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extLst>
                  <a:ext uri="{0D108BD9-81ED-4DB2-BD59-A6C34878D82A}">
                    <a16:rowId xmlns:a16="http://schemas.microsoft.com/office/drawing/2014/main" val="3150354221"/>
                  </a:ext>
                </a:extLst>
              </a:tr>
              <a:tr h="0">
                <a:tc>
                  <a:txBody>
                    <a:bodyPr/>
                    <a:lstStyle/>
                    <a:p>
                      <a:r>
                        <a:rPr lang="en-GB" sz="2000">
                          <a:effectLst/>
                        </a:rPr>
                        <a:t>Macro Urban 500m ISD</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r>
                        <a:rPr lang="en-GB" sz="2000">
                          <a:effectLst/>
                        </a:rPr>
                        <a:t>150</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r>
                        <a:rPr lang="en-GB" sz="2000">
                          <a:effectLst/>
                        </a:rPr>
                        <a:t>10</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extLst>
                  <a:ext uri="{0D108BD9-81ED-4DB2-BD59-A6C34878D82A}">
                    <a16:rowId xmlns:a16="http://schemas.microsoft.com/office/drawing/2014/main" val="2718978853"/>
                  </a:ext>
                </a:extLst>
              </a:tr>
              <a:tr h="0">
                <a:tc>
                  <a:txBody>
                    <a:bodyPr/>
                    <a:lstStyle/>
                    <a:p>
                      <a:r>
                        <a:rPr lang="en-GB" sz="2000">
                          <a:effectLst/>
                        </a:rPr>
                        <a:t>Rural 5 km ISD</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r>
                        <a:rPr lang="en-GB" sz="2000">
                          <a:effectLst/>
                        </a:rPr>
                        <a:t>50</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r>
                        <a:rPr lang="en-GB" sz="2000" dirty="0">
                          <a:effectLst/>
                        </a:rPr>
                        <a:t>2</a:t>
                      </a:r>
                      <a:endParaRPr lang="en-GB" sz="2000" dirty="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extLst>
                  <a:ext uri="{0D108BD9-81ED-4DB2-BD59-A6C34878D82A}">
                    <a16:rowId xmlns:a16="http://schemas.microsoft.com/office/drawing/2014/main" val="332301537"/>
                  </a:ext>
                </a:extLst>
              </a:tr>
            </a:tbl>
          </a:graphicData>
        </a:graphic>
      </p:graphicFrame>
      <p:sp>
        <p:nvSpPr>
          <p:cNvPr id="4" name="TextBox 3">
            <a:extLst>
              <a:ext uri="{FF2B5EF4-FFF2-40B4-BE49-F238E27FC236}">
                <a16:creationId xmlns:a16="http://schemas.microsoft.com/office/drawing/2014/main" id="{752C0310-AC28-A1C9-60BC-A688B8EE4E5D}"/>
              </a:ext>
            </a:extLst>
          </p:cNvPr>
          <p:cNvSpPr txBox="1"/>
          <p:nvPr/>
        </p:nvSpPr>
        <p:spPr>
          <a:xfrm rot="20615951">
            <a:off x="2485001" y="2818356"/>
            <a:ext cx="1562031" cy="461665"/>
          </a:xfrm>
          <a:prstGeom prst="rect">
            <a:avLst/>
          </a:prstGeom>
          <a:solidFill>
            <a:srgbClr val="CC0000">
              <a:alpha val="12157"/>
            </a:srgbClr>
          </a:solidFill>
        </p:spPr>
        <p:txBody>
          <a:bodyPr wrap="none" rtlCol="0">
            <a:spAutoFit/>
          </a:bodyPr>
          <a:lstStyle/>
          <a:p>
            <a:r>
              <a:rPr lang="en-GB" sz="2400" dirty="0">
                <a:solidFill>
                  <a:srgbClr val="FF0000"/>
                </a:solidFill>
              </a:rPr>
              <a:t>Illustrative</a:t>
            </a:r>
            <a:r>
              <a:rPr lang="en-GB" sz="2400" dirty="0"/>
              <a:t> </a:t>
            </a:r>
          </a:p>
        </p:txBody>
      </p:sp>
      <p:sp>
        <p:nvSpPr>
          <p:cNvPr id="2" name="TextBox 1">
            <a:extLst>
              <a:ext uri="{FF2B5EF4-FFF2-40B4-BE49-F238E27FC236}">
                <a16:creationId xmlns:a16="http://schemas.microsoft.com/office/drawing/2014/main" id="{B49D76A3-1A90-6561-D647-E7A941D4C5D9}"/>
              </a:ext>
            </a:extLst>
          </p:cNvPr>
          <p:cNvSpPr txBox="1"/>
          <p:nvPr/>
        </p:nvSpPr>
        <p:spPr>
          <a:xfrm>
            <a:off x="1118039" y="4671004"/>
            <a:ext cx="4295954" cy="1600438"/>
          </a:xfrm>
          <a:prstGeom prst="rect">
            <a:avLst/>
          </a:prstGeom>
          <a:noFill/>
        </p:spPr>
        <p:txBody>
          <a:bodyPr wrap="square" rtlCol="0">
            <a:spAutoFit/>
          </a:bodyPr>
          <a:lstStyle/>
          <a:p>
            <a:r>
              <a:rPr lang="en-US" sz="1400" dirty="0">
                <a:effectLst/>
                <a:latin typeface="Aptos" panose="020B0004020202020204" pitchFamily="34" charset="0"/>
                <a:ea typeface="Aptos" panose="020B0004020202020204" pitchFamily="34" charset="0"/>
                <a:cs typeface="Aptos" panose="020B0004020202020204" pitchFamily="34" charset="0"/>
              </a:rPr>
              <a:t>Note 1: Maximum available spectrum bandwidths in different bands:  2x20 MHz @ &lt;1 GHz, 2x40 MHz @  ~2 GHz, 100 MHz @ ~4GHz, 200MHz @ ~7 GHz  </a:t>
            </a:r>
          </a:p>
          <a:p>
            <a:r>
              <a:rPr lang="en-US" sz="1400" dirty="0">
                <a:effectLst/>
                <a:latin typeface="Aptos" panose="020B0004020202020204" pitchFamily="34" charset="0"/>
                <a:ea typeface="Aptos" panose="020B0004020202020204" pitchFamily="34" charset="0"/>
                <a:cs typeface="Aptos" panose="020B0004020202020204" pitchFamily="34" charset="0"/>
              </a:rPr>
              <a:t> </a:t>
            </a:r>
          </a:p>
          <a:p>
            <a:r>
              <a:rPr lang="en-US" sz="1400" dirty="0">
                <a:latin typeface="Aptos" panose="020B0004020202020204" pitchFamily="34" charset="0"/>
                <a:ea typeface="Aptos" panose="020B0004020202020204" pitchFamily="34" charset="0"/>
                <a:cs typeface="Aptos" panose="020B0004020202020204" pitchFamily="34" charset="0"/>
              </a:rPr>
              <a:t>Note 2: Indoor refers to deployment with indoor base stations</a:t>
            </a:r>
            <a:endParaRPr lang="en-GB" sz="1400" dirty="0">
              <a:effectLst/>
              <a:latin typeface="Aptos" panose="020B0004020202020204" pitchFamily="34" charset="0"/>
              <a:ea typeface="Aptos" panose="020B0004020202020204" pitchFamily="34" charset="0"/>
              <a:cs typeface="Aptos" panose="020B0004020202020204" pitchFamily="34" charset="0"/>
            </a:endParaRPr>
          </a:p>
          <a:p>
            <a:endParaRPr lang="en-GB" sz="1400" dirty="0"/>
          </a:p>
        </p:txBody>
      </p:sp>
    </p:spTree>
    <p:extLst>
      <p:ext uri="{BB962C8B-B14F-4D97-AF65-F5344CB8AC3E}">
        <p14:creationId xmlns:p14="http://schemas.microsoft.com/office/powerpoint/2010/main" val="31961641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40D27B77-D162-C968-1DBD-E1A084078FD5}"/>
              </a:ext>
            </a:extLst>
          </p:cNvPr>
          <p:cNvSpPr>
            <a:spLocks noGrp="1"/>
          </p:cNvSpPr>
          <p:nvPr>
            <p:ph idx="1"/>
          </p:nvPr>
        </p:nvSpPr>
        <p:spPr>
          <a:xfrm>
            <a:off x="647703" y="1571105"/>
            <a:ext cx="10448921" cy="4720364"/>
          </a:xfrm>
        </p:spPr>
        <p:txBody>
          <a:bodyPr/>
          <a:lstStyle/>
          <a:p>
            <a:r>
              <a:rPr lang="en-US" sz="2400" dirty="0"/>
              <a:t>The cosigning operators request that 3GPP agrees on a set of recommended TPRs to ITU which are reachable with typical equipment and deployments </a:t>
            </a:r>
            <a:br>
              <a:rPr lang="en-US" sz="2400" dirty="0"/>
            </a:br>
            <a:r>
              <a:rPr lang="en-US" sz="2400" dirty="0"/>
              <a:t>in cellular networks, rather than overinflated theoretical research targets </a:t>
            </a:r>
          </a:p>
          <a:p>
            <a:endParaRPr lang="en-US" sz="2400" dirty="0"/>
          </a:p>
          <a:p>
            <a:r>
              <a:rPr lang="en-US" sz="2400" strike="sngStrike" dirty="0"/>
              <a:t>This discussion should take place in RAN#107 and RAN#108 which allows to send a LS to ITU from RAN#107 with an initial indication that 3GPP propose </a:t>
            </a:r>
            <a:br>
              <a:rPr lang="en-US" sz="2400" strike="sngStrike" dirty="0"/>
            </a:br>
            <a:r>
              <a:rPr lang="en-US" sz="2400" strike="sngStrike" dirty="0"/>
              <a:t>to redefine some scenarios for which TPRs should be met and will communicate final proposals for the TPRs no later than June 13</a:t>
            </a:r>
            <a:r>
              <a:rPr lang="en-US" sz="2400" strike="sngStrike" baseline="30000" dirty="0"/>
              <a:t>th</a:t>
            </a:r>
            <a:r>
              <a:rPr lang="en-US" sz="2400" strike="sngStrike" dirty="0"/>
              <a:t>, 2025 (from RAN#108), </a:t>
            </a:r>
            <a:br>
              <a:rPr lang="en-US" sz="2400" strike="sngStrike" dirty="0"/>
            </a:br>
            <a:r>
              <a:rPr lang="en-US" sz="2400" strike="sngStrike" dirty="0"/>
              <a:t>to allow ITU to consider the 3GPP input in their Meeting No. 49 </a:t>
            </a:r>
            <a:br>
              <a:rPr lang="en-US" sz="2400" strike="sngStrike" dirty="0"/>
            </a:br>
            <a:r>
              <a:rPr lang="en-US" sz="2400" strike="sngStrike" dirty="0"/>
              <a:t>(Japan, 24 June – 3 July 2025).</a:t>
            </a:r>
            <a:endParaRPr lang="en-US" sz="2200" strike="sngStrike" dirty="0"/>
          </a:p>
        </p:txBody>
      </p:sp>
      <p:sp>
        <p:nvSpPr>
          <p:cNvPr id="12" name="Title 1">
            <a:extLst>
              <a:ext uri="{FF2B5EF4-FFF2-40B4-BE49-F238E27FC236}">
                <a16:creationId xmlns:a16="http://schemas.microsoft.com/office/drawing/2014/main" id="{3C95F237-A8E5-0F3B-41CC-3545BF9D3110}"/>
              </a:ext>
            </a:extLst>
          </p:cNvPr>
          <p:cNvSpPr>
            <a:spLocks noGrp="1"/>
          </p:cNvSpPr>
          <p:nvPr>
            <p:ph type="title"/>
          </p:nvPr>
        </p:nvSpPr>
        <p:spPr>
          <a:xfrm>
            <a:off x="647703" y="211974"/>
            <a:ext cx="8005233" cy="893619"/>
          </a:xfrm>
        </p:spPr>
        <p:txBody>
          <a:bodyPr/>
          <a:lstStyle/>
          <a:p>
            <a:pPr algn="l"/>
            <a:r>
              <a:rPr lang="en-US" dirty="0"/>
              <a:t>Key message from MNOs to 3GPP</a:t>
            </a:r>
            <a:endParaRPr lang="en-US" i="1" dirty="0"/>
          </a:p>
        </p:txBody>
      </p:sp>
    </p:spTree>
    <p:extLst>
      <p:ext uri="{BB962C8B-B14F-4D97-AF65-F5344CB8AC3E}">
        <p14:creationId xmlns:p14="http://schemas.microsoft.com/office/powerpoint/2010/main" val="1172481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CB721C78-B4CF-06BD-9D81-FF9D191B8567}"/>
              </a:ext>
            </a:extLst>
          </p:cNvPr>
          <p:cNvSpPr>
            <a:spLocks noGrp="1"/>
          </p:cNvSpPr>
          <p:nvPr>
            <p:ph idx="1"/>
          </p:nvPr>
        </p:nvSpPr>
        <p:spPr>
          <a:xfrm>
            <a:off x="4364182" y="2975956"/>
            <a:ext cx="7467988" cy="3308429"/>
          </a:xfrm>
        </p:spPr>
        <p:txBody>
          <a:bodyPr/>
          <a:lstStyle/>
          <a:p>
            <a:pPr marL="0" indent="0">
              <a:buNone/>
            </a:pPr>
            <a:r>
              <a:rPr lang="en-US" sz="6000" dirty="0"/>
              <a:t>Thanks</a:t>
            </a:r>
          </a:p>
        </p:txBody>
      </p:sp>
    </p:spTree>
    <p:extLst>
      <p:ext uri="{BB962C8B-B14F-4D97-AF65-F5344CB8AC3E}">
        <p14:creationId xmlns:p14="http://schemas.microsoft.com/office/powerpoint/2010/main" val="41504378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rial">
      <a:majorFont>
        <a:latin typeface="Arial"/>
        <a:ea typeface=""/>
        <a:cs typeface=""/>
      </a:majorFont>
      <a:minorFont>
        <a:latin typeface="Arial"/>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err="1" smtClean="0">
            <a:solidFill>
              <a:schemeClr val="tx2"/>
            </a:solidFill>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Arial" panose="020B0604020202020204" pitchFamily="34" charset="0"/>
            <a:ea typeface="Nokia Pure Text Light" panose="020B0403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Arial PowerPoint.potx" id="{0E061A61-7E57-432B-907A-AB1A22788084}" vid="{E3207492-1C8E-486E-90C1-42382B5C6009}"/>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6DF1AD114663945A6BE9B51BE484023" ma:contentTypeVersion="18" ma:contentTypeDescription="Create a new document." ma:contentTypeScope="" ma:versionID="85fd0cfc87120fc1178fa72525c26bdb">
  <xsd:schema xmlns:xsd="http://www.w3.org/2001/XMLSchema" xmlns:xs="http://www.w3.org/2001/XMLSchema" xmlns:p="http://schemas.microsoft.com/office/2006/metadata/properties" xmlns:ns3="3bf2a938-977f-4d5f-8f64-920cbfce838e" xmlns:ns4="bb9c9243-6514-496e-9bea-3e67ed9ba0ed" targetNamespace="http://schemas.microsoft.com/office/2006/metadata/properties" ma:root="true" ma:fieldsID="a35d3c64bd88e351b91225b9cb5e921c" ns3:_="" ns4:_="">
    <xsd:import namespace="3bf2a938-977f-4d5f-8f64-920cbfce838e"/>
    <xsd:import namespace="bb9c9243-6514-496e-9bea-3e67ed9ba0ed"/>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_activity" minOccurs="0"/>
                <xsd:element ref="ns3:MediaServiceObjectDetectorVersions" minOccurs="0"/>
                <xsd:element ref="ns3:MediaServiceSystemTags" minOccurs="0"/>
                <xsd:element ref="ns3:MediaServiceSearchPropertie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bf2a938-977f-4d5f-8f64-920cbfce838e"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ternalName="MediaServiceDateTake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_activity" ma:index="21" nillable="true" ma:displayName="_activity" ma:hidden="true" ma:internalName="_activity">
      <xsd:simpleType>
        <xsd:restriction base="dms:Note"/>
      </xsd:simple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SystemTags" ma:index="23" nillable="true" ma:displayName="MediaServiceSystemTags" ma:hidden="true" ma:internalName="MediaServiceSystemTags" ma:readOnly="true">
      <xsd:simpleType>
        <xsd:restriction base="dms:Note"/>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Location" ma:index="25"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b9c9243-6514-496e-9bea-3e67ed9ba0ed"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activity xmlns="3bf2a938-977f-4d5f-8f64-920cbfce838e" xsi:nil="true"/>
  </documentManagement>
</p:properties>
</file>

<file path=customXml/itemProps1.xml><?xml version="1.0" encoding="utf-8"?>
<ds:datastoreItem xmlns:ds="http://schemas.openxmlformats.org/officeDocument/2006/customXml" ds:itemID="{EC0BAACF-33C2-4302-B9A5-B6F4298B402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bf2a938-977f-4d5f-8f64-920cbfce838e"/>
    <ds:schemaRef ds:uri="bb9c9243-6514-496e-9bea-3e67ed9ba0e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5043C18-C36A-4136-B7EE-2596B06AF032}">
  <ds:schemaRefs>
    <ds:schemaRef ds:uri="http://schemas.microsoft.com/sharepoint/v3/contenttype/forms"/>
  </ds:schemaRefs>
</ds:datastoreItem>
</file>

<file path=customXml/itemProps3.xml><?xml version="1.0" encoding="utf-8"?>
<ds:datastoreItem xmlns:ds="http://schemas.openxmlformats.org/officeDocument/2006/customXml" ds:itemID="{86E612DE-5231-4ADF-B41B-8B7EBF654126}">
  <ds:schemaRefs>
    <ds:schemaRef ds:uri="3bf2a938-977f-4d5f-8f64-920cbfce838e"/>
    <ds:schemaRef ds:uri="bb9c9243-6514-496e-9bea-3e67ed9ba0ed"/>
    <ds:schemaRef ds:uri="http://www.w3.org/XML/1998/namespace"/>
    <ds:schemaRef ds:uri="http://purl.org/dc/elements/1.1/"/>
    <ds:schemaRef ds:uri="http://purl.org/dc/dcmitype/"/>
    <ds:schemaRef ds:uri="http://schemas.microsoft.com/office/infopath/2007/PartnerControls"/>
    <ds:schemaRef ds:uri="http://schemas.microsoft.com/office/2006/documentManagement/types"/>
    <ds:schemaRef ds:uri="http://schemas.openxmlformats.org/package/2006/metadata/core-properties"/>
    <ds:schemaRef ds:uri="http://schemas.microsoft.com/office/2006/metadata/properties"/>
    <ds:schemaRef ds:uri="http://purl.org/dc/terms/"/>
  </ds:schemaRefs>
</ds:datastoreItem>
</file>

<file path=docMetadata/LabelInfo.xml><?xml version="1.0" encoding="utf-8"?>
<clbl:labelList xmlns:clbl="http://schemas.microsoft.com/office/2020/mipLabelMetadata">
  <clbl:label id="{bde4dffc-4b60-4cf6-8b04-a5eeb25f5c4f}" enabled="0" method="" siteId="{bde4dffc-4b60-4cf6-8b04-a5eeb25f5c4f}" removed="1"/>
</clbl:labelList>
</file>

<file path=docProps/app.xml><?xml version="1.0" encoding="utf-8"?>
<Properties xmlns="http://schemas.openxmlformats.org/officeDocument/2006/extended-properties" xmlns:vt="http://schemas.openxmlformats.org/officeDocument/2006/docPropsVTypes">
  <TotalTime>0</TotalTime>
  <Words>1162</Words>
  <Application>Microsoft Office PowerPoint</Application>
  <PresentationFormat>Breitbild</PresentationFormat>
  <Paragraphs>122</Paragraphs>
  <Slides>8</Slides>
  <Notes>0</Notes>
  <HiddenSlides>0</HiddenSlides>
  <MMClips>0</MMClips>
  <ScaleCrop>false</ScaleCrop>
  <HeadingPairs>
    <vt:vector size="6" baseType="variant">
      <vt:variant>
        <vt:lpstr>Verwendete Schriftarten</vt:lpstr>
      </vt:variant>
      <vt:variant>
        <vt:i4>10</vt:i4>
      </vt:variant>
      <vt:variant>
        <vt:lpstr>Design</vt:lpstr>
      </vt:variant>
      <vt:variant>
        <vt:i4>2</vt:i4>
      </vt:variant>
      <vt:variant>
        <vt:lpstr>Folientitel</vt:lpstr>
      </vt:variant>
      <vt:variant>
        <vt:i4>8</vt:i4>
      </vt:variant>
    </vt:vector>
  </HeadingPairs>
  <TitlesOfParts>
    <vt:vector size="20" baseType="lpstr">
      <vt:lpstr>Aptos</vt:lpstr>
      <vt:lpstr>Arial</vt:lpstr>
      <vt:lpstr>Calibri</vt:lpstr>
      <vt:lpstr>Nokia Pure Headline Ultra Light</vt:lpstr>
      <vt:lpstr>Nokia Pure Text</vt:lpstr>
      <vt:lpstr>Nokia Pure Text Light</vt:lpstr>
      <vt:lpstr>Symbol</vt:lpstr>
      <vt:lpstr>TeleNeo Office</vt:lpstr>
      <vt:lpstr>TeleNeo Office ExtraBold</vt:lpstr>
      <vt:lpstr>Wingdings</vt:lpstr>
      <vt:lpstr>Nokia White Master with headline</vt:lpstr>
      <vt:lpstr>2_Office Theme</vt:lpstr>
      <vt:lpstr> Continued operator’s view on  realistic TPR definition for IMT-2030 / “6G”</vt:lpstr>
      <vt:lpstr>No overinflated performance expectations</vt:lpstr>
      <vt:lpstr>10x ITU Data Rate TPRs are divorced from reality! </vt:lpstr>
      <vt:lpstr>PowerPoint-Präsentation</vt:lpstr>
      <vt:lpstr>Other considerations</vt:lpstr>
      <vt:lpstr>Deployment-dependent User Experienced Data Rates (UEDRs) </vt:lpstr>
      <vt:lpstr>Key message from MNOs to 3GPP</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RP-250293</dc:title>
  <dc:creator/>
  <cp:keywords/>
  <cp:lastModifiedBy>Deutsche Telekom AG (Axel Klatt)</cp:lastModifiedBy>
  <cp:revision>1022</cp:revision>
  <cp:lastPrinted>2023-08-02T08:25:48Z</cp:lastPrinted>
  <dcterms:created xsi:type="dcterms:W3CDTF">2018-05-24T11:49:12Z</dcterms:created>
  <dcterms:modified xsi:type="dcterms:W3CDTF">2025-09-03T06:38:26Z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a5af123f-c90f-447d-ba37-4428aae2e3d0</vt:lpwstr>
  </property>
  <property fmtid="{D5CDD505-2E9C-101B-9397-08002B2CF9AE}" pid="3" name="CTP_TimeStamp">
    <vt:lpwstr>2018-06-14 23:21:33Z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y fmtid="{D5CDD505-2E9C-101B-9397-08002B2CF9AE}" pid="8" name="ContentTypeId">
    <vt:lpwstr>0x01010076DF1AD114663945A6BE9B51BE484023</vt:lpwstr>
  </property>
  <property fmtid="{D5CDD505-2E9C-101B-9397-08002B2CF9AE}" pid="9" name="MSIP_Label_4d2f777e-4347-4fc6-823a-b44ab313546a_Enabled">
    <vt:lpwstr>true</vt:lpwstr>
  </property>
  <property fmtid="{D5CDD505-2E9C-101B-9397-08002B2CF9AE}" pid="10" name="MSIP_Label_4d2f777e-4347-4fc6-823a-b44ab313546a_SetDate">
    <vt:lpwstr>2024-06-18T06:53:02Z</vt:lpwstr>
  </property>
  <property fmtid="{D5CDD505-2E9C-101B-9397-08002B2CF9AE}" pid="11" name="MSIP_Label_4d2f777e-4347-4fc6-823a-b44ab313546a_Method">
    <vt:lpwstr>Standard</vt:lpwstr>
  </property>
  <property fmtid="{D5CDD505-2E9C-101B-9397-08002B2CF9AE}" pid="12" name="MSIP_Label_4d2f777e-4347-4fc6-823a-b44ab313546a_Name">
    <vt:lpwstr>Non-Public</vt:lpwstr>
  </property>
  <property fmtid="{D5CDD505-2E9C-101B-9397-08002B2CF9AE}" pid="13" name="MSIP_Label_4d2f777e-4347-4fc6-823a-b44ab313546a_SiteId">
    <vt:lpwstr>e351b779-f6d5-4e50-8568-80e922d180ae</vt:lpwstr>
  </property>
  <property fmtid="{D5CDD505-2E9C-101B-9397-08002B2CF9AE}" pid="14" name="MSIP_Label_4d2f777e-4347-4fc6-823a-b44ab313546a_ActionId">
    <vt:lpwstr>3b0987ff-2b1d-4db6-aa2c-ac1389b96613</vt:lpwstr>
  </property>
  <property fmtid="{D5CDD505-2E9C-101B-9397-08002B2CF9AE}" pid="15" name="MSIP_Label_4d2f777e-4347-4fc6-823a-b44ab313546a_ContentBits">
    <vt:lpwstr>0</vt:lpwstr>
  </property>
  <property fmtid="{D5CDD505-2E9C-101B-9397-08002B2CF9AE}" pid="16" name="MSIP_Label_17da11e7-ad83-4459-98c6-12a88e2eac78_Enabled">
    <vt:lpwstr>true</vt:lpwstr>
  </property>
  <property fmtid="{D5CDD505-2E9C-101B-9397-08002B2CF9AE}" pid="17" name="MSIP_Label_17da11e7-ad83-4459-98c6-12a88e2eac78_SetDate">
    <vt:lpwstr>2025-03-03T12:14:18Z</vt:lpwstr>
  </property>
  <property fmtid="{D5CDD505-2E9C-101B-9397-08002B2CF9AE}" pid="18" name="MSIP_Label_17da11e7-ad83-4459-98c6-12a88e2eac78_Method">
    <vt:lpwstr>Privileged</vt:lpwstr>
  </property>
  <property fmtid="{D5CDD505-2E9C-101B-9397-08002B2CF9AE}" pid="19" name="MSIP_Label_17da11e7-ad83-4459-98c6-12a88e2eac78_Name">
    <vt:lpwstr>17da11e7-ad83-4459-98c6-12a88e2eac78</vt:lpwstr>
  </property>
  <property fmtid="{D5CDD505-2E9C-101B-9397-08002B2CF9AE}" pid="20" name="MSIP_Label_17da11e7-ad83-4459-98c6-12a88e2eac78_SiteId">
    <vt:lpwstr>68283f3b-8487-4c86-adb3-a5228f18b893</vt:lpwstr>
  </property>
  <property fmtid="{D5CDD505-2E9C-101B-9397-08002B2CF9AE}" pid="21" name="MSIP_Label_17da11e7-ad83-4459-98c6-12a88e2eac78_ActionId">
    <vt:lpwstr>5a86af50-1e2c-4cbc-9d79-51a4c51f6178</vt:lpwstr>
  </property>
  <property fmtid="{D5CDD505-2E9C-101B-9397-08002B2CF9AE}" pid="22" name="MSIP_Label_17da11e7-ad83-4459-98c6-12a88e2eac78_ContentBits">
    <vt:lpwstr>0</vt:lpwstr>
  </property>
</Properties>
</file>