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7" r:id="rId2"/>
    <p:sldId id="544" r:id="rId3"/>
    <p:sldId id="553" r:id="rId4"/>
    <p:sldId id="1943" r:id="rId5"/>
    <p:sldId id="1945" r:id="rId6"/>
    <p:sldId id="1928" r:id="rId7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6">
          <p15:clr>
            <a:srgbClr val="A4A3A4"/>
          </p15:clr>
        </p15:guide>
        <p15:guide id="2" pos="275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张楠10184108" initials="ZN" lastIdx="4" clrIdx="0"/>
  <p:cmAuthor id="1" name="胡宇洲10217598" initials="胡宇洲10217" lastIdx="20" clrIdx="0"/>
  <p:cmAuthor id="2" name="田力10182718" initials="田力10182718" lastIdx="14" clrIdx="1"/>
  <p:cmAuthor id="3" name="ZTE2" initials="ZTE2" lastIdx="1" clrIdx="2"/>
  <p:cmAuthor id="4" name="ZTE(Yuan)" initials="ZTE" lastIdx="1" clrIdx="3"/>
  <p:cmAuthor id="5" name="ZTE" initials="Z" lastIdx="4" clrIdx="4"/>
  <p:cmAuthor id="6" name="10222520" initials="1" lastIdx="4" clrIdx="5"/>
  <p:cmAuthor id="7" name="00070164" initials="0" lastIdx="2" clrIdx="6"/>
  <p:cmAuthor id="8" name="Marcus A Janke" initials="MAJ" lastIdx="19" clrIdx="7"/>
  <p:cmAuthor id="1411827" name="黄晓平" initials="黄" lastIdx="0" clrIdx="0"/>
  <p:cmAuthor id="9" name="Benjamin J Grigsby" initials="BJG" lastIdx="22" clrIdx="8"/>
  <p:cmAuthor id="10" name="Mingming Cai" initials="MC" lastIdx="1" clrIdx="9"/>
  <p:cmAuthor id="11" name="Jeannette L Chu" initials="J" lastIdx="40" clrIdx="5"/>
  <p:cmAuthor id="12" name="zhouwd" initials="1" lastIdx="1" clrIdx="11"/>
  <p:cmAuthor id="13" name="马云飞10014438" initials="马" lastIdx="4" clrIdx="0"/>
  <p:cmAuthor id="14" name="10247586" initials="Nikodemus" lastIdx="1" clrIdx="13"/>
  <p:cmAuthor id="15" name="10247451" initials="1" lastIdx="39" clrIdx="14"/>
  <p:cmAuthor id="16" name="10078380" initials="1" lastIdx="1" clrIdx="15"/>
  <p:cmAuthor id="17" name="00035181" initials="0" lastIdx="1" clrIdx="16"/>
  <p:cmAuthor id="18" name="谢晋10100182" initials="谢晋10100182" lastIdx="2" clrIdx="17"/>
  <p:cmAuthor id="19" name="Saku Uchikawa" initials="S" lastIdx="11" clrIdx="0"/>
  <p:cmAuthor id="20" name="10012269" initials="1" lastIdx="4" clrIdx="19"/>
  <p:cmAuthor id="21" name="10086807" initials="1" lastIdx="3" clrIdx="20"/>
  <p:cmAuthor id="22" name="10146393" initials="1" lastIdx="1" clrIdx="21"/>
  <p:cmAuthor id="23" name="10009110" initials="1" lastIdx="23" clrIdx="22"/>
  <p:cmAuthor id="24" name="李蕾00009994" initials="李" lastIdx="6" clrIdx="17"/>
  <p:cmAuthor id="25" name="wyz" initials="w" lastIdx="1" clrIdx="24"/>
  <p:cmAuthor id="26" name="10270945" initials="1" lastIdx="1" clrIdx="25"/>
  <p:cmAuthor id="27" name="10295142" initials="1" lastIdx="1" clrIdx="26"/>
  <p:cmAuthor id="28" name="Hou Yingfeng" initials="H" lastIdx="10" clrIdx="23"/>
  <p:cmAuthor id="29" name="zhangyu" initials="z" lastIdx="1" clrIdx="28"/>
  <p:cmAuthor id="30" name="10056791" initials="ZTE" lastIdx="1" clrIdx="29"/>
  <p:cmAuthor id="31" name="Author" initials="A" lastIdx="0" clrIdx="30"/>
  <p:cmAuthor id="32" name="10033224" initials="1" lastIdx="1" clrIdx="31"/>
  <p:cmAuthor id="33" name="10045953" initials="1" lastIdx="1" clrIdx="32"/>
  <p:cmAuthor id="34" name="Y Y" initials="YY" lastIdx="2" clrIdx="33"/>
  <p:cmAuthor id="35" name="Administrator" initials="A" lastIdx="1" clrIdx="35"/>
  <p:cmAuthor id="36" name="关全全10258021" initials="关全全10258021" lastIdx="1" clrIdx="36"/>
  <p:cmAuthor id="37" name="齐晓虹10024015" initials="齐晓虹10024015" lastIdx="1" clrIdx="37"/>
  <p:cmAuthor id="38" name="赵欣" initials="zx" lastIdx="4" clrIdx="3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D5"/>
    <a:srgbClr val="0D9EE9"/>
    <a:srgbClr val="0A78B3"/>
    <a:srgbClr val="0091B3"/>
    <a:srgbClr val="0087B3"/>
    <a:srgbClr val="0082B3"/>
    <a:srgbClr val="007DB3"/>
    <a:srgbClr val="0078B3"/>
    <a:srgbClr val="0074B3"/>
    <a:srgbClr val="0071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7" autoAdjust="0"/>
    <p:restoredTop sz="93875" autoAdjust="0"/>
  </p:normalViewPr>
  <p:slideViewPr>
    <p:cSldViewPr snapToGrid="0" snapToObjects="1">
      <p:cViewPr varScale="1">
        <p:scale>
          <a:sx n="115" d="100"/>
          <a:sy n="115" d="100"/>
        </p:scale>
        <p:origin x="210" y="96"/>
      </p:cViewPr>
      <p:guideLst>
        <p:guide orient="horz" pos="1616"/>
        <p:guide pos="27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2025/9/3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endParaRPr lang="en-US" altLang="en-GB" dirty="0">
              <a:latin typeface="微软雅黑" panose="020B0503020204020204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endParaRPr lang="en-US" altLang="en-GB" dirty="0">
              <a:latin typeface="微软雅黑" panose="020B0503020204020204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endParaRPr lang="en-US" altLang="en-GB" dirty="0">
              <a:latin typeface="微软雅黑" panose="020B0503020204020204" charset="-122"/>
              <a:cs typeface="Arial" panose="020B0604020202020204" pitchFamily="34" charset="0"/>
            </a:endParaRPr>
          </a:p>
          <a:p>
            <a:r>
              <a:rPr lang="en-US" altLang="zh-CN" kern="100">
                <a:solidFill>
                  <a:prstClr val="black"/>
                </a:solidFill>
                <a:sym typeface="+mn-ea"/>
              </a:rPr>
              <a:t>The QoS </a:t>
            </a: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10566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110566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2025/9/3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12182" y="89394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>
                <a:ea typeface="宋体" panose="02010600030101010101" pitchFamily="2" charset="-122"/>
              </a:rPr>
              <a:t>ZTE, Sanechips</a:t>
            </a:r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Agenda: 8.2.1.4</a:t>
            </a:r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5685" y="1876425"/>
            <a:ext cx="6763385" cy="1072515"/>
          </a:xfrm>
        </p:spPr>
        <p:txBody>
          <a:bodyPr/>
          <a:lstStyle/>
          <a:p>
            <a:pPr algn="ctr"/>
            <a:r>
              <a:rPr lang="en-US" altLang="zh-CN" sz="3200" dirty="0"/>
              <a:t>Views on 6G UE data collection and transfer</a:t>
            </a:r>
          </a:p>
        </p:txBody>
      </p:sp>
      <p:sp>
        <p:nvSpPr>
          <p:cNvPr id="12295" name="Text Box 14"/>
          <p:cNvSpPr txBox="1"/>
          <p:nvPr/>
        </p:nvSpPr>
        <p:spPr>
          <a:xfrm>
            <a:off x="118110" y="161290"/>
            <a:ext cx="619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sv-SE" alt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3GPP TSG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RAN</a:t>
            </a:r>
            <a:r>
              <a:rPr lang="sv-SE" alt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 Meeting #</a:t>
            </a:r>
            <a:r>
              <a:rPr lang="en-US" altLang="sv-SE" sz="1800" dirty="0">
                <a:solidFill>
                  <a:schemeClr val="bg1"/>
                </a:solidFill>
                <a:latin typeface="Arial" panose="020B0604020202020204" pitchFamily="34" charset="0"/>
              </a:rPr>
              <a:t>109</a:t>
            </a:r>
            <a:endParaRPr lang="sv-SE" altLang="en-US" sz="1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lvl="0"/>
            <a:r>
              <a:rPr lang="en-US" altLang="en-GB" sz="1800" dirty="0">
                <a:solidFill>
                  <a:schemeClr val="bg1"/>
                </a:solidFill>
                <a:latin typeface="Arial" panose="020B0604020202020204" pitchFamily="34" charset="0"/>
              </a:rPr>
              <a:t>Beijing</a:t>
            </a:r>
            <a:r>
              <a:rPr lang="en-GB" alt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US" altLang="en-GB" sz="1800" dirty="0">
                <a:solidFill>
                  <a:schemeClr val="bg1"/>
                </a:solidFill>
                <a:latin typeface="Arial" panose="020B0604020202020204" pitchFamily="34" charset="0"/>
              </a:rPr>
              <a:t>China, September 15</a:t>
            </a:r>
            <a:r>
              <a:rPr lang="en-GB" alt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–</a:t>
            </a:r>
            <a:r>
              <a:rPr lang="en-US" altLang="en-GB" sz="1800" dirty="0">
                <a:solidFill>
                  <a:schemeClr val="bg1"/>
                </a:solidFill>
                <a:latin typeface="Arial" panose="020B0604020202020204" pitchFamily="34" charset="0"/>
              </a:rPr>
              <a:t>18,</a:t>
            </a:r>
            <a:r>
              <a:rPr lang="en-GB" alt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GB" sz="1800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r>
              <a:rPr lang="en-GB" alt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0</a:t>
            </a:r>
            <a:r>
              <a:rPr lang="en-US" altLang="en-GB" sz="1800" dirty="0">
                <a:solidFill>
                  <a:schemeClr val="bg1"/>
                </a:solidFill>
                <a:latin typeface="Arial" panose="020B0604020202020204" pitchFamily="34" charset="0"/>
              </a:rPr>
              <a:t>25</a:t>
            </a:r>
          </a:p>
        </p:txBody>
      </p:sp>
      <p:sp>
        <p:nvSpPr>
          <p:cNvPr id="12296" name="Text Box 13"/>
          <p:cNvSpPr txBox="1"/>
          <p:nvPr/>
        </p:nvSpPr>
        <p:spPr>
          <a:xfrm>
            <a:off x="7340283" y="161290"/>
            <a:ext cx="1463675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sv-SE" sz="1600" b="1" dirty="0">
                <a:solidFill>
                  <a:schemeClr val="bg1"/>
                </a:solidFill>
                <a:latin typeface="Arial" panose="020B0604020202020204" pitchFamily="34" charset="0"/>
              </a:rPr>
              <a:t>RP-252031</a:t>
            </a:r>
            <a:endParaRPr lang="en-GB" altLang="en-US" sz="16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774" y="877570"/>
            <a:ext cx="8810625" cy="360553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GB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According to 6G use case TR 22.870, 6G system data is defined as follows, which may include sensing related data, AI/ML related data (e.g. AI model, training data, inference data, etc.), and so on. 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en-GB" sz="12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en-GB" sz="12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GB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 potential new 6G requirements are approved in S1-253423 for </a:t>
            </a:r>
            <a:r>
              <a:rPr lang="en-US" altLang="en-GB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efficient data collection and control support. </a:t>
            </a:r>
            <a:endParaRPr lang="en-US" altLang="en-GB" sz="1200" dirty="0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9282" y="2515007"/>
            <a:ext cx="7775837" cy="249174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[PR 5.9.2.2-1] The 6G system shall support mechanisms for </a:t>
            </a:r>
            <a:r>
              <a:rPr lang="en-GB" altLang="zh-CN" sz="1200" i="1" dirty="0">
                <a:highlight>
                  <a:srgbClr val="00FFFF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6G System Data collection</a:t>
            </a:r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and consumption minimizing the impact to 6G services.</a:t>
            </a:r>
          </a:p>
          <a:p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[PR 5.9.2.2-2] Subject to operator’s policy, regulation and user consent, the 6G system shall support processing of 6G System Data.</a:t>
            </a:r>
          </a:p>
          <a:p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NOTE: examples of data processing are use case dependant, e.g. data fusion, data anonymization and data analysis.</a:t>
            </a:r>
          </a:p>
          <a:p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[PR 5.9.2.2-3] Subject to user consent, regulation and operator's policy, the 6G system shall support secure means to expose 6G System Data to authorized trusted third-party, authorized network function or authorized UE. </a:t>
            </a:r>
          </a:p>
          <a:p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[PR 5.9.2.2-4] The 6G system shall support security and privacy protection of the 6G System Data.</a:t>
            </a:r>
          </a:p>
          <a:p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[PR 5.9.2.2-5] The 6G system shall be able to provide charging and accounting mechanisms for 6G System Data.</a:t>
            </a:r>
          </a:p>
          <a:p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[PR 5.9.2.2-6] Subject to regulation, user consent and operator policy, the 6G system shall support storage and retrieval of 6G System Data.</a:t>
            </a:r>
          </a:p>
          <a:p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[PR 5.9.2.2-7] Subject to regulation and operator policy, the 6G system shall support</a:t>
            </a:r>
            <a:r>
              <a:rPr lang="en-GB" altLang="zh-CN" sz="1200" i="1" dirty="0">
                <a:highlight>
                  <a:srgbClr val="00FFFF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transfer 6G System Data</a:t>
            </a:r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between different data providers and data consumers within the 6G system..</a:t>
            </a:r>
            <a:endParaRPr lang="zh-CN" altLang="en-US" sz="1200" i="1" dirty="0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0" y="111123"/>
            <a:ext cx="8002772" cy="549275"/>
            <a:chOff x="1" y="291783"/>
            <a:chExt cx="9143999" cy="549275"/>
          </a:xfrm>
        </p:grpSpPr>
        <p:sp>
          <p:nvSpPr>
            <p:cNvPr id="8" name="矩形 42"/>
            <p:cNvSpPr/>
            <p:nvPr/>
          </p:nvSpPr>
          <p:spPr bwMode="auto">
            <a:xfrm>
              <a:off x="264796" y="291783"/>
              <a:ext cx="7752715" cy="549275"/>
            </a:xfrm>
            <a:custGeom>
              <a:avLst/>
              <a:gdLst/>
              <a:ahLst/>
              <a:cxnLst>
                <a:cxn ang="0">
                  <a:pos x="0" y="9144"/>
                </a:cxn>
                <a:cxn ang="0">
                  <a:pos x="2679192" y="0"/>
                </a:cxn>
                <a:cxn ang="0">
                  <a:pos x="3118104" y="548640"/>
                </a:cxn>
                <a:cxn ang="0">
                  <a:pos x="0" y="548640"/>
                </a:cxn>
                <a:cxn ang="0">
                  <a:pos x="0" y="9144"/>
                </a:cxn>
              </a:cxnLst>
              <a:rect l="0" t="0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44C8F5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9" name="矩形 42"/>
            <p:cNvSpPr/>
            <p:nvPr/>
          </p:nvSpPr>
          <p:spPr bwMode="auto">
            <a:xfrm>
              <a:off x="1" y="291783"/>
              <a:ext cx="7746365" cy="549275"/>
            </a:xfrm>
            <a:custGeom>
              <a:avLst/>
              <a:gdLst/>
              <a:ahLst/>
              <a:cxnLst>
                <a:cxn ang="0">
                  <a:pos x="0" y="9144"/>
                </a:cxn>
                <a:cxn ang="0">
                  <a:pos x="2679192" y="0"/>
                </a:cxn>
                <a:cxn ang="0">
                  <a:pos x="3118104" y="548640"/>
                </a:cxn>
                <a:cxn ang="0">
                  <a:pos x="0" y="548640"/>
                </a:cxn>
                <a:cxn ang="0">
                  <a:pos x="0" y="9144"/>
                </a:cxn>
              </a:cxnLst>
              <a:rect l="0" t="0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008DD3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cxnSp>
          <p:nvCxnSpPr>
            <p:cNvPr id="10" name="直接连接符 44"/>
            <p:cNvCxnSpPr>
              <a:cxnSpLocks noChangeShapeType="1"/>
            </p:cNvCxnSpPr>
            <p:nvPr/>
          </p:nvCxnSpPr>
          <p:spPr bwMode="auto">
            <a:xfrm>
              <a:off x="2331945" y="832220"/>
              <a:ext cx="6812055" cy="0"/>
            </a:xfrm>
            <a:prstGeom prst="line">
              <a:avLst/>
            </a:prstGeom>
            <a:noFill/>
            <a:ln w="3175" cmpd="sng">
              <a:solidFill>
                <a:srgbClr val="008DD3"/>
              </a:solidFill>
              <a:round/>
            </a:ln>
          </p:spPr>
        </p:cxnSp>
        <p:sp>
          <p:nvSpPr>
            <p:cNvPr id="11" name="文本框 47"/>
            <p:cNvSpPr txBox="1">
              <a:spLocks noChangeArrowheads="1"/>
            </p:cNvSpPr>
            <p:nvPr/>
          </p:nvSpPr>
          <p:spPr bwMode="auto">
            <a:xfrm>
              <a:off x="265554" y="367983"/>
              <a:ext cx="6910172" cy="3987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anchor="ctr" anchorCtr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b="1" kern="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rPr>
                <a:t>Motivations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9282" y="1401217"/>
            <a:ext cx="7775837" cy="64516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en-GB" altLang="zh-CN" sz="1200" b="1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6G System Data</a:t>
            </a:r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: the data that is controlled by the 6G system and can be generated or collected by the 6G system.</a:t>
            </a:r>
          </a:p>
          <a:p>
            <a:r>
              <a:rPr lang="en-GB" altLang="zh-CN" sz="1200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NOTE 1: 6G system data is different from traditional user traffic data which is application level data being transmitted through the 3GPP system for user related services.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2"/>
          </p:nvPr>
        </p:nvSpPr>
        <p:spPr>
          <a:xfrm>
            <a:off x="231775" y="828675"/>
            <a:ext cx="8404860" cy="3915410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</a:rPr>
              <a:t>Data type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marL="742950" lvl="1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AI related data</a:t>
            </a:r>
          </a:p>
          <a:p>
            <a:pPr marL="1485900" lvl="2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AI model training: AI training data, AI model, AI model performance data</a:t>
            </a:r>
          </a:p>
          <a:p>
            <a:pPr marL="1485900" lvl="2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AI model inference: AI inference data, AI inference result</a:t>
            </a:r>
          </a:p>
          <a:p>
            <a:pPr marL="1485900" lvl="2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AI data analytic: AI statistical analysis or prediction data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Sensing related data</a:t>
            </a:r>
          </a:p>
          <a:p>
            <a:pPr marL="1485900" lvl="2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Sensing measurement data and sensing result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schemeClr val="tx1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</a:rPr>
              <a:t>AI related data collection</a:t>
            </a:r>
          </a:p>
          <a:p>
            <a:pPr marL="742950" lvl="1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solidFill>
                  <a:prstClr val="black"/>
                </a:solidFill>
                <a:sym typeface="+mn-ea"/>
              </a:rPr>
              <a:t>UE may report AI training data towards RAN/CN/UE server for AI model training and receive well-trained AI model from RAN/CN/UE server. RAN may send training data set toward UE for UE side training.</a:t>
            </a:r>
          </a:p>
          <a:p>
            <a:pPr marL="742950" lvl="1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solidFill>
                  <a:prstClr val="black"/>
                </a:solidFill>
                <a:sym typeface="+mn-ea"/>
              </a:rPr>
              <a:t>RAN/CN may collect data from UE for AI inference. </a:t>
            </a:r>
          </a:p>
          <a:p>
            <a:pPr marL="742950" lvl="1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solidFill>
                  <a:prstClr val="black"/>
                </a:solidFill>
                <a:sym typeface="+mn-ea"/>
              </a:rPr>
              <a:t>UE may subscribe the AI data analytic from RAN and CN(e.g. network performance analytic).</a:t>
            </a:r>
          </a:p>
          <a:p>
            <a:pPr marL="285750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schemeClr val="tx1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</a:rPr>
              <a:t>Sensing related data collection</a:t>
            </a:r>
          </a:p>
          <a:p>
            <a:pPr marL="742950" lvl="1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solidFill>
                  <a:prstClr val="black"/>
                </a:solidFill>
                <a:sym typeface="+mn-ea"/>
              </a:rPr>
              <a:t>UE reports sensing measurement data towards RAN/CN, and may receive sensing results from RAN/CN.</a:t>
            </a:r>
          </a:p>
          <a:p>
            <a:pPr marL="285750" indent="-28575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0" y="111123"/>
            <a:ext cx="8002772" cy="549275"/>
            <a:chOff x="1" y="291783"/>
            <a:chExt cx="9143999" cy="549275"/>
          </a:xfrm>
        </p:grpSpPr>
        <p:sp>
          <p:nvSpPr>
            <p:cNvPr id="20" name="矩形 42"/>
            <p:cNvSpPr/>
            <p:nvPr/>
          </p:nvSpPr>
          <p:spPr bwMode="auto">
            <a:xfrm>
              <a:off x="264796" y="291783"/>
              <a:ext cx="7752715" cy="549275"/>
            </a:xfrm>
            <a:custGeom>
              <a:avLst/>
              <a:gdLst/>
              <a:ahLst/>
              <a:cxnLst>
                <a:cxn ang="0">
                  <a:pos x="0" y="9144"/>
                </a:cxn>
                <a:cxn ang="0">
                  <a:pos x="2679192" y="0"/>
                </a:cxn>
                <a:cxn ang="0">
                  <a:pos x="3118104" y="548640"/>
                </a:cxn>
                <a:cxn ang="0">
                  <a:pos x="0" y="548640"/>
                </a:cxn>
                <a:cxn ang="0">
                  <a:pos x="0" y="9144"/>
                </a:cxn>
              </a:cxnLst>
              <a:rect l="0" t="0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44C8F5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" name="矩形 42"/>
            <p:cNvSpPr/>
            <p:nvPr/>
          </p:nvSpPr>
          <p:spPr bwMode="auto">
            <a:xfrm>
              <a:off x="1" y="291783"/>
              <a:ext cx="7746365" cy="549275"/>
            </a:xfrm>
            <a:custGeom>
              <a:avLst/>
              <a:gdLst/>
              <a:ahLst/>
              <a:cxnLst>
                <a:cxn ang="0">
                  <a:pos x="0" y="9144"/>
                </a:cxn>
                <a:cxn ang="0">
                  <a:pos x="2679192" y="0"/>
                </a:cxn>
                <a:cxn ang="0">
                  <a:pos x="3118104" y="548640"/>
                </a:cxn>
                <a:cxn ang="0">
                  <a:pos x="0" y="548640"/>
                </a:cxn>
                <a:cxn ang="0">
                  <a:pos x="0" y="9144"/>
                </a:cxn>
              </a:cxnLst>
              <a:rect l="0" t="0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008DD3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cxnSp>
          <p:nvCxnSpPr>
            <p:cNvPr id="22" name="直接连接符 44"/>
            <p:cNvCxnSpPr>
              <a:cxnSpLocks noChangeShapeType="1"/>
            </p:cNvCxnSpPr>
            <p:nvPr/>
          </p:nvCxnSpPr>
          <p:spPr bwMode="auto">
            <a:xfrm>
              <a:off x="2331945" y="832220"/>
              <a:ext cx="6812055" cy="0"/>
            </a:xfrm>
            <a:prstGeom prst="line">
              <a:avLst/>
            </a:prstGeom>
            <a:noFill/>
            <a:ln w="3175" cmpd="sng">
              <a:solidFill>
                <a:srgbClr val="008DD3"/>
              </a:solidFill>
              <a:round/>
            </a:ln>
          </p:spPr>
        </p:cxnSp>
        <p:sp>
          <p:nvSpPr>
            <p:cNvPr id="23" name="文本框 47"/>
            <p:cNvSpPr txBox="1">
              <a:spLocks noChangeArrowheads="1"/>
            </p:cNvSpPr>
            <p:nvPr/>
          </p:nvSpPr>
          <p:spPr bwMode="auto">
            <a:xfrm>
              <a:off x="265554" y="367983"/>
              <a:ext cx="6910172" cy="3987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anchor="ctr" anchorCtr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6G UE data collection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2"/>
          </p:nvPr>
        </p:nvSpPr>
        <p:spPr>
          <a:xfrm>
            <a:off x="231775" y="936625"/>
            <a:ext cx="4843780" cy="2345055"/>
          </a:xfrm>
        </p:spPr>
        <p:txBody>
          <a:bodyPr/>
          <a:lstStyle/>
          <a:p>
            <a:pPr marL="285750" indent="-285750" algn="just" defTabSz="914400" fontAlgn="auto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solidFill>
                  <a:prstClr val="black"/>
                </a:solidFill>
                <a:sym typeface="+mn-ea"/>
              </a:rPr>
              <a:t>AI and sensing data transfer requirement</a:t>
            </a:r>
            <a:endParaRPr lang="en-US" altLang="zh-CN" sz="1400" b="1" kern="100" dirty="0">
              <a:solidFill>
                <a:prstClr val="black"/>
              </a:solidFill>
              <a:ea typeface="微软雅黑" panose="020B0503020204020204" charset="-122"/>
            </a:endParaRPr>
          </a:p>
          <a:p>
            <a:pPr lvl="1" algn="just" defTabSz="914400" fontAlgn="auto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solidFill>
                  <a:prstClr val="black"/>
                </a:solidFill>
                <a:sym typeface="+mn-ea"/>
              </a:rPr>
              <a:t>Both AI and sensing related data need to be transferred between UE and RAN, UE and CN. </a:t>
            </a:r>
            <a:endParaRPr lang="en-US" altLang="zh-CN" sz="1400" kern="100" dirty="0">
              <a:solidFill>
                <a:prstClr val="black"/>
              </a:solidFill>
              <a:ea typeface="微软雅黑" panose="020B0503020204020204" charset="-122"/>
              <a:sym typeface="+mn-ea"/>
            </a:endParaRPr>
          </a:p>
          <a:p>
            <a:pPr lvl="1" algn="just" defTabSz="914400" fontAlgn="auto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solidFill>
                  <a:prstClr val="black"/>
                </a:solidFill>
                <a:sym typeface="+mn-ea"/>
              </a:rPr>
              <a:t>QoS and security protection should be considered for data transfer. </a:t>
            </a:r>
            <a:endParaRPr lang="en-US" altLang="zh-CN" sz="1400" b="1" kern="100" dirty="0">
              <a:solidFill>
                <a:prstClr val="black"/>
              </a:solidFill>
              <a:ea typeface="微软雅黑" panose="020B0503020204020204" charset="-122"/>
            </a:endParaRPr>
          </a:p>
          <a:p>
            <a:pPr marL="285750" indent="-285750" algn="just" defTabSz="914400" fontAlgn="auto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400" b="1" kern="100" dirty="0">
              <a:solidFill>
                <a:prstClr val="black"/>
              </a:solidFill>
              <a:sym typeface="+mn-ea"/>
            </a:endParaRPr>
          </a:p>
          <a:p>
            <a:pPr marL="285750" indent="-285750" algn="just" defTabSz="914400" fontAlgn="auto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solidFill>
                  <a:prstClr val="black"/>
                </a:solidFill>
                <a:sym typeface="+mn-ea"/>
              </a:rPr>
              <a:t>Data transfer between UE and RAN, UE and CN options: </a:t>
            </a:r>
          </a:p>
          <a:p>
            <a:pPr lvl="1" algn="just" defTabSz="914400" fontAlgn="auto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solidFill>
                  <a:prstClr val="black"/>
                </a:solidFill>
                <a:sym typeface="+mn-ea"/>
              </a:rPr>
              <a:t>Control Plane: </a:t>
            </a:r>
            <a:r>
              <a:rPr lang="en-US" altLang="zh-CN" sz="1400" kern="100" dirty="0">
                <a:solidFill>
                  <a:prstClr val="black"/>
                </a:solidFill>
                <a:sym typeface="+mn-ea"/>
              </a:rPr>
              <a:t>SRB, NAS</a:t>
            </a:r>
            <a:endParaRPr lang="en-US" altLang="zh-CN" sz="1400" kern="100" dirty="0">
              <a:solidFill>
                <a:prstClr val="black"/>
              </a:solidFill>
              <a:ea typeface="微软雅黑" panose="020B0503020204020204" charset="-122"/>
            </a:endParaRPr>
          </a:p>
          <a:p>
            <a:pPr lvl="1" algn="just" defTabSz="914400" fontAlgn="auto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solidFill>
                  <a:prstClr val="black"/>
                </a:solidFill>
                <a:sym typeface="+mn-ea"/>
              </a:rPr>
              <a:t>User Plane: </a:t>
            </a:r>
            <a:r>
              <a:rPr lang="en-US" altLang="zh-CN" sz="1400" kern="100" dirty="0">
                <a:solidFill>
                  <a:prstClr val="black"/>
                </a:solidFill>
                <a:sym typeface="+mn-ea"/>
              </a:rPr>
              <a:t>DRB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0" y="111123"/>
            <a:ext cx="8002772" cy="549275"/>
            <a:chOff x="1" y="291783"/>
            <a:chExt cx="9143999" cy="549275"/>
          </a:xfrm>
        </p:grpSpPr>
        <p:sp>
          <p:nvSpPr>
            <p:cNvPr id="20" name="矩形 42"/>
            <p:cNvSpPr/>
            <p:nvPr/>
          </p:nvSpPr>
          <p:spPr bwMode="auto">
            <a:xfrm>
              <a:off x="264796" y="291783"/>
              <a:ext cx="7752715" cy="549275"/>
            </a:xfrm>
            <a:custGeom>
              <a:avLst/>
              <a:gdLst/>
              <a:ahLst/>
              <a:cxnLst>
                <a:cxn ang="0">
                  <a:pos x="0" y="9144"/>
                </a:cxn>
                <a:cxn ang="0">
                  <a:pos x="2679192" y="0"/>
                </a:cxn>
                <a:cxn ang="0">
                  <a:pos x="3118104" y="548640"/>
                </a:cxn>
                <a:cxn ang="0">
                  <a:pos x="0" y="548640"/>
                </a:cxn>
                <a:cxn ang="0">
                  <a:pos x="0" y="9144"/>
                </a:cxn>
              </a:cxnLst>
              <a:rect l="0" t="0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44C8F5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" name="矩形 42"/>
            <p:cNvSpPr/>
            <p:nvPr/>
          </p:nvSpPr>
          <p:spPr bwMode="auto">
            <a:xfrm>
              <a:off x="1" y="291783"/>
              <a:ext cx="7746365" cy="549275"/>
            </a:xfrm>
            <a:custGeom>
              <a:avLst/>
              <a:gdLst/>
              <a:ahLst/>
              <a:cxnLst>
                <a:cxn ang="0">
                  <a:pos x="0" y="9144"/>
                </a:cxn>
                <a:cxn ang="0">
                  <a:pos x="2679192" y="0"/>
                </a:cxn>
                <a:cxn ang="0">
                  <a:pos x="3118104" y="548640"/>
                </a:cxn>
                <a:cxn ang="0">
                  <a:pos x="0" y="548640"/>
                </a:cxn>
                <a:cxn ang="0">
                  <a:pos x="0" y="9144"/>
                </a:cxn>
              </a:cxnLst>
              <a:rect l="0" t="0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008DD3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cxnSp>
          <p:nvCxnSpPr>
            <p:cNvPr id="22" name="直接连接符 44"/>
            <p:cNvCxnSpPr>
              <a:cxnSpLocks noChangeShapeType="1"/>
            </p:cNvCxnSpPr>
            <p:nvPr/>
          </p:nvCxnSpPr>
          <p:spPr bwMode="auto">
            <a:xfrm>
              <a:off x="2331945" y="832220"/>
              <a:ext cx="6812055" cy="0"/>
            </a:xfrm>
            <a:prstGeom prst="line">
              <a:avLst/>
            </a:prstGeom>
            <a:noFill/>
            <a:ln w="3175" cmpd="sng">
              <a:solidFill>
                <a:srgbClr val="008DD3"/>
              </a:solidFill>
              <a:round/>
            </a:ln>
          </p:spPr>
        </p:cxnSp>
        <p:sp>
          <p:nvSpPr>
            <p:cNvPr id="23" name="文本框 47"/>
            <p:cNvSpPr txBox="1">
              <a:spLocks noChangeArrowheads="1"/>
            </p:cNvSpPr>
            <p:nvPr/>
          </p:nvSpPr>
          <p:spPr bwMode="auto">
            <a:xfrm>
              <a:off x="265554" y="367983"/>
              <a:ext cx="6910172" cy="3987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anchor="ctr" anchorCtr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6G UE data transfer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2" name="表格 11"/>
          <p:cNvGraphicFramePr/>
          <p:nvPr>
            <p:custDataLst>
              <p:tags r:id="rId1"/>
            </p:custDataLst>
          </p:nvPr>
        </p:nvGraphicFramePr>
        <p:xfrm>
          <a:off x="5759450" y="1591945"/>
          <a:ext cx="2853690" cy="178117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749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81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1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Data type</a:t>
                      </a:r>
                    </a:p>
                  </a:txBody>
                  <a:tcPr>
                    <a:solidFill>
                      <a:srgbClr val="0089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Data volume</a:t>
                      </a:r>
                    </a:p>
                  </a:txBody>
                  <a:tcPr>
                    <a:solidFill>
                      <a:srgbClr val="0089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Latency</a:t>
                      </a:r>
                    </a:p>
                  </a:txBody>
                  <a:tcPr>
                    <a:solidFill>
                      <a:srgbClr val="0089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Reliability</a:t>
                      </a:r>
                    </a:p>
                  </a:txBody>
                  <a:tcPr>
                    <a:solidFill>
                      <a:srgbClr val="0089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dirty="0"/>
                        <a:t>AI training data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dirty="0"/>
                        <a:t>large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medium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/>
                        <a:t>high, medium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AI inference data/result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dirty="0"/>
                        <a:t>small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low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/>
                        <a:t>high, medium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AI model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dirty="0"/>
                        <a:t>medium or large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dirty="0"/>
                        <a:t>medium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/>
                        <a:t>high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AI data analytic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/>
                        <a:t>small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dirty="0"/>
                        <a:t>low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/>
                        <a:t>high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2"/>
          </p:nvPr>
        </p:nvSpPr>
        <p:spPr>
          <a:xfrm>
            <a:off x="231775" y="936625"/>
            <a:ext cx="8316595" cy="2345055"/>
          </a:xfrm>
        </p:spPr>
        <p:txBody>
          <a:bodyPr/>
          <a:lstStyle/>
          <a:p>
            <a:pPr marL="285750" indent="-285750" algn="just" defTabSz="914400" fontAlgn="auto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solidFill>
                  <a:prstClr val="black"/>
                </a:solidFill>
                <a:sym typeface="+mn-ea"/>
              </a:rPr>
              <a:t>It is suggested to support 6G AI and sensing related UE data collection and transfer, and including the following principles in TR 38.914. </a:t>
            </a:r>
          </a:p>
          <a:p>
            <a:pPr marL="742950" lvl="1" indent="-285750" algn="just" defTabSz="914400" fontAlgn="auto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kern="100" dirty="0">
                <a:solidFill>
                  <a:prstClr val="black"/>
                </a:solidFill>
                <a:sym typeface="+mn-ea"/>
              </a:rPr>
              <a:t>6G AI and sensing related UE data collection and transfer should be supported between UE and RAN, UE and CN. </a:t>
            </a:r>
          </a:p>
          <a:p>
            <a:pPr lvl="1" algn="just" defTabSz="914400" fontAlgn="auto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kern="100" dirty="0">
                <a:solidFill>
                  <a:prstClr val="black"/>
                </a:solidFill>
                <a:sym typeface="+mn-ea"/>
              </a:rPr>
              <a:t>E2E QoS should be considered for 6G AI and sensing traffic. </a:t>
            </a:r>
          </a:p>
          <a:p>
            <a:pPr lvl="1" algn="just" defTabSz="914400" fontAlgn="auto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kern="100" dirty="0">
                <a:solidFill>
                  <a:prstClr val="black"/>
                </a:solidFill>
                <a:sym typeface="+mn-ea"/>
              </a:rPr>
              <a:t>6G AI and sensing related UE data should support security and privacy protection. </a:t>
            </a:r>
            <a:endParaRPr lang="en-US" altLang="zh-CN" sz="1400" kern="100" dirty="0">
              <a:solidFill>
                <a:prstClr val="black"/>
              </a:solidFill>
              <a:sym typeface="+mn-ea"/>
            </a:endParaRPr>
          </a:p>
          <a:p>
            <a:pPr lvl="1" algn="just" defTabSz="914400" fontAlgn="auto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solidFill>
                  <a:prstClr val="black"/>
                </a:solidFill>
                <a:sym typeface="+mn-ea"/>
              </a:rPr>
              <a:t>Control plane and user plane can be considered as baseline for </a:t>
            </a:r>
            <a:r>
              <a:rPr lang="en-US" altLang="zh-CN" kern="100" dirty="0">
                <a:solidFill>
                  <a:prstClr val="black"/>
                </a:solidFill>
                <a:sym typeface="+mn-ea"/>
              </a:rPr>
              <a:t>6G AI and sensing related  UE data collection and transfer. For 6G AI and sensing related UE data with big volume and/or frequent collection requirement, user plane should be used. </a:t>
            </a:r>
            <a:endParaRPr kumimoji="1" lang="en-US" altLang="zh-CN" kern="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lvl="1" algn="just" defTabSz="914400" fontAlgn="auto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0" y="111123"/>
            <a:ext cx="8002772" cy="549275"/>
            <a:chOff x="1" y="291783"/>
            <a:chExt cx="9143999" cy="549275"/>
          </a:xfrm>
        </p:grpSpPr>
        <p:sp>
          <p:nvSpPr>
            <p:cNvPr id="20" name="矩形 42"/>
            <p:cNvSpPr/>
            <p:nvPr/>
          </p:nvSpPr>
          <p:spPr bwMode="auto">
            <a:xfrm>
              <a:off x="264796" y="291783"/>
              <a:ext cx="7752715" cy="549275"/>
            </a:xfrm>
            <a:custGeom>
              <a:avLst/>
              <a:gdLst/>
              <a:ahLst/>
              <a:cxnLst>
                <a:cxn ang="0">
                  <a:pos x="0" y="9144"/>
                </a:cxn>
                <a:cxn ang="0">
                  <a:pos x="2679192" y="0"/>
                </a:cxn>
                <a:cxn ang="0">
                  <a:pos x="3118104" y="548640"/>
                </a:cxn>
                <a:cxn ang="0">
                  <a:pos x="0" y="548640"/>
                </a:cxn>
                <a:cxn ang="0">
                  <a:pos x="0" y="9144"/>
                </a:cxn>
              </a:cxnLst>
              <a:rect l="0" t="0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44C8F5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" name="矩形 42"/>
            <p:cNvSpPr/>
            <p:nvPr/>
          </p:nvSpPr>
          <p:spPr bwMode="auto">
            <a:xfrm>
              <a:off x="1" y="291783"/>
              <a:ext cx="7746365" cy="549275"/>
            </a:xfrm>
            <a:custGeom>
              <a:avLst/>
              <a:gdLst/>
              <a:ahLst/>
              <a:cxnLst>
                <a:cxn ang="0">
                  <a:pos x="0" y="9144"/>
                </a:cxn>
                <a:cxn ang="0">
                  <a:pos x="2679192" y="0"/>
                </a:cxn>
                <a:cxn ang="0">
                  <a:pos x="3118104" y="548640"/>
                </a:cxn>
                <a:cxn ang="0">
                  <a:pos x="0" y="548640"/>
                </a:cxn>
                <a:cxn ang="0">
                  <a:pos x="0" y="9144"/>
                </a:cxn>
              </a:cxnLst>
              <a:rect l="0" t="0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008DD3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cxnSp>
          <p:nvCxnSpPr>
            <p:cNvPr id="22" name="直接连接符 44"/>
            <p:cNvCxnSpPr>
              <a:cxnSpLocks noChangeShapeType="1"/>
            </p:cNvCxnSpPr>
            <p:nvPr/>
          </p:nvCxnSpPr>
          <p:spPr bwMode="auto">
            <a:xfrm>
              <a:off x="2331945" y="832220"/>
              <a:ext cx="6812055" cy="0"/>
            </a:xfrm>
            <a:prstGeom prst="line">
              <a:avLst/>
            </a:prstGeom>
            <a:noFill/>
            <a:ln w="3175" cmpd="sng">
              <a:solidFill>
                <a:srgbClr val="008DD3"/>
              </a:solidFill>
              <a:round/>
            </a:ln>
          </p:spPr>
        </p:cxnSp>
        <p:sp>
          <p:nvSpPr>
            <p:cNvPr id="23" name="文本框 47"/>
            <p:cNvSpPr txBox="1">
              <a:spLocks noChangeArrowheads="1"/>
            </p:cNvSpPr>
            <p:nvPr/>
          </p:nvSpPr>
          <p:spPr bwMode="auto">
            <a:xfrm>
              <a:off x="265554" y="367983"/>
              <a:ext cx="6910172" cy="3987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anchor="ctr" anchorCtr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Proposal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75*118"/>
  <p:tag name="TABLE_ENDDRAG_RECT" val="440*49*275*118"/>
</p:tagLst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ZTE-Confidential-16X9</Template>
  <TotalTime>4</TotalTime>
  <Words>745</Words>
  <Application>Microsoft Office PowerPoint</Application>
  <PresentationFormat>全屏显示(16:9)</PresentationFormat>
  <Paragraphs>75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Heiti SC Light</vt:lpstr>
      <vt:lpstr>Malgun Gothic</vt:lpstr>
      <vt:lpstr>MS PGothic</vt:lpstr>
      <vt:lpstr>宋体</vt:lpstr>
      <vt:lpstr>微软雅黑</vt:lpstr>
      <vt:lpstr>Arial</vt:lpstr>
      <vt:lpstr>Calibri</vt:lpstr>
      <vt:lpstr>Times New Roman</vt:lpstr>
      <vt:lpstr>ZTE-Confidential-16X9</vt:lpstr>
      <vt:lpstr>Views on 6G UE data collection and transfer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Company>ZTE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 Chen</dc:creator>
  <cp:lastModifiedBy>ZTE</cp:lastModifiedBy>
  <cp:revision>1882</cp:revision>
  <dcterms:created xsi:type="dcterms:W3CDTF">2018-03-06T04:34:00Z</dcterms:created>
  <dcterms:modified xsi:type="dcterms:W3CDTF">2025-09-03T14:30:13Z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662869F650714D06969F6A11BE0B7126</vt:lpwstr>
  </property>
</Properties>
</file>