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9"/>
  </p:notesMasterIdLst>
  <p:handoutMasterIdLst>
    <p:handoutMasterId r:id="rId30"/>
  </p:handoutMasterIdLst>
  <p:sldIdLst>
    <p:sldId id="341" r:id="rId5"/>
    <p:sldId id="373" r:id="rId6"/>
    <p:sldId id="376" r:id="rId7"/>
    <p:sldId id="375" r:id="rId8"/>
    <p:sldId id="377" r:id="rId9"/>
    <p:sldId id="393" r:id="rId10"/>
    <p:sldId id="388" r:id="rId11"/>
    <p:sldId id="389" r:id="rId12"/>
    <p:sldId id="390" r:id="rId13"/>
    <p:sldId id="391" r:id="rId14"/>
    <p:sldId id="392" r:id="rId15"/>
    <p:sldId id="394" r:id="rId16"/>
    <p:sldId id="395" r:id="rId17"/>
    <p:sldId id="396" r:id="rId18"/>
    <p:sldId id="398" r:id="rId19"/>
    <p:sldId id="399" r:id="rId20"/>
    <p:sldId id="397" r:id="rId21"/>
    <p:sldId id="400" r:id="rId22"/>
    <p:sldId id="401" r:id="rId23"/>
    <p:sldId id="402" r:id="rId24"/>
    <p:sldId id="403" r:id="rId25"/>
    <p:sldId id="407" r:id="rId26"/>
    <p:sldId id="404" r:id="rId27"/>
    <p:sldId id="405"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30" autoAdjust="0"/>
    <p:restoredTop sz="94679" autoAdjust="0"/>
  </p:normalViewPr>
  <p:slideViewPr>
    <p:cSldViewPr snapToGrid="0">
      <p:cViewPr varScale="1">
        <p:scale>
          <a:sx n="88" d="100"/>
          <a:sy n="88" d="100"/>
        </p:scale>
        <p:origin x="54" y="17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8923" y="196143"/>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48368" y="313343"/>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algn="ctr" eaLnBrk="1" hangingPunct="1"/>
            <a:r>
              <a:rPr lang="en-GB" altLang="en-US" sz="3600" dirty="0"/>
              <a:t>Release 20 5G-Adv RAN4 Package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b="1" dirty="0">
                <a:latin typeface="Arial" panose="020B0604020202020204" pitchFamily="34" charset="0"/>
                <a:cs typeface="Arial" panose="020B0604020202020204" pitchFamily="34" charset="0"/>
              </a:rPr>
              <a:t>RAN/RAN1/RAN2/RAN4 Chairs</a:t>
            </a:r>
          </a:p>
        </p:txBody>
      </p:sp>
      <p:sp>
        <p:nvSpPr>
          <p:cNvPr id="5" name="TextBox 4">
            <a:extLst>
              <a:ext uri="{FF2B5EF4-FFF2-40B4-BE49-F238E27FC236}">
                <a16:creationId xmlns:a16="http://schemas.microsoft.com/office/drawing/2014/main" id="{2F6F692B-22EC-4B6B-A8EE-CE96B89DE7B2}"/>
              </a:ext>
            </a:extLst>
          </p:cNvPr>
          <p:cNvSpPr txBox="1"/>
          <p:nvPr/>
        </p:nvSpPr>
        <p:spPr>
          <a:xfrm>
            <a:off x="9962147" y="5677307"/>
            <a:ext cx="1904689" cy="830997"/>
          </a:xfrm>
          <a:prstGeom prst="rect">
            <a:avLst/>
          </a:prstGeom>
          <a:noFill/>
        </p:spPr>
        <p:txBody>
          <a:bodyPr wrap="none" rtlCol="0">
            <a:spAutoFit/>
          </a:bodyPr>
          <a:lstStyle/>
          <a:p>
            <a:r>
              <a:rPr lang="en-US" sz="1600" dirty="0"/>
              <a:t>RAN#109</a:t>
            </a:r>
          </a:p>
          <a:p>
            <a:r>
              <a:rPr lang="en-US" sz="1600" dirty="0"/>
              <a:t>Agenda 9.1.4</a:t>
            </a:r>
          </a:p>
          <a:p>
            <a:r>
              <a:rPr lang="en-US" sz="1600" dirty="0"/>
              <a:t>Tdoc#: RP-251928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6A640DF-91E4-4F3B-AE55-ECF7C8F0A678}"/>
              </a:ext>
            </a:extLst>
          </p:cNvPr>
          <p:cNvSpPr>
            <a:spLocks noGrp="1"/>
          </p:cNvSpPr>
          <p:nvPr>
            <p:ph type="title"/>
          </p:nvPr>
        </p:nvSpPr>
        <p:spPr/>
        <p:txBody>
          <a:bodyPr/>
          <a:lstStyle/>
          <a:p>
            <a:r>
              <a:rPr lang="en-US" dirty="0"/>
              <a:t>UE OTA Enhancement</a:t>
            </a:r>
          </a:p>
        </p:txBody>
      </p:sp>
      <p:sp>
        <p:nvSpPr>
          <p:cNvPr id="3" name="내용 개체 틀 2">
            <a:extLst>
              <a:ext uri="{FF2B5EF4-FFF2-40B4-BE49-F238E27FC236}">
                <a16:creationId xmlns:a16="http://schemas.microsoft.com/office/drawing/2014/main" id="{4EF24DB9-1CA6-47B5-94CF-C9EEBB25E017}"/>
              </a:ext>
            </a:extLst>
          </p:cNvPr>
          <p:cNvSpPr>
            <a:spLocks noGrp="1"/>
          </p:cNvSpPr>
          <p:nvPr>
            <p:ph idx="1"/>
          </p:nvPr>
        </p:nvSpPr>
        <p:spPr/>
        <p:txBody>
          <a:bodyPr/>
          <a:lstStyle/>
          <a:p>
            <a:r>
              <a:rPr lang="en-US" b="1" dirty="0"/>
              <a:t>UE OTA</a:t>
            </a:r>
            <a:r>
              <a:rPr lang="en-US" dirty="0"/>
              <a:t>: Proceed with the agreed scope from RAN#108 with additional details to be discussed and finalized in RAN#109</a:t>
            </a:r>
          </a:p>
          <a:p>
            <a:pPr lvl="1"/>
            <a:r>
              <a:rPr lang="en-US" dirty="0"/>
              <a:t>The performance requirements of UE OTA, including TRP/TRS and MIMO OTA, for new bands</a:t>
            </a:r>
          </a:p>
          <a:p>
            <a:pPr lvl="1"/>
            <a:r>
              <a:rPr lang="en-US" dirty="0"/>
              <a:t>Specify test method to support NTN VSAT</a:t>
            </a:r>
          </a:p>
          <a:p>
            <a:endParaRPr lang="en-US" dirty="0"/>
          </a:p>
        </p:txBody>
      </p:sp>
    </p:spTree>
    <p:extLst>
      <p:ext uri="{BB962C8B-B14F-4D97-AF65-F5344CB8AC3E}">
        <p14:creationId xmlns:p14="http://schemas.microsoft.com/office/powerpoint/2010/main" val="2438664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752D13-4036-4030-9C74-101EF79A8222}"/>
              </a:ext>
            </a:extLst>
          </p:cNvPr>
          <p:cNvSpPr>
            <a:spLocks noGrp="1"/>
          </p:cNvSpPr>
          <p:nvPr>
            <p:ph type="title"/>
          </p:nvPr>
        </p:nvSpPr>
        <p:spPr/>
        <p:txBody>
          <a:bodyPr/>
          <a:lstStyle/>
          <a:p>
            <a:r>
              <a:rPr lang="en-US" dirty="0"/>
              <a:t>RRM Enhancement</a:t>
            </a:r>
          </a:p>
        </p:txBody>
      </p:sp>
      <p:sp>
        <p:nvSpPr>
          <p:cNvPr id="3" name="내용 개체 틀 2">
            <a:extLst>
              <a:ext uri="{FF2B5EF4-FFF2-40B4-BE49-F238E27FC236}">
                <a16:creationId xmlns:a16="http://schemas.microsoft.com/office/drawing/2014/main" id="{28680B02-2D6E-43EF-AA68-3B881589D41A}"/>
              </a:ext>
            </a:extLst>
          </p:cNvPr>
          <p:cNvSpPr>
            <a:spLocks noGrp="1"/>
          </p:cNvSpPr>
          <p:nvPr>
            <p:ph idx="1"/>
          </p:nvPr>
        </p:nvSpPr>
        <p:spPr/>
        <p:txBody>
          <a:bodyPr/>
          <a:lstStyle/>
          <a:p>
            <a:r>
              <a:rPr lang="en-US" b="1" dirty="0"/>
              <a:t>(e)</a:t>
            </a:r>
            <a:r>
              <a:rPr lang="en-US" b="1" dirty="0" err="1"/>
              <a:t>RedCap</a:t>
            </a:r>
            <a:r>
              <a:rPr lang="en-US" b="1" dirty="0"/>
              <a:t> UE enhancement</a:t>
            </a:r>
            <a:r>
              <a:rPr lang="en-US" dirty="0"/>
              <a:t>: Proceed with the agreed scope from RAN#108 with additional details to be discussed and finalized in RAN#109</a:t>
            </a:r>
          </a:p>
          <a:p>
            <a:pPr lvl="1"/>
            <a:endParaRPr lang="en-US" dirty="0"/>
          </a:p>
          <a:p>
            <a:r>
              <a:rPr lang="en-US" b="1" dirty="0"/>
              <a:t>For </a:t>
            </a:r>
            <a:r>
              <a:rPr lang="en-US" b="1" dirty="0" err="1"/>
              <a:t>SCell</a:t>
            </a:r>
            <a:r>
              <a:rPr lang="en-US" b="1" dirty="0"/>
              <a:t> activation delay reduction</a:t>
            </a:r>
            <a:r>
              <a:rPr lang="en-US" dirty="0"/>
              <a:t>: Include the following as part of Rel-20 5G-Adv </a:t>
            </a:r>
            <a:br>
              <a:rPr lang="en-US" dirty="0"/>
            </a:br>
            <a:r>
              <a:rPr lang="en-US" dirty="0"/>
              <a:t>(to start in 2026.Q4)</a:t>
            </a:r>
          </a:p>
          <a:p>
            <a:pPr lvl="1"/>
            <a:r>
              <a:rPr lang="en-US" dirty="0" err="1"/>
              <a:t>SCell</a:t>
            </a:r>
            <a:r>
              <a:rPr lang="en-US" dirty="0"/>
              <a:t> activation delay reduction by scheduling </a:t>
            </a:r>
            <a:r>
              <a:rPr lang="en-US" dirty="0" err="1"/>
              <a:t>SCell</a:t>
            </a:r>
            <a:r>
              <a:rPr lang="en-US" dirty="0"/>
              <a:t> prior to valid value in CSI reporting for intra-band co-located CA including SSB-less cases</a:t>
            </a:r>
          </a:p>
          <a:p>
            <a:pPr lvl="1"/>
            <a:r>
              <a:rPr lang="en-US" strike="sngStrike" dirty="0">
                <a:solidFill>
                  <a:srgbClr val="FF0000"/>
                </a:solidFill>
              </a:rPr>
              <a:t>A-TRS/TRS based unknown </a:t>
            </a:r>
            <a:r>
              <a:rPr lang="en-US" strike="sngStrike" dirty="0" err="1">
                <a:solidFill>
                  <a:srgbClr val="FF0000"/>
                </a:solidFill>
              </a:rPr>
              <a:t>SCell</a:t>
            </a:r>
            <a:r>
              <a:rPr lang="en-US" strike="sngStrike" dirty="0">
                <a:solidFill>
                  <a:srgbClr val="FF0000"/>
                </a:solidFill>
              </a:rPr>
              <a:t> activation including both inter-band CA and intra-band non-contiguous CA</a:t>
            </a:r>
          </a:p>
          <a:p>
            <a:endParaRPr lang="en-US" dirty="0"/>
          </a:p>
          <a:p>
            <a:endParaRPr lang="en-US" dirty="0"/>
          </a:p>
          <a:p>
            <a:endParaRPr lang="en-US" dirty="0"/>
          </a:p>
        </p:txBody>
      </p:sp>
    </p:spTree>
    <p:extLst>
      <p:ext uri="{BB962C8B-B14F-4D97-AF65-F5344CB8AC3E}">
        <p14:creationId xmlns:p14="http://schemas.microsoft.com/office/powerpoint/2010/main" val="35736432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CE27C45-FC2C-4A79-BD39-B327E942566F}"/>
              </a:ext>
            </a:extLst>
          </p:cNvPr>
          <p:cNvSpPr>
            <a:spLocks noGrp="1"/>
          </p:cNvSpPr>
          <p:nvPr>
            <p:ph type="title"/>
          </p:nvPr>
        </p:nvSpPr>
        <p:spPr/>
        <p:txBody>
          <a:bodyPr/>
          <a:lstStyle/>
          <a:p>
            <a:r>
              <a:rPr lang="en-US" dirty="0" err="1"/>
              <a:t>Demod</a:t>
            </a:r>
            <a:r>
              <a:rPr lang="en-US" dirty="0"/>
              <a:t> Enhancement</a:t>
            </a:r>
          </a:p>
        </p:txBody>
      </p:sp>
      <p:sp>
        <p:nvSpPr>
          <p:cNvPr id="3" name="내용 개체 틀 2">
            <a:extLst>
              <a:ext uri="{FF2B5EF4-FFF2-40B4-BE49-F238E27FC236}">
                <a16:creationId xmlns:a16="http://schemas.microsoft.com/office/drawing/2014/main" id="{C4C57563-9157-4985-AC7D-4534920D8E33}"/>
              </a:ext>
            </a:extLst>
          </p:cNvPr>
          <p:cNvSpPr>
            <a:spLocks noGrp="1"/>
          </p:cNvSpPr>
          <p:nvPr>
            <p:ph idx="1"/>
          </p:nvPr>
        </p:nvSpPr>
        <p:spPr/>
        <p:txBody>
          <a:bodyPr/>
          <a:lstStyle/>
          <a:p>
            <a:r>
              <a:rPr lang="en-US" dirty="0"/>
              <a:t>Proceed with the agreed scope from RAN#108 with additional details to be discussed and finalized in RAN#109</a:t>
            </a:r>
          </a:p>
          <a:p>
            <a:pPr lvl="1"/>
            <a:r>
              <a:rPr lang="en-US" dirty="0"/>
              <a:t>Normative work on SCM based requirements for SU-MIMO in FR1</a:t>
            </a:r>
          </a:p>
          <a:p>
            <a:pPr lvl="1"/>
            <a:r>
              <a:rPr lang="en-US" dirty="0"/>
              <a:t>Study on SCM for MU-MIMO – applicable for both 5G-Adv and 6G</a:t>
            </a:r>
          </a:p>
          <a:p>
            <a:pPr lvl="1"/>
            <a:r>
              <a:rPr lang="en-US" dirty="0"/>
              <a:t>Performance requirements for 6Rx UE with interference</a:t>
            </a:r>
          </a:p>
          <a:p>
            <a:endParaRPr lang="en-US" dirty="0"/>
          </a:p>
        </p:txBody>
      </p:sp>
    </p:spTree>
    <p:extLst>
      <p:ext uri="{BB962C8B-B14F-4D97-AF65-F5344CB8AC3E}">
        <p14:creationId xmlns:p14="http://schemas.microsoft.com/office/powerpoint/2010/main" val="203903486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AA8EAD7-C3F9-4174-916F-F37141CD2A3A}"/>
              </a:ext>
            </a:extLst>
          </p:cNvPr>
          <p:cNvSpPr>
            <a:spLocks noGrp="1"/>
          </p:cNvSpPr>
          <p:nvPr>
            <p:ph type="title"/>
          </p:nvPr>
        </p:nvSpPr>
        <p:spPr/>
        <p:txBody>
          <a:bodyPr/>
          <a:lstStyle/>
          <a:p>
            <a:r>
              <a:rPr lang="en-US" dirty="0"/>
              <a:t>NTN Enhancement</a:t>
            </a:r>
          </a:p>
        </p:txBody>
      </p:sp>
      <p:sp>
        <p:nvSpPr>
          <p:cNvPr id="3" name="내용 개체 틀 2">
            <a:extLst>
              <a:ext uri="{FF2B5EF4-FFF2-40B4-BE49-F238E27FC236}">
                <a16:creationId xmlns:a16="http://schemas.microsoft.com/office/drawing/2014/main" id="{B79F4A17-02F5-4F1F-A73E-8A325CB6D585}"/>
              </a:ext>
            </a:extLst>
          </p:cNvPr>
          <p:cNvSpPr>
            <a:spLocks noGrp="1"/>
          </p:cNvSpPr>
          <p:nvPr>
            <p:ph idx="1"/>
          </p:nvPr>
        </p:nvSpPr>
        <p:spPr/>
        <p:txBody>
          <a:bodyPr/>
          <a:lstStyle/>
          <a:p>
            <a:r>
              <a:rPr lang="en-US" b="1" dirty="0"/>
              <a:t>NTN HPUE</a:t>
            </a:r>
            <a:r>
              <a:rPr lang="en-US" dirty="0"/>
              <a:t>: PC1.5 (~29 dBm) work for hand-held devices for both NR NTN and IoT NTN</a:t>
            </a:r>
          </a:p>
          <a:p>
            <a:pPr lvl="1"/>
            <a:r>
              <a:rPr lang="en-US" dirty="0"/>
              <a:t>NR NTN with 2TX (for FDD 2TX with 26dBm per PA)</a:t>
            </a:r>
          </a:p>
          <a:p>
            <a:pPr lvl="1"/>
            <a:r>
              <a:rPr lang="en-US" dirty="0"/>
              <a:t>IoT NTN with 1TX (as baseline)</a:t>
            </a:r>
          </a:p>
          <a:p>
            <a:pPr lvl="1"/>
            <a:r>
              <a:rPr lang="en-US" dirty="0"/>
              <a:t>NR NTN with 1TX (pending feasibility check)</a:t>
            </a:r>
          </a:p>
          <a:p>
            <a:pPr lvl="1"/>
            <a:endParaRPr lang="en-US" dirty="0"/>
          </a:p>
          <a:p>
            <a:r>
              <a:rPr lang="en-US" dirty="0"/>
              <a:t>Specify </a:t>
            </a:r>
            <a:r>
              <a:rPr lang="en-US" b="1" dirty="0"/>
              <a:t>missing channel BW</a:t>
            </a:r>
            <a:r>
              <a:rPr lang="en-US" dirty="0"/>
              <a:t> common core and performance requirements</a:t>
            </a:r>
          </a:p>
          <a:p>
            <a:pPr lvl="1"/>
            <a:r>
              <a:rPr lang="en-US" dirty="0"/>
              <a:t>30MHz (DL/UL), 40MHz (priority DL), 25MHz with PC3</a:t>
            </a:r>
          </a:p>
          <a:p>
            <a:pPr lvl="1"/>
            <a:r>
              <a:rPr lang="en-US" dirty="0"/>
              <a:t>Take one example band with minimum work with PC3</a:t>
            </a:r>
          </a:p>
          <a:p>
            <a:pPr lvl="1"/>
            <a:endParaRPr lang="en-US" dirty="0"/>
          </a:p>
          <a:p>
            <a:r>
              <a:rPr lang="en-US" b="1" dirty="0"/>
              <a:t>NTN HD-FDD VSAT for Ka/Ku band</a:t>
            </a:r>
          </a:p>
          <a:p>
            <a:pPr lvl="1"/>
            <a:r>
              <a:rPr lang="en-US" dirty="0"/>
              <a:t>Considering this work will require RAN1/RAN2 objective, postpone decision on approval to RAN#112</a:t>
            </a:r>
          </a:p>
          <a:p>
            <a:pPr lvl="1"/>
            <a:endParaRPr lang="en-US" dirty="0"/>
          </a:p>
          <a:p>
            <a:r>
              <a:rPr lang="en-US" b="1" dirty="0"/>
              <a:t>NTN DL CA</a:t>
            </a:r>
          </a:p>
          <a:p>
            <a:pPr lvl="1"/>
            <a:r>
              <a:rPr lang="en-US" dirty="0"/>
              <a:t>Considering this work will require RAN1/RAN2 objective, postpone decision on approval to RAN#112</a:t>
            </a:r>
          </a:p>
        </p:txBody>
      </p:sp>
    </p:spTree>
    <p:extLst>
      <p:ext uri="{BB962C8B-B14F-4D97-AF65-F5344CB8AC3E}">
        <p14:creationId xmlns:p14="http://schemas.microsoft.com/office/powerpoint/2010/main" val="407606210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A266DB2-9ECA-4E1A-B1D4-5AEFB9A46CAB}"/>
              </a:ext>
            </a:extLst>
          </p:cNvPr>
          <p:cNvSpPr>
            <a:spLocks noGrp="1"/>
          </p:cNvSpPr>
          <p:nvPr>
            <p:ph type="title"/>
          </p:nvPr>
        </p:nvSpPr>
        <p:spPr/>
        <p:txBody>
          <a:bodyPr/>
          <a:lstStyle/>
          <a:p>
            <a:r>
              <a:rPr lang="en-US" dirty="0"/>
              <a:t>Cross RF and Baseband Topics</a:t>
            </a:r>
          </a:p>
        </p:txBody>
      </p:sp>
      <p:sp>
        <p:nvSpPr>
          <p:cNvPr id="3" name="내용 개체 틀 2">
            <a:extLst>
              <a:ext uri="{FF2B5EF4-FFF2-40B4-BE49-F238E27FC236}">
                <a16:creationId xmlns:a16="http://schemas.microsoft.com/office/drawing/2014/main" id="{88CD6A85-BCB9-486F-A59C-C10C0E1ACBEC}"/>
              </a:ext>
            </a:extLst>
          </p:cNvPr>
          <p:cNvSpPr>
            <a:spLocks noGrp="1"/>
          </p:cNvSpPr>
          <p:nvPr>
            <p:ph idx="1"/>
          </p:nvPr>
        </p:nvSpPr>
        <p:spPr/>
        <p:txBody>
          <a:bodyPr/>
          <a:lstStyle/>
          <a:p>
            <a:r>
              <a:rPr lang="en-US" b="1" dirty="0"/>
              <a:t>UAV</a:t>
            </a:r>
            <a:r>
              <a:rPr lang="en-US" dirty="0"/>
              <a:t>: Proceed with the agreed scope from RAN#108 with additional details to be discussed and finalized in RAN#109</a:t>
            </a:r>
          </a:p>
          <a:p>
            <a:pPr lvl="1"/>
            <a:r>
              <a:rPr lang="en-US" dirty="0"/>
              <a:t>Co-existence study is necessary taking into account the details relevant to UAV (</a:t>
            </a:r>
            <a:r>
              <a:rPr lang="en-US" dirty="0" err="1"/>
              <a:t>e.g</a:t>
            </a:r>
            <a:r>
              <a:rPr lang="en-US" dirty="0"/>
              <a:t>, antenna array model)</a:t>
            </a:r>
          </a:p>
          <a:p>
            <a:pPr lvl="1"/>
            <a:endParaRPr lang="en-US" dirty="0"/>
          </a:p>
          <a:p>
            <a:r>
              <a:rPr lang="en-US" b="1" dirty="0"/>
              <a:t>LBCA extension</a:t>
            </a:r>
            <a:r>
              <a:rPr lang="en-US" dirty="0"/>
              <a:t>: Initial Rel-20 WI scope to focus only on semi-static dual DL CA (no RAN1/2 objective)</a:t>
            </a:r>
          </a:p>
          <a:p>
            <a:pPr lvl="1"/>
            <a:r>
              <a:rPr lang="en-US" dirty="0"/>
              <a:t>Further consider (with clear and compact RAN1/2 scope) in RAN#112 (June, 2026) if RAN1/2 can accommodate additional dual DL CA non-semi-static scheduling</a:t>
            </a:r>
          </a:p>
          <a:p>
            <a:pPr lvl="2"/>
            <a:r>
              <a:rPr lang="en-US" dirty="0"/>
              <a:t>Rel-20 LBCA WI approved in RAN#109 will not include any objective on dual DL CA non-semi-static scheduling</a:t>
            </a:r>
          </a:p>
        </p:txBody>
      </p:sp>
    </p:spTree>
    <p:extLst>
      <p:ext uri="{BB962C8B-B14F-4D97-AF65-F5344CB8AC3E}">
        <p14:creationId xmlns:p14="http://schemas.microsoft.com/office/powerpoint/2010/main" val="230852286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43110-B130-96CC-54EF-6877C44FB424}"/>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62597605-1994-CEBE-3F55-8276EA757E3E}"/>
              </a:ext>
            </a:extLst>
          </p:cNvPr>
          <p:cNvSpPr>
            <a:spLocks noGrp="1"/>
          </p:cNvSpPr>
          <p:nvPr>
            <p:ph type="title"/>
          </p:nvPr>
        </p:nvSpPr>
        <p:spPr/>
        <p:txBody>
          <a:bodyPr/>
          <a:lstStyle/>
          <a:p>
            <a:r>
              <a:rPr lang="en-US" dirty="0"/>
              <a:t>APPENDIX: Outcome from RAN#108</a:t>
            </a:r>
          </a:p>
        </p:txBody>
      </p:sp>
    </p:spTree>
    <p:extLst>
      <p:ext uri="{BB962C8B-B14F-4D97-AF65-F5344CB8AC3E}">
        <p14:creationId xmlns:p14="http://schemas.microsoft.com/office/powerpoint/2010/main" val="34283858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01F65B-2003-6E8C-D382-E23EAE871135}"/>
              </a:ext>
            </a:extLst>
          </p:cNvPr>
          <p:cNvSpPr>
            <a:spLocks noGrp="1"/>
          </p:cNvSpPr>
          <p:nvPr>
            <p:ph type="title"/>
          </p:nvPr>
        </p:nvSpPr>
        <p:spPr/>
        <p:txBody>
          <a:bodyPr/>
          <a:lstStyle/>
          <a:p>
            <a:r>
              <a:rPr lang="en-US" dirty="0"/>
              <a:t>UE RF centric evolution</a:t>
            </a:r>
          </a:p>
        </p:txBody>
      </p:sp>
      <p:sp>
        <p:nvSpPr>
          <p:cNvPr id="4" name="Content Placeholder 3">
            <a:extLst>
              <a:ext uri="{FF2B5EF4-FFF2-40B4-BE49-F238E27FC236}">
                <a16:creationId xmlns:a16="http://schemas.microsoft.com/office/drawing/2014/main" id="{56CBCACD-5C2E-674E-57EC-75831A8F8347}"/>
              </a:ext>
            </a:extLst>
          </p:cNvPr>
          <p:cNvSpPr>
            <a:spLocks noGrp="1"/>
          </p:cNvSpPr>
          <p:nvPr>
            <p:ph idx="1"/>
          </p:nvPr>
        </p:nvSpPr>
        <p:spPr/>
        <p:txBody>
          <a:bodyPr/>
          <a:lstStyle/>
          <a:p>
            <a:pPr marL="0" indent="0">
              <a:buNone/>
            </a:pPr>
            <a:r>
              <a:rPr lang="en-US" sz="1800" b="1" dirty="0"/>
              <a:t>The high-level scope of the WI on UE RF centric evolution (the exact scope and WID draft will be discussed and decided in RAN#109):</a:t>
            </a:r>
            <a:endParaRPr lang="en-US" sz="1800" dirty="0"/>
          </a:p>
          <a:p>
            <a:pPr lvl="0"/>
            <a:r>
              <a:rPr lang="en-US" sz="1800" dirty="0"/>
              <a:t>FR1 HPUE enhancement</a:t>
            </a:r>
          </a:p>
          <a:p>
            <a:pPr lvl="1"/>
            <a:r>
              <a:rPr lang="en-US" sz="1600" dirty="0"/>
              <a:t>Further consider/discuss until RAN#109 on the detailed scope</a:t>
            </a:r>
          </a:p>
          <a:p>
            <a:pPr lvl="1"/>
            <a:r>
              <a:rPr lang="en-US" sz="1600" dirty="0"/>
              <a:t>This work is to focus on the TN application</a:t>
            </a:r>
          </a:p>
          <a:p>
            <a:pPr lvl="0"/>
            <a:r>
              <a:rPr lang="en-US" sz="1800" dirty="0"/>
              <a:t>6MHz channel bandwidth</a:t>
            </a:r>
          </a:p>
          <a:p>
            <a:pPr lvl="1"/>
            <a:r>
              <a:rPr lang="en-US" sz="1600" dirty="0"/>
              <a:t>It can be prioritized to FDD band &lt;1GHz</a:t>
            </a:r>
          </a:p>
          <a:p>
            <a:pPr lvl="0"/>
            <a:r>
              <a:rPr lang="en-US" sz="1800" dirty="0"/>
              <a:t>Study and, if feasible, reduce UE MPR values with the relaxed Tx EVM requirement for 5G NR higher modulation orders, i.e., 64QAM , 256QAM</a:t>
            </a:r>
          </a:p>
          <a:p>
            <a:pPr lvl="1"/>
            <a:r>
              <a:rPr lang="en-US" sz="1600" dirty="0"/>
              <a:t>BS </a:t>
            </a:r>
            <a:r>
              <a:rPr lang="en-US" sz="1600" dirty="0" err="1"/>
              <a:t>demod</a:t>
            </a:r>
            <a:r>
              <a:rPr lang="en-US" sz="1600" dirty="0"/>
              <a:t> scope is included.</a:t>
            </a:r>
          </a:p>
          <a:p>
            <a:pPr lvl="1"/>
            <a:r>
              <a:rPr lang="en-US" sz="1600" dirty="0"/>
              <a:t>The study is performed based on non-AI-based approach at BS receiver as baseline and without RAN1 impact</a:t>
            </a:r>
          </a:p>
          <a:p>
            <a:pPr lvl="2"/>
            <a:r>
              <a:rPr lang="en-US" sz="1600" dirty="0"/>
              <a:t>The details for study is to be discussed until RAN#109</a:t>
            </a:r>
          </a:p>
          <a:p>
            <a:pPr lvl="1"/>
            <a:r>
              <a:rPr lang="en-US" sz="1600" dirty="0"/>
              <a:t>This work will be started in Q1’26. If the similar</a:t>
            </a:r>
            <a:r>
              <a:rPr lang="en-US" sz="1600" strike="sngStrike" dirty="0"/>
              <a:t> </a:t>
            </a:r>
            <a:r>
              <a:rPr lang="en-US" sz="1600" dirty="0"/>
              <a:t>scope (The examples include the enhancements enabled by BS advanced receiver and UE Tx signal modifications. It is noted that referring to these examples in this WF should not be deemed as taking these examples as the baseline or starting point in 6G study) is agreed by RAN4 to be studied in 6G, it will be removed from 5G-A package. In this case, it is possible that 6G related conclusion can be applied to 5G.</a:t>
            </a:r>
          </a:p>
          <a:p>
            <a:pPr lvl="0"/>
            <a:r>
              <a:rPr lang="en-US" sz="1800" dirty="0"/>
              <a:t>No RAN1/2 scope is expected</a:t>
            </a:r>
          </a:p>
          <a:p>
            <a:pPr lvl="0"/>
            <a:r>
              <a:rPr lang="en-US" sz="1800" dirty="0"/>
              <a:t>Target 0.5 RF TU in Q4’25 and 1.25 TU (0.75 RF and [0.5] </a:t>
            </a:r>
            <a:r>
              <a:rPr lang="en-US" sz="1800" dirty="0" err="1"/>
              <a:t>Demod</a:t>
            </a:r>
            <a:r>
              <a:rPr lang="en-US" sz="1800" dirty="0"/>
              <a:t> for EVM relaxation and 6MHz) from Q1’26.</a:t>
            </a:r>
          </a:p>
          <a:p>
            <a:endParaRPr lang="en-US" sz="1800" dirty="0"/>
          </a:p>
        </p:txBody>
      </p:sp>
    </p:spTree>
    <p:extLst>
      <p:ext uri="{BB962C8B-B14F-4D97-AF65-F5344CB8AC3E}">
        <p14:creationId xmlns:p14="http://schemas.microsoft.com/office/powerpoint/2010/main" val="25931251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81208-ADB4-8B26-112B-CA12A9BC96F8}"/>
              </a:ext>
            </a:extLst>
          </p:cNvPr>
          <p:cNvSpPr>
            <a:spLocks noGrp="1"/>
          </p:cNvSpPr>
          <p:nvPr>
            <p:ph type="title"/>
          </p:nvPr>
        </p:nvSpPr>
        <p:spPr/>
        <p:txBody>
          <a:bodyPr/>
          <a:lstStyle/>
          <a:p>
            <a:r>
              <a:rPr lang="en-US" dirty="0"/>
              <a:t>BS RF centric evolution</a:t>
            </a:r>
          </a:p>
        </p:txBody>
      </p:sp>
      <p:sp>
        <p:nvSpPr>
          <p:cNvPr id="3" name="Content Placeholder 2">
            <a:extLst>
              <a:ext uri="{FF2B5EF4-FFF2-40B4-BE49-F238E27FC236}">
                <a16:creationId xmlns:a16="http://schemas.microsoft.com/office/drawing/2014/main" id="{E10414FD-8F1A-2ABD-8AC7-723071240AF7}"/>
              </a:ext>
            </a:extLst>
          </p:cNvPr>
          <p:cNvSpPr>
            <a:spLocks noGrp="1"/>
          </p:cNvSpPr>
          <p:nvPr>
            <p:ph idx="1"/>
          </p:nvPr>
        </p:nvSpPr>
        <p:spPr/>
        <p:txBody>
          <a:bodyPr/>
          <a:lstStyle/>
          <a:p>
            <a:pPr marL="0" indent="0">
              <a:buNone/>
            </a:pPr>
            <a:r>
              <a:rPr lang="en-US" sz="2000" b="1" dirty="0"/>
              <a:t>The high-level scope for WI on BS RF centric evolution (the exact scope and WID draft will be discussed and decided in RAN#109):</a:t>
            </a:r>
            <a:endParaRPr lang="en-US" sz="2000" dirty="0"/>
          </a:p>
          <a:p>
            <a:pPr lvl="0"/>
            <a:r>
              <a:rPr lang="en-US" sz="2000" dirty="0"/>
              <a:t>Enhancement of co-location requirements</a:t>
            </a:r>
          </a:p>
          <a:p>
            <a:pPr lvl="1"/>
            <a:r>
              <a:rPr lang="en-US" sz="1800" dirty="0"/>
              <a:t>It is FFS on the applicable frequency ranges, e.g. &gt;3GHz requirements, for OTA</a:t>
            </a:r>
          </a:p>
          <a:p>
            <a:pPr lvl="1"/>
            <a:r>
              <a:rPr lang="en-US" sz="1800" dirty="0"/>
              <a:t>R19 outcome should be considered</a:t>
            </a:r>
          </a:p>
          <a:p>
            <a:pPr lvl="1"/>
            <a:r>
              <a:rPr lang="en-US" sz="1800" dirty="0"/>
              <a:t>Coexistence requirement enhancement can be further discussed in RAN#109</a:t>
            </a:r>
          </a:p>
          <a:p>
            <a:pPr lvl="0"/>
            <a:r>
              <a:rPr lang="en-US" sz="2000" dirty="0"/>
              <a:t>Down select from the following four options in RAN#109</a:t>
            </a:r>
          </a:p>
          <a:p>
            <a:pPr lvl="1"/>
            <a:r>
              <a:rPr lang="en-US" sz="1800" dirty="0"/>
              <a:t>Additional Hybrid requirement sets for BS type 1-H/large antenna array</a:t>
            </a:r>
          </a:p>
          <a:p>
            <a:pPr lvl="1"/>
            <a:r>
              <a:rPr lang="en-US" sz="1800" dirty="0"/>
              <a:t>SBFD BS to SBFD BS adjacent channel coexistence – focusing on realistic deployment scenarios</a:t>
            </a:r>
          </a:p>
          <a:p>
            <a:pPr lvl="2"/>
            <a:r>
              <a:rPr lang="en-US" sz="1800" dirty="0"/>
              <a:t>It is limited to RAN4 only solution</a:t>
            </a:r>
          </a:p>
          <a:p>
            <a:pPr lvl="1"/>
            <a:r>
              <a:rPr lang="en-US" sz="1800" dirty="0"/>
              <a:t>Neither</a:t>
            </a:r>
          </a:p>
          <a:p>
            <a:pPr lvl="1"/>
            <a:r>
              <a:rPr lang="en-US" sz="1800" dirty="0"/>
              <a:t>Both</a:t>
            </a:r>
          </a:p>
          <a:p>
            <a:pPr lvl="0"/>
            <a:r>
              <a:rPr lang="en-US" sz="2000" dirty="0"/>
              <a:t>No RAN1/2 impact is expected</a:t>
            </a:r>
          </a:p>
          <a:p>
            <a:pPr lvl="0"/>
            <a:r>
              <a:rPr lang="en-US" sz="2000" dirty="0"/>
              <a:t>Target 0.5RF TU in Q4’25 and 1 TU allocation from Q1’26.</a:t>
            </a:r>
          </a:p>
          <a:p>
            <a:endParaRPr lang="en-US" sz="2000" dirty="0"/>
          </a:p>
        </p:txBody>
      </p:sp>
    </p:spTree>
    <p:extLst>
      <p:ext uri="{BB962C8B-B14F-4D97-AF65-F5344CB8AC3E}">
        <p14:creationId xmlns:p14="http://schemas.microsoft.com/office/powerpoint/2010/main" val="15334817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99ED9-BC40-27FC-3E84-48BD598F4E84}"/>
              </a:ext>
            </a:extLst>
          </p:cNvPr>
          <p:cNvSpPr>
            <a:spLocks noGrp="1"/>
          </p:cNvSpPr>
          <p:nvPr>
            <p:ph type="title"/>
          </p:nvPr>
        </p:nvSpPr>
        <p:spPr/>
        <p:txBody>
          <a:bodyPr/>
          <a:lstStyle/>
          <a:p>
            <a:r>
              <a:rPr lang="en-US" dirty="0"/>
              <a:t>UE OTA enhancement</a:t>
            </a:r>
          </a:p>
        </p:txBody>
      </p:sp>
      <p:sp>
        <p:nvSpPr>
          <p:cNvPr id="3" name="Content Placeholder 2">
            <a:extLst>
              <a:ext uri="{FF2B5EF4-FFF2-40B4-BE49-F238E27FC236}">
                <a16:creationId xmlns:a16="http://schemas.microsoft.com/office/drawing/2014/main" id="{63D3EBD1-E775-51A0-4177-9BF93EC12E85}"/>
              </a:ext>
            </a:extLst>
          </p:cNvPr>
          <p:cNvSpPr>
            <a:spLocks noGrp="1"/>
          </p:cNvSpPr>
          <p:nvPr>
            <p:ph idx="1"/>
          </p:nvPr>
        </p:nvSpPr>
        <p:spPr/>
        <p:txBody>
          <a:bodyPr/>
          <a:lstStyle/>
          <a:p>
            <a:pPr marL="0" indent="0">
              <a:buNone/>
            </a:pPr>
            <a:r>
              <a:rPr lang="en-US" sz="2000" b="1" dirty="0"/>
              <a:t>The high-level scope for WI on UE OTA enhancement (the exact scope and WID draft will be discussed and decided in RAN#109):</a:t>
            </a:r>
            <a:endParaRPr lang="en-US" sz="2000" dirty="0"/>
          </a:p>
          <a:p>
            <a:pPr lvl="0"/>
            <a:r>
              <a:rPr lang="en-US" sz="2000" dirty="0"/>
              <a:t>The performance requirements of UE OTA, including TRP/TRS and MIMO OTA, for new bands</a:t>
            </a:r>
          </a:p>
          <a:p>
            <a:pPr lvl="1"/>
            <a:r>
              <a:rPr lang="en-US" sz="1800" dirty="0"/>
              <a:t>Handheld UE is the first priority, other UE types are 2</a:t>
            </a:r>
            <a:r>
              <a:rPr lang="en-US" sz="1800" baseline="30000" dirty="0"/>
              <a:t>nd</a:t>
            </a:r>
            <a:r>
              <a:rPr lang="en-US" sz="1800" dirty="0"/>
              <a:t> priority if sufficient number devices is available</a:t>
            </a:r>
          </a:p>
          <a:p>
            <a:pPr lvl="1"/>
            <a:r>
              <a:rPr lang="en-US" sz="1800" dirty="0"/>
              <a:t>initial bands n7,n20, n79, needs operators input for other bands</a:t>
            </a:r>
          </a:p>
          <a:p>
            <a:pPr lvl="2"/>
            <a:r>
              <a:rPr lang="en-US" sz="1800" dirty="0"/>
              <a:t>the total number of band should be limited to [5]</a:t>
            </a:r>
          </a:p>
          <a:p>
            <a:pPr lvl="1"/>
            <a:r>
              <a:rPr lang="en-US" sz="1800" dirty="0"/>
              <a:t>prioritized UE type should be specified in the WID</a:t>
            </a:r>
          </a:p>
          <a:p>
            <a:pPr lvl="0"/>
            <a:r>
              <a:rPr lang="en-US" sz="2000" dirty="0"/>
              <a:t>Specify test method to support NTN VSAT</a:t>
            </a:r>
          </a:p>
          <a:p>
            <a:pPr lvl="1"/>
            <a:r>
              <a:rPr lang="en-US" sz="1800" dirty="0"/>
              <a:t>Define the measurement setup, test procedure, and preliminary MU</a:t>
            </a:r>
          </a:p>
          <a:p>
            <a:pPr lvl="0"/>
            <a:r>
              <a:rPr lang="en-US" sz="2000" dirty="0"/>
              <a:t>No RAN1/2 impact is expected</a:t>
            </a:r>
          </a:p>
          <a:p>
            <a:pPr lvl="0"/>
            <a:r>
              <a:rPr lang="en-US" sz="2000" dirty="0"/>
              <a:t>Target 0.5 TU allocation</a:t>
            </a:r>
          </a:p>
          <a:p>
            <a:endParaRPr lang="en-US" sz="2000" dirty="0"/>
          </a:p>
        </p:txBody>
      </p:sp>
    </p:spTree>
    <p:extLst>
      <p:ext uri="{BB962C8B-B14F-4D97-AF65-F5344CB8AC3E}">
        <p14:creationId xmlns:p14="http://schemas.microsoft.com/office/powerpoint/2010/main" val="12868897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B4AC4-CA25-FF1F-E3B3-E9E5A0616CA7}"/>
              </a:ext>
            </a:extLst>
          </p:cNvPr>
          <p:cNvSpPr>
            <a:spLocks noGrp="1"/>
          </p:cNvSpPr>
          <p:nvPr>
            <p:ph type="title"/>
          </p:nvPr>
        </p:nvSpPr>
        <p:spPr/>
        <p:txBody>
          <a:bodyPr/>
          <a:lstStyle/>
          <a:p>
            <a:r>
              <a:rPr lang="en-US" dirty="0"/>
              <a:t>RRM enhancements</a:t>
            </a:r>
          </a:p>
        </p:txBody>
      </p:sp>
      <p:sp>
        <p:nvSpPr>
          <p:cNvPr id="3" name="Content Placeholder 2">
            <a:extLst>
              <a:ext uri="{FF2B5EF4-FFF2-40B4-BE49-F238E27FC236}">
                <a16:creationId xmlns:a16="http://schemas.microsoft.com/office/drawing/2014/main" id="{F89543F2-BD3A-9F20-7B0B-CA68113BDFA1}"/>
              </a:ext>
            </a:extLst>
          </p:cNvPr>
          <p:cNvSpPr>
            <a:spLocks noGrp="1"/>
          </p:cNvSpPr>
          <p:nvPr>
            <p:ph idx="1"/>
          </p:nvPr>
        </p:nvSpPr>
        <p:spPr/>
        <p:txBody>
          <a:bodyPr/>
          <a:lstStyle/>
          <a:p>
            <a:pPr marL="0" indent="0">
              <a:buNone/>
            </a:pPr>
            <a:r>
              <a:rPr lang="en-US" sz="2000" b="1" dirty="0"/>
              <a:t>The high-level scope for WI on RRM enhancement (the exact scope and WID draft will be discussed and decided in RAN#109):</a:t>
            </a:r>
            <a:endParaRPr lang="en-US" sz="2000" dirty="0"/>
          </a:p>
          <a:p>
            <a:pPr lvl="0"/>
            <a:r>
              <a:rPr lang="en-US" sz="2000" dirty="0"/>
              <a:t>(e)</a:t>
            </a:r>
            <a:r>
              <a:rPr lang="en-US" sz="2000" dirty="0" err="1"/>
              <a:t>RedCap</a:t>
            </a:r>
            <a:r>
              <a:rPr lang="en-US" sz="2000" dirty="0"/>
              <a:t> UE enhancement</a:t>
            </a:r>
          </a:p>
          <a:p>
            <a:pPr lvl="1"/>
            <a:r>
              <a:rPr lang="en-US" sz="1800" dirty="0"/>
              <a:t>RLM/BFD relaxation based on the conclusions of R17 UE power saving WI</a:t>
            </a:r>
          </a:p>
          <a:p>
            <a:pPr lvl="1"/>
            <a:r>
              <a:rPr lang="en-US" sz="1800" dirty="0"/>
              <a:t>Less than 5MHz for (e)</a:t>
            </a:r>
            <a:r>
              <a:rPr lang="en-US" sz="1800" dirty="0" err="1"/>
              <a:t>RedCap</a:t>
            </a:r>
            <a:r>
              <a:rPr lang="en-US" sz="1800" dirty="0"/>
              <a:t>, including both 1Rx and 2Rx, based on the conclusions of R18 LT5 WI</a:t>
            </a:r>
          </a:p>
          <a:p>
            <a:pPr lvl="2"/>
            <a:r>
              <a:rPr lang="en-US" sz="1800" dirty="0"/>
              <a:t>This also include example bands, UE RF scope including potential complexity reduction, UE </a:t>
            </a:r>
            <a:r>
              <a:rPr lang="en-US" sz="1800" dirty="0" err="1"/>
              <a:t>demod</a:t>
            </a:r>
            <a:endParaRPr lang="en-US" sz="1800" dirty="0"/>
          </a:p>
          <a:p>
            <a:pPr lvl="0"/>
            <a:r>
              <a:rPr lang="en-US" sz="2000" dirty="0"/>
              <a:t>Fast </a:t>
            </a:r>
            <a:r>
              <a:rPr lang="en-US" sz="2000" dirty="0" err="1"/>
              <a:t>SCell</a:t>
            </a:r>
            <a:r>
              <a:rPr lang="en-US" sz="2000" dirty="0"/>
              <a:t> activation </a:t>
            </a:r>
          </a:p>
          <a:p>
            <a:pPr lvl="1"/>
            <a:r>
              <a:rPr lang="en-US" sz="1800" dirty="0"/>
              <a:t>Further discussion on the possible down scoping in RAN#109 based on the following two objectives  </a:t>
            </a:r>
          </a:p>
          <a:p>
            <a:pPr lvl="2"/>
            <a:r>
              <a:rPr lang="en-US" sz="1800" dirty="0" err="1"/>
              <a:t>SCell</a:t>
            </a:r>
            <a:r>
              <a:rPr lang="en-US" sz="1800" dirty="0"/>
              <a:t> activation delay reduction for intra-band co-located CA, including SSB-less cases and enhanced CSI reporting </a:t>
            </a:r>
          </a:p>
          <a:p>
            <a:pPr lvl="3"/>
            <a:r>
              <a:rPr lang="en-US" sz="1600" dirty="0"/>
              <a:t>Interested companies can propose to extend this work to inter-band case in the check-point in June 2026.</a:t>
            </a:r>
          </a:p>
          <a:p>
            <a:pPr lvl="2"/>
            <a:r>
              <a:rPr lang="en-US" sz="1800" dirty="0"/>
              <a:t>A-TRS/TRS based unknown </a:t>
            </a:r>
            <a:r>
              <a:rPr lang="en-US" sz="1800" dirty="0" err="1"/>
              <a:t>SCell</a:t>
            </a:r>
            <a:r>
              <a:rPr lang="en-US" sz="1800" dirty="0"/>
              <a:t> activation including both inter-band CA and intra-band non-contiguous CA</a:t>
            </a:r>
          </a:p>
          <a:p>
            <a:pPr lvl="1"/>
            <a:r>
              <a:rPr lang="en-US" sz="1800" dirty="0"/>
              <a:t>Consider simplification of solution to maintain reasonable work scope in consideration of the TU allocation</a:t>
            </a:r>
          </a:p>
          <a:p>
            <a:pPr lvl="0"/>
            <a:r>
              <a:rPr lang="en-US" sz="2000" dirty="0"/>
              <a:t>No RAN1/2 scope is expected</a:t>
            </a:r>
          </a:p>
          <a:p>
            <a:pPr lvl="0"/>
            <a:r>
              <a:rPr lang="en-US" sz="2000" dirty="0"/>
              <a:t>Target 0.5 TU (0.25RD and 0.25RF) in Q4’25 and 1 TU allocation (0.75RD,0.25RF) from Q2’26</a:t>
            </a:r>
          </a:p>
          <a:p>
            <a:endParaRPr lang="en-US" sz="2000" dirty="0"/>
          </a:p>
        </p:txBody>
      </p:sp>
    </p:spTree>
    <p:extLst>
      <p:ext uri="{BB962C8B-B14F-4D97-AF65-F5344CB8AC3E}">
        <p14:creationId xmlns:p14="http://schemas.microsoft.com/office/powerpoint/2010/main" val="25590198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p:txBody>
          <a:bodyPr/>
          <a:lstStyle/>
          <a:p>
            <a:r>
              <a:rPr lang="en-US" dirty="0"/>
              <a:t>References</a:t>
            </a:r>
          </a:p>
          <a:p>
            <a:endParaRPr lang="en-US" dirty="0"/>
          </a:p>
          <a:p>
            <a:r>
              <a:rPr lang="en-US" dirty="0"/>
              <a:t>General Guidance</a:t>
            </a:r>
          </a:p>
          <a:p>
            <a:endParaRPr lang="en-US" dirty="0"/>
          </a:p>
          <a:p>
            <a:r>
              <a:rPr lang="en-US" dirty="0"/>
              <a:t>Overall Release 20 5G-Adv package for RAN4 and additional guidelines</a:t>
            </a:r>
          </a:p>
          <a:p>
            <a:endParaRPr lang="en-US" dirty="0"/>
          </a:p>
          <a:p>
            <a:r>
              <a:rPr lang="en-US" dirty="0"/>
              <a:t>Appendix: Outcome from RAN#108</a:t>
            </a:r>
          </a:p>
          <a:p>
            <a:endParaRPr lang="en-US" dirty="0"/>
          </a:p>
        </p:txBody>
      </p:sp>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4110E-2B53-945C-7733-D5216EAC9E3E}"/>
              </a:ext>
            </a:extLst>
          </p:cNvPr>
          <p:cNvSpPr>
            <a:spLocks noGrp="1"/>
          </p:cNvSpPr>
          <p:nvPr>
            <p:ph type="title"/>
          </p:nvPr>
        </p:nvSpPr>
        <p:spPr/>
        <p:txBody>
          <a:bodyPr/>
          <a:lstStyle/>
          <a:p>
            <a:r>
              <a:rPr lang="en-US" dirty="0"/>
              <a:t>Demodulation performance evolution</a:t>
            </a:r>
          </a:p>
        </p:txBody>
      </p:sp>
      <p:sp>
        <p:nvSpPr>
          <p:cNvPr id="3" name="Content Placeholder 2">
            <a:extLst>
              <a:ext uri="{FF2B5EF4-FFF2-40B4-BE49-F238E27FC236}">
                <a16:creationId xmlns:a16="http://schemas.microsoft.com/office/drawing/2014/main" id="{4542E1F2-E40A-AE46-1E81-B7BF6674C8EA}"/>
              </a:ext>
            </a:extLst>
          </p:cNvPr>
          <p:cNvSpPr>
            <a:spLocks noGrp="1"/>
          </p:cNvSpPr>
          <p:nvPr>
            <p:ph idx="1"/>
          </p:nvPr>
        </p:nvSpPr>
        <p:spPr/>
        <p:txBody>
          <a:bodyPr/>
          <a:lstStyle/>
          <a:p>
            <a:pPr marL="0" indent="0">
              <a:buNone/>
            </a:pPr>
            <a:r>
              <a:rPr lang="en-US" b="1" dirty="0"/>
              <a:t>The high-level scope for WI on </a:t>
            </a:r>
            <a:r>
              <a:rPr lang="en-US" b="1" dirty="0" err="1"/>
              <a:t>Demod</a:t>
            </a:r>
            <a:r>
              <a:rPr lang="en-US" b="1" dirty="0"/>
              <a:t> enhancement (the exact scope and WID draft will be discussed and decided in RAN#109):</a:t>
            </a:r>
            <a:endParaRPr lang="en-US" dirty="0"/>
          </a:p>
          <a:p>
            <a:pPr lvl="0"/>
            <a:r>
              <a:rPr lang="en-US" dirty="0"/>
              <a:t>Normative work on SCM based requirements for SU-MIMO in FR1</a:t>
            </a:r>
          </a:p>
          <a:p>
            <a:pPr lvl="1"/>
            <a:r>
              <a:rPr lang="en-US" dirty="0"/>
              <a:t>The exact scope also depends on the conclusion of R19 study</a:t>
            </a:r>
          </a:p>
          <a:p>
            <a:pPr lvl="0"/>
            <a:r>
              <a:rPr lang="en-US" dirty="0"/>
              <a:t>Study on SCM for MU-MIMO </a:t>
            </a:r>
          </a:p>
          <a:p>
            <a:pPr lvl="0"/>
            <a:r>
              <a:rPr lang="en-US" dirty="0"/>
              <a:t>Performance requirements for 6Rx UE with interference</a:t>
            </a:r>
          </a:p>
          <a:p>
            <a:pPr lvl="1"/>
            <a:r>
              <a:rPr lang="en-US" dirty="0"/>
              <a:t>Up to 4 MIMO layers for the target cell is considered</a:t>
            </a:r>
          </a:p>
          <a:p>
            <a:pPr lvl="0"/>
            <a:r>
              <a:rPr lang="en-US" dirty="0"/>
              <a:t>No RAN1/2 impact is expected</a:t>
            </a:r>
          </a:p>
          <a:p>
            <a:pPr lvl="0"/>
            <a:r>
              <a:rPr lang="en-US" dirty="0"/>
              <a:t>Target 0.5 TU allocation from Q1’26 and 1 TU from Q2’26.</a:t>
            </a:r>
          </a:p>
          <a:p>
            <a:endParaRPr lang="en-US" dirty="0"/>
          </a:p>
        </p:txBody>
      </p:sp>
    </p:spTree>
    <p:extLst>
      <p:ext uri="{BB962C8B-B14F-4D97-AF65-F5344CB8AC3E}">
        <p14:creationId xmlns:p14="http://schemas.microsoft.com/office/powerpoint/2010/main" val="21317845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B6DF5-B5B2-7EC5-B757-72F7D902C64A}"/>
              </a:ext>
            </a:extLst>
          </p:cNvPr>
          <p:cNvSpPr>
            <a:spLocks noGrp="1"/>
          </p:cNvSpPr>
          <p:nvPr>
            <p:ph type="title"/>
          </p:nvPr>
        </p:nvSpPr>
        <p:spPr/>
        <p:txBody>
          <a:bodyPr/>
          <a:lstStyle/>
          <a:p>
            <a:r>
              <a:rPr lang="en-US" dirty="0"/>
              <a:t>NTN enhancements (1/2)</a:t>
            </a:r>
          </a:p>
        </p:txBody>
      </p:sp>
      <p:sp>
        <p:nvSpPr>
          <p:cNvPr id="3" name="Content Placeholder 2">
            <a:extLst>
              <a:ext uri="{FF2B5EF4-FFF2-40B4-BE49-F238E27FC236}">
                <a16:creationId xmlns:a16="http://schemas.microsoft.com/office/drawing/2014/main" id="{CC274ADE-10EE-BCBC-E665-F2B98138C690}"/>
              </a:ext>
            </a:extLst>
          </p:cNvPr>
          <p:cNvSpPr>
            <a:spLocks noGrp="1"/>
          </p:cNvSpPr>
          <p:nvPr>
            <p:ph idx="1"/>
          </p:nvPr>
        </p:nvSpPr>
        <p:spPr/>
        <p:txBody>
          <a:bodyPr/>
          <a:lstStyle/>
          <a:p>
            <a:pPr marL="0" indent="0">
              <a:buNone/>
            </a:pPr>
            <a:r>
              <a:rPr lang="en-US" b="1" dirty="0"/>
              <a:t>High level scope for WI on NTN enhancement (the exact scope and WID draft will be discussed and decided in RAN#109):</a:t>
            </a:r>
            <a:endParaRPr lang="en-US" dirty="0"/>
          </a:p>
          <a:p>
            <a:pPr lvl="1"/>
            <a:r>
              <a:rPr lang="en-US" dirty="0"/>
              <a:t>NTN HPUE </a:t>
            </a:r>
            <a:endParaRPr lang="en-US" sz="2800" dirty="0"/>
          </a:p>
          <a:p>
            <a:pPr lvl="2"/>
            <a:r>
              <a:rPr lang="en-US" dirty="0"/>
              <a:t>Finish remaining PC1.5 (~29 dBm) work for hand-held devices for both NR NTN and IoT NTN (several studies and discussions already done in R19)</a:t>
            </a:r>
            <a:endParaRPr lang="en-US" sz="2800" dirty="0"/>
          </a:p>
          <a:p>
            <a:pPr lvl="3"/>
            <a:r>
              <a:rPr lang="en-US" dirty="0"/>
              <a:t>NR NTN with 2TX and/or FFS 1TX</a:t>
            </a:r>
            <a:endParaRPr lang="en-US" sz="2400" dirty="0"/>
          </a:p>
          <a:p>
            <a:pPr lvl="1"/>
            <a:r>
              <a:rPr lang="en-US" dirty="0"/>
              <a:t>NTN HD-FDD VSAT for Ka/Ku bands</a:t>
            </a:r>
            <a:endParaRPr lang="en-US" sz="2800" dirty="0"/>
          </a:p>
          <a:p>
            <a:pPr lvl="2"/>
            <a:r>
              <a:rPr lang="en-US" dirty="0"/>
              <a:t>RAN4 will` start with HD-FDD mobile VSAT with small antennas (</a:t>
            </a:r>
            <a:r>
              <a:rPr lang="en-US" dirty="0" err="1"/>
              <a:t>e.g</a:t>
            </a:r>
            <a:r>
              <a:rPr lang="en-US" dirty="0"/>
              <a:t> 20x20cm). </a:t>
            </a:r>
            <a:endParaRPr lang="en-US" sz="2800" dirty="0"/>
          </a:p>
          <a:p>
            <a:pPr lvl="2"/>
            <a:r>
              <a:rPr lang="en-US" dirty="0"/>
              <a:t>Once the mobile VSAT with small antennas work is done, </a:t>
            </a:r>
            <a:endParaRPr lang="en-US" sz="2800" dirty="0"/>
          </a:p>
          <a:p>
            <a:pPr lvl="3"/>
            <a:r>
              <a:rPr lang="en-US" dirty="0"/>
              <a:t>NTN HD-FDD for fixed VSAT and the mobile VSAT with large/normal antenna will be discussed, including how the agreements for the mobile VSAT with small antenna can be leveraged as applicable </a:t>
            </a:r>
            <a:endParaRPr lang="en-US" sz="2400" dirty="0"/>
          </a:p>
          <a:p>
            <a:pPr lvl="2"/>
            <a:r>
              <a:rPr lang="en-US" dirty="0"/>
              <a:t>RAN1/2 impact is expected and will be further discussed in RAN#109</a:t>
            </a:r>
            <a:endParaRPr lang="en-US" sz="2800" dirty="0"/>
          </a:p>
          <a:p>
            <a:pPr lvl="3"/>
            <a:r>
              <a:rPr lang="en-US" dirty="0"/>
              <a:t>Leverage </a:t>
            </a:r>
            <a:r>
              <a:rPr lang="en-US" dirty="0" err="1"/>
              <a:t>RedCap</a:t>
            </a:r>
            <a:r>
              <a:rPr lang="en-US" dirty="0"/>
              <a:t> over NTN HD-FDD solution to NTN as applicable. </a:t>
            </a:r>
            <a:endParaRPr lang="en-US" sz="2400" dirty="0"/>
          </a:p>
          <a:p>
            <a:endParaRPr lang="en-US" dirty="0"/>
          </a:p>
        </p:txBody>
      </p:sp>
    </p:spTree>
    <p:extLst>
      <p:ext uri="{BB962C8B-B14F-4D97-AF65-F5344CB8AC3E}">
        <p14:creationId xmlns:p14="http://schemas.microsoft.com/office/powerpoint/2010/main" val="193331085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A208-7CC1-87FB-7991-2D962F0273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90EB1-DBBA-ADB9-F401-4A5145356C0C}"/>
              </a:ext>
            </a:extLst>
          </p:cNvPr>
          <p:cNvSpPr>
            <a:spLocks noGrp="1"/>
          </p:cNvSpPr>
          <p:nvPr>
            <p:ph type="title"/>
          </p:nvPr>
        </p:nvSpPr>
        <p:spPr/>
        <p:txBody>
          <a:bodyPr/>
          <a:lstStyle/>
          <a:p>
            <a:r>
              <a:rPr lang="en-US" dirty="0"/>
              <a:t>NTN enhancements (2/2)</a:t>
            </a:r>
          </a:p>
        </p:txBody>
      </p:sp>
      <p:sp>
        <p:nvSpPr>
          <p:cNvPr id="3" name="Content Placeholder 2">
            <a:extLst>
              <a:ext uri="{FF2B5EF4-FFF2-40B4-BE49-F238E27FC236}">
                <a16:creationId xmlns:a16="http://schemas.microsoft.com/office/drawing/2014/main" id="{18772778-7A42-3E72-00B8-F05BC15B7B93}"/>
              </a:ext>
            </a:extLst>
          </p:cNvPr>
          <p:cNvSpPr>
            <a:spLocks noGrp="1"/>
          </p:cNvSpPr>
          <p:nvPr>
            <p:ph idx="1"/>
          </p:nvPr>
        </p:nvSpPr>
        <p:spPr/>
        <p:txBody>
          <a:bodyPr/>
          <a:lstStyle/>
          <a:p>
            <a:pPr lvl="1"/>
            <a:r>
              <a:rPr lang="en-US" dirty="0"/>
              <a:t>(contd.) NTN DL CA </a:t>
            </a:r>
            <a:endParaRPr lang="en-US" sz="2800" dirty="0"/>
          </a:p>
          <a:p>
            <a:pPr lvl="2"/>
            <a:r>
              <a:rPr lang="en-US" dirty="0"/>
              <a:t>Intra-SAN CA limited to DL intra-band contiguous and non-contiguous</a:t>
            </a:r>
            <a:r>
              <a:rPr lang="en-US" b="1" dirty="0"/>
              <a:t> </a:t>
            </a:r>
            <a:r>
              <a:rPr lang="en-US" dirty="0"/>
              <a:t>with 2CC </a:t>
            </a:r>
            <a:endParaRPr lang="en-US" sz="2800" dirty="0"/>
          </a:p>
          <a:p>
            <a:pPr lvl="3"/>
            <a:r>
              <a:rPr lang="en-US" dirty="0"/>
              <a:t>Example bands will be further decided within L/S-band and Ku/Ka-band as example bands </a:t>
            </a:r>
            <a:endParaRPr lang="en-US" sz="2400" dirty="0"/>
          </a:p>
          <a:p>
            <a:pPr lvl="3"/>
            <a:r>
              <a:rPr lang="en-US" dirty="0"/>
              <a:t>Depending on the available band combinations, interested companies can propose to extend this work to intra-band with more than 2CC in the check-point in June 2026</a:t>
            </a:r>
            <a:endParaRPr lang="en-US" sz="2400" dirty="0"/>
          </a:p>
          <a:p>
            <a:pPr lvl="2"/>
            <a:r>
              <a:rPr lang="en-US" dirty="0"/>
              <a:t>RAN1/2 impact is expected and will be further discussed in RAN#109</a:t>
            </a:r>
            <a:endParaRPr lang="en-US" sz="2800" dirty="0"/>
          </a:p>
          <a:p>
            <a:pPr lvl="1"/>
            <a:r>
              <a:rPr lang="en-US" dirty="0"/>
              <a:t>Spec clean-up/fixing: Missing Channel BW Common Core and Perf Requirements</a:t>
            </a:r>
            <a:endParaRPr lang="en-US" sz="2800" dirty="0"/>
          </a:p>
          <a:p>
            <a:pPr lvl="2"/>
            <a:r>
              <a:rPr lang="en-US" u="sng" dirty="0"/>
              <a:t>30MHz (DL/UL), 40MHz (priority DL)</a:t>
            </a:r>
            <a:r>
              <a:rPr lang="en-US" dirty="0"/>
              <a:t>, 25MHz with PC3</a:t>
            </a:r>
            <a:endParaRPr lang="en-US" sz="2800" dirty="0"/>
          </a:p>
          <a:p>
            <a:pPr lvl="3"/>
            <a:r>
              <a:rPr lang="en-US" dirty="0"/>
              <a:t>Take one example band with minimum work with PC3</a:t>
            </a:r>
            <a:endParaRPr lang="en-US" sz="2400" dirty="0"/>
          </a:p>
          <a:p>
            <a:pPr lvl="3"/>
            <a:r>
              <a:rPr lang="en-US" dirty="0"/>
              <a:t>The rest cases can be considered as part of spectrum work once the requirements on the example band is completed</a:t>
            </a:r>
            <a:endParaRPr lang="en-US" sz="2400" dirty="0"/>
          </a:p>
          <a:p>
            <a:pPr lvl="0"/>
            <a:r>
              <a:rPr lang="en-US" dirty="0"/>
              <a:t>Target 1TU in Q4’25 and 1.5 TU allocation including RF, RRM and </a:t>
            </a:r>
            <a:r>
              <a:rPr lang="en-US" dirty="0" err="1"/>
              <a:t>demod</a:t>
            </a:r>
            <a:r>
              <a:rPr lang="en-US" dirty="0"/>
              <a:t> from Q1’26</a:t>
            </a:r>
          </a:p>
          <a:p>
            <a:endParaRPr lang="en-US" dirty="0"/>
          </a:p>
        </p:txBody>
      </p:sp>
    </p:spTree>
    <p:extLst>
      <p:ext uri="{BB962C8B-B14F-4D97-AF65-F5344CB8AC3E}">
        <p14:creationId xmlns:p14="http://schemas.microsoft.com/office/powerpoint/2010/main" val="421225629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33E90-642F-54B7-3C1F-EBE32D35555F}"/>
              </a:ext>
            </a:extLst>
          </p:cNvPr>
          <p:cNvSpPr>
            <a:spLocks noGrp="1"/>
          </p:cNvSpPr>
          <p:nvPr>
            <p:ph type="title"/>
          </p:nvPr>
        </p:nvSpPr>
        <p:spPr/>
        <p:txBody>
          <a:bodyPr/>
          <a:lstStyle/>
          <a:p>
            <a:r>
              <a:rPr lang="en-US" dirty="0"/>
              <a:t>Cross RF and baseband topics (1/2)</a:t>
            </a:r>
          </a:p>
        </p:txBody>
      </p:sp>
      <p:sp>
        <p:nvSpPr>
          <p:cNvPr id="3" name="Content Placeholder 2">
            <a:extLst>
              <a:ext uri="{FF2B5EF4-FFF2-40B4-BE49-F238E27FC236}">
                <a16:creationId xmlns:a16="http://schemas.microsoft.com/office/drawing/2014/main" id="{FCDD1706-E9D4-3A45-7B40-0817CF70B2F6}"/>
              </a:ext>
            </a:extLst>
          </p:cNvPr>
          <p:cNvSpPr>
            <a:spLocks noGrp="1"/>
          </p:cNvSpPr>
          <p:nvPr>
            <p:ph idx="1"/>
          </p:nvPr>
        </p:nvSpPr>
        <p:spPr/>
        <p:txBody>
          <a:bodyPr/>
          <a:lstStyle/>
          <a:p>
            <a:pPr marL="0" indent="0">
              <a:buNone/>
            </a:pPr>
            <a:r>
              <a:rPr lang="en-US" dirty="0"/>
              <a:t>The following two WI are agreed to be introduced in R20.</a:t>
            </a:r>
            <a:endParaRPr lang="en-US" sz="3200" dirty="0"/>
          </a:p>
          <a:p>
            <a:pPr lvl="0"/>
            <a:r>
              <a:rPr lang="en-US" b="1" dirty="0"/>
              <a:t>Extension of LBCA (the exact scope and WID draft will be discussed and decided in RAN#109):</a:t>
            </a:r>
            <a:endParaRPr lang="en-US" sz="3200" dirty="0"/>
          </a:p>
          <a:p>
            <a:pPr lvl="1"/>
            <a:r>
              <a:rPr lang="en-US" dirty="0"/>
              <a:t>Further discussion on the possible scoping in RAN#109 based on the following two objectives  </a:t>
            </a:r>
            <a:endParaRPr lang="en-US" sz="2800" dirty="0"/>
          </a:p>
          <a:p>
            <a:pPr lvl="2"/>
            <a:r>
              <a:rPr lang="en-US" dirty="0"/>
              <a:t>Study and if feasible, specify non-RRC based switching solution, e.g. dynamic switching, by taking the RAN1 impacts into consideration</a:t>
            </a:r>
            <a:endParaRPr lang="en-US" sz="2800" dirty="0"/>
          </a:p>
          <a:p>
            <a:pPr lvl="2"/>
            <a:r>
              <a:rPr lang="en-CA" dirty="0"/>
              <a:t>Dual DL solution</a:t>
            </a:r>
            <a:endParaRPr lang="en-US" sz="2800" dirty="0"/>
          </a:p>
          <a:p>
            <a:pPr lvl="2"/>
            <a:r>
              <a:rPr lang="en-US" dirty="0"/>
              <a:t>RAN1/2 impact is expected and will be further discussed in RAN#109</a:t>
            </a:r>
            <a:endParaRPr lang="en-US" sz="2800" dirty="0"/>
          </a:p>
          <a:p>
            <a:pPr lvl="1"/>
            <a:r>
              <a:rPr lang="en-US" dirty="0"/>
              <a:t>Target 0.5 TU (0.25 RF and 0.25 RRM) in Q4’25 and 0.75 TU allocation (0.25 RF and 0.5 RRM) from Q1’26</a:t>
            </a:r>
            <a:endParaRPr lang="en-US" sz="2800" dirty="0"/>
          </a:p>
          <a:p>
            <a:pPr lvl="0"/>
            <a:r>
              <a:rPr lang="en-US" b="1" dirty="0"/>
              <a:t>UAV (the exact scope and WID draft will be discussed and decided in RAN#109):</a:t>
            </a:r>
            <a:endParaRPr lang="en-US" sz="3200" dirty="0"/>
          </a:p>
          <a:p>
            <a:pPr lvl="1"/>
            <a:r>
              <a:rPr lang="en-US" dirty="0"/>
              <a:t>UAV UE with antenna array with up to 33dBm maximum output power on TDD spectrum</a:t>
            </a:r>
            <a:endParaRPr lang="en-US" sz="2800" dirty="0"/>
          </a:p>
          <a:p>
            <a:pPr lvl="1"/>
            <a:r>
              <a:rPr lang="en-US" dirty="0"/>
              <a:t>RAN1/2 scope is not expected</a:t>
            </a:r>
            <a:endParaRPr lang="en-US" sz="2800" dirty="0"/>
          </a:p>
          <a:p>
            <a:pPr lvl="1"/>
            <a:r>
              <a:rPr lang="en-US" dirty="0"/>
              <a:t>Target 0.5 TU allocation (0.25 RF and 0.25 RRM)</a:t>
            </a:r>
            <a:endParaRPr lang="en-US" sz="2800" dirty="0"/>
          </a:p>
        </p:txBody>
      </p:sp>
    </p:spTree>
    <p:extLst>
      <p:ext uri="{BB962C8B-B14F-4D97-AF65-F5344CB8AC3E}">
        <p14:creationId xmlns:p14="http://schemas.microsoft.com/office/powerpoint/2010/main" val="82233989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16ABE-C36E-F446-4E7F-610F946ECA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56E7DD-21CB-9B08-C60D-307187ECA864}"/>
              </a:ext>
            </a:extLst>
          </p:cNvPr>
          <p:cNvSpPr>
            <a:spLocks noGrp="1"/>
          </p:cNvSpPr>
          <p:nvPr>
            <p:ph type="title"/>
          </p:nvPr>
        </p:nvSpPr>
        <p:spPr/>
        <p:txBody>
          <a:bodyPr/>
          <a:lstStyle/>
          <a:p>
            <a:r>
              <a:rPr lang="en-US" dirty="0"/>
              <a:t>Cross RF and baseband topics (2/2)</a:t>
            </a:r>
          </a:p>
        </p:txBody>
      </p:sp>
      <p:sp>
        <p:nvSpPr>
          <p:cNvPr id="3" name="Content Placeholder 2">
            <a:extLst>
              <a:ext uri="{FF2B5EF4-FFF2-40B4-BE49-F238E27FC236}">
                <a16:creationId xmlns:a16="http://schemas.microsoft.com/office/drawing/2014/main" id="{0CA050E8-A755-23A7-3141-04C1DC08F47D}"/>
              </a:ext>
            </a:extLst>
          </p:cNvPr>
          <p:cNvSpPr>
            <a:spLocks noGrp="1"/>
          </p:cNvSpPr>
          <p:nvPr>
            <p:ph idx="1"/>
          </p:nvPr>
        </p:nvSpPr>
        <p:spPr/>
        <p:txBody>
          <a:bodyPr/>
          <a:lstStyle/>
          <a:p>
            <a:pPr marL="0" indent="0">
              <a:buNone/>
            </a:pPr>
            <a:r>
              <a:rPr lang="en-US" dirty="0"/>
              <a:t>The following two proposals will be discussed at RAN#109, where it will be decided whether or not to include either of the proposals</a:t>
            </a:r>
            <a:endParaRPr lang="en-US" sz="3200" dirty="0"/>
          </a:p>
          <a:p>
            <a:pPr lvl="1"/>
            <a:r>
              <a:rPr lang="en-US" dirty="0"/>
              <a:t>Fragmented DL:</a:t>
            </a:r>
            <a:endParaRPr lang="en-US" sz="2800" dirty="0"/>
          </a:p>
          <a:p>
            <a:pPr lvl="2"/>
            <a:r>
              <a:rPr lang="en-US" dirty="0"/>
              <a:t>Introducing RF/RRM requirements related to new UE behavior for reducing the number of UE Rx RF chains</a:t>
            </a:r>
            <a:endParaRPr lang="en-US" sz="2800" dirty="0"/>
          </a:p>
          <a:p>
            <a:pPr lvl="2"/>
            <a:r>
              <a:rPr lang="en-US" dirty="0"/>
              <a:t>RAN1/2 scope is TBC</a:t>
            </a:r>
            <a:endParaRPr lang="en-US" sz="2800" dirty="0"/>
          </a:p>
          <a:p>
            <a:pPr lvl="1"/>
            <a:r>
              <a:rPr lang="en-US" dirty="0"/>
              <a:t>Intra-band non-collocated EN-DC/NR-CA deployment </a:t>
            </a:r>
            <a:endParaRPr lang="en-US" sz="2800" dirty="0"/>
          </a:p>
          <a:p>
            <a:pPr lvl="2"/>
            <a:r>
              <a:rPr lang="en-US" dirty="0"/>
              <a:t>Type 3 UE requirements assuming MRTD&lt;CP and power imbalance &lt; [xx] dB for handheld</a:t>
            </a:r>
            <a:endParaRPr lang="en-US" sz="2800" dirty="0"/>
          </a:p>
          <a:p>
            <a:pPr lvl="2"/>
            <a:r>
              <a:rPr lang="en-US" dirty="0"/>
              <a:t>RAN1/2 scope is TBC</a:t>
            </a:r>
            <a:endParaRPr lang="en-US" sz="2800" dirty="0"/>
          </a:p>
          <a:p>
            <a:pPr lvl="1"/>
            <a:endParaRPr lang="en-US" sz="2800" dirty="0"/>
          </a:p>
        </p:txBody>
      </p:sp>
    </p:spTree>
    <p:extLst>
      <p:ext uri="{BB962C8B-B14F-4D97-AF65-F5344CB8AC3E}">
        <p14:creationId xmlns:p14="http://schemas.microsoft.com/office/powerpoint/2010/main" val="24193835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110D9F6-2135-4B2E-9BE4-EFCFA8CD405A}"/>
              </a:ext>
            </a:extLst>
          </p:cNvPr>
          <p:cNvSpPr>
            <a:spLocks noGrp="1"/>
          </p:cNvSpPr>
          <p:nvPr>
            <p:ph type="title"/>
          </p:nvPr>
        </p:nvSpPr>
        <p:spPr/>
        <p:txBody>
          <a:bodyPr/>
          <a:lstStyle/>
          <a:p>
            <a:r>
              <a:rPr lang="en-US" dirty="0"/>
              <a:t>References</a:t>
            </a:r>
          </a:p>
        </p:txBody>
      </p:sp>
      <p:sp>
        <p:nvSpPr>
          <p:cNvPr id="3" name="내용 개체 틀 2">
            <a:extLst>
              <a:ext uri="{FF2B5EF4-FFF2-40B4-BE49-F238E27FC236}">
                <a16:creationId xmlns:a16="http://schemas.microsoft.com/office/drawing/2014/main" id="{3B14040B-2700-49C3-8EA1-C67D3FECC4F4}"/>
              </a:ext>
            </a:extLst>
          </p:cNvPr>
          <p:cNvSpPr>
            <a:spLocks noGrp="1"/>
          </p:cNvSpPr>
          <p:nvPr>
            <p:ph idx="1"/>
          </p:nvPr>
        </p:nvSpPr>
        <p:spPr/>
        <p:txBody>
          <a:bodyPr/>
          <a:lstStyle/>
          <a:p>
            <a:r>
              <a:rPr lang="en-US" dirty="0"/>
              <a:t>In RAN#108, WF for RAN4 led REL-20 topics in RP-251879 was agreed with details on</a:t>
            </a:r>
          </a:p>
          <a:p>
            <a:pPr lvl="1"/>
            <a:r>
              <a:rPr lang="en-US" dirty="0"/>
              <a:t>High level scope of following 5G-Adv RAN4 led REL-20 topics</a:t>
            </a:r>
          </a:p>
          <a:p>
            <a:pPr lvl="2"/>
            <a:r>
              <a:rPr lang="en-US" dirty="0"/>
              <a:t>UE RF centric evolution</a:t>
            </a:r>
          </a:p>
          <a:p>
            <a:pPr lvl="2"/>
            <a:r>
              <a:rPr lang="en-US" dirty="0"/>
              <a:t>BS RF centric evolution</a:t>
            </a:r>
          </a:p>
          <a:p>
            <a:pPr lvl="2"/>
            <a:r>
              <a:rPr lang="en-US" dirty="0"/>
              <a:t>UE OTA enhancement</a:t>
            </a:r>
          </a:p>
          <a:p>
            <a:pPr lvl="2"/>
            <a:r>
              <a:rPr lang="en-US" dirty="0"/>
              <a:t>RRM enhancement</a:t>
            </a:r>
          </a:p>
          <a:p>
            <a:pPr lvl="2"/>
            <a:r>
              <a:rPr lang="en-US" dirty="0"/>
              <a:t>Demodulation performance evolution</a:t>
            </a:r>
          </a:p>
          <a:p>
            <a:pPr lvl="2"/>
            <a:r>
              <a:rPr lang="en-US" dirty="0"/>
              <a:t>NTN enhancements</a:t>
            </a:r>
          </a:p>
          <a:p>
            <a:pPr lvl="2"/>
            <a:r>
              <a:rPr lang="en-US" dirty="0"/>
              <a:t>Cross RF and baseband topics</a:t>
            </a:r>
          </a:p>
          <a:p>
            <a:pPr lvl="1"/>
            <a:r>
              <a:rPr lang="en-US" dirty="0"/>
              <a:t>First order TU allocation on 5G-Adv RAN4 led REL-20 topics</a:t>
            </a:r>
          </a:p>
          <a:p>
            <a:pPr lvl="1"/>
            <a:endParaRPr lang="en-US" dirty="0"/>
          </a:p>
          <a:p>
            <a:pPr marL="539750" lvl="1" indent="0">
              <a:buNone/>
            </a:pPr>
            <a:endParaRPr lang="en-US" dirty="0"/>
          </a:p>
          <a:p>
            <a:pPr marL="539750" lvl="1" indent="0">
              <a:buNone/>
            </a:pPr>
            <a:endParaRPr lang="en-US" dirty="0"/>
          </a:p>
          <a:p>
            <a:pPr marL="539750" lvl="1" indent="0">
              <a:buNone/>
            </a:pPr>
            <a:r>
              <a:rPr lang="en-US" dirty="0"/>
              <a:t>Note: Outcome from RAN#108 can be found in slides 16 – 24 </a:t>
            </a:r>
          </a:p>
          <a:p>
            <a:pPr lvl="2"/>
            <a:endParaRPr lang="en-US" dirty="0"/>
          </a:p>
        </p:txBody>
      </p:sp>
    </p:spTree>
    <p:extLst>
      <p:ext uri="{BB962C8B-B14F-4D97-AF65-F5344CB8AC3E}">
        <p14:creationId xmlns:p14="http://schemas.microsoft.com/office/powerpoint/2010/main" val="17703471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3EDB4F-31A2-4488-96EF-E46FCB553C79}"/>
              </a:ext>
            </a:extLst>
          </p:cNvPr>
          <p:cNvSpPr>
            <a:spLocks noGrp="1"/>
          </p:cNvSpPr>
          <p:nvPr>
            <p:ph type="title"/>
          </p:nvPr>
        </p:nvSpPr>
        <p:spPr/>
        <p:txBody>
          <a:bodyPr/>
          <a:lstStyle/>
          <a:p>
            <a:r>
              <a:rPr lang="en-US" dirty="0"/>
              <a:t>General Guidance</a:t>
            </a:r>
          </a:p>
        </p:txBody>
      </p:sp>
      <p:sp>
        <p:nvSpPr>
          <p:cNvPr id="3" name="내용 개체 틀 2">
            <a:extLst>
              <a:ext uri="{FF2B5EF4-FFF2-40B4-BE49-F238E27FC236}">
                <a16:creationId xmlns:a16="http://schemas.microsoft.com/office/drawing/2014/main" id="{BC789EC3-4FA4-44E7-9D30-3D066024A768}"/>
              </a:ext>
            </a:extLst>
          </p:cNvPr>
          <p:cNvSpPr>
            <a:spLocks noGrp="1"/>
          </p:cNvSpPr>
          <p:nvPr>
            <p:ph idx="1"/>
          </p:nvPr>
        </p:nvSpPr>
        <p:spPr/>
        <p:txBody>
          <a:bodyPr/>
          <a:lstStyle/>
          <a:p>
            <a:r>
              <a:rPr lang="en-US" sz="2200" dirty="0"/>
              <a:t>It is critical to ensure all </a:t>
            </a:r>
            <a:r>
              <a:rPr lang="en-US" sz="2200" dirty="0" err="1"/>
              <a:t>WGs’s</a:t>
            </a:r>
            <a:r>
              <a:rPr lang="en-US" sz="2200" dirty="0"/>
              <a:t> </a:t>
            </a:r>
            <a:r>
              <a:rPr lang="en-US" sz="2200" b="1" dirty="0">
                <a:solidFill>
                  <a:srgbClr val="FF0000"/>
                </a:solidFill>
                <a:effectLst>
                  <a:outerShdw blurRad="38100" dist="38100" dir="2700000" algn="tl">
                    <a:srgbClr val="000000">
                      <a:alpha val="43137"/>
                    </a:srgbClr>
                  </a:outerShdw>
                </a:effectLst>
              </a:rPr>
              <a:t>load for 5G-Advanced Rel-20 is reasonable</a:t>
            </a:r>
            <a:r>
              <a:rPr lang="en-US" sz="2200" dirty="0"/>
              <a:t>, and that </a:t>
            </a:r>
            <a:r>
              <a:rPr lang="en-US" sz="2200" b="1" dirty="0">
                <a:solidFill>
                  <a:srgbClr val="FF0000"/>
                </a:solidFill>
                <a:effectLst>
                  <a:outerShdw blurRad="38100" dist="38100" dir="2700000" algn="tl">
                    <a:srgbClr val="000000">
                      <a:alpha val="43137"/>
                    </a:srgbClr>
                  </a:outerShdw>
                </a:effectLst>
              </a:rPr>
              <a:t>sufficient TUs should be given to 6G to ensure successful study for future 6G success</a:t>
            </a:r>
          </a:p>
          <a:p>
            <a:pPr lvl="1"/>
            <a:endParaRPr lang="en-US" sz="1800" dirty="0"/>
          </a:p>
          <a:p>
            <a:r>
              <a:rPr lang="en-US" sz="2200" dirty="0"/>
              <a:t>All approved items should address real and critical commercial deployment needs</a:t>
            </a:r>
          </a:p>
          <a:p>
            <a:pPr lvl="1"/>
            <a:endParaRPr lang="en-US" sz="1800" dirty="0"/>
          </a:p>
          <a:p>
            <a:r>
              <a:rPr lang="en-US" sz="2200" dirty="0"/>
              <a:t>The scope for each 5G-Adv project should be finalized with careful consideration on required workload – </a:t>
            </a:r>
            <a:r>
              <a:rPr lang="en-US" sz="2200" b="1" dirty="0">
                <a:solidFill>
                  <a:srgbClr val="FF0000"/>
                </a:solidFill>
                <a:effectLst>
                  <a:outerShdw blurRad="38100" dist="38100" dir="2700000" algn="tl">
                    <a:srgbClr val="000000">
                      <a:alpha val="43137"/>
                    </a:srgbClr>
                  </a:outerShdw>
                </a:effectLst>
              </a:rPr>
              <a:t>not only on primary working group but also on the secondary working group(s)</a:t>
            </a:r>
          </a:p>
          <a:p>
            <a:pPr lvl="1"/>
            <a:endParaRPr lang="en-US" sz="1800" dirty="0"/>
          </a:p>
          <a:p>
            <a:r>
              <a:rPr lang="en-US" sz="2200" dirty="0"/>
              <a:t>The scope for each 5G-Adv project should have clarity – avoid scope which leaves room for interpretation and possibly wide range of enhancements</a:t>
            </a:r>
          </a:p>
          <a:p>
            <a:pPr lvl="1"/>
            <a:endParaRPr lang="en-US" sz="1800" dirty="0"/>
          </a:p>
        </p:txBody>
      </p:sp>
    </p:spTree>
    <p:extLst>
      <p:ext uri="{BB962C8B-B14F-4D97-AF65-F5344CB8AC3E}">
        <p14:creationId xmlns:p14="http://schemas.microsoft.com/office/powerpoint/2010/main" val="80872354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3D60B931-BF1C-47ED-ADA7-6C05647495A3}"/>
              </a:ext>
            </a:extLst>
          </p:cNvPr>
          <p:cNvSpPr>
            <a:spLocks noGrp="1"/>
          </p:cNvSpPr>
          <p:nvPr>
            <p:ph type="title"/>
          </p:nvPr>
        </p:nvSpPr>
        <p:spPr/>
        <p:txBody>
          <a:bodyPr/>
          <a:lstStyle/>
          <a:p>
            <a:r>
              <a:rPr lang="en-US" dirty="0"/>
              <a:t>Additional Guidance on </a:t>
            </a:r>
            <a:br>
              <a:rPr lang="en-US" dirty="0"/>
            </a:br>
            <a:r>
              <a:rPr lang="en-US" dirty="0"/>
              <a:t>Release 20 5G-Adv RAN4 Package</a:t>
            </a:r>
          </a:p>
        </p:txBody>
      </p:sp>
    </p:spTree>
    <p:extLst>
      <p:ext uri="{BB962C8B-B14F-4D97-AF65-F5344CB8AC3E}">
        <p14:creationId xmlns:p14="http://schemas.microsoft.com/office/powerpoint/2010/main" val="286953523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02EE6A29-7919-4F23-8EDC-FDBEB660A2FA}"/>
              </a:ext>
            </a:extLst>
          </p:cNvPr>
          <p:cNvSpPr>
            <a:spLocks noGrp="1"/>
          </p:cNvSpPr>
          <p:nvPr>
            <p:ph type="title"/>
          </p:nvPr>
        </p:nvSpPr>
        <p:spPr/>
        <p:txBody>
          <a:bodyPr/>
          <a:lstStyle/>
          <a:p>
            <a:r>
              <a:rPr lang="en-US" dirty="0"/>
              <a:t>Impact on Other Working Groups</a:t>
            </a:r>
          </a:p>
        </p:txBody>
      </p:sp>
      <p:sp>
        <p:nvSpPr>
          <p:cNvPr id="4" name="내용 개체 틀 3">
            <a:extLst>
              <a:ext uri="{FF2B5EF4-FFF2-40B4-BE49-F238E27FC236}">
                <a16:creationId xmlns:a16="http://schemas.microsoft.com/office/drawing/2014/main" id="{FE931A1C-B1C8-44A2-9781-583510E17AED}"/>
              </a:ext>
            </a:extLst>
          </p:cNvPr>
          <p:cNvSpPr>
            <a:spLocks noGrp="1"/>
          </p:cNvSpPr>
          <p:nvPr>
            <p:ph idx="1"/>
          </p:nvPr>
        </p:nvSpPr>
        <p:spPr/>
        <p:txBody>
          <a:bodyPr/>
          <a:lstStyle/>
          <a:p>
            <a:r>
              <a:rPr lang="en-US" dirty="0"/>
              <a:t>Both RAN1 and RAN2 will not have capacity to add more workload in the first half of Rel-20 (confirmed by both RAN1 and RAN2 chairs)</a:t>
            </a:r>
          </a:p>
          <a:p>
            <a:pPr lvl="1"/>
            <a:r>
              <a:rPr lang="en-US" dirty="0"/>
              <a:t>For any RAN4-led Rel-20 WI/SIs that require RAN1/RAN2 objective, the decision for approval will be postponed to RAN#112 (June, 2026) </a:t>
            </a:r>
          </a:p>
        </p:txBody>
      </p:sp>
    </p:spTree>
    <p:extLst>
      <p:ext uri="{BB962C8B-B14F-4D97-AF65-F5344CB8AC3E}">
        <p14:creationId xmlns:p14="http://schemas.microsoft.com/office/powerpoint/2010/main" val="14317951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D4BD11D4-6F80-4494-85F1-B4392FAA5BB2}"/>
              </a:ext>
            </a:extLst>
          </p:cNvPr>
          <p:cNvSpPr>
            <a:spLocks noGrp="1"/>
          </p:cNvSpPr>
          <p:nvPr>
            <p:ph type="title"/>
          </p:nvPr>
        </p:nvSpPr>
        <p:spPr/>
        <p:txBody>
          <a:bodyPr/>
          <a:lstStyle/>
          <a:p>
            <a:r>
              <a:rPr lang="en-US" dirty="0"/>
              <a:t>UE RF Centric Evolution (1/2)</a:t>
            </a:r>
          </a:p>
        </p:txBody>
      </p:sp>
      <p:sp>
        <p:nvSpPr>
          <p:cNvPr id="4" name="내용 개체 틀 3">
            <a:extLst>
              <a:ext uri="{FF2B5EF4-FFF2-40B4-BE49-F238E27FC236}">
                <a16:creationId xmlns:a16="http://schemas.microsoft.com/office/drawing/2014/main" id="{29AE411F-C7A5-4EFE-89BA-1B05C9614FBB}"/>
              </a:ext>
            </a:extLst>
          </p:cNvPr>
          <p:cNvSpPr>
            <a:spLocks noGrp="1"/>
          </p:cNvSpPr>
          <p:nvPr>
            <p:ph idx="1"/>
          </p:nvPr>
        </p:nvSpPr>
        <p:spPr/>
        <p:txBody>
          <a:bodyPr/>
          <a:lstStyle/>
          <a:p>
            <a:r>
              <a:rPr lang="en-US" b="1" dirty="0"/>
              <a:t>HPUE</a:t>
            </a:r>
            <a:r>
              <a:rPr lang="en-US" dirty="0"/>
              <a:t>: Limit the Rel-20 work scope to the following single carrier HPUE proposals:</a:t>
            </a:r>
          </a:p>
          <a:p>
            <a:pPr lvl="1"/>
            <a:r>
              <a:rPr lang="en-US" dirty="0"/>
              <a:t>PC1 with 4Tx UL for FWA as baseline</a:t>
            </a:r>
          </a:p>
          <a:p>
            <a:pPr lvl="1"/>
            <a:r>
              <a:rPr lang="en-US" dirty="0"/>
              <a:t>Check  feasibility of 29dbm PA for PC1 TDD with 2TX and PC1.5 TDD with 1TX (both for FWA)</a:t>
            </a:r>
          </a:p>
          <a:p>
            <a:pPr lvl="2"/>
            <a:r>
              <a:rPr lang="en-US" dirty="0"/>
              <a:t>If feasible, extend PC1 with 4TX requirement (without change) to PC1 with 2TX</a:t>
            </a:r>
          </a:p>
          <a:p>
            <a:pPr lvl="2"/>
            <a:r>
              <a:rPr lang="en-US" dirty="0"/>
              <a:t>If feasible, extend PC1.5 with 2TX requirement (without change) to PC1.5 with 1TX</a:t>
            </a:r>
          </a:p>
          <a:p>
            <a:pPr lvl="2"/>
            <a:r>
              <a:rPr lang="en-US" dirty="0"/>
              <a:t>Take into account the outcome of the feasibility study on PC1.5 NR NTN with 1TX</a:t>
            </a:r>
          </a:p>
          <a:p>
            <a:pPr lvl="2"/>
            <a:r>
              <a:rPr lang="en-US" dirty="0"/>
              <a:t>This work is to start in 2026.Q4</a:t>
            </a:r>
          </a:p>
          <a:p>
            <a:pPr lvl="1"/>
            <a:r>
              <a:rPr lang="en-US" dirty="0"/>
              <a:t>PC1.5 FDD with 2Tx</a:t>
            </a:r>
          </a:p>
          <a:p>
            <a:pPr lvl="1"/>
            <a:r>
              <a:rPr lang="en-US" dirty="0"/>
              <a:t>Further details on above to be discussed in RAN#109</a:t>
            </a:r>
          </a:p>
          <a:p>
            <a:pPr lvl="1"/>
            <a:endParaRPr lang="en-US" dirty="0"/>
          </a:p>
          <a:p>
            <a:r>
              <a:rPr lang="en-US" b="1" dirty="0"/>
              <a:t>6MHz channel bandwidth</a:t>
            </a:r>
            <a:r>
              <a:rPr lang="en-US" dirty="0"/>
              <a:t>: Include as part of Rel-20 5G-Adv</a:t>
            </a:r>
          </a:p>
          <a:p>
            <a:pPr lvl="1"/>
            <a:r>
              <a:rPr lang="en-US" dirty="0"/>
              <a:t>Further details to be discussed in RAN#109</a:t>
            </a:r>
          </a:p>
          <a:p>
            <a:pPr lvl="1"/>
            <a:r>
              <a:rPr lang="en-US" dirty="0"/>
              <a:t>Check if this needs to be a separate WI</a:t>
            </a:r>
          </a:p>
          <a:p>
            <a:endParaRPr lang="en-US" dirty="0"/>
          </a:p>
        </p:txBody>
      </p:sp>
    </p:spTree>
    <p:extLst>
      <p:ext uri="{BB962C8B-B14F-4D97-AF65-F5344CB8AC3E}">
        <p14:creationId xmlns:p14="http://schemas.microsoft.com/office/powerpoint/2010/main" val="341618951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38B4CA-6583-43B5-9C67-7F97638F2583}"/>
              </a:ext>
            </a:extLst>
          </p:cNvPr>
          <p:cNvSpPr>
            <a:spLocks noGrp="1"/>
          </p:cNvSpPr>
          <p:nvPr>
            <p:ph type="title"/>
          </p:nvPr>
        </p:nvSpPr>
        <p:spPr/>
        <p:txBody>
          <a:bodyPr/>
          <a:lstStyle/>
          <a:p>
            <a:r>
              <a:rPr lang="en-US" dirty="0"/>
              <a:t>UE RF Centric Evolution (2/2)</a:t>
            </a:r>
          </a:p>
        </p:txBody>
      </p:sp>
      <p:sp>
        <p:nvSpPr>
          <p:cNvPr id="3" name="내용 개체 틀 2">
            <a:extLst>
              <a:ext uri="{FF2B5EF4-FFF2-40B4-BE49-F238E27FC236}">
                <a16:creationId xmlns:a16="http://schemas.microsoft.com/office/drawing/2014/main" id="{97466079-BF6E-4D99-86D2-27D72E34A5D2}"/>
              </a:ext>
            </a:extLst>
          </p:cNvPr>
          <p:cNvSpPr>
            <a:spLocks noGrp="1"/>
          </p:cNvSpPr>
          <p:nvPr>
            <p:ph idx="1"/>
          </p:nvPr>
        </p:nvSpPr>
        <p:spPr/>
        <p:txBody>
          <a:bodyPr/>
          <a:lstStyle/>
          <a:p>
            <a:r>
              <a:rPr lang="en-US" b="1" dirty="0"/>
              <a:t>Reduced UE MPR values with relaxed Tx EVM requirement </a:t>
            </a:r>
          </a:p>
          <a:p>
            <a:pPr lvl="1"/>
            <a:r>
              <a:rPr lang="en-US" dirty="0"/>
              <a:t>Discuss both 5G-Adv and 6G reduced UE MPR values with the relaxed Tx EVM requirement as part of 6G study. RAN4 will further discuss and finalize (if agreed) the scope and other necessary details in 2025.Q4.</a:t>
            </a:r>
          </a:p>
          <a:p>
            <a:pPr lvl="2"/>
            <a:r>
              <a:rPr lang="en-US" dirty="0"/>
              <a:t>Aspects relevant for only 5G-Adv are constrained by the boundary conditions included in the endorsement from RAN#108. Additional boundary conditions may be introduced in RAN#109.</a:t>
            </a:r>
          </a:p>
          <a:p>
            <a:pPr lvl="2"/>
            <a:r>
              <a:rPr lang="en-US" dirty="0"/>
              <a:t>Start study on both 5G-Adv/6G UE TX EVM relaxation in 2026.Q1 and target 2026.Q3 for completion of the study aspects relevant for 5G-Adv</a:t>
            </a:r>
          </a:p>
          <a:p>
            <a:pPr lvl="1"/>
            <a:r>
              <a:rPr lang="en-US" dirty="0"/>
              <a:t>Decide in RAN#113 (Sep, 2026) whether or not there will be a follow up Rel-20 WI under 5G-Adv</a:t>
            </a:r>
          </a:p>
          <a:p>
            <a:pPr lvl="1"/>
            <a:r>
              <a:rPr lang="en-US" dirty="0"/>
              <a:t>Further details on above to be discussed in RAN#109</a:t>
            </a:r>
          </a:p>
          <a:p>
            <a:pPr lvl="1"/>
            <a:endParaRPr lang="en-US" dirty="0"/>
          </a:p>
          <a:p>
            <a:endParaRPr lang="en-US" dirty="0"/>
          </a:p>
        </p:txBody>
      </p:sp>
    </p:spTree>
    <p:extLst>
      <p:ext uri="{BB962C8B-B14F-4D97-AF65-F5344CB8AC3E}">
        <p14:creationId xmlns:p14="http://schemas.microsoft.com/office/powerpoint/2010/main" val="283194066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B112A2-699D-49D2-B6C0-F5F7041CEA31}"/>
              </a:ext>
            </a:extLst>
          </p:cNvPr>
          <p:cNvSpPr>
            <a:spLocks noGrp="1"/>
          </p:cNvSpPr>
          <p:nvPr>
            <p:ph type="title"/>
          </p:nvPr>
        </p:nvSpPr>
        <p:spPr/>
        <p:txBody>
          <a:bodyPr/>
          <a:lstStyle/>
          <a:p>
            <a:r>
              <a:rPr lang="en-US" dirty="0"/>
              <a:t>BS RF Centric Evolution</a:t>
            </a:r>
          </a:p>
        </p:txBody>
      </p:sp>
      <p:sp>
        <p:nvSpPr>
          <p:cNvPr id="3" name="내용 개체 틀 2">
            <a:extLst>
              <a:ext uri="{FF2B5EF4-FFF2-40B4-BE49-F238E27FC236}">
                <a16:creationId xmlns:a16="http://schemas.microsoft.com/office/drawing/2014/main" id="{0C8E03BB-994C-4029-B561-8FBC67E3C83F}"/>
              </a:ext>
            </a:extLst>
          </p:cNvPr>
          <p:cNvSpPr>
            <a:spLocks noGrp="1"/>
          </p:cNvSpPr>
          <p:nvPr>
            <p:ph idx="1"/>
          </p:nvPr>
        </p:nvSpPr>
        <p:spPr/>
        <p:txBody>
          <a:bodyPr/>
          <a:lstStyle/>
          <a:p>
            <a:r>
              <a:rPr lang="en-US" b="1" dirty="0"/>
              <a:t>Enhancement of co-location requirements</a:t>
            </a:r>
            <a:r>
              <a:rPr lang="en-US" dirty="0"/>
              <a:t>: Include as part of Rel-20 5G-Adv</a:t>
            </a:r>
          </a:p>
          <a:p>
            <a:pPr lvl="1"/>
            <a:r>
              <a:rPr lang="en-US" dirty="0"/>
              <a:t>Target above 3.5GHz</a:t>
            </a:r>
          </a:p>
          <a:p>
            <a:pPr lvl="1"/>
            <a:r>
              <a:rPr lang="en-US" dirty="0"/>
              <a:t>Further details on above to be discussed in RAN#109</a:t>
            </a:r>
          </a:p>
          <a:p>
            <a:endParaRPr lang="en-US" dirty="0"/>
          </a:p>
          <a:p>
            <a:r>
              <a:rPr lang="en-US" b="1" dirty="0"/>
              <a:t>SBFD BS to SBFD BS adjacent channel coexistence: </a:t>
            </a:r>
            <a:r>
              <a:rPr lang="en-US" dirty="0"/>
              <a:t>Include as part of Rel-20 5G-Adv</a:t>
            </a:r>
          </a:p>
          <a:p>
            <a:pPr lvl="1"/>
            <a:r>
              <a:rPr lang="en-US" dirty="0"/>
              <a:t>Compliance with this requirement may be declared by BSs</a:t>
            </a:r>
          </a:p>
          <a:p>
            <a:pPr lvl="1"/>
            <a:r>
              <a:rPr lang="en-US" dirty="0"/>
              <a:t>Existing TDD requirements apply for non-SBFD BSs</a:t>
            </a:r>
          </a:p>
          <a:p>
            <a:pPr lvl="1"/>
            <a:r>
              <a:rPr lang="en-US" dirty="0"/>
              <a:t>Further details on above to be discussed in RAN#109</a:t>
            </a:r>
          </a:p>
          <a:p>
            <a:pPr lvl="1"/>
            <a:endParaRPr lang="en-US" dirty="0"/>
          </a:p>
          <a:p>
            <a:r>
              <a:rPr lang="en-US" b="1" strike="sngStrike" dirty="0">
                <a:solidFill>
                  <a:srgbClr val="FF0000"/>
                </a:solidFill>
              </a:rPr>
              <a:t>Additional Hybrid requirement sets for BS type 1-H/large antenna array</a:t>
            </a:r>
          </a:p>
        </p:txBody>
      </p:sp>
    </p:spTree>
    <p:extLst>
      <p:ext uri="{BB962C8B-B14F-4D97-AF65-F5344CB8AC3E}">
        <p14:creationId xmlns:p14="http://schemas.microsoft.com/office/powerpoint/2010/main" val="86252213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dcmitype/"/>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purl.org/dc/elements/1.1/"/>
    <ds:schemaRef ds:uri="679a257e-872f-4c98-9e8a-0a9c104f72cd"/>
    <ds:schemaRef ds:uri="http://www.w3.org/XML/1998/namespace"/>
    <ds:schemaRef ds:uri="http://schemas.microsoft.com/office/infopath/2007/PartnerControls"/>
    <ds:schemaRef ds:uri="280d8efa-eff2-4910-88d2-79ca146720c4"/>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17362</TotalTime>
  <Words>2496</Words>
  <Application>Microsoft Office PowerPoint</Application>
  <PresentationFormat>Widescreen</PresentationFormat>
  <Paragraphs>215</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Times New Roman</vt:lpstr>
      <vt:lpstr>Office Theme</vt:lpstr>
      <vt:lpstr>Release 20 5G-Adv RAN4 Package</vt:lpstr>
      <vt:lpstr>Outline</vt:lpstr>
      <vt:lpstr>References</vt:lpstr>
      <vt:lpstr>General Guidance</vt:lpstr>
      <vt:lpstr>Additional Guidance on  Release 20 5G-Adv RAN4 Package</vt:lpstr>
      <vt:lpstr>Impact on Other Working Groups</vt:lpstr>
      <vt:lpstr>UE RF Centric Evolution (1/2)</vt:lpstr>
      <vt:lpstr>UE RF Centric Evolution (2/2)</vt:lpstr>
      <vt:lpstr>BS RF Centric Evolution</vt:lpstr>
      <vt:lpstr>UE OTA Enhancement</vt:lpstr>
      <vt:lpstr>RRM Enhancement</vt:lpstr>
      <vt:lpstr>Demod Enhancement</vt:lpstr>
      <vt:lpstr>NTN Enhancement</vt:lpstr>
      <vt:lpstr>Cross RF and Baseband Topics</vt:lpstr>
      <vt:lpstr>APPENDIX: Outcome from RAN#108</vt:lpstr>
      <vt:lpstr>UE RF centric evolution</vt:lpstr>
      <vt:lpstr>BS RF centric evolution</vt:lpstr>
      <vt:lpstr>UE OTA enhancement</vt:lpstr>
      <vt:lpstr>RRM enhancements</vt:lpstr>
      <vt:lpstr>Demodulation performance evolution</vt:lpstr>
      <vt:lpstr>NTN enhancements (1/2)</vt:lpstr>
      <vt:lpstr>NTN enhancements (2/2)</vt:lpstr>
      <vt:lpstr>Cross RF and baseband topics (1/2)</vt:lpstr>
      <vt:lpstr>Cross RF and baseband topics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Younsun Kim</dc:creator>
  <dc:description>© 3GPP 2018</dc:description>
  <cp:lastModifiedBy>Younsun Kim</cp:lastModifiedBy>
  <cp:revision>779</cp:revision>
  <dcterms:created xsi:type="dcterms:W3CDTF">2010-02-05T13:52:04Z</dcterms:created>
  <dcterms:modified xsi:type="dcterms:W3CDTF">2025-09-14T02:38:30Z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F52152BFA5B59B9DBE635D8E3311E05785175E819170E6C9082228F2D3C8DA3472836A7F0D06A95E64F68CCE247E255E99A0A1713E0BE9ED68FB11141F9BE822</vt:lpwstr>
  </property>
</Properties>
</file>