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677" r:id="rId5"/>
    <p:sldMasterId id="2147484078" r:id="rId6"/>
  </p:sldMasterIdLst>
  <p:notesMasterIdLst>
    <p:notesMasterId r:id="rId16"/>
  </p:notesMasterIdLst>
  <p:sldIdLst>
    <p:sldId id="905995456" r:id="rId7"/>
    <p:sldId id="258" r:id="rId8"/>
    <p:sldId id="905995479" r:id="rId9"/>
    <p:sldId id="2141412128" r:id="rId10"/>
    <p:sldId id="905995482" r:id="rId11"/>
    <p:sldId id="2141412134" r:id="rId12"/>
    <p:sldId id="2141412133" r:id="rId13"/>
    <p:sldId id="2141412147" r:id="rId14"/>
    <p:sldId id="905995582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B334E0BD-E528-4CF8-9D09-FD5116F2039D}">
          <p14:sldIdLst>
            <p14:sldId id="905995456"/>
            <p14:sldId id="258"/>
            <p14:sldId id="905995479"/>
            <p14:sldId id="2141412128"/>
            <p14:sldId id="905995482"/>
            <p14:sldId id="2141412134"/>
          </p14:sldIdLst>
        </p14:section>
        <p14:section name="SAA" id="{9C5E8E76-A381-4E92-934A-C323B332E369}">
          <p14:sldIdLst>
            <p14:sldId id="2141412133"/>
          </p14:sldIdLst>
        </p14:section>
        <p14:section name="Conclusion" id="{9ABEEB5D-F845-4B13-84AC-CD4C977C6600}">
          <p14:sldIdLst/>
        </p14:section>
        <p14:section name="Untitled Section" id="{2BBAB9BD-0EF3-4D31-B245-28BFFAC41135}">
          <p14:sldIdLst>
            <p14:sldId id="2141412147"/>
          </p14:sldIdLst>
        </p14:section>
        <p14:section name="annex" id="{2D6F27EE-847C-491C-9DB8-11D5589B82D8}">
          <p14:sldIdLst>
            <p14:sldId id="9059955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72976F-D6F0-11C0-6C2C-0093F225DC5A}" name="Peng Zhao" initials="" userId="S::pzhao@gsoasatellite.com::a5a7de37-d29c-4164-b309-fa23dfc3df8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CC33"/>
    <a:srgbClr val="75A7D1"/>
    <a:srgbClr val="7395D3"/>
    <a:srgbClr val="33CCCC"/>
    <a:srgbClr val="0033CC"/>
    <a:srgbClr val="0072AC"/>
    <a:srgbClr val="2E8A5C"/>
    <a:srgbClr val="339966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ABAAF4-C3E4-44C9-8D0E-D63C3CE89D9E}" v="2" dt="2025-02-17T15:28:51.7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62" autoAdjust="0"/>
    <p:restoredTop sz="95226" autoAdjust="0"/>
  </p:normalViewPr>
  <p:slideViewPr>
    <p:cSldViewPr snapToGrid="0">
      <p:cViewPr varScale="1">
        <p:scale>
          <a:sx n="59" d="100"/>
          <a:sy n="59" d="100"/>
        </p:scale>
        <p:origin x="11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E9B8B0ED-84CB-4535-BCFC-34C250F62D31}"/>
    <pc:docChg chg="undo custSel addSld delSld modSld modSection">
      <pc:chgData name="Jaffar, Munira" userId="04055942-5c4a-42e7-96e7-8ac0dda98f6e" providerId="ADAL" clId="{E9B8B0ED-84CB-4535-BCFC-34C250F62D31}" dt="2025-02-16T09:59:52.119" v="104" actId="1076"/>
      <pc:docMkLst>
        <pc:docMk/>
      </pc:docMkLst>
      <pc:sldChg chg="addSp modSp mod">
        <pc:chgData name="Jaffar, Munira" userId="04055942-5c4a-42e7-96e7-8ac0dda98f6e" providerId="ADAL" clId="{E9B8B0ED-84CB-4535-BCFC-34C250F62D31}" dt="2025-02-15T17:04:21.466" v="5" actId="1076"/>
        <pc:sldMkLst>
          <pc:docMk/>
          <pc:sldMk cId="3395548479" sldId="905995456"/>
        </pc:sldMkLst>
        <pc:spChg chg="add mod">
          <ac:chgData name="Jaffar, Munira" userId="04055942-5c4a-42e7-96e7-8ac0dda98f6e" providerId="ADAL" clId="{E9B8B0ED-84CB-4535-BCFC-34C250F62D31}" dt="2025-02-15T17:04:21.466" v="5" actId="1076"/>
          <ac:spMkLst>
            <pc:docMk/>
            <pc:sldMk cId="3395548479" sldId="905995456"/>
            <ac:spMk id="8" creationId="{5D3AEDFE-AC4B-6C47-C378-004B14506BE3}"/>
          </ac:spMkLst>
        </pc:spChg>
      </pc:sldChg>
      <pc:sldChg chg="addSp delSp mod">
        <pc:chgData name="Jaffar, Munira" userId="04055942-5c4a-42e7-96e7-8ac0dda98f6e" providerId="ADAL" clId="{E9B8B0ED-84CB-4535-BCFC-34C250F62D31}" dt="2025-02-16T09:53:35.124" v="49" actId="22"/>
        <pc:sldMkLst>
          <pc:docMk/>
          <pc:sldMk cId="723844046" sldId="905995482"/>
        </pc:sldMkLst>
        <pc:spChg chg="add del">
          <ac:chgData name="Jaffar, Munira" userId="04055942-5c4a-42e7-96e7-8ac0dda98f6e" providerId="ADAL" clId="{E9B8B0ED-84CB-4535-BCFC-34C250F62D31}" dt="2025-02-16T09:53:35.124" v="49" actId="22"/>
          <ac:spMkLst>
            <pc:docMk/>
            <pc:sldMk cId="723844046" sldId="905995482"/>
            <ac:spMk id="7" creationId="{DEBF01EF-2177-2D4C-1AD1-0F3AFBE8EE49}"/>
          </ac:spMkLst>
        </pc:spChg>
      </pc:sldChg>
      <pc:sldChg chg="delSp modSp mod">
        <pc:chgData name="Jaffar, Munira" userId="04055942-5c4a-42e7-96e7-8ac0dda98f6e" providerId="ADAL" clId="{E9B8B0ED-84CB-4535-BCFC-34C250F62D31}" dt="2025-02-16T09:59:52.119" v="104" actId="1076"/>
        <pc:sldMkLst>
          <pc:docMk/>
          <pc:sldMk cId="92521978" sldId="2141412134"/>
        </pc:sldMkLst>
        <pc:spChg chg="mod">
          <ac:chgData name="Jaffar, Munira" userId="04055942-5c4a-42e7-96e7-8ac0dda98f6e" providerId="ADAL" clId="{E9B8B0ED-84CB-4535-BCFC-34C250F62D31}" dt="2025-02-16T09:55:44.142" v="77" actId="1076"/>
          <ac:spMkLst>
            <pc:docMk/>
            <pc:sldMk cId="92521978" sldId="2141412134"/>
            <ac:spMk id="2" creationId="{4CA610DD-8EC3-C8F0-9ABC-0F2430056068}"/>
          </ac:spMkLst>
        </pc:spChg>
        <pc:spChg chg="mod">
          <ac:chgData name="Jaffar, Munira" userId="04055942-5c4a-42e7-96e7-8ac0dda98f6e" providerId="ADAL" clId="{E9B8B0ED-84CB-4535-BCFC-34C250F62D31}" dt="2025-02-16T09:59:52.119" v="104" actId="1076"/>
          <ac:spMkLst>
            <pc:docMk/>
            <pc:sldMk cId="92521978" sldId="2141412134"/>
            <ac:spMk id="3" creationId="{0677DDC4-9412-F9F9-9D40-ABEA1C465BE8}"/>
          </ac:spMkLst>
        </pc:spChg>
        <pc:spChg chg="del">
          <ac:chgData name="Jaffar, Munira" userId="04055942-5c4a-42e7-96e7-8ac0dda98f6e" providerId="ADAL" clId="{E9B8B0ED-84CB-4535-BCFC-34C250F62D31}" dt="2025-02-16T09:55:32.118" v="68" actId="478"/>
          <ac:spMkLst>
            <pc:docMk/>
            <pc:sldMk cId="92521978" sldId="2141412134"/>
            <ac:spMk id="6" creationId="{A281ED54-D678-9F1D-822A-15AD79F96084}"/>
          </ac:spMkLst>
        </pc:spChg>
        <pc:picChg chg="del">
          <ac:chgData name="Jaffar, Munira" userId="04055942-5c4a-42e7-96e7-8ac0dda98f6e" providerId="ADAL" clId="{E9B8B0ED-84CB-4535-BCFC-34C250F62D31}" dt="2025-02-16T09:56:05.585" v="81" actId="478"/>
          <ac:picMkLst>
            <pc:docMk/>
            <pc:sldMk cId="92521978" sldId="2141412134"/>
            <ac:picMk id="1026" creationId="{8FE43A53-FAA2-A314-30D3-C89CF9B8254B}"/>
          </ac:picMkLst>
        </pc:picChg>
      </pc:sldChg>
      <pc:sldChg chg="addSp delSp modSp mod">
        <pc:chgData name="Jaffar, Munira" userId="04055942-5c4a-42e7-96e7-8ac0dda98f6e" providerId="ADAL" clId="{E9B8B0ED-84CB-4535-BCFC-34C250F62D31}" dt="2025-02-16T09:58:36.302" v="89" actId="478"/>
        <pc:sldMkLst>
          <pc:docMk/>
          <pc:sldMk cId="3606032109" sldId="2141412147"/>
        </pc:sldMkLst>
        <pc:spChg chg="mod">
          <ac:chgData name="Jaffar, Munira" userId="04055942-5c4a-42e7-96e7-8ac0dda98f6e" providerId="ADAL" clId="{E9B8B0ED-84CB-4535-BCFC-34C250F62D31}" dt="2025-02-16T09:57:41.898" v="85" actId="1076"/>
          <ac:spMkLst>
            <pc:docMk/>
            <pc:sldMk cId="3606032109" sldId="2141412147"/>
            <ac:spMk id="2" creationId="{8549CF62-49C7-2957-F43E-50D90A69B0F3}"/>
          </ac:spMkLst>
        </pc:spChg>
        <pc:spChg chg="add del mod">
          <ac:chgData name="Jaffar, Munira" userId="04055942-5c4a-42e7-96e7-8ac0dda98f6e" providerId="ADAL" clId="{E9B8B0ED-84CB-4535-BCFC-34C250F62D31}" dt="2025-02-16T09:58:36.302" v="89" actId="478"/>
          <ac:spMkLst>
            <pc:docMk/>
            <pc:sldMk cId="3606032109" sldId="2141412147"/>
            <ac:spMk id="5" creationId="{3E50F46E-E8A7-88A2-0529-C33B566D36CC}"/>
          </ac:spMkLst>
        </pc:spChg>
      </pc:sldChg>
      <pc:sldChg chg="modSp new del mod">
        <pc:chgData name="Jaffar, Munira" userId="04055942-5c4a-42e7-96e7-8ac0dda98f6e" providerId="ADAL" clId="{E9B8B0ED-84CB-4535-BCFC-34C250F62D31}" dt="2025-02-16T09:53:42.058" v="50" actId="2696"/>
        <pc:sldMkLst>
          <pc:docMk/>
          <pc:sldMk cId="935933751" sldId="2141412148"/>
        </pc:sldMkLst>
        <pc:spChg chg="mod">
          <ac:chgData name="Jaffar, Munira" userId="04055942-5c4a-42e7-96e7-8ac0dda98f6e" providerId="ADAL" clId="{E9B8B0ED-84CB-4535-BCFC-34C250F62D31}" dt="2025-02-16T09:53:09.835" v="47" actId="20577"/>
          <ac:spMkLst>
            <pc:docMk/>
            <pc:sldMk cId="935933751" sldId="2141412148"/>
            <ac:spMk id="3" creationId="{4C89BDF2-E0D9-FC4F-832D-FC694C4506F9}"/>
          </ac:spMkLst>
        </pc:spChg>
      </pc:sldChg>
      <pc:sldChg chg="addSp delSp modSp add del mod">
        <pc:chgData name="Jaffar, Munira" userId="04055942-5c4a-42e7-96e7-8ac0dda98f6e" providerId="ADAL" clId="{E9B8B0ED-84CB-4535-BCFC-34C250F62D31}" dt="2025-02-16T09:56:15.753" v="83" actId="47"/>
        <pc:sldMkLst>
          <pc:docMk/>
          <pc:sldMk cId="1958831442" sldId="2141412148"/>
        </pc:sldMkLst>
        <pc:spChg chg="del mod">
          <ac:chgData name="Jaffar, Munira" userId="04055942-5c4a-42e7-96e7-8ac0dda98f6e" providerId="ADAL" clId="{E9B8B0ED-84CB-4535-BCFC-34C250F62D31}" dt="2025-02-16T09:54:31.360" v="62" actId="478"/>
          <ac:spMkLst>
            <pc:docMk/>
            <pc:sldMk cId="1958831442" sldId="2141412148"/>
            <ac:spMk id="2" creationId="{82BD3F2A-B35C-38DC-333B-76CFD0748E6E}"/>
          </ac:spMkLst>
        </pc:spChg>
        <pc:spChg chg="add mod">
          <ac:chgData name="Jaffar, Munira" userId="04055942-5c4a-42e7-96e7-8ac0dda98f6e" providerId="ADAL" clId="{E9B8B0ED-84CB-4535-BCFC-34C250F62D31}" dt="2025-02-16T09:54:31.360" v="62" actId="478"/>
          <ac:spMkLst>
            <pc:docMk/>
            <pc:sldMk cId="1958831442" sldId="2141412148"/>
            <ac:spMk id="5" creationId="{C879EA99-4AE4-231E-5159-E219A22F7F75}"/>
          </ac:spMkLst>
        </pc:spChg>
      </pc:sldChg>
      <pc:sldChg chg="add">
        <pc:chgData name="Jaffar, Munira" userId="04055942-5c4a-42e7-96e7-8ac0dda98f6e" providerId="ADAL" clId="{E9B8B0ED-84CB-4535-BCFC-34C250F62D31}" dt="2025-02-16T09:55:04.202" v="65"/>
        <pc:sldMkLst>
          <pc:docMk/>
          <pc:sldMk cId="4090291250" sldId="2141412149"/>
        </pc:sldMkLst>
      </pc:sldChg>
      <pc:sldChg chg="add del">
        <pc:chgData name="Jaffar, Munira" userId="04055942-5c4a-42e7-96e7-8ac0dda98f6e" providerId="ADAL" clId="{E9B8B0ED-84CB-4535-BCFC-34C250F62D31}" dt="2025-02-16T09:54:46.863" v="64"/>
        <pc:sldMkLst>
          <pc:docMk/>
          <pc:sldMk cId="4103406521" sldId="2141412149"/>
        </pc:sldMkLst>
      </pc:sldChg>
    </pc:docChg>
  </pc:docChgLst>
  <pc:docChgLst>
    <pc:chgData name="Jaffar, Munira" userId="04055942-5c4a-42e7-96e7-8ac0dda98f6e" providerId="ADAL" clId="{08ABAAF4-C3E4-44C9-8D0E-D63C3CE89D9E}"/>
    <pc:docChg chg="custSel addSld delSld modSld modSection">
      <pc:chgData name="Jaffar, Munira" userId="04055942-5c4a-42e7-96e7-8ac0dda98f6e" providerId="ADAL" clId="{08ABAAF4-C3E4-44C9-8D0E-D63C3CE89D9E}" dt="2025-02-17T15:28:55.822" v="88" actId="47"/>
      <pc:docMkLst>
        <pc:docMk/>
      </pc:docMkLst>
      <pc:sldChg chg="modSp mod">
        <pc:chgData name="Jaffar, Munira" userId="04055942-5c4a-42e7-96e7-8ac0dda98f6e" providerId="ADAL" clId="{08ABAAF4-C3E4-44C9-8D0E-D63C3CE89D9E}" dt="2025-02-17T09:48:48.248" v="81" actId="20577"/>
        <pc:sldMkLst>
          <pc:docMk/>
          <pc:sldMk cId="3395548479" sldId="905995456"/>
        </pc:sldMkLst>
        <pc:spChg chg="mod">
          <ac:chgData name="Jaffar, Munira" userId="04055942-5c4a-42e7-96e7-8ac0dda98f6e" providerId="ADAL" clId="{08ABAAF4-C3E4-44C9-8D0E-D63C3CE89D9E}" dt="2025-02-17T09:48:48.248" v="81" actId="20577"/>
          <ac:spMkLst>
            <pc:docMk/>
            <pc:sldMk cId="3395548479" sldId="905995456"/>
            <ac:spMk id="2" creationId="{48686920-460D-C3C9-6A97-94377C48263E}"/>
          </ac:spMkLst>
        </pc:spChg>
        <pc:spChg chg="mod">
          <ac:chgData name="Jaffar, Munira" userId="04055942-5c4a-42e7-96e7-8ac0dda98f6e" providerId="ADAL" clId="{08ABAAF4-C3E4-44C9-8D0E-D63C3CE89D9E}" dt="2025-02-17T09:47:19.423" v="62"/>
          <ac:spMkLst>
            <pc:docMk/>
            <pc:sldMk cId="3395548479" sldId="905995456"/>
            <ac:spMk id="8" creationId="{5D3AEDFE-AC4B-6C47-C378-004B14506BE3}"/>
          </ac:spMkLst>
        </pc:spChg>
      </pc:sldChg>
      <pc:sldChg chg="modSp mod">
        <pc:chgData name="Jaffar, Munira" userId="04055942-5c4a-42e7-96e7-8ac0dda98f6e" providerId="ADAL" clId="{08ABAAF4-C3E4-44C9-8D0E-D63C3CE89D9E}" dt="2025-02-17T09:35:12.761" v="61" actId="20577"/>
        <pc:sldMkLst>
          <pc:docMk/>
          <pc:sldMk cId="3436993606" sldId="2141412133"/>
        </pc:sldMkLst>
        <pc:spChg chg="mod">
          <ac:chgData name="Jaffar, Munira" userId="04055942-5c4a-42e7-96e7-8ac0dda98f6e" providerId="ADAL" clId="{08ABAAF4-C3E4-44C9-8D0E-D63C3CE89D9E}" dt="2025-02-17T09:35:12.761" v="61" actId="20577"/>
          <ac:spMkLst>
            <pc:docMk/>
            <pc:sldMk cId="3436993606" sldId="2141412133"/>
            <ac:spMk id="3" creationId="{3143E3FF-0358-27A0-CC0B-CCABBA16CC14}"/>
          </ac:spMkLst>
        </pc:spChg>
      </pc:sldChg>
      <pc:sldChg chg="modSp add del mod">
        <pc:chgData name="Jaffar, Munira" userId="04055942-5c4a-42e7-96e7-8ac0dda98f6e" providerId="ADAL" clId="{08ABAAF4-C3E4-44C9-8D0E-D63C3CE89D9E}" dt="2025-02-17T15:28:51.745" v="87"/>
        <pc:sldMkLst>
          <pc:docMk/>
          <pc:sldMk cId="92521978" sldId="2141412134"/>
        </pc:sldMkLst>
        <pc:spChg chg="mod">
          <ac:chgData name="Jaffar, Munira" userId="04055942-5c4a-42e7-96e7-8ac0dda98f6e" providerId="ADAL" clId="{08ABAAF4-C3E4-44C9-8D0E-D63C3CE89D9E}" dt="2025-02-17T09:49:31.119" v="84" actId="948"/>
          <ac:spMkLst>
            <pc:docMk/>
            <pc:sldMk cId="92521978" sldId="2141412134"/>
            <ac:spMk id="3" creationId="{0677DDC4-9412-F9F9-9D40-ABEA1C465BE8}"/>
          </ac:spMkLst>
        </pc:spChg>
      </pc:sldChg>
      <pc:sldChg chg="add del">
        <pc:chgData name="Jaffar, Munira" userId="04055942-5c4a-42e7-96e7-8ac0dda98f6e" providerId="ADAL" clId="{08ABAAF4-C3E4-44C9-8D0E-D63C3CE89D9E}" dt="2025-02-17T15:28:55.822" v="88" actId="47"/>
        <pc:sldMkLst>
          <pc:docMk/>
          <pc:sldMk cId="680605041" sldId="2141412148"/>
        </pc:sldMkLst>
      </pc:sldChg>
      <pc:sldChg chg="del">
        <pc:chgData name="Jaffar, Munira" userId="04055942-5c4a-42e7-96e7-8ac0dda98f6e" providerId="ADAL" clId="{08ABAAF4-C3E4-44C9-8D0E-D63C3CE89D9E}" dt="2025-02-17T09:33:50.697" v="44" actId="47"/>
        <pc:sldMkLst>
          <pc:docMk/>
          <pc:sldMk cId="4090291250" sldId="214141214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C7EA5-5222-8A4D-9F4B-8E9C8CE33196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2D1E2-4D91-6942-9955-E4A3152B090A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8610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2D1E2-4D91-6942-9955-E4A3152B090A}" type="slidenum">
              <a:rPr lang="en-BE" smtClean="0"/>
              <a:t>4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75804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F4BBFF-55D2-4F6B-A5BE-8AC3A07512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A15E64B-448A-412A-8E74-36C7294217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117E36E-AA18-479C-9F2F-55CBCA29D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C6DB48F-C321-4724-91D6-4C1DE1FCC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46856B-1AE3-42B2-8F95-92328AFBC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252450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BA1475-4BC7-4540-8070-00B4865EA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E22973A-B9F8-462D-A1FD-E1A4A6B1D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DDF36A5-1491-461F-BDB5-7C3EABA8D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CAB90F-CDF9-4F6B-A5FB-1835D5CDA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FE230D-BBD1-4283-A5BC-29D13A061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0730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9BE708A-85F9-4C32-A98C-BCA2A6919F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DA6B86F-2D67-41B3-9DCA-009A873186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DA5DA4-9507-47BA-BEE4-1FF5660EC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794FE-9E3E-4E63-8AA6-B2C7AB02A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ACBF2E-1F6C-4CC4-BAD4-DE0693227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949149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478D5-C858-D3E8-5ED9-90137751D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087A966-D282-4FFF-8C96-0E266F43A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0C8102E1-AF06-47CF-97E9-4C02B1519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8B1D62F6-3765-4C6F-9C44-A470B483A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15870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E60DB3-B294-46AC-B054-62D1E764F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855C8FC-FEDA-4206-97AD-779DF5136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EBA6F3-1A42-4A82-B32A-50588F599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4C85430-7660-41FD-9853-5DCF31660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163530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65C802-933A-4F79-A16C-A2E4D53345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1C9F4C2-D83A-480A-8CB1-0DA4ABBF14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C753B0-49A7-4797-8F2C-D2F8DF19D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21C8E4-2628-4129-B59A-DF87718A5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E07E12-994B-41A5-AACC-9A7A5AF96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0951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185F38-183D-4810-9594-3BC2F206E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2625"/>
          </a:xfrm>
        </p:spPr>
        <p:txBody>
          <a:bodyPr>
            <a:normAutofit/>
          </a:bodyPr>
          <a:lstStyle>
            <a:lvl1pPr>
              <a:defRPr sz="2000"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96BF47-AFAC-4790-B604-2A0DE9E86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lang="fr-FR" sz="2400" kern="1200" dirty="0" smtClean="0">
                <a:solidFill>
                  <a:schemeClr val="tx1"/>
                </a:solidFill>
                <a:latin typeface="Poppins" panose="00000500000000000000" pitchFamily="2" charset="0"/>
                <a:ea typeface="+mj-ea"/>
                <a:cs typeface="Poppins" panose="00000500000000000000" pitchFamily="2" charset="0"/>
              </a:defRPr>
            </a:lvl1pPr>
            <a:lvl2pPr>
              <a:defRPr sz="2000"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>
              <a:defRPr sz="1800"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>
              <a:defRPr sz="1600"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>
              <a:defRPr sz="1600"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B391B50-A820-41BE-AB1A-F1D06830F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BF5F73-D445-4A71-A20E-74D19A510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80CAE9-84CA-45AE-9FA1-0220F744D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8380285-BD4E-4B67-9968-3BB546FF46C1}"/>
              </a:ext>
            </a:extLst>
          </p:cNvPr>
          <p:cNvCxnSpPr>
            <a:cxnSpLocks/>
          </p:cNvCxnSpPr>
          <p:nvPr userDrawn="1"/>
        </p:nvCxnSpPr>
        <p:spPr>
          <a:xfrm>
            <a:off x="838200" y="898030"/>
            <a:ext cx="998358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Seamless Air Alliance">
            <a:extLst>
              <a:ext uri="{FF2B5EF4-FFF2-40B4-BE49-F238E27FC236}">
                <a16:creationId xmlns:a16="http://schemas.microsoft.com/office/drawing/2014/main" id="{8A26B333-8447-4D98-9A8C-4ED62B6CFD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601" y="95250"/>
            <a:ext cx="1066800" cy="73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767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52DC5B-0488-4F1A-A582-CC1107BA5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F30A4B-B609-474F-AAD0-13123022B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1ADCEC-BB56-498E-9701-B61AE91D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8C0FDF0-F589-4857-9AD4-979FCCEB8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12DE21D-4AD3-4885-B780-2F42CBEED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1427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ECF9E8-21C8-45FA-AE3B-2016A127D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0C29A4-AF81-4313-B822-783E7F211E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E6F737-FF0E-40C8-9AFB-E573A1F8BE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144A31-C997-49D4-8045-B04650CF4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1DF3206-2D3F-437E-B1CC-E88008896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A1B29A7-8D3A-4EB1-9A2C-FF09A49F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8009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CC98BE-E42E-4FCF-BA42-51033E050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9830C84-D776-419B-B9FB-682373E2A8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8872044-6F08-435D-962D-D4E30D3AD7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0CD598F-81D3-464D-B816-CD5B71DA9D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119BB2C-44E9-4A95-8841-2CB12289C5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8279B67-EF7F-4C3E-B8D5-65391CF36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DD9BEAE-9F6D-48DA-85C3-0DD712330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BBA8D33-1A0D-4880-91C9-FF300744D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89678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6A0CF-1C48-40C9-84B7-A82398E09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0BDFF3F-33A4-46B7-B4E4-459149D7A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80695D-0406-475E-A1B4-FE57B1038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6AC1EAE-364C-47FE-B60B-114508579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817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6056D0-9F19-43B0-A3D9-D1AC1FD64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D0E71E-6879-4F05-AEBB-5F8B3A80E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D7703F3-D40B-46D8-937F-A8322C3BB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173710-2F39-47CC-B91B-DDE659EC4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428E5A-3F9E-4B52-824C-A8928A8EB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405678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674F6F1-48B7-44FB-935C-8FB87BF5B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DBE1E1F-0BEA-4F47-870F-4C99A821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7FC0A80-53D9-4C1A-AFB4-420F0A7B5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21136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85B5C7-1B04-4C85-A3A3-5CFEA50A5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D2F462-392E-4987-86E1-53053B487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8CB5D3D-B1CF-40AB-B1DA-B850816AFC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DA203CE-D791-40B9-A64C-4D4AF9A98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B182EBB-D0F0-451B-BF22-5339E2BE8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EB0E5F1-9763-4F8F-9459-4086AB119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9313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389A73-E22D-4DD2-95F8-C16C25FB0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5B2BFD5-B0A0-49AB-B953-4717242326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E33E9D4-61D8-4762-A67F-CE019EA0F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4304B1D-754D-4C40-A6D6-DB18FB692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6640C09-5CC7-410B-9626-BCAAF66B4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22BAE6-F971-4CEE-A387-74A51C746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32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72995-C668-4FB5-ACA3-3BDF96CE2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3A5A3DD-8AA6-4DB7-BAAD-BF79A72B7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E3A254-B3A3-409E-B0CF-28DE0DF9E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278415-D42B-4C32-BFDD-F0FD9D1F2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A63DC2-335B-48F4-9076-41DD65E41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288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68D8DAF-CED7-414A-9B12-4DE465D8E0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5A5B45C-EF0D-4434-B749-1B21B7A4AB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86FE41-D5F5-4AA6-9D27-80500FDAC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18F61A5-FDAE-47E9-AA09-718B9A4C3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1D685F-D4C4-417D-A7D3-570595238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4414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G-NTN | 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contenuto 3"/>
          <p:cNvSpPr>
            <a:spLocks noGrp="1"/>
          </p:cNvSpPr>
          <p:nvPr>
            <p:ph sz="quarter" idx="12"/>
          </p:nvPr>
        </p:nvSpPr>
        <p:spPr>
          <a:xfrm>
            <a:off x="528000" y="1268413"/>
            <a:ext cx="11114617" cy="48113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 marL="241300" indent="-241300">
              <a:tabLst>
                <a:tab pos="215900" algn="l"/>
              </a:tabLst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9CC0DD1A-9F9E-B34F-A9B7-F23820ADCE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it-IT"/>
              <a:t>Click </a:t>
            </a:r>
            <a:r>
              <a:rPr lang="it-IT" err="1"/>
              <a:t>here</a:t>
            </a:r>
            <a:r>
              <a:rPr lang="it-IT"/>
              <a:t> to </a:t>
            </a:r>
            <a:r>
              <a:rPr lang="it-IT" err="1"/>
              <a:t>modify</a:t>
            </a:r>
            <a:r>
              <a:rPr lang="it-IT"/>
              <a:t> the </a:t>
            </a:r>
            <a:r>
              <a:rPr lang="it-IT" err="1"/>
              <a:t>title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437461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EFF387-3CA4-4DA1-8373-4A14B43FC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A53E6B-9344-4989-AA56-B270FADAF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4B15F70-F114-41EF-BC0E-E76BBC0D2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AADF75-A675-41A6-90A9-DF71121F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34553F-0B7E-4226-A1FE-F9030FB03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31951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7366AB-57F2-4DFE-86F0-506F5B7B3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B8D5F7-359C-4129-BE1B-F18F608410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F03FE6F-0C29-4CCC-88A0-2B21884F0F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1DEAFFA-4D77-4317-8E0B-5F5426D70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AB08C5-56DA-47D3-A18D-D5EC835C1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C0B29D7-785D-43EE-939A-F3192BD7F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7244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444055-B6F0-4BB7-9F99-D4F6E586C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23F0E4-38D5-41A4-86CD-35FF6676D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5B8F34-7CF6-4E0E-B089-EF96529716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14B8546-E059-4335-BEAD-2AE04FDF80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ECAE7AC-5675-4E48-8045-445179C42B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1D84C6A-F407-4EF3-B29B-D3CBEF7BD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3D1426E-1B02-4C28-92E9-653C35239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DCAE9DC-A306-42D2-AF3B-9B52D5DC6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94382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363C4D-A160-407D-AB9E-2DA2A4A35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6C7CB38-31B2-42B6-A7D4-075E6DDA7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977E6ED-2B84-4E92-8B51-45EF064B8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4E122F0-40F2-42EC-8F3A-862104B9D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88926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F242DAF-9708-4E3D-A731-79519E31C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52DC2EB-38F3-4012-85E3-C04C81E0D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51616-D73A-4A25-AD0B-85BC1744F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43704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6028CB-D678-40D7-9863-63116AB46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FC77EFD-163C-4628-8BEE-0E9AF8856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50B5551-D26C-4EC3-9718-5E557826B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706AB03-C3C3-4F1B-9FA2-52B949ACA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71DE18E-999B-4BF8-B7B4-707BD9BDE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C6A502E-B38B-4998-9755-9F0D1B7DC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33979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748EEF-39EA-4932-BFEF-0E9E76B7E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2C857E9-0F1F-457B-B3EE-7890803E9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BA068D2-8F52-4EBA-982E-D13918EA1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6A6F189-88B8-4892-8CDB-14BC8E5C8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70BED31-DB42-4918-97FB-141C931A3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E41A882-35AE-42CF-AC66-852575883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67545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oject-easier.eu/" TargetMode="Externa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E450163-7E60-4592-82DD-492198827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ECA5A7-90C9-4D1A-A651-593868A2A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0CD3D4-EFA5-438C-8366-0848D009A9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9E4DA7-5EFF-4ED5-8DED-0162F7F2F5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72FEE8-C43E-4535-BA34-49487AB34D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C17125-11B4-45A5-9A50-0E166D9189EE}"/>
              </a:ext>
            </a:extLst>
          </p:cNvPr>
          <p:cNvSpPr/>
          <p:nvPr userDrawn="1"/>
        </p:nvSpPr>
        <p:spPr>
          <a:xfrm>
            <a:off x="0" y="0"/>
            <a:ext cx="12192000" cy="564776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1F138C0B-9945-4B48-A86E-310AF9F22D45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0" cy="0"/>
          </a:xfrm>
        </p:spPr>
        <p:txBody>
          <a:bodyPr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40CFB0-1DB3-4E3F-A621-AE5151E89D3C}" type="datetimeFigureOut">
              <a:rPr lang="en-GB" smtClean="0"/>
              <a:pPr/>
              <a:t>17/02/2025</a:t>
            </a:fld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0081A37-7AB7-4BC8-835F-5FCD17EF086B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0" cy="0"/>
          </a:xfrm>
        </p:spPr>
        <p:txBody>
          <a:bodyPr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5D1CCA-CF97-4780-AE55-0EC5C5F007C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11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4738F2C-77C8-46AF-9C79-33DE236EA34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4887" y="77620"/>
            <a:ext cx="1169622" cy="422558"/>
          </a:xfrm>
          <a:prstGeom prst="rect">
            <a:avLst/>
          </a:prstGeom>
        </p:spPr>
      </p:pic>
      <p:cxnSp>
        <p:nvCxnSpPr>
          <p:cNvPr id="11" name="Straight Connector 12">
            <a:extLst>
              <a:ext uri="{FF2B5EF4-FFF2-40B4-BE49-F238E27FC236}">
                <a16:creationId xmlns:a16="http://schemas.microsoft.com/office/drawing/2014/main" id="{6C80B747-984C-4653-802B-763C229AB61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564776"/>
            <a:ext cx="12192000" cy="32275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03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C069DDD-7753-42C7-8893-54DB9370D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ED6914-2834-4104-905F-ED4EE48CD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7DAC968-D0A4-45D2-B551-359EAD47C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563961-4029-42C1-A53C-B28EAB9B80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8FD8C07-E42B-4999-B6F2-F2B92D841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6131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527999" y="1267201"/>
            <a:ext cx="11114619" cy="4786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kern="0" noProof="0"/>
              <a:t>Click to change the text</a:t>
            </a:r>
          </a:p>
          <a:p>
            <a:pPr lvl="1"/>
            <a:r>
              <a:rPr lang="en-GB" kern="0" noProof="0"/>
              <a:t>First level</a:t>
            </a:r>
          </a:p>
          <a:p>
            <a:pPr lvl="2"/>
            <a:r>
              <a:rPr lang="en-GB" kern="0" noProof="0"/>
              <a:t>Second level</a:t>
            </a:r>
          </a:p>
          <a:p>
            <a:pPr lvl="3"/>
            <a:r>
              <a:rPr lang="en-GB" kern="0" noProof="0"/>
              <a:t>Third level</a:t>
            </a:r>
          </a:p>
        </p:txBody>
      </p:sp>
      <p:sp>
        <p:nvSpPr>
          <p:cNvPr id="24" name="Rettangolo con angoli arrotondati sullo stesso lato 23">
            <a:hlinkClick r:id="rId3"/>
            <a:extLst>
              <a:ext uri="{FF2B5EF4-FFF2-40B4-BE49-F238E27FC236}">
                <a16:creationId xmlns:a16="http://schemas.microsoft.com/office/drawing/2014/main" id="{97496FF8-F5A3-9A42-AFF3-A032EA3C4DA8}"/>
              </a:ext>
            </a:extLst>
          </p:cNvPr>
          <p:cNvSpPr/>
          <p:nvPr userDrawn="1"/>
        </p:nvSpPr>
        <p:spPr bwMode="auto">
          <a:xfrm rot="5400000">
            <a:off x="4774188" y="-4575828"/>
            <a:ext cx="774827" cy="10323207"/>
          </a:xfrm>
          <a:prstGeom prst="round2SameRect">
            <a:avLst>
              <a:gd name="adj1" fmla="val 48561"/>
              <a:gd name="adj2" fmla="val 0"/>
            </a:avLst>
          </a:prstGeom>
          <a:gradFill>
            <a:gsLst>
              <a:gs pos="0">
                <a:srgbClr val="7232DA"/>
              </a:gs>
              <a:gs pos="100000">
                <a:schemeClr val="accent2"/>
              </a:gs>
            </a:gsLst>
            <a:lin ang="189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GB" sz="1050" b="1" i="0" cap="all" spc="0" baseline="0">
              <a:solidFill>
                <a:schemeClr val="bg1"/>
              </a:solidFill>
              <a:latin typeface="+mn-lt"/>
              <a:cs typeface="Prototype"/>
            </a:endParaRP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527998" y="229772"/>
            <a:ext cx="9148436" cy="70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Click </a:t>
            </a:r>
            <a:r>
              <a:rPr lang="it-IT" err="1"/>
              <a:t>here</a:t>
            </a:r>
            <a:r>
              <a:rPr lang="it-IT"/>
              <a:t> to </a:t>
            </a:r>
            <a:r>
              <a:rPr lang="it-IT" err="1"/>
              <a:t>modify</a:t>
            </a:r>
            <a:r>
              <a:rPr lang="it-IT"/>
              <a:t> the </a:t>
            </a:r>
            <a:r>
              <a:rPr lang="it-IT" err="1"/>
              <a:t>title</a:t>
            </a:r>
            <a:endParaRPr lang="en-GB"/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BE896D27-FB6D-8952-2399-C69B54381D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42040" y="92466"/>
            <a:ext cx="1306640" cy="108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5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</p:sldLayoutIdLst>
  <p:transition>
    <p:fade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800" b="1" i="0" u="none" kern="0" baseline="0" dirty="0">
          <a:solidFill>
            <a:schemeClr val="bg1"/>
          </a:solidFill>
          <a:latin typeface="+mn-lt"/>
          <a:ea typeface="+mj-ea"/>
          <a:cs typeface="Prototype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0" indent="0" algn="l" rtl="0" eaLnBrk="1" fontAlgn="base" hangingPunct="1">
        <a:spcBef>
          <a:spcPct val="40000"/>
        </a:spcBef>
        <a:spcAft>
          <a:spcPct val="0"/>
        </a:spcAft>
        <a:buClr>
          <a:schemeClr val="bg2"/>
        </a:buClr>
        <a:buSzPct val="90000"/>
        <a:buFontTx/>
        <a:buNone/>
        <a:defRPr lang="en-US" sz="2933" b="0" i="0" kern="0" baseline="0" smtClean="0">
          <a:solidFill>
            <a:schemeClr val="tx1"/>
          </a:solidFill>
          <a:latin typeface="+mn-lt"/>
          <a:ea typeface="+mn-ea"/>
          <a:cs typeface="Montserrat" pitchFamily="2" charset="77"/>
        </a:defRPr>
      </a:lvl1pPr>
      <a:lvl2pPr marL="241300" indent="-241300" algn="l" rtl="0" eaLnBrk="1" fontAlgn="base" hangingPunct="1">
        <a:spcBef>
          <a:spcPct val="40000"/>
        </a:spcBef>
        <a:spcAft>
          <a:spcPct val="0"/>
        </a:spcAft>
        <a:buClr>
          <a:schemeClr val="accent2"/>
        </a:buClr>
        <a:buFont typeface="Arial" charset="0"/>
        <a:buChar char="•"/>
        <a:tabLst/>
        <a:defRPr sz="2667" baseline="0">
          <a:solidFill>
            <a:schemeClr val="tx1"/>
          </a:solidFill>
          <a:latin typeface="+mn-lt"/>
          <a:ea typeface="+mn-ea"/>
        </a:defRPr>
      </a:lvl2pPr>
      <a:lvl3pPr marL="444500" indent="-241300" algn="l" rtl="0" eaLnBrk="1" fontAlgn="base" hangingPunct="1">
        <a:spcBef>
          <a:spcPct val="40000"/>
        </a:spcBef>
        <a:spcAft>
          <a:spcPct val="0"/>
        </a:spcAft>
        <a:buClr>
          <a:schemeClr val="accent1"/>
        </a:buClr>
        <a:buSzPct val="90000"/>
        <a:buFont typeface="Courier New" charset="0"/>
        <a:buChar char="o"/>
        <a:tabLst/>
        <a:defRPr sz="2400" baseline="0">
          <a:solidFill>
            <a:schemeClr val="tx1"/>
          </a:solidFill>
          <a:latin typeface="+mn-lt"/>
          <a:ea typeface="+mn-ea"/>
        </a:defRPr>
      </a:lvl3pPr>
      <a:lvl4pPr marL="711200" indent="-241300" algn="l" rtl="0" eaLnBrk="1" fontAlgn="base" hangingPunct="1">
        <a:spcBef>
          <a:spcPct val="40000"/>
        </a:spcBef>
        <a:spcAft>
          <a:spcPct val="0"/>
        </a:spcAft>
        <a:buClr>
          <a:schemeClr val="tx2"/>
        </a:buClr>
        <a:buFont typeface="Wingdings" charset="2"/>
        <a:buChar char="§"/>
        <a:tabLst/>
        <a:defRPr sz="2133" baseline="0">
          <a:solidFill>
            <a:schemeClr val="tx1"/>
          </a:solidFill>
          <a:latin typeface="+mn-lt"/>
          <a:ea typeface="+mn-ea"/>
        </a:defRPr>
      </a:lvl4pPr>
      <a:lvl5pPr marL="1104900" indent="-381000" algn="l" rtl="0" eaLnBrk="1" fontAlgn="base" hangingPunct="1">
        <a:spcBef>
          <a:spcPct val="20000"/>
        </a:spcBef>
        <a:spcAft>
          <a:spcPct val="0"/>
        </a:spcAft>
        <a:buClr>
          <a:schemeClr val="accent4"/>
        </a:buClr>
        <a:buSzPct val="80000"/>
        <a:buFont typeface="Wingdings" charset="2"/>
        <a:buChar char="ü"/>
        <a:tabLst/>
        <a:defRPr sz="1867" baseline="0">
          <a:solidFill>
            <a:schemeClr val="tx1"/>
          </a:solidFill>
          <a:latin typeface="Montserrat" pitchFamily="2" charset="77"/>
          <a:ea typeface="+mn-ea"/>
        </a:defRPr>
      </a:lvl5pPr>
      <a:lvl6pPr marL="3725240" indent="-476239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ea typeface="+mn-ea"/>
        </a:defRPr>
      </a:lvl6pPr>
      <a:lvl7pPr marL="4334825" indent="-476239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ea typeface="+mn-ea"/>
        </a:defRPr>
      </a:lvl7pPr>
      <a:lvl8pPr marL="4944410" indent="-476239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ea typeface="+mn-ea"/>
        </a:defRPr>
      </a:lvl8pPr>
      <a:lvl9pPr marL="5553994" indent="-476239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s://twitter.com/GSOA_SAT" TargetMode="External"/><Relationship Id="rId3" Type="http://schemas.openxmlformats.org/officeDocument/2006/relationships/image" Target="../media/image5.png"/><Relationship Id="rId7" Type="http://schemas.openxmlformats.org/officeDocument/2006/relationships/hyperlink" Target="mailto:info@gsoasatellite.com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" Type="http://schemas.openxmlformats.org/officeDocument/2006/relationships/image" Target="../media/image4.jpe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hyperlink" Target="https://www.youtube.com/@gsoa4satellite" TargetMode="External"/><Relationship Id="rId5" Type="http://schemas.openxmlformats.org/officeDocument/2006/relationships/hyperlink" Target="https://www.linkedin.com/company/gsoa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hyperlink" Target="https://gsoasatellite.com/" TargetMode="External"/><Relationship Id="rId9" Type="http://schemas.microsoft.com/office/2007/relationships/hdphoto" Target="../media/hdphoto1.wdp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soasatellite.com/reports_and_studies/the-socio-economic-value-of-satellite-communication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hyperlink" Target="https://twitter.com/GSOA_SAT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9.png"/><Relationship Id="rId2" Type="http://schemas.openxmlformats.org/officeDocument/2006/relationships/image" Target="../media/image22.jpe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info@gsoasatellite.com" TargetMode="External"/><Relationship Id="rId11" Type="http://schemas.openxmlformats.org/officeDocument/2006/relationships/hyperlink" Target="https://www.youtube.com/@gsoa4satellite" TargetMode="External"/><Relationship Id="rId5" Type="http://schemas.openxmlformats.org/officeDocument/2006/relationships/image" Target="../media/image6.png"/><Relationship Id="rId1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hyperlink" Target="https://www.linkedin.com/company/gsoa" TargetMode="External"/><Relationship Id="rId9" Type="http://schemas.openxmlformats.org/officeDocument/2006/relationships/hyperlink" Target="https://gsoasatellite.com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49D142A-0B68-B856-7907-49A036F79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584"/>
            <a:ext cx="12192000" cy="6858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2373D8D-4C20-836C-47BD-7C80A4536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0176"/>
            <a:ext cx="12192000" cy="1647824"/>
          </a:xfrm>
          <a:prstGeom prst="rect">
            <a:avLst/>
          </a:prstGeom>
        </p:spPr>
      </p:pic>
      <p:sp>
        <p:nvSpPr>
          <p:cNvPr id="24" name="TextBox 13">
            <a:extLst>
              <a:ext uri="{FF2B5EF4-FFF2-40B4-BE49-F238E27FC236}">
                <a16:creationId xmlns:a16="http://schemas.microsoft.com/office/drawing/2014/main" id="{142BB9CD-E287-D09D-D79B-C3DFA12E9FDA}"/>
              </a:ext>
            </a:extLst>
          </p:cNvPr>
          <p:cNvSpPr txBox="1"/>
          <p:nvPr/>
        </p:nvSpPr>
        <p:spPr>
          <a:xfrm>
            <a:off x="1048021" y="6326082"/>
            <a:ext cx="1355783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085D6DBB-CE3E-F006-A3B2-EED34F0D7DBB}"/>
              </a:ext>
            </a:extLst>
          </p:cNvPr>
          <p:cNvSpPr txBox="1"/>
          <p:nvPr/>
        </p:nvSpPr>
        <p:spPr>
          <a:xfrm>
            <a:off x="3208561" y="6331461"/>
            <a:ext cx="1737360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info@gsoasatellite.co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48A7E21B-FFF5-3B32-1850-4CA6D689162A}"/>
              </a:ext>
            </a:extLst>
          </p:cNvPr>
          <p:cNvSpPr txBox="1"/>
          <p:nvPr/>
        </p:nvSpPr>
        <p:spPr>
          <a:xfrm>
            <a:off x="5702541" y="6331461"/>
            <a:ext cx="703144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</a:t>
            </a:r>
          </a:p>
        </p:txBody>
      </p:sp>
      <p:pic>
        <p:nvPicPr>
          <p:cNvPr id="27" name="Picture 26" descr="LinkedIn icon Logo PNG Transparent &amp; SVG Vector - Freebie Supply">
            <a:hlinkClick r:id="rId5"/>
            <a:extLst>
              <a:ext uri="{FF2B5EF4-FFF2-40B4-BE49-F238E27FC236}">
                <a16:creationId xmlns:a16="http://schemas.microsoft.com/office/drawing/2014/main" id="{98717DD5-8184-0D69-0331-A650701B4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79" y="6388929"/>
            <a:ext cx="184785" cy="184785"/>
          </a:xfrm>
          <a:prstGeom prst="rect">
            <a:avLst/>
          </a:prstGeom>
          <a:noFill/>
        </p:spPr>
      </p:pic>
      <p:pic>
        <p:nvPicPr>
          <p:cNvPr id="28" name="Picture 27" descr="Email Icon White #282832 - Free Icons Library">
            <a:hlinkClick r:id="rId7"/>
            <a:extLst>
              <a:ext uri="{FF2B5EF4-FFF2-40B4-BE49-F238E27FC236}">
                <a16:creationId xmlns:a16="http://schemas.microsoft.com/office/drawing/2014/main" id="{5771D5CF-9188-5E28-424D-22ABD47088B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941" l="10000" r="93047">
                        <a14:foregroundMark x1="40391" y1="29102" x2="53516" y2="29297"/>
                        <a14:foregroundMark x1="53516" y1="29297" x2="66250" y2="26563"/>
                        <a14:foregroundMark x1="66250" y1="26563" x2="66250" y2="26563"/>
                        <a14:foregroundMark x1="84766" y1="40430" x2="84375" y2="53613"/>
                        <a14:foregroundMark x1="93047" y1="20605" x2="92266" y2="25293"/>
                        <a14:foregroundMark x1="92031" y1="19043" x2="83359" y2="23535"/>
                        <a14:foregroundMark x1="73672" y1="30566" x2="70391" y2="23926"/>
                        <a14:foregroundMark x1="70391" y1="23926" x2="63906" y2="19141"/>
                        <a14:foregroundMark x1="63906" y1="19141" x2="22578" y2="21875"/>
                        <a14:foregroundMark x1="92813" y1="15234" x2="92578" y2="20020"/>
                        <a14:foregroundMark x1="92734" y1="14551" x2="92813" y2="22852"/>
                        <a14:foregroundMark x1="92656" y1="14258" x2="92422" y2="24414"/>
                        <a14:foregroundMark x1="92813" y1="14160" x2="92656" y2="14844"/>
                        <a14:foregroundMark x1="93047" y1="14355" x2="92656" y2="1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8" t="11859" r="11265" b="11493"/>
          <a:stretch/>
        </p:blipFill>
        <p:spPr bwMode="auto">
          <a:xfrm>
            <a:off x="3064416" y="6399687"/>
            <a:ext cx="194945" cy="146685"/>
          </a:xfrm>
          <a:prstGeom prst="rect">
            <a:avLst/>
          </a:prstGeom>
          <a:noFill/>
        </p:spPr>
      </p:pic>
      <p:pic>
        <p:nvPicPr>
          <p:cNvPr id="29" name="Picture 28" descr="Pacific Greenpreneurs">
            <a:hlinkClick r:id="rId4"/>
            <a:extLst>
              <a:ext uri="{FF2B5EF4-FFF2-40B4-BE49-F238E27FC236}">
                <a16:creationId xmlns:a16="http://schemas.microsoft.com/office/drawing/2014/main" id="{90F4E49C-026B-A3A3-D81B-545D90E4B0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11" y="6357832"/>
            <a:ext cx="236220" cy="236220"/>
          </a:xfrm>
          <a:prstGeom prst="rect">
            <a:avLst/>
          </a:prstGeom>
          <a:noFill/>
        </p:spPr>
      </p:pic>
      <p:sp>
        <p:nvSpPr>
          <p:cNvPr id="30" name="TextBox 13">
            <a:extLst>
              <a:ext uri="{FF2B5EF4-FFF2-40B4-BE49-F238E27FC236}">
                <a16:creationId xmlns:a16="http://schemas.microsoft.com/office/drawing/2014/main" id="{91EB122B-74FF-F23A-6D5A-60089E319631}"/>
              </a:ext>
            </a:extLst>
          </p:cNvPr>
          <p:cNvSpPr txBox="1"/>
          <p:nvPr/>
        </p:nvSpPr>
        <p:spPr>
          <a:xfrm>
            <a:off x="7151239" y="6333256"/>
            <a:ext cx="993826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@GSOA_SAT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94726A71-22EB-1EF8-B72B-BB8CE2FD4159}"/>
              </a:ext>
            </a:extLst>
          </p:cNvPr>
          <p:cNvSpPr txBox="1"/>
          <p:nvPr/>
        </p:nvSpPr>
        <p:spPr>
          <a:xfrm>
            <a:off x="8626819" y="6329669"/>
            <a:ext cx="1355782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@gsoa4satellite</a:t>
            </a:r>
          </a:p>
        </p:txBody>
      </p:sp>
      <p:pic>
        <p:nvPicPr>
          <p:cNvPr id="32" name="Picture 31" descr="Free White Youtube Logo Transparent, Download Free White Youtube Logo  Transparent png images, Free ClipArts on Clipart Library">
            <a:hlinkClick r:id="rId11"/>
            <a:extLst>
              <a:ext uri="{FF2B5EF4-FFF2-40B4-BE49-F238E27FC236}">
                <a16:creationId xmlns:a16="http://schemas.microsoft.com/office/drawing/2014/main" id="{61899CAC-D9B9-F1E4-404B-E23212E7C0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121" y="6392534"/>
            <a:ext cx="247650" cy="173990"/>
          </a:xfrm>
          <a:prstGeom prst="rect">
            <a:avLst/>
          </a:prstGeom>
          <a:noFill/>
        </p:spPr>
      </p:pic>
      <p:pic>
        <p:nvPicPr>
          <p:cNvPr id="33" name="Picture 32">
            <a:hlinkClick r:id="rId13"/>
            <a:extLst>
              <a:ext uri="{FF2B5EF4-FFF2-40B4-BE49-F238E27FC236}">
                <a16:creationId xmlns:a16="http://schemas.microsoft.com/office/drawing/2014/main" id="{74146C94-D3D3-367A-1604-AF54ECEDD9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84816" y="6415847"/>
            <a:ext cx="136689" cy="1396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9762DF4-00B8-05EA-3D47-AD2334AA12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43979" y="5990671"/>
            <a:ext cx="616157" cy="6161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B6F4E4-A025-D896-F14B-DF39126DF3E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48152" y="629614"/>
            <a:ext cx="4289759" cy="47216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B0FFF0-F9FE-7213-2234-F011CE7D8E9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3396" y="131085"/>
            <a:ext cx="2741020" cy="997059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93A13FF5-11DA-97B2-9B7E-93ABE496F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4458" y="3105047"/>
            <a:ext cx="7494807" cy="87376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Title:  NTN and Satellite 5G </a:t>
            </a:r>
          </a:p>
          <a:p>
            <a:pPr algn="l"/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A critical component of 6G development</a:t>
            </a:r>
            <a:endParaRPr lang="en-US"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686920-460D-C3C9-6A97-94377C48263E}"/>
              </a:ext>
            </a:extLst>
          </p:cNvPr>
          <p:cNvSpPr txBox="1"/>
          <p:nvPr/>
        </p:nvSpPr>
        <p:spPr>
          <a:xfrm>
            <a:off x="391742" y="1192934"/>
            <a:ext cx="3797680" cy="965324"/>
          </a:xfrm>
          <a:prstGeom prst="rect">
            <a:avLst/>
          </a:prstGeom>
        </p:spPr>
        <p:txBody>
          <a:bodyPr wrap="square" lIns="36000" tIns="18000" rIns="36000" bIns="18000" rtlCol="0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3GPP Workshop on 6G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Incheon Korea, 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March 10-11, 2025</a:t>
            </a:r>
          </a:p>
          <a:p>
            <a:pPr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Agenda: 4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3AEDFE-AC4B-6C47-C378-004B14506BE3}"/>
              </a:ext>
            </a:extLst>
          </p:cNvPr>
          <p:cNvSpPr txBox="1"/>
          <p:nvPr/>
        </p:nvSpPr>
        <p:spPr>
          <a:xfrm>
            <a:off x="4645071" y="429559"/>
            <a:ext cx="24397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effectLst/>
                <a:latin typeface="Arial" panose="020B0604020202020204" pitchFamily="34" charset="0"/>
              </a:rPr>
              <a:t>6GWS-250195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554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30CD97-9AC7-6E7D-2026-4DD968D67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BE"/>
          </a:p>
        </p:txBody>
      </p:sp>
      <p:pic>
        <p:nvPicPr>
          <p:cNvPr id="6" name="Picture 4" descr="Editable World Map and Connections PowerPoint | World map, Background  powerpoint, World">
            <a:extLst>
              <a:ext uri="{FF2B5EF4-FFF2-40B4-BE49-F238E27FC236}">
                <a16:creationId xmlns:a16="http://schemas.microsoft.com/office/drawing/2014/main" id="{471819B4-3048-BA71-7433-EB9BFACE7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51" y="0"/>
            <a:ext cx="122404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028EEB-B233-A702-981B-0A51C5ECADD1}"/>
              </a:ext>
            </a:extLst>
          </p:cNvPr>
          <p:cNvSpPr txBox="1"/>
          <p:nvPr/>
        </p:nvSpPr>
        <p:spPr>
          <a:xfrm>
            <a:off x="0" y="5894761"/>
            <a:ext cx="12202845" cy="949171"/>
          </a:xfrm>
          <a:prstGeom prst="rect">
            <a:avLst/>
          </a:prstGeom>
          <a:noFill/>
          <a:scene3d>
            <a:camera prst="perspectiveAbove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GSOA provides a platform for collaboration between member companies </a:t>
            </a:r>
            <a:r>
              <a:rPr lang="en-US" sz="2400" b="1" dirty="0">
                <a:solidFill>
                  <a:srgbClr val="33CC33"/>
                </a:solidFill>
                <a:effectLst/>
                <a:cs typeface="Arial" panose="020B0604020202020204" pitchFamily="34" charset="0"/>
              </a:rPr>
              <a:t>involved</a:t>
            </a:r>
            <a:r>
              <a:rPr lang="en-US" sz="2400" b="1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 in the satellite ecosystem globally and a unified voice for the sector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4C5683-5DD0-8185-AC2F-DB4451785944}"/>
              </a:ext>
            </a:extLst>
          </p:cNvPr>
          <p:cNvSpPr txBox="1"/>
          <p:nvPr/>
        </p:nvSpPr>
        <p:spPr>
          <a:xfrm>
            <a:off x="0" y="51108"/>
            <a:ext cx="12192000" cy="523220"/>
          </a:xfrm>
          <a:prstGeom prst="rect">
            <a:avLst/>
          </a:prstGeom>
          <a:noFill/>
          <a:scene3d>
            <a:camera prst="perspectiveAbove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The global CEO-driven association representing the entire satellite industry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8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346AD-95A0-A6B9-3DD4-481EBBC31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BE"/>
          </a:p>
        </p:txBody>
      </p:sp>
      <p:pic>
        <p:nvPicPr>
          <p:cNvPr id="5" name="Content Placeholder 4" descr="A group of logos">
            <a:extLst>
              <a:ext uri="{FF2B5EF4-FFF2-40B4-BE49-F238E27FC236}">
                <a16:creationId xmlns:a16="http://schemas.microsoft.com/office/drawing/2014/main" id="{00EF832D-0F78-CA32-7954-89117F2F87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" t="389" r="827" b="2705"/>
          <a:stretch/>
        </p:blipFill>
        <p:spPr>
          <a:xfrm>
            <a:off x="-11592" y="-37652"/>
            <a:ext cx="12215184" cy="710316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7184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3908008-C491-6608-DEE4-FF7F1EFE9121}"/>
              </a:ext>
            </a:extLst>
          </p:cNvPr>
          <p:cNvSpPr/>
          <p:nvPr/>
        </p:nvSpPr>
        <p:spPr>
          <a:xfrm>
            <a:off x="332628" y="1115461"/>
            <a:ext cx="11139095" cy="91848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rgbClr val="99663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bg1"/>
                </a:solidFill>
              </a:rPr>
              <a:t>  By 2030…..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33A3395-FC90-E319-4651-E610C98B7D84}"/>
              </a:ext>
            </a:extLst>
          </p:cNvPr>
          <p:cNvSpPr/>
          <p:nvPr/>
        </p:nvSpPr>
        <p:spPr>
          <a:xfrm>
            <a:off x="538592" y="2369452"/>
            <a:ext cx="10937128" cy="918489"/>
          </a:xfrm>
          <a:prstGeom prst="rect">
            <a:avLst/>
          </a:prstGeom>
          <a:gradFill flip="none" rotWithShape="1">
            <a:gsLst>
              <a:gs pos="0">
                <a:srgbClr val="9966FF"/>
              </a:gs>
              <a:gs pos="62000">
                <a:srgbClr val="33996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   More than 500 million people will connect via Satcom, twice as many as today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C6FB232-9869-D983-2E9D-6C0BD294FDDE}"/>
              </a:ext>
            </a:extLst>
          </p:cNvPr>
          <p:cNvSpPr/>
          <p:nvPr/>
        </p:nvSpPr>
        <p:spPr>
          <a:xfrm>
            <a:off x="2841330" y="3631782"/>
            <a:ext cx="8634390" cy="918489"/>
          </a:xfrm>
          <a:prstGeom prst="rect">
            <a:avLst/>
          </a:prstGeom>
          <a:gradFill flip="none" rotWithShape="1">
            <a:gsLst>
              <a:gs pos="38000">
                <a:srgbClr val="FF6600"/>
              </a:gs>
              <a:gs pos="75000">
                <a:srgbClr val="CC99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  Global socio-economic benefits of Satcom will exceed $250 billion</a:t>
            </a:r>
          </a:p>
        </p:txBody>
      </p:sp>
      <p:sp>
        <p:nvSpPr>
          <p:cNvPr id="34" name="Arrow: Pentagon 33">
            <a:extLst>
              <a:ext uri="{FF2B5EF4-FFF2-40B4-BE49-F238E27FC236}">
                <a16:creationId xmlns:a16="http://schemas.microsoft.com/office/drawing/2014/main" id="{171F4A30-C88E-BDAA-96DF-73AEC8FD9E6A}"/>
              </a:ext>
            </a:extLst>
          </p:cNvPr>
          <p:cNvSpPr/>
          <p:nvPr/>
        </p:nvSpPr>
        <p:spPr>
          <a:xfrm>
            <a:off x="648114" y="4887266"/>
            <a:ext cx="2833295" cy="1059180"/>
          </a:xfrm>
          <a:prstGeom prst="homePlate">
            <a:avLst/>
          </a:prstGeom>
          <a:gradFill flip="none" rotWithShape="1">
            <a:gsLst>
              <a:gs pos="38000">
                <a:srgbClr val="0070C0"/>
              </a:gs>
              <a:gs pos="100000">
                <a:srgbClr val="00B0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Today’s society relies on </a:t>
            </a:r>
            <a:r>
              <a:rPr lang="en-US" b="1" dirty="0"/>
              <a:t>connectivity</a:t>
            </a: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B038017D-F37B-8F2B-EAA7-F5669CA8ADD8}"/>
              </a:ext>
            </a:extLst>
          </p:cNvPr>
          <p:cNvSpPr/>
          <p:nvPr/>
        </p:nvSpPr>
        <p:spPr>
          <a:xfrm>
            <a:off x="3647552" y="4903128"/>
            <a:ext cx="3484768" cy="1059180"/>
          </a:xfrm>
          <a:prstGeom prst="homePlate">
            <a:avLst/>
          </a:prstGeom>
          <a:gradFill>
            <a:gsLst>
              <a:gs pos="38000">
                <a:srgbClr val="0070C0"/>
              </a:gs>
              <a:gs pos="10000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Terrestrial infrastructure </a:t>
            </a:r>
            <a:br>
              <a:rPr lang="en-US" b="1" dirty="0"/>
            </a:br>
            <a:r>
              <a:rPr lang="en-US" dirty="0"/>
              <a:t>is limited and leaves </a:t>
            </a:r>
            <a:br>
              <a:rPr lang="en-US" dirty="0"/>
            </a:br>
            <a:r>
              <a:rPr lang="en-US" dirty="0"/>
              <a:t>a </a:t>
            </a:r>
            <a:r>
              <a:rPr lang="en-US" b="1" dirty="0"/>
              <a:t>connectivity gap </a:t>
            </a:r>
          </a:p>
        </p:txBody>
      </p:sp>
      <p:sp>
        <p:nvSpPr>
          <p:cNvPr id="36" name="Arrow: Pentagon 35">
            <a:extLst>
              <a:ext uri="{FF2B5EF4-FFF2-40B4-BE49-F238E27FC236}">
                <a16:creationId xmlns:a16="http://schemas.microsoft.com/office/drawing/2014/main" id="{32E5D403-C975-8ACC-649E-189C2DFCEABB}"/>
              </a:ext>
            </a:extLst>
          </p:cNvPr>
          <p:cNvSpPr/>
          <p:nvPr/>
        </p:nvSpPr>
        <p:spPr>
          <a:xfrm>
            <a:off x="7315200" y="4903128"/>
            <a:ext cx="4160520" cy="1059180"/>
          </a:xfrm>
          <a:prstGeom prst="homePlate">
            <a:avLst/>
          </a:prstGeom>
          <a:gradFill>
            <a:gsLst>
              <a:gs pos="38000">
                <a:srgbClr val="0070C0"/>
              </a:gs>
              <a:gs pos="10000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Satcom bridges gap </a:t>
            </a:r>
            <a:br>
              <a:rPr lang="en-US" b="1" dirty="0"/>
            </a:br>
            <a:r>
              <a:rPr lang="en-US" b="1" dirty="0"/>
              <a:t>&amp; provides universal and meaningful connectivity to all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98A33B8-420B-CB63-BDEE-38F99BB372F7}"/>
              </a:ext>
            </a:extLst>
          </p:cNvPr>
          <p:cNvSpPr txBox="1"/>
          <p:nvPr/>
        </p:nvSpPr>
        <p:spPr>
          <a:xfrm>
            <a:off x="2594406" y="6300125"/>
            <a:ext cx="8516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</a:t>
            </a:r>
            <a:r>
              <a:rPr lang="en-GB" sz="1200" i="0" dirty="0">
                <a:solidFill>
                  <a:srgbClr val="252358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The Socio-Economic Value of Satellite Communications </a:t>
            </a:r>
            <a:br>
              <a:rPr lang="en-GB" sz="1200" i="0" dirty="0">
                <a:solidFill>
                  <a:srgbClr val="252358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i="0" dirty="0">
                <a:solidFill>
                  <a:srgbClr val="252358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                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https://gsoasatellite.com/reports_and_studies/the-socio-economic-value-of-satellite-communications</a:t>
            </a:r>
            <a:endParaRPr kumimoji="0" lang="en-GB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BE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0A4D8F-6754-A5CF-FF11-B849A671B402}"/>
              </a:ext>
            </a:extLst>
          </p:cNvPr>
          <p:cNvGrpSpPr/>
          <p:nvPr/>
        </p:nvGrpSpPr>
        <p:grpSpPr>
          <a:xfrm>
            <a:off x="1395880" y="6415659"/>
            <a:ext cx="1010440" cy="230253"/>
            <a:chOff x="1395880" y="6504147"/>
            <a:chExt cx="1010440" cy="230253"/>
          </a:xfrm>
        </p:grpSpPr>
        <p:pic>
          <p:nvPicPr>
            <p:cNvPr id="38" name="Picture 37" descr="LS telcom | LinkedIn">
              <a:extLst>
                <a:ext uri="{FF2B5EF4-FFF2-40B4-BE49-F238E27FC236}">
                  <a16:creationId xmlns:a16="http://schemas.microsoft.com/office/drawing/2014/main" id="{FB964833-D552-B2E2-901C-06A58644D6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422" b="20409"/>
            <a:stretch/>
          </p:blipFill>
          <p:spPr bwMode="auto">
            <a:xfrm>
              <a:off x="1964957" y="6504147"/>
              <a:ext cx="441363" cy="230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38" descr="A green and white logo&#10;&#10;Description automatically generated with low confidence">
              <a:extLst>
                <a:ext uri="{FF2B5EF4-FFF2-40B4-BE49-F238E27FC236}">
                  <a16:creationId xmlns:a16="http://schemas.microsoft.com/office/drawing/2014/main" id="{0020BAEB-6508-2E71-FD0F-6D2E67D14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5880" y="6533202"/>
              <a:ext cx="380991" cy="187989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F7C2830-6297-0A85-6238-CD26A751CE49}"/>
              </a:ext>
            </a:extLst>
          </p:cNvPr>
          <p:cNvSpPr txBox="1"/>
          <p:nvPr/>
        </p:nvSpPr>
        <p:spPr>
          <a:xfrm>
            <a:off x="4570900" y="-42492"/>
            <a:ext cx="75931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>
                <a:solidFill>
                  <a:schemeClr val="bg1"/>
                </a:solidFill>
                <a:latin typeface="Calibri" charset="0"/>
                <a:ea typeface="MS PGothic" charset="-128"/>
              </a:rPr>
              <a:t>Satellites Provide Connectivity Everywhere </a:t>
            </a:r>
            <a:endParaRPr lang="en-BE" sz="3200" b="1" dirty="0">
              <a:solidFill>
                <a:schemeClr val="bg1"/>
              </a:solidFill>
              <a:latin typeface="Calibri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7733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4">
            <a:extLst>
              <a:ext uri="{FF2B5EF4-FFF2-40B4-BE49-F238E27FC236}">
                <a16:creationId xmlns:a16="http://schemas.microsoft.com/office/drawing/2014/main" id="{1F02A975-41C1-5691-9C54-0B6E576EBC61}"/>
              </a:ext>
            </a:extLst>
          </p:cNvPr>
          <p:cNvSpPr/>
          <p:nvPr/>
        </p:nvSpPr>
        <p:spPr>
          <a:xfrm>
            <a:off x="60631" y="1808252"/>
            <a:ext cx="11905652" cy="3657810"/>
          </a:xfrm>
          <a:prstGeom prst="rect">
            <a:avLst/>
          </a:prstGeom>
          <a:blipFill>
            <a:blip r:embed="rId2" cstate="print"/>
            <a:stretch>
              <a:fillRect t="-21112" b="-1"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1219140">
              <a:defRPr/>
            </a:pPr>
            <a:endParaRPr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8E797222-2707-EF0C-6D93-1E0869DFD33A}"/>
              </a:ext>
            </a:extLst>
          </p:cNvPr>
          <p:cNvSpPr/>
          <p:nvPr/>
        </p:nvSpPr>
        <p:spPr>
          <a:xfrm>
            <a:off x="6178544" y="5212230"/>
            <a:ext cx="5055513" cy="1199997"/>
          </a:xfrm>
          <a:custGeom>
            <a:avLst/>
            <a:gdLst/>
            <a:ahLst/>
            <a:cxnLst/>
            <a:rect l="l" t="t" r="r" b="b"/>
            <a:pathLst>
              <a:path w="4662398" h="899998">
                <a:moveTo>
                  <a:pt x="0" y="149999"/>
                </a:moveTo>
                <a:lnTo>
                  <a:pt x="0" y="749998"/>
                </a:lnTo>
                <a:lnTo>
                  <a:pt x="353" y="760375"/>
                </a:lnTo>
                <a:lnTo>
                  <a:pt x="9342" y="802225"/>
                </a:lnTo>
                <a:lnTo>
                  <a:pt x="29121" y="838830"/>
                </a:lnTo>
                <a:lnTo>
                  <a:pt x="57899" y="868402"/>
                </a:lnTo>
                <a:lnTo>
                  <a:pt x="93889" y="889151"/>
                </a:lnTo>
                <a:lnTo>
                  <a:pt x="135300" y="899287"/>
                </a:lnTo>
                <a:lnTo>
                  <a:pt x="149999" y="899998"/>
                </a:lnTo>
                <a:lnTo>
                  <a:pt x="4512398" y="899998"/>
                </a:lnTo>
                <a:lnTo>
                  <a:pt x="4551170" y="894939"/>
                </a:lnTo>
                <a:lnTo>
                  <a:pt x="4589722" y="878558"/>
                </a:lnTo>
                <a:lnTo>
                  <a:pt x="4621837" y="852580"/>
                </a:lnTo>
                <a:lnTo>
                  <a:pt x="4645726" y="818796"/>
                </a:lnTo>
                <a:lnTo>
                  <a:pt x="4659598" y="778993"/>
                </a:lnTo>
                <a:lnTo>
                  <a:pt x="4662398" y="749998"/>
                </a:lnTo>
                <a:lnTo>
                  <a:pt x="4662398" y="149999"/>
                </a:lnTo>
                <a:lnTo>
                  <a:pt x="4657339" y="111228"/>
                </a:lnTo>
                <a:lnTo>
                  <a:pt x="4640958" y="72676"/>
                </a:lnTo>
                <a:lnTo>
                  <a:pt x="4614981" y="40560"/>
                </a:lnTo>
                <a:lnTo>
                  <a:pt x="4581196" y="16672"/>
                </a:lnTo>
                <a:lnTo>
                  <a:pt x="4541393" y="2800"/>
                </a:lnTo>
                <a:lnTo>
                  <a:pt x="4512398" y="0"/>
                </a:lnTo>
                <a:lnTo>
                  <a:pt x="149999" y="0"/>
                </a:lnTo>
                <a:lnTo>
                  <a:pt x="111228" y="5058"/>
                </a:lnTo>
                <a:lnTo>
                  <a:pt x="72676" y="21439"/>
                </a:lnTo>
                <a:lnTo>
                  <a:pt x="40560" y="47417"/>
                </a:lnTo>
                <a:lnTo>
                  <a:pt x="16672" y="81202"/>
                </a:lnTo>
                <a:lnTo>
                  <a:pt x="2800" y="121004"/>
                </a:lnTo>
                <a:lnTo>
                  <a:pt x="0" y="14999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tIns="0" rIns="0" bIns="0" rtlCol="0">
            <a:noAutofit/>
          </a:bodyPr>
          <a:lstStyle/>
          <a:p>
            <a:pPr defTabSz="1219140">
              <a:defRPr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A5C0DA8A-7718-D186-B084-957A4694DE37}"/>
              </a:ext>
            </a:extLst>
          </p:cNvPr>
          <p:cNvSpPr txBox="1"/>
          <p:nvPr/>
        </p:nvSpPr>
        <p:spPr>
          <a:xfrm>
            <a:off x="452971" y="713061"/>
            <a:ext cx="1085844" cy="457537"/>
          </a:xfrm>
          <a:prstGeom prst="rect">
            <a:avLst/>
          </a:prstGeom>
        </p:spPr>
        <p:txBody>
          <a:bodyPr wrap="square" lIns="0" tIns="22479" rIns="0" bIns="0" rtlCol="0">
            <a:noAutofit/>
          </a:bodyPr>
          <a:lstStyle/>
          <a:p>
            <a:pPr marL="16933" defTabSz="1219140">
              <a:lnSpc>
                <a:spcPts val="3540"/>
              </a:lnSpc>
              <a:defRPr/>
            </a:pPr>
            <a:endParaRPr sz="3333" dirty="0">
              <a:solidFill>
                <a:prstClr val="black"/>
              </a:solidFill>
            </a:endParaRPr>
          </a:p>
        </p:txBody>
      </p:sp>
      <p:sp>
        <p:nvSpPr>
          <p:cNvPr id="19" name="object 5">
            <a:extLst>
              <a:ext uri="{FF2B5EF4-FFF2-40B4-BE49-F238E27FC236}">
                <a16:creationId xmlns:a16="http://schemas.microsoft.com/office/drawing/2014/main" id="{476B5B07-41F8-B4EF-3387-BBCF7FAE7E0F}"/>
              </a:ext>
            </a:extLst>
          </p:cNvPr>
          <p:cNvSpPr txBox="1"/>
          <p:nvPr/>
        </p:nvSpPr>
        <p:spPr>
          <a:xfrm>
            <a:off x="6102224" y="5334539"/>
            <a:ext cx="5208152" cy="955377"/>
          </a:xfrm>
          <a:prstGeom prst="rect">
            <a:avLst/>
          </a:prstGeom>
        </p:spPr>
        <p:txBody>
          <a:bodyPr wrap="square" lIns="0" tIns="16848" rIns="0" bIns="0" rtlCol="0">
            <a:noAutofit/>
          </a:bodyPr>
          <a:lstStyle/>
          <a:p>
            <a:pPr algn="ctr" defTabSz="1219140">
              <a:lnSpc>
                <a:spcPts val="2652"/>
              </a:lnSpc>
              <a:defRPr/>
            </a:pPr>
            <a:r>
              <a:rPr sz="3200" b="1" i="1" baseline="9050" dirty="0">
                <a:solidFill>
                  <a:srgbClr val="006FC0"/>
                </a:solidFill>
                <a:latin typeface="Calibri"/>
                <a:cs typeface="MV Boli"/>
              </a:rPr>
              <a:t>6G needs to </a:t>
            </a:r>
            <a:r>
              <a:rPr sz="3200" b="1" i="1" baseline="9050" dirty="0">
                <a:solidFill>
                  <a:srgbClr val="C00000"/>
                </a:solidFill>
                <a:latin typeface="Calibri"/>
                <a:cs typeface="MV Boli"/>
              </a:rPr>
              <a:t>consider </a:t>
            </a:r>
            <a:r>
              <a:rPr lang="en-US" sz="3200" b="1" i="1" baseline="9050" dirty="0">
                <a:solidFill>
                  <a:srgbClr val="C00000"/>
                </a:solidFill>
                <a:latin typeface="Calibri"/>
                <a:cs typeface="MV Boli"/>
              </a:rPr>
              <a:t>Space</a:t>
            </a:r>
            <a:endParaRPr sz="2133" b="1" dirty="0">
              <a:solidFill>
                <a:srgbClr val="C00000"/>
              </a:solidFill>
              <a:latin typeface="Calibri"/>
              <a:cs typeface="MV Boli"/>
            </a:endParaRPr>
          </a:p>
          <a:p>
            <a:pPr marL="602432" marR="624152" algn="ctr" defTabSz="1219140">
              <a:lnSpc>
                <a:spcPts val="2560"/>
              </a:lnSpc>
              <a:defRPr/>
            </a:pPr>
            <a:r>
              <a:rPr sz="3200" b="1" i="1" spc="1" baseline="9050" dirty="0">
                <a:solidFill>
                  <a:srgbClr val="C00000"/>
                </a:solidFill>
                <a:latin typeface="Calibri"/>
                <a:cs typeface="MV Boli"/>
              </a:rPr>
              <a:t>from beginning </a:t>
            </a:r>
            <a:r>
              <a:rPr sz="3200" b="1" i="1" spc="1" baseline="9050" dirty="0">
                <a:solidFill>
                  <a:srgbClr val="006FC0"/>
                </a:solidFill>
                <a:latin typeface="Calibri"/>
                <a:cs typeface="MV Boli"/>
              </a:rPr>
              <a:t>in definition of</a:t>
            </a:r>
            <a:endParaRPr sz="2133" b="1" dirty="0">
              <a:solidFill>
                <a:prstClr val="black"/>
              </a:solidFill>
              <a:latin typeface="Calibri"/>
              <a:cs typeface="MV Boli"/>
            </a:endParaRPr>
          </a:p>
          <a:p>
            <a:pPr marL="37563" marR="57983" algn="ctr" defTabSz="1219140">
              <a:lnSpc>
                <a:spcPts val="2313"/>
              </a:lnSpc>
              <a:defRPr/>
            </a:pPr>
            <a:r>
              <a:rPr lang="en-US" sz="2133" b="1" i="1" dirty="0">
                <a:solidFill>
                  <a:srgbClr val="FF0000"/>
                </a:solidFill>
                <a:latin typeface="Calibri"/>
                <a:cs typeface="MV Boli"/>
              </a:rPr>
              <a:t>new</a:t>
            </a:r>
            <a:r>
              <a:rPr lang="en-US" sz="2133" b="1" i="1" dirty="0">
                <a:solidFill>
                  <a:srgbClr val="C00000"/>
                </a:solidFill>
                <a:latin typeface="Calibri"/>
                <a:cs typeface="MV Boli"/>
              </a:rPr>
              <a:t> 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p</a:t>
            </a:r>
            <a:r>
              <a:rPr sz="2133" b="1" i="1" spc="12" dirty="0">
                <a:solidFill>
                  <a:srgbClr val="006FC0"/>
                </a:solidFill>
                <a:latin typeface="Calibri"/>
                <a:cs typeface="MV Boli"/>
              </a:rPr>
              <a:t>r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ot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o</a:t>
            </a:r>
            <a:r>
              <a:rPr sz="2133" b="1" i="1" spc="-5" dirty="0">
                <a:solidFill>
                  <a:srgbClr val="006FC0"/>
                </a:solidFill>
                <a:latin typeface="Calibri"/>
                <a:cs typeface="MV Boli"/>
              </a:rPr>
              <a:t>c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o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ls</a:t>
            </a:r>
            <a:r>
              <a:rPr sz="2133" b="1" i="1" spc="-19" dirty="0">
                <a:solidFill>
                  <a:srgbClr val="006FC0"/>
                </a:solidFill>
                <a:latin typeface="Calibri"/>
                <a:cs typeface="MV Boli"/>
              </a:rPr>
              <a:t> 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an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d 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netwo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rk 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a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r</a:t>
            </a:r>
            <a:r>
              <a:rPr sz="2133" b="1" i="1" spc="-5" dirty="0">
                <a:solidFill>
                  <a:srgbClr val="006FC0"/>
                </a:solidFill>
                <a:latin typeface="Calibri"/>
                <a:cs typeface="MV Boli"/>
              </a:rPr>
              <a:t>ch</a:t>
            </a:r>
            <a:r>
              <a:rPr sz="2133" b="1" i="1" spc="-12" dirty="0">
                <a:solidFill>
                  <a:srgbClr val="006FC0"/>
                </a:solidFill>
                <a:latin typeface="Calibri"/>
                <a:cs typeface="MV Boli"/>
              </a:rPr>
              <a:t>i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te</a:t>
            </a:r>
            <a:r>
              <a:rPr sz="2133" b="1" i="1" spc="-5" dirty="0">
                <a:solidFill>
                  <a:srgbClr val="006FC0"/>
                </a:solidFill>
                <a:latin typeface="Calibri"/>
                <a:cs typeface="MV Boli"/>
              </a:rPr>
              <a:t>c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ture</a:t>
            </a:r>
            <a:endParaRPr sz="2133" b="1" dirty="0">
              <a:solidFill>
                <a:prstClr val="black"/>
              </a:solidFill>
              <a:latin typeface="Calibri"/>
              <a:cs typeface="MV Boli"/>
            </a:endParaRPr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id="{E556AB6B-880D-CD52-91BF-D7644B951959}"/>
              </a:ext>
            </a:extLst>
          </p:cNvPr>
          <p:cNvSpPr txBox="1"/>
          <p:nvPr/>
        </p:nvSpPr>
        <p:spPr>
          <a:xfrm>
            <a:off x="455365" y="6503092"/>
            <a:ext cx="129267" cy="168995"/>
          </a:xfrm>
          <a:prstGeom prst="rect">
            <a:avLst/>
          </a:prstGeom>
        </p:spPr>
        <p:txBody>
          <a:bodyPr wrap="square" lIns="0" tIns="7747" rIns="0" bIns="0" rtlCol="0">
            <a:noAutofit/>
          </a:bodyPr>
          <a:lstStyle/>
          <a:p>
            <a:pPr marL="16933" defTabSz="1219140">
              <a:lnSpc>
                <a:spcPts val="1220"/>
              </a:lnSpc>
              <a:defRPr/>
            </a:pPr>
            <a:endParaRPr sz="1067" dirty="0">
              <a:solidFill>
                <a:prstClr val="black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EB6007-E129-BB38-AC7F-1CB492A3541B}"/>
              </a:ext>
            </a:extLst>
          </p:cNvPr>
          <p:cNvSpPr txBox="1"/>
          <p:nvPr/>
        </p:nvSpPr>
        <p:spPr>
          <a:xfrm>
            <a:off x="4767208" y="0"/>
            <a:ext cx="74247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>
                <a:solidFill>
                  <a:schemeClr val="bg1"/>
                </a:solidFill>
                <a:latin typeface="Calibri" charset="0"/>
                <a:ea typeface="MS PGothic" charset="-128"/>
              </a:rPr>
              <a:t>Towards a Fully Unified Ecosystem </a:t>
            </a:r>
            <a:endParaRPr lang="en-BE"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791F44-E3CB-1D4F-A81A-64A206FACC7D}"/>
              </a:ext>
            </a:extLst>
          </p:cNvPr>
          <p:cNvSpPr txBox="1"/>
          <p:nvPr/>
        </p:nvSpPr>
        <p:spPr>
          <a:xfrm>
            <a:off x="1163042" y="1622539"/>
            <a:ext cx="1756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2000" b="1" dirty="0">
                <a:solidFill>
                  <a:srgbClr val="0033CC"/>
                </a:solidFill>
              </a:rPr>
              <a:t>4G &amp; Before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646AA5-3DD7-A6BA-6E9B-B4B636BEB168}"/>
              </a:ext>
            </a:extLst>
          </p:cNvPr>
          <p:cNvSpPr txBox="1"/>
          <p:nvPr/>
        </p:nvSpPr>
        <p:spPr>
          <a:xfrm>
            <a:off x="5629997" y="1422484"/>
            <a:ext cx="25307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2200" b="1" dirty="0">
                <a:solidFill>
                  <a:srgbClr val="0033CC"/>
                </a:solidFill>
              </a:rPr>
              <a:t>5G &amp; 5G Advance</a:t>
            </a:r>
            <a:r>
              <a:rPr lang="en-US" sz="2200" b="1" dirty="0">
                <a:solidFill>
                  <a:srgbClr val="0033CC"/>
                </a:solidFill>
              </a:rPr>
              <a:t>d</a:t>
            </a:r>
            <a:endParaRPr lang="en-BE" sz="2200" b="1" dirty="0">
              <a:solidFill>
                <a:srgbClr val="0033CC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0F327E-82B2-8AEA-5DB1-C36FFA9223F4}"/>
              </a:ext>
            </a:extLst>
          </p:cNvPr>
          <p:cNvSpPr txBox="1"/>
          <p:nvPr/>
        </p:nvSpPr>
        <p:spPr>
          <a:xfrm>
            <a:off x="9105833" y="1191651"/>
            <a:ext cx="2280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2400" b="1" dirty="0">
                <a:solidFill>
                  <a:srgbClr val="0033CC"/>
                </a:solidFill>
              </a:rPr>
              <a:t>6G &amp; Beyond</a:t>
            </a:r>
          </a:p>
        </p:txBody>
      </p:sp>
    </p:spTree>
    <p:extLst>
      <p:ext uri="{BB962C8B-B14F-4D97-AF65-F5344CB8AC3E}">
        <p14:creationId xmlns:p14="http://schemas.microsoft.com/office/powerpoint/2010/main" val="723844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610DD-8EC3-C8F0-9ABC-0F2430056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9135" y="61226"/>
            <a:ext cx="8526679" cy="918489"/>
          </a:xfrm>
        </p:spPr>
        <p:txBody>
          <a:bodyPr>
            <a:norm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latin typeface="Calibri" charset="0"/>
                <a:ea typeface="MS PGothic" charset="-128"/>
                <a:cs typeface="+mn-cs"/>
              </a:rPr>
              <a:t>3GPP NTN Evolution into 6G</a:t>
            </a:r>
            <a:br>
              <a:rPr lang="en-US" sz="2800" b="1" dirty="0">
                <a:solidFill>
                  <a:schemeClr val="bg1"/>
                </a:solidFill>
                <a:latin typeface="Calibri" charset="0"/>
                <a:ea typeface="MS PGothic" charset="-128"/>
                <a:cs typeface="+mn-cs"/>
              </a:rPr>
            </a:br>
            <a:endParaRPr lang="en-US" sz="2800" b="1" dirty="0">
              <a:solidFill>
                <a:schemeClr val="bg1"/>
              </a:solidFill>
              <a:latin typeface="Calibri" charset="0"/>
              <a:ea typeface="MS PGothic" charset="-128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7DDC4-9412-F9F9-9D40-ABEA1C465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64" y="849086"/>
            <a:ext cx="10487069" cy="5610231"/>
          </a:xfrm>
        </p:spPr>
        <p:txBody>
          <a:bodyPr>
            <a:normAutofit/>
          </a:bodyPr>
          <a:lstStyle/>
          <a:p>
            <a:pPr marL="401638" indent="-401638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3GPP NTN standard is making a significant impact on both the </a:t>
            </a:r>
            <a:r>
              <a:rPr lang="en-US" sz="2400" b="0" i="0" u="none" strike="noStrike" baseline="0" dirty="0" err="1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SatCom</a:t>
            </a: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mobile industries, particularly for the Satellite Direct-to-Device Connectivity</a:t>
            </a:r>
          </a:p>
          <a:p>
            <a:pPr marL="401638" indent="-401638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NTN is essential for global connectivity, particularly in remote, rural, and underserved areas. As the demand for reliable, high-speed connectivity grows, </a:t>
            </a:r>
            <a:r>
              <a:rPr lang="en-US" sz="2400" b="1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NTN's ability to enable 6G features and applications </a:t>
            </a: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these hard-to-reach regions is critical to the success of 6G. </a:t>
            </a:r>
          </a:p>
          <a:p>
            <a:pPr marL="401638" indent="-401638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NTN's characteristics can help create a more sustainable and resilient 6G infrastructure. Using space-based resources reduces environmental impact and provides a stronger solution during natural disasters or infrastructure failures.</a:t>
            </a:r>
          </a:p>
          <a:p>
            <a:pPr marL="401638" indent="-401638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believe that the 3GPP 5G NTN is a significant milestone and a crucial step in the ongoing evolution toward 6G.</a:t>
            </a:r>
          </a:p>
          <a:p>
            <a:pPr marL="0" indent="0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None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GSOA is proud to have contributed to the 3GPP IMT-2030 workshop in May 2024 as a key representative of the satellite industry and MRP to 3GPP. We shared important insights from the satellite sector, in </a:t>
            </a:r>
            <a:r>
              <a:rPr lang="en-US" sz="2400" b="1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SWS_240008</a:t>
            </a: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521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4A43B5F-1332-D6A6-6E06-F8B5A8099ED3}"/>
              </a:ext>
            </a:extLst>
          </p:cNvPr>
          <p:cNvSpPr txBox="1"/>
          <p:nvPr/>
        </p:nvSpPr>
        <p:spPr>
          <a:xfrm>
            <a:off x="412777" y="1010872"/>
            <a:ext cx="5352664" cy="2108269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Immersive Communication</a:t>
            </a:r>
          </a:p>
          <a:p>
            <a:pPr marL="168275" marR="0" indent="-168275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Direct connectivity to smartphones/wearable devices in light indoor/in car scenarios</a:t>
            </a:r>
          </a:p>
          <a:p>
            <a:pPr marL="168275" marR="0" indent="-168275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High speed broadband connectivity to  transportation platforms (Trains, aircraft, vessels)</a:t>
            </a:r>
          </a:p>
          <a:p>
            <a:pPr marL="168275" marR="0" indent="-168275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Fast set-up of connectivity to an area/theater of operation (for utilities and public safety)</a:t>
            </a:r>
            <a:endParaRPr lang="en-US" sz="1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CC20D7-18C1-A617-4A04-0887D578D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329" y="2754419"/>
            <a:ext cx="3506965" cy="30904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43E3FF-0358-27A0-CC0B-CCABBA16CC14}"/>
              </a:ext>
            </a:extLst>
          </p:cNvPr>
          <p:cNvSpPr txBox="1"/>
          <p:nvPr/>
        </p:nvSpPr>
        <p:spPr>
          <a:xfrm>
            <a:off x="2620343" y="30582"/>
            <a:ext cx="93865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800" b="0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SWS</a:t>
            </a:r>
            <a:r>
              <a:rPr lang="en-US" sz="2800" b="0" i="0" u="none" strike="noStrik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_240008_</a:t>
            </a:r>
            <a:r>
              <a:rPr lang="en-US" sz="2800" b="1">
                <a:solidFill>
                  <a:schemeClr val="bg1"/>
                </a:solidFill>
                <a:latin typeface="Calibri" charset="0"/>
                <a:ea typeface="MS PGothic" charset="-128"/>
              </a:rPr>
              <a:t>Potential </a:t>
            </a:r>
            <a:r>
              <a:rPr lang="en-US" sz="2800" b="1" dirty="0">
                <a:solidFill>
                  <a:schemeClr val="bg1"/>
                </a:solidFill>
                <a:latin typeface="Calibri" charset="0"/>
                <a:ea typeface="MS PGothic" charset="-128"/>
              </a:rPr>
              <a:t>NTN Use Cases in 6G </a:t>
            </a:r>
            <a:endParaRPr lang="en-BE" sz="2800" b="1" dirty="0">
              <a:solidFill>
                <a:schemeClr val="bg1"/>
              </a:solidFill>
              <a:latin typeface="Calibri" charset="0"/>
              <a:ea typeface="MS PGothic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8EF784-367F-A7AE-E1D5-A7C39505D2CF}"/>
              </a:ext>
            </a:extLst>
          </p:cNvPr>
          <p:cNvSpPr txBox="1"/>
          <p:nvPr/>
        </p:nvSpPr>
        <p:spPr>
          <a:xfrm>
            <a:off x="7459118" y="2625570"/>
            <a:ext cx="3965965" cy="1897955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Hyper Reliable and Low-Latency Communication</a:t>
            </a:r>
          </a:p>
          <a:p>
            <a:pPr marL="168275" indent="-168275" hangingPunct="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PNT augmentation to enhance accuracy, reliability, and resilience of location-based services, where GNSS is an issue </a:t>
            </a: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68275" indent="-168275" hangingPunct="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Low latency service over long distance</a:t>
            </a:r>
            <a:endParaRPr lang="en-US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7D98D2-0DF8-A660-0E6D-0A835A4BC36A}"/>
              </a:ext>
            </a:extLst>
          </p:cNvPr>
          <p:cNvSpPr txBox="1"/>
          <p:nvPr/>
        </p:nvSpPr>
        <p:spPr>
          <a:xfrm>
            <a:off x="734008" y="5313180"/>
            <a:ext cx="3747800" cy="995144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Massive Communication</a:t>
            </a:r>
          </a:p>
          <a:p>
            <a:pPr marL="166688" marR="0" indent="-166688" hangingPunct="0"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Data collect from a wide area (e.g. utilities, agriculture, public safety)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EA7C5F-24AC-7CE3-9A75-B141A5CEEDCC}"/>
              </a:ext>
            </a:extLst>
          </p:cNvPr>
          <p:cNvSpPr txBox="1"/>
          <p:nvPr/>
        </p:nvSpPr>
        <p:spPr>
          <a:xfrm>
            <a:off x="7313641" y="4765774"/>
            <a:ext cx="3895133" cy="1708160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00"/>
              </a:spcBef>
              <a:spcAft>
                <a:spcPts val="60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72A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Ubiquitous Connectivity</a:t>
            </a:r>
          </a:p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Broadband/narrowband connectivity to:</a:t>
            </a:r>
          </a:p>
          <a:p>
            <a:pPr marL="233363" lvl="1" indent="-1778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land vehicles</a:t>
            </a:r>
          </a:p>
          <a:p>
            <a:pPr marL="233363" lvl="1" indent="-1778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drones (or UxV)</a:t>
            </a:r>
          </a:p>
          <a:p>
            <a:pPr marL="233363" lvl="1" indent="-1778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homes and small offices</a:t>
            </a:r>
          </a:p>
          <a:p>
            <a:pPr marL="233363" lvl="1" indent="-177800"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aircrafts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99E48C-2828-7FB0-EE96-855CE9294FDD}"/>
              </a:ext>
            </a:extLst>
          </p:cNvPr>
          <p:cNvSpPr txBox="1"/>
          <p:nvPr/>
        </p:nvSpPr>
        <p:spPr>
          <a:xfrm>
            <a:off x="6426561" y="1603621"/>
            <a:ext cx="5106678" cy="748923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72AC"/>
                </a:solidFill>
                <a:effectLst/>
                <a:latin typeface="Times New Roman Bold" panose="02020803070505020304" pitchFamily="18" charset="0"/>
                <a:ea typeface="Times New Roman" panose="02020603050405020304" pitchFamily="18" charset="0"/>
              </a:rPr>
              <a:t>Artificial Intelligence and Communication</a:t>
            </a:r>
          </a:p>
          <a:p>
            <a:pPr marL="166688" indent="-166688" hangingPunct="0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Content distribution for media applications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D85C7C-8E83-AB86-4798-3AC330BBD1F5}"/>
              </a:ext>
            </a:extLst>
          </p:cNvPr>
          <p:cNvSpPr txBox="1"/>
          <p:nvPr/>
        </p:nvSpPr>
        <p:spPr>
          <a:xfrm>
            <a:off x="421301" y="3627677"/>
            <a:ext cx="3607628" cy="1405513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72A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Integrated Sensing and Communication</a:t>
            </a:r>
          </a:p>
          <a:p>
            <a:pPr marL="168275" indent="-168275" hangingPunct="0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Safety critical applications</a:t>
            </a:r>
          </a:p>
          <a:p>
            <a:pPr marL="168275" indent="-168275" hangingPunct="0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JSAC (Joint Sensing &amp; Communications)</a:t>
            </a:r>
            <a:r>
              <a:rPr lang="en-GB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US" sz="1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3990689-9F39-19AB-6112-578B6D3603FA}"/>
              </a:ext>
            </a:extLst>
          </p:cNvPr>
          <p:cNvCxnSpPr>
            <a:cxnSpLocks/>
          </p:cNvCxnSpPr>
          <p:nvPr/>
        </p:nvCxnSpPr>
        <p:spPr>
          <a:xfrm flipV="1">
            <a:off x="3883329" y="3108028"/>
            <a:ext cx="754979" cy="11113"/>
          </a:xfrm>
          <a:prstGeom prst="line">
            <a:avLst/>
          </a:prstGeom>
          <a:ln>
            <a:solidFill>
              <a:srgbClr val="75A7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BF6BEAB-9C8B-AA64-381C-CB65A1257D9E}"/>
              </a:ext>
            </a:extLst>
          </p:cNvPr>
          <p:cNvSpPr txBox="1"/>
          <p:nvPr/>
        </p:nvSpPr>
        <p:spPr>
          <a:xfrm>
            <a:off x="4815369" y="5876554"/>
            <a:ext cx="19001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dirty="0"/>
              <a:t>Usage scenarios and overarching aspects of IMT-2030</a:t>
            </a:r>
          </a:p>
        </p:txBody>
      </p:sp>
    </p:spTree>
    <p:extLst>
      <p:ext uri="{BB962C8B-B14F-4D97-AF65-F5344CB8AC3E}">
        <p14:creationId xmlns:p14="http://schemas.microsoft.com/office/powerpoint/2010/main" val="3436993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E33FFF-0C5F-CC7A-933F-47E806F0A1CF}"/>
              </a:ext>
            </a:extLst>
          </p:cNvPr>
          <p:cNvSpPr txBox="1"/>
          <p:nvPr/>
        </p:nvSpPr>
        <p:spPr>
          <a:xfrm>
            <a:off x="5869857" y="-176980"/>
            <a:ext cx="6780981" cy="708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kern="1200" dirty="0">
                <a:solidFill>
                  <a:schemeClr val="bg1"/>
                </a:solidFill>
                <a:ea typeface="+mj-ea"/>
                <a:cs typeface="+mj-cs"/>
              </a:rPr>
              <a:t>Conclusion/Recommendation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549CF62-49C7-2957-F43E-50D90A69B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966" y="2446157"/>
            <a:ext cx="5708491" cy="312598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628650" indent="-400050">
              <a:spcBef>
                <a:spcPts val="600"/>
              </a:spcBef>
              <a:spcAft>
                <a:spcPts val="1200"/>
              </a:spcAft>
              <a:buClr>
                <a:srgbClr val="002060"/>
              </a:buClr>
              <a:buFont typeface="Wingdings" panose="05000000000000000000" pitchFamily="2" charset="2"/>
              <a:buChar char="Ø"/>
              <a:tabLst>
                <a:tab pos="512763" algn="l"/>
              </a:tabLst>
            </a:pPr>
            <a:r>
              <a:rPr lang="en-US" sz="2400" dirty="0"/>
              <a:t>Ensure integration of satellite component in 6G from the onset to maximize impact and benefits.</a:t>
            </a:r>
          </a:p>
          <a:p>
            <a:pPr marL="628650" indent="-400050">
              <a:spcBef>
                <a:spcPts val="600"/>
              </a:spcBef>
              <a:spcAft>
                <a:spcPts val="1200"/>
              </a:spcAft>
              <a:buClr>
                <a:srgbClr val="002060"/>
              </a:buClr>
              <a:buFont typeface="Wingdings" panose="05000000000000000000" pitchFamily="2" charset="2"/>
              <a:buChar char="Ø"/>
              <a:tabLst>
                <a:tab pos="512763" algn="l"/>
              </a:tabLst>
            </a:pPr>
            <a:r>
              <a:rPr lang="en-US" sz="2400" dirty="0">
                <a:effectLst/>
              </a:rPr>
              <a:t>Prioritize NTN in Rel-20 study phase and Rel-21 normative phase on 6G.</a:t>
            </a:r>
          </a:p>
          <a:p>
            <a:pPr marL="628650" indent="-400050">
              <a:spcBef>
                <a:spcPts val="600"/>
              </a:spcBef>
              <a:spcAft>
                <a:spcPts val="1200"/>
              </a:spcAft>
              <a:buClr>
                <a:srgbClr val="002060"/>
              </a:buClr>
              <a:buFont typeface="Wingdings" panose="05000000000000000000" pitchFamily="2" charset="2"/>
              <a:buChar char="Ø"/>
              <a:tabLst>
                <a:tab pos="512763" algn="l"/>
              </a:tabLst>
            </a:pPr>
            <a:r>
              <a:rPr lang="en-US" sz="2400" dirty="0"/>
              <a:t>Maximize efforts towards a unified NTN/TN ecosystem.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BECB1A14-2AC4-43B7-B406-F25FB7430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3248" y="19050"/>
            <a:ext cx="687254" cy="47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194724-C2A5-5412-BC99-C121D9013610}"/>
              </a:ext>
            </a:extLst>
          </p:cNvPr>
          <p:cNvSpPr txBox="1"/>
          <p:nvPr/>
        </p:nvSpPr>
        <p:spPr>
          <a:xfrm>
            <a:off x="585294" y="1304475"/>
            <a:ext cx="11355208" cy="885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300"/>
              </a:spcAft>
            </a:pPr>
            <a:r>
              <a:rPr lang="en-US" sz="2400" dirty="0"/>
              <a:t>Recognizing the pivotal importance of NTN to realizing the full potential of 6G, </a:t>
            </a:r>
          </a:p>
          <a:p>
            <a:pPr>
              <a:lnSpc>
                <a:spcPts val="3000"/>
              </a:lnSpc>
              <a:spcAft>
                <a:spcPts val="300"/>
              </a:spcAft>
            </a:pPr>
            <a:r>
              <a:rPr lang="en-US" sz="2400" dirty="0"/>
              <a:t>GSOA strongly recommends: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136934-7FF2-3529-1056-4B3E98743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861" y="2222089"/>
            <a:ext cx="5224465" cy="33314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00A64B-BBC1-9491-98D5-AE3B82970BDF}"/>
              </a:ext>
            </a:extLst>
          </p:cNvPr>
          <p:cNvSpPr txBox="1"/>
          <p:nvPr/>
        </p:nvSpPr>
        <p:spPr>
          <a:xfrm>
            <a:off x="7025377" y="5452865"/>
            <a:ext cx="42278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Source: Satellite Communications and their role in enabling 6G https://gsoasatellite.com/wp-content/uploads/6G-Paper-GSOA.pdf</a:t>
            </a:r>
          </a:p>
        </p:txBody>
      </p:sp>
    </p:spTree>
    <p:extLst>
      <p:ext uri="{BB962C8B-B14F-4D97-AF65-F5344CB8AC3E}">
        <p14:creationId xmlns:p14="http://schemas.microsoft.com/office/powerpoint/2010/main" val="3606032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4FD1D1-70ED-E189-F1F7-9F577308E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9</a:t>
            </a:fld>
            <a:endParaRPr lang="en-GB"/>
          </a:p>
        </p:txBody>
      </p:sp>
      <p:pic>
        <p:nvPicPr>
          <p:cNvPr id="2050" name="Picture 2" descr="Why haven't we been back to the Moon? Everything you need to know -  YEN.COM.GH">
            <a:extLst>
              <a:ext uri="{FF2B5EF4-FFF2-40B4-BE49-F238E27FC236}">
                <a16:creationId xmlns:a16="http://schemas.microsoft.com/office/drawing/2014/main" id="{89E18C3B-6BB1-3297-8763-50F8182715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20"/>
          <a:stretch/>
        </p:blipFill>
        <p:spPr bwMode="auto">
          <a:xfrm>
            <a:off x="-25786" y="0"/>
            <a:ext cx="12217786" cy="689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5D5D1CE-260C-1A97-5EB9-152E73511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93" y="5248492"/>
            <a:ext cx="12192000" cy="1647824"/>
          </a:xfrm>
          <a:prstGeom prst="rect">
            <a:avLst/>
          </a:prstGeom>
        </p:spPr>
      </p:pic>
      <p:sp>
        <p:nvSpPr>
          <p:cNvPr id="24" name="TextBox 13">
            <a:extLst>
              <a:ext uri="{FF2B5EF4-FFF2-40B4-BE49-F238E27FC236}">
                <a16:creationId xmlns:a16="http://schemas.microsoft.com/office/drawing/2014/main" id="{D1E99C55-4AE2-D18F-542E-8E04C45DF59F}"/>
              </a:ext>
            </a:extLst>
          </p:cNvPr>
          <p:cNvSpPr txBox="1"/>
          <p:nvPr/>
        </p:nvSpPr>
        <p:spPr>
          <a:xfrm>
            <a:off x="1048021" y="6326082"/>
            <a:ext cx="1355783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gsoasatellite.com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1DB2BBB8-F821-70DB-6AD3-79A02A34AB03}"/>
              </a:ext>
            </a:extLst>
          </p:cNvPr>
          <p:cNvSpPr txBox="1"/>
          <p:nvPr/>
        </p:nvSpPr>
        <p:spPr>
          <a:xfrm>
            <a:off x="3208561" y="6331461"/>
            <a:ext cx="1737360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info@gsoasatellite.co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5687731-FEEE-F46B-89B3-74168F851E4D}"/>
              </a:ext>
            </a:extLst>
          </p:cNvPr>
          <p:cNvSpPr txBox="1"/>
          <p:nvPr/>
        </p:nvSpPr>
        <p:spPr>
          <a:xfrm>
            <a:off x="5702541" y="6331461"/>
            <a:ext cx="703144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</a:t>
            </a:r>
          </a:p>
        </p:txBody>
      </p:sp>
      <p:pic>
        <p:nvPicPr>
          <p:cNvPr id="27" name="Picture 26" descr="LinkedIn icon Logo PNG Transparent &amp; SVG Vector - Freebie Supply">
            <a:hlinkClick r:id="rId4"/>
            <a:extLst>
              <a:ext uri="{FF2B5EF4-FFF2-40B4-BE49-F238E27FC236}">
                <a16:creationId xmlns:a16="http://schemas.microsoft.com/office/drawing/2014/main" id="{D6D5CB80-F0E8-EDDF-0FCC-7BC77CDB53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79" y="6388929"/>
            <a:ext cx="184785" cy="184785"/>
          </a:xfrm>
          <a:prstGeom prst="rect">
            <a:avLst/>
          </a:prstGeom>
          <a:noFill/>
        </p:spPr>
      </p:pic>
      <p:pic>
        <p:nvPicPr>
          <p:cNvPr id="28" name="Picture 27" descr="Email Icon White #282832 - Free Icons Library">
            <a:hlinkClick r:id="rId6"/>
            <a:extLst>
              <a:ext uri="{FF2B5EF4-FFF2-40B4-BE49-F238E27FC236}">
                <a16:creationId xmlns:a16="http://schemas.microsoft.com/office/drawing/2014/main" id="{C72232CF-9FE6-CAD3-ACA5-37F4A8765B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1" b="89941" l="10000" r="93047">
                        <a14:foregroundMark x1="40391" y1="29102" x2="53516" y2="29297"/>
                        <a14:foregroundMark x1="53516" y1="29297" x2="66250" y2="26563"/>
                        <a14:foregroundMark x1="66250" y1="26563" x2="66250" y2="26563"/>
                        <a14:foregroundMark x1="84766" y1="40430" x2="84375" y2="53613"/>
                        <a14:foregroundMark x1="93047" y1="20605" x2="92266" y2="25293"/>
                        <a14:foregroundMark x1="92031" y1="19043" x2="83359" y2="23535"/>
                        <a14:foregroundMark x1="73672" y1="30566" x2="70391" y2="23926"/>
                        <a14:foregroundMark x1="70391" y1="23926" x2="63906" y2="19141"/>
                        <a14:foregroundMark x1="63906" y1="19141" x2="22578" y2="21875"/>
                        <a14:foregroundMark x1="92813" y1="15234" x2="92578" y2="20020"/>
                        <a14:foregroundMark x1="92734" y1="14551" x2="92813" y2="22852"/>
                        <a14:foregroundMark x1="92656" y1="14258" x2="92422" y2="24414"/>
                        <a14:foregroundMark x1="92813" y1="14160" x2="92656" y2="14844"/>
                        <a14:foregroundMark x1="93047" y1="14355" x2="92656" y2="1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8" t="11859" r="11265" b="11493"/>
          <a:stretch/>
        </p:blipFill>
        <p:spPr bwMode="auto">
          <a:xfrm>
            <a:off x="3064416" y="6399687"/>
            <a:ext cx="194945" cy="146685"/>
          </a:xfrm>
          <a:prstGeom prst="rect">
            <a:avLst/>
          </a:prstGeom>
          <a:noFill/>
        </p:spPr>
      </p:pic>
      <p:pic>
        <p:nvPicPr>
          <p:cNvPr id="29" name="Picture 28" descr="Pacific Greenpreneurs">
            <a:hlinkClick r:id="rId9"/>
            <a:extLst>
              <a:ext uri="{FF2B5EF4-FFF2-40B4-BE49-F238E27FC236}">
                <a16:creationId xmlns:a16="http://schemas.microsoft.com/office/drawing/2014/main" id="{359616FD-B6A3-57E8-1FCE-B09A32AEAE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11" y="6357832"/>
            <a:ext cx="236220" cy="236220"/>
          </a:xfrm>
          <a:prstGeom prst="rect">
            <a:avLst/>
          </a:prstGeom>
          <a:noFill/>
        </p:spPr>
      </p:pic>
      <p:sp>
        <p:nvSpPr>
          <p:cNvPr id="30" name="TextBox 13">
            <a:extLst>
              <a:ext uri="{FF2B5EF4-FFF2-40B4-BE49-F238E27FC236}">
                <a16:creationId xmlns:a16="http://schemas.microsoft.com/office/drawing/2014/main" id="{81E66FA4-3CBE-1626-A0F4-305D066D8962}"/>
              </a:ext>
            </a:extLst>
          </p:cNvPr>
          <p:cNvSpPr txBox="1"/>
          <p:nvPr/>
        </p:nvSpPr>
        <p:spPr>
          <a:xfrm>
            <a:off x="6978963" y="6333256"/>
            <a:ext cx="993826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@GSOA_SAT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3C96094C-36DE-0B2E-AF7C-9FC7E391FD77}"/>
              </a:ext>
            </a:extLst>
          </p:cNvPr>
          <p:cNvSpPr txBox="1"/>
          <p:nvPr/>
        </p:nvSpPr>
        <p:spPr>
          <a:xfrm>
            <a:off x="8626819" y="6329669"/>
            <a:ext cx="1355782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@gsoa4satellite</a:t>
            </a:r>
          </a:p>
        </p:txBody>
      </p:sp>
      <p:pic>
        <p:nvPicPr>
          <p:cNvPr id="32" name="Picture 31" descr="Free White Youtube Logo Transparent, Download Free White Youtube Logo  Transparent png images, Free ClipArts on Clipart Library">
            <a:hlinkClick r:id="rId11"/>
            <a:extLst>
              <a:ext uri="{FF2B5EF4-FFF2-40B4-BE49-F238E27FC236}">
                <a16:creationId xmlns:a16="http://schemas.microsoft.com/office/drawing/2014/main" id="{EEFB21F8-2082-8EA6-07EA-E612D50AD38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121" y="6392534"/>
            <a:ext cx="247650" cy="173990"/>
          </a:xfrm>
          <a:prstGeom prst="rect">
            <a:avLst/>
          </a:prstGeom>
          <a:noFill/>
        </p:spPr>
      </p:pic>
      <p:pic>
        <p:nvPicPr>
          <p:cNvPr id="33" name="Picture 32">
            <a:hlinkClick r:id="rId13"/>
            <a:extLst>
              <a:ext uri="{FF2B5EF4-FFF2-40B4-BE49-F238E27FC236}">
                <a16:creationId xmlns:a16="http://schemas.microsoft.com/office/drawing/2014/main" id="{16396993-F0B2-F144-D1AC-F97DC3E3071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12540" y="6415847"/>
            <a:ext cx="136689" cy="1396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055D044-217B-028C-2EE4-A7A464D8EF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43979" y="5990671"/>
            <a:ext cx="616157" cy="61615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6CB5197D-2808-8094-6CFB-7D7876962699}"/>
              </a:ext>
            </a:extLst>
          </p:cNvPr>
          <p:cNvSpPr txBox="1">
            <a:spLocks/>
          </p:cNvSpPr>
          <p:nvPr/>
        </p:nvSpPr>
        <p:spPr>
          <a:xfrm>
            <a:off x="8473552" y="2088015"/>
            <a:ext cx="3718448" cy="11406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THANK YOU!</a:t>
            </a:r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01F6B0B-F00E-F14A-2CF2-CE472EBE78D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9" y="115618"/>
            <a:ext cx="3718448" cy="134339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F023FC-5AD0-38DA-C3CD-28888C338D9A}"/>
              </a:ext>
            </a:extLst>
          </p:cNvPr>
          <p:cNvSpPr/>
          <p:nvPr/>
        </p:nvSpPr>
        <p:spPr>
          <a:xfrm>
            <a:off x="164139" y="4254054"/>
            <a:ext cx="5174385" cy="52858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1123029"/>
              </a:avLst>
            </a:prstTxWarp>
            <a:spAutoFit/>
          </a:bodyPr>
          <a:lstStyle/>
          <a:p>
            <a:pPr algn="ctr"/>
            <a:r>
              <a:rPr lang="en-GB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For more information contact GSOA on </a:t>
            </a:r>
          </a:p>
          <a:p>
            <a:pPr algn="ctr"/>
            <a:r>
              <a:rPr lang="en-GB" sz="2400" b="1" spc="50" dirty="0">
                <a:ln w="0"/>
                <a:solidFill>
                  <a:srgbClr val="5694C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info@gsoasatellite.com</a:t>
            </a:r>
          </a:p>
          <a:p>
            <a:pPr algn="ctr"/>
            <a:endParaRPr lang="en-GB" sz="2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endParaRPr lang="en-US" sz="2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971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G-NTN | Template slides">
  <a:themeElements>
    <a:clrScheme name="6G-NTN">
      <a:dk1>
        <a:srgbClr val="210023"/>
      </a:dk1>
      <a:lt1>
        <a:srgbClr val="FFFFFF"/>
      </a:lt1>
      <a:dk2>
        <a:srgbClr val="A3A6AA"/>
      </a:dk2>
      <a:lt2>
        <a:srgbClr val="E7E6E6"/>
      </a:lt2>
      <a:accent1>
        <a:srgbClr val="9F2CDD"/>
      </a:accent1>
      <a:accent2>
        <a:srgbClr val="0541D1"/>
      </a:accent2>
      <a:accent3>
        <a:srgbClr val="F900FE"/>
      </a:accent3>
      <a:accent4>
        <a:srgbClr val="0F1FB9"/>
      </a:accent4>
      <a:accent5>
        <a:srgbClr val="B543F8"/>
      </a:accent5>
      <a:accent6>
        <a:srgbClr val="1B65C3"/>
      </a:accent6>
      <a:hlink>
        <a:srgbClr val="9F2CDD"/>
      </a:hlink>
      <a:folHlink>
        <a:srgbClr val="0541D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zione3" id="{00B4DF22-7983-3A44-B8C6-2B369A598DD4}" vid="{9BE0AF36-DE6E-414A-AA62-A62CCEFF17D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93c9ae7-bd31-4168-9806-d66902737414">
      <Terms xmlns="http://schemas.microsoft.com/office/infopath/2007/PartnerControls"/>
    </lcf76f155ced4ddcb4097134ff3c332f>
    <TaxCatchAll xmlns="e88f316e-9521-42b8-8fc0-9c15585c214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35C17EF73F9643B81E11DB966DE0DA" ma:contentTypeVersion="13" ma:contentTypeDescription="Create a new document." ma:contentTypeScope="" ma:versionID="3f38505e6010931c697781d1f0cdaa5e">
  <xsd:schema xmlns:xsd="http://www.w3.org/2001/XMLSchema" xmlns:xs="http://www.w3.org/2001/XMLSchema" xmlns:p="http://schemas.microsoft.com/office/2006/metadata/properties" xmlns:ns2="e88f316e-9521-42b8-8fc0-9c15585c2144" xmlns:ns3="593c9ae7-bd31-4168-9806-d66902737414" targetNamespace="http://schemas.microsoft.com/office/2006/metadata/properties" ma:root="true" ma:fieldsID="db090389fc0c719c785b0a88236b81ce" ns2:_="" ns3:_="">
    <xsd:import namespace="e88f316e-9521-42b8-8fc0-9c15585c2144"/>
    <xsd:import namespace="593c9ae7-bd31-4168-9806-d669027374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8f316e-9521-42b8-8fc0-9c15585c21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8a670f1-2d1a-44a5-b7ef-04c294997d80}" ma:internalName="TaxCatchAll" ma:showField="CatchAllData" ma:web="e88f316e-9521-42b8-8fc0-9c15585c21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3c9ae7-bd31-4168-9806-d669027374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311d38c-949c-4b3b-939f-49dd692953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4D116E-C823-4EDF-8352-263C3FF186C3}">
  <ds:schemaRefs>
    <ds:schemaRef ds:uri="http://schemas.microsoft.com/office/2006/metadata/properties"/>
    <ds:schemaRef ds:uri="http://schemas.microsoft.com/office/infopath/2007/PartnerControls"/>
    <ds:schemaRef ds:uri="593c9ae7-bd31-4168-9806-d66902737414"/>
    <ds:schemaRef ds:uri="e88f316e-9521-42b8-8fc0-9c15585c2144"/>
  </ds:schemaRefs>
</ds:datastoreItem>
</file>

<file path=customXml/itemProps2.xml><?xml version="1.0" encoding="utf-8"?>
<ds:datastoreItem xmlns:ds="http://schemas.openxmlformats.org/officeDocument/2006/customXml" ds:itemID="{C237A971-CB60-44E8-BD98-FFA18BE2CE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56593F-B7D6-407B-B92C-A580B5AAF8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8f316e-9521-42b8-8fc0-9c15585c2144"/>
    <ds:schemaRef ds:uri="593c9ae7-bd31-4168-9806-d669027374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4032</TotalTime>
  <Words>635</Words>
  <Application>Microsoft Office PowerPoint</Application>
  <PresentationFormat>Widescreen</PresentationFormat>
  <Paragraphs>73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Courier New</vt:lpstr>
      <vt:lpstr>Montserrat</vt:lpstr>
      <vt:lpstr>Poppins</vt:lpstr>
      <vt:lpstr>Times New Roman</vt:lpstr>
      <vt:lpstr>Times New Roman Bold</vt:lpstr>
      <vt:lpstr>Wingdings</vt:lpstr>
      <vt:lpstr>Thème Office</vt:lpstr>
      <vt:lpstr>Conception personnalisée</vt:lpstr>
      <vt:lpstr>6G-NTN | Template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3GPP NTN Evolution into 6G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Natalia Vicente</dc:creator>
  <cp:lastModifiedBy>Jaffar, Munira</cp:lastModifiedBy>
  <cp:revision>49</cp:revision>
  <dcterms:created xsi:type="dcterms:W3CDTF">2024-03-14T22:15:44Z</dcterms:created>
  <dcterms:modified xsi:type="dcterms:W3CDTF">2025-02-17T15:28:58Z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6a8fad4f-3b95-4ca8-8f86-7300f3ae7664</vt:lpwstr>
  </property>
  <property fmtid="{D5CDD505-2E9C-101B-9397-08002B2CF9AE}" pid="3" name="LABEL">
    <vt:lpwstr>N</vt:lpwstr>
  </property>
  <property fmtid="{D5CDD505-2E9C-101B-9397-08002B2CF9AE}" pid="4" name="Visual">
    <vt:lpwstr>0</vt:lpwstr>
  </property>
  <property fmtid="{D5CDD505-2E9C-101B-9397-08002B2CF9AE}" pid="5" name="ContentTypeId">
    <vt:lpwstr>0x010100A435C17EF73F9643B81E11DB966DE0DA</vt:lpwstr>
  </property>
  <property fmtid="{D5CDD505-2E9C-101B-9397-08002B2CF9AE}" pid="6" name="MediaServiceImageTags">
    <vt:lpwstr/>
  </property>
</Properties>
</file>