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8"/>
  </p:notesMasterIdLst>
  <p:handoutMasterIdLst>
    <p:handoutMasterId r:id="rId19"/>
  </p:handoutMasterIdLst>
  <p:sldIdLst>
    <p:sldId id="341" r:id="rId5"/>
    <p:sldId id="372" r:id="rId6"/>
    <p:sldId id="364" r:id="rId7"/>
    <p:sldId id="366" r:id="rId8"/>
    <p:sldId id="365" r:id="rId9"/>
    <p:sldId id="368" r:id="rId10"/>
    <p:sldId id="369" r:id="rId11"/>
    <p:sldId id="370" r:id="rId12"/>
    <p:sldId id="371" r:id="rId13"/>
    <p:sldId id="374" r:id="rId14"/>
    <p:sldId id="376" r:id="rId15"/>
    <p:sldId id="377" r:id="rId16"/>
    <p:sldId id="378" r:id="rId1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msung_SA6#69" initials="R" lastIdx="3" clrIdx="0">
    <p:extLst>
      <p:ext uri="{19B8F6BF-5375-455C-9EA6-DF929625EA0E}">
        <p15:presenceInfo xmlns:p15="http://schemas.microsoft.com/office/powerpoint/2012/main" userId="Samsung_SA6#69" providerId="None"/>
      </p:ext>
    </p:extLst>
  </p:cmAuthor>
  <p:cmAuthor id="2" name="Basu" initials="b" lastIdx="1" clrIdx="1">
    <p:extLst>
      <p:ext uri="{19B8F6BF-5375-455C-9EA6-DF929625EA0E}">
        <p15:presenceInfo xmlns:p15="http://schemas.microsoft.com/office/powerpoint/2012/main" userId="Basu"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AAFF4B-0BB5-438D-9EBF-E401EFAD573A}" v="30" dt="2025-10-14T12:03:24.8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81" d="100"/>
          <a:sy n="81" d="100"/>
        </p:scale>
        <p:origin x="336" y="3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ng Yue" userId="5ad55dac-6c7f-4ea6-ba85-4dd3e6729923" providerId="ADAL" clId="{5CAAFF4B-0BB5-438D-9EBF-E401EFAD573A}"/>
    <pc:docChg chg="undo redo custSel addSld delSld modSld">
      <pc:chgData name="Jing Yue" userId="5ad55dac-6c7f-4ea6-ba85-4dd3e6729923" providerId="ADAL" clId="{5CAAFF4B-0BB5-438D-9EBF-E401EFAD573A}" dt="2025-10-14T12:03:42.523" v="359" actId="108"/>
      <pc:docMkLst>
        <pc:docMk/>
      </pc:docMkLst>
      <pc:sldChg chg="addSp modSp mod">
        <pc:chgData name="Jing Yue" userId="5ad55dac-6c7f-4ea6-ba85-4dd3e6729923" providerId="ADAL" clId="{5CAAFF4B-0BB5-438D-9EBF-E401EFAD573A}" dt="2025-10-14T12:03:42.523" v="359" actId="108"/>
        <pc:sldMkLst>
          <pc:docMk/>
          <pc:sldMk cId="4059161397" sldId="372"/>
        </pc:sldMkLst>
        <pc:graphicFrameChg chg="add">
          <ac:chgData name="Jing Yue" userId="5ad55dac-6c7f-4ea6-ba85-4dd3e6729923" providerId="ADAL" clId="{5CAAFF4B-0BB5-438D-9EBF-E401EFAD573A}" dt="2025-10-14T10:03:08.860" v="8"/>
          <ac:graphicFrameMkLst>
            <pc:docMk/>
            <pc:sldMk cId="4059161397" sldId="372"/>
            <ac:graphicFrameMk id="2" creationId="{5A81AFF7-3E68-EFFA-5EA0-53C018456BDA}"/>
          </ac:graphicFrameMkLst>
        </pc:graphicFrameChg>
        <pc:graphicFrameChg chg="mod modGraphic">
          <ac:chgData name="Jing Yue" userId="5ad55dac-6c7f-4ea6-ba85-4dd3e6729923" providerId="ADAL" clId="{5CAAFF4B-0BB5-438D-9EBF-E401EFAD573A}" dt="2025-10-14T12:03:42.523" v="359" actId="108"/>
          <ac:graphicFrameMkLst>
            <pc:docMk/>
            <pc:sldMk cId="4059161397" sldId="372"/>
            <ac:graphicFrameMk id="8" creationId="{00000000-0000-0000-0000-000000000000}"/>
          </ac:graphicFrameMkLst>
        </pc:graphicFrameChg>
      </pc:sldChg>
      <pc:sldChg chg="modSp mod">
        <pc:chgData name="Jing Yue" userId="5ad55dac-6c7f-4ea6-ba85-4dd3e6729923" providerId="ADAL" clId="{5CAAFF4B-0BB5-438D-9EBF-E401EFAD573A}" dt="2025-10-14T12:01:10.122" v="282" actId="108"/>
        <pc:sldMkLst>
          <pc:docMk/>
          <pc:sldMk cId="1820052895" sldId="373"/>
        </pc:sldMkLst>
        <pc:graphicFrameChg chg="mod modGraphic">
          <ac:chgData name="Jing Yue" userId="5ad55dac-6c7f-4ea6-ba85-4dd3e6729923" providerId="ADAL" clId="{5CAAFF4B-0BB5-438D-9EBF-E401EFAD573A}" dt="2025-10-14T12:01:10.122" v="282" actId="108"/>
          <ac:graphicFrameMkLst>
            <pc:docMk/>
            <pc:sldMk cId="1820052895" sldId="373"/>
            <ac:graphicFrameMk id="8" creationId="{00000000-0000-0000-0000-000000000000}"/>
          </ac:graphicFrameMkLst>
        </pc:graphicFrameChg>
      </pc:sldChg>
      <pc:sldChg chg="addSp delSp modSp add del mod">
        <pc:chgData name="Jing Yue" userId="5ad55dac-6c7f-4ea6-ba85-4dd3e6729923" providerId="ADAL" clId="{5CAAFF4B-0BB5-438D-9EBF-E401EFAD573A}" dt="2025-10-14T11:56:26.351" v="208" actId="47"/>
        <pc:sldMkLst>
          <pc:docMk/>
          <pc:sldMk cId="0" sldId="375"/>
        </pc:sldMkLst>
        <pc:spChg chg="add del mod">
          <ac:chgData name="Jing Yue" userId="5ad55dac-6c7f-4ea6-ba85-4dd3e6729923" providerId="ADAL" clId="{5CAAFF4B-0BB5-438D-9EBF-E401EFAD573A}" dt="2025-10-14T10:14:01.326" v="60"/>
          <ac:spMkLst>
            <pc:docMk/>
            <pc:sldMk cId="0" sldId="375"/>
            <ac:spMk id="3" creationId="{96BE9CC4-16F6-E59A-A90D-4E4374E38900}"/>
          </ac:spMkLst>
        </pc:spChg>
        <pc:spChg chg="mod">
          <ac:chgData name="Jing Yue" userId="5ad55dac-6c7f-4ea6-ba85-4dd3e6729923" providerId="ADAL" clId="{5CAAFF4B-0BB5-438D-9EBF-E401EFAD573A}" dt="2025-10-14T11:47:31.851" v="68" actId="20577"/>
          <ac:spMkLst>
            <pc:docMk/>
            <pc:sldMk cId="0" sldId="375"/>
            <ac:spMk id="4" creationId="{00000000-0000-0000-0000-000000000000}"/>
          </ac:spMkLst>
        </pc:spChg>
        <pc:spChg chg="add mod">
          <ac:chgData name="Jing Yue" userId="5ad55dac-6c7f-4ea6-ba85-4dd3e6729923" providerId="ADAL" clId="{5CAAFF4B-0BB5-438D-9EBF-E401EFAD573A}" dt="2025-10-14T10:14:04.374" v="62" actId="20577"/>
          <ac:spMkLst>
            <pc:docMk/>
            <pc:sldMk cId="0" sldId="375"/>
            <ac:spMk id="5" creationId="{2F2CCD83-F4C5-8D43-D0EB-1DFF5EB0421F}"/>
          </ac:spMkLst>
        </pc:spChg>
        <pc:spChg chg="del">
          <ac:chgData name="Jing Yue" userId="5ad55dac-6c7f-4ea6-ba85-4dd3e6729923" providerId="ADAL" clId="{5CAAFF4B-0BB5-438D-9EBF-E401EFAD573A}" dt="2025-10-14T10:13:58.565" v="59" actId="478"/>
          <ac:spMkLst>
            <pc:docMk/>
            <pc:sldMk cId="0" sldId="375"/>
            <ac:spMk id="7170" creationId="{3794A7AC-F975-4B82-9FCA-9C67ECE03726}"/>
          </ac:spMkLst>
        </pc:spChg>
      </pc:sldChg>
      <pc:sldChg chg="modSp add mod">
        <pc:chgData name="Jing Yue" userId="5ad55dac-6c7f-4ea6-ba85-4dd3e6729923" providerId="ADAL" clId="{5CAAFF4B-0BB5-438D-9EBF-E401EFAD573A}" dt="2025-10-14T11:58:15.606" v="225" actId="27636"/>
        <pc:sldMkLst>
          <pc:docMk/>
          <pc:sldMk cId="2996652984" sldId="376"/>
        </pc:sldMkLst>
        <pc:spChg chg="mod">
          <ac:chgData name="Jing Yue" userId="5ad55dac-6c7f-4ea6-ba85-4dd3e6729923" providerId="ADAL" clId="{5CAAFF4B-0BB5-438D-9EBF-E401EFAD573A}" dt="2025-10-14T11:58:15.606" v="225" actId="27636"/>
          <ac:spMkLst>
            <pc:docMk/>
            <pc:sldMk cId="2996652984" sldId="376"/>
            <ac:spMk id="4" creationId="{F08E5B3C-3773-0641-4D84-B9EF3412D9C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6167836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436A03-6FA3-7BBA-21FB-4EC725B89A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E38F54-35E4-9DBA-D6CE-E1D0677CDD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78AA4B-ED24-D162-69AE-23F5E14337C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CAFC0FE-2302-05FF-C85D-BA886FD64195}"/>
              </a:ext>
            </a:extLst>
          </p:cNvPr>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1538379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62565-26F6-D9B6-7ECA-6D19ED0211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BD3B11-0FD8-B4E6-B1CD-7D806D1592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5A904F-9ADD-7230-B938-301D24976AD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B182158-FFC5-95B9-6109-AE19830FDC80}"/>
              </a:ext>
            </a:extLst>
          </p:cNvPr>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104463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9</a:t>
            </a:fld>
            <a:endParaRPr lang="en-GB" altLang="en-US"/>
          </a:p>
        </p:txBody>
      </p:sp>
    </p:spTree>
    <p:extLst>
      <p:ext uri="{BB962C8B-B14F-4D97-AF65-F5344CB8AC3E}">
        <p14:creationId xmlns:p14="http://schemas.microsoft.com/office/powerpoint/2010/main" val="17749431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62565-26F6-D9B6-7ECA-6D19ED0211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BD3B11-0FD8-B4E6-B1CD-7D806D1592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5A904F-9ADD-7230-B938-301D24976AD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B182158-FFC5-95B9-6109-AE19830FDC80}"/>
              </a:ext>
            </a:extLst>
          </p:cNvPr>
          <p:cNvSpPr>
            <a:spLocks noGrp="1"/>
          </p:cNvSpPr>
          <p:nvPr>
            <p:ph type="sldNum" sz="quarter" idx="5"/>
          </p:nvPr>
        </p:nvSpPr>
        <p:spPr/>
        <p:txBody>
          <a:bodyPr/>
          <a:lstStyle/>
          <a:p>
            <a:pPr>
              <a:defRPr/>
            </a:pPr>
            <a:fld id="{ECB452CC-48C9-4997-9257-C682E2A70ECE}" type="slidenum">
              <a:rPr lang="en-GB" altLang="en-US" smtClean="0"/>
              <a:pPr>
                <a:defRPr/>
              </a:pPr>
              <a:t>10</a:t>
            </a:fld>
            <a:endParaRPr lang="en-GB" altLang="en-US"/>
          </a:p>
        </p:txBody>
      </p:sp>
    </p:spTree>
    <p:extLst>
      <p:ext uri="{BB962C8B-B14F-4D97-AF65-F5344CB8AC3E}">
        <p14:creationId xmlns:p14="http://schemas.microsoft.com/office/powerpoint/2010/main" val="28849749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#69</a:t>
            </a:r>
          </a:p>
          <a:p>
            <a:pPr eaLnBrk="1" hangingPunct="1">
              <a:defRPr/>
            </a:pPr>
            <a:r>
              <a:rPr lang="en-IN" altLang="en-US" sz="1200" b="1" dirty="0">
                <a:latin typeface="Arial "/>
              </a:rPr>
              <a:t>Wuhan, China 13th – 17th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S6-254708</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7" y="1709738"/>
            <a:ext cx="8806251" cy="2852737"/>
          </a:xfrm>
        </p:spPr>
        <p:txBody>
          <a:bodyPr/>
          <a:lstStyle/>
          <a:p>
            <a:pPr eaLnBrk="1" hangingPunct="1"/>
            <a:r>
              <a:rPr lang="en-IN" sz="4800" b="1" dirty="0">
                <a:latin typeface="Arial-BoldMT"/>
              </a:rPr>
              <a:t>NWM WA2 Way forward</a:t>
            </a:r>
            <a:br>
              <a:rPr lang="en-IN" sz="4800" b="1" dirty="0">
                <a:latin typeface="Arial-BoldMT"/>
              </a:rPr>
            </a:br>
            <a:r>
              <a:rPr lang="en-IN" sz="2800" dirty="0">
                <a:latin typeface="Arial-BoldMT"/>
              </a:rPr>
              <a:t>WA2 : Application Enabler Service Aspects</a:t>
            </a:r>
            <a:r>
              <a:rPr lang="en-IN" sz="4800" b="1" dirty="0">
                <a:latin typeface="Arial-BoldMT"/>
              </a:rPr>
              <a:t/>
            </a:r>
            <a:br>
              <a:rPr lang="en-IN" sz="4800" b="1" dirty="0">
                <a:latin typeface="Arial-BoldMT"/>
              </a:rPr>
            </a:br>
            <a:endParaRPr lang="en-GB" altLang="en-US" sz="4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Moderator, Samsung, Interdigital</a:t>
            </a:r>
          </a:p>
          <a:p>
            <a:pPr marL="0" indent="0" eaLnBrk="1" hangingPunct="1">
              <a:buFontTx/>
              <a:buNone/>
            </a:pPr>
            <a:r>
              <a:rPr lang="en-GB" altLang="en-US" dirty="0"/>
              <a:t>basavarajjp@samsung.com</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DBB0C9-8967-7E44-FF31-B831303D69AB}"/>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BAD2DE88-6169-22E6-39F7-193AA26C9AE1}"/>
              </a:ext>
            </a:extLst>
          </p:cNvPr>
          <p:cNvSpPr>
            <a:spLocks noGrp="1"/>
          </p:cNvSpPr>
          <p:nvPr>
            <p:ph type="title"/>
          </p:nvPr>
        </p:nvSpPr>
        <p:spPr>
          <a:xfrm>
            <a:off x="838200" y="585772"/>
            <a:ext cx="10515600" cy="838200"/>
          </a:xfrm>
        </p:spPr>
        <p:txBody>
          <a:bodyPr/>
          <a:lstStyle/>
          <a:p>
            <a:r>
              <a:rPr lang="en-GB" altLang="en-US" sz="2800" dirty="0"/>
              <a:t>WA2: </a:t>
            </a:r>
            <a:r>
              <a:rPr lang="en-GB" altLang="en-US" sz="2800" dirty="0">
                <a:solidFill>
                  <a:srgbClr val="0066FF"/>
                </a:solidFill>
              </a:rPr>
              <a:t>Application Enablers Services</a:t>
            </a:r>
            <a:br>
              <a:rPr lang="en-GB" altLang="en-US" sz="2800" dirty="0">
                <a:solidFill>
                  <a:srgbClr val="0066FF"/>
                </a:solidFill>
              </a:rPr>
            </a:br>
            <a:r>
              <a:rPr lang="en-GB" altLang="en-US" sz="2800" dirty="0"/>
              <a:t>WT2.6:</a:t>
            </a:r>
            <a:r>
              <a:rPr lang="en-GB" altLang="en-US" sz="2800" dirty="0">
                <a:solidFill>
                  <a:srgbClr val="0066FF"/>
                </a:solidFill>
              </a:rPr>
              <a:t> Application Data Service</a:t>
            </a:r>
          </a:p>
        </p:txBody>
      </p:sp>
      <p:sp>
        <p:nvSpPr>
          <p:cNvPr id="4" name="Content Placeholder 3">
            <a:extLst>
              <a:ext uri="{FF2B5EF4-FFF2-40B4-BE49-F238E27FC236}">
                <a16:creationId xmlns:a16="http://schemas.microsoft.com/office/drawing/2014/main" id="{14579E85-2BA5-90C7-7421-2FB2FB301502}"/>
              </a:ext>
            </a:extLst>
          </p:cNvPr>
          <p:cNvSpPr>
            <a:spLocks noGrp="1"/>
          </p:cNvSpPr>
          <p:nvPr>
            <p:ph idx="1"/>
          </p:nvPr>
        </p:nvSpPr>
        <p:spPr>
          <a:xfrm>
            <a:off x="520065" y="2678450"/>
            <a:ext cx="11485122" cy="3496209"/>
          </a:xfrm>
        </p:spPr>
        <p:txBody>
          <a:bodyPr/>
          <a:lstStyle/>
          <a:p>
            <a:r>
              <a:rPr lang="en-IN" sz="2000" b="1" dirty="0"/>
              <a:t>Additional Clarifications at SA6#69</a:t>
            </a:r>
            <a:endParaRPr lang="en-US" sz="1400" dirty="0">
              <a:solidFill>
                <a:srgbClr val="0066FF"/>
              </a:solidFill>
            </a:endParaRPr>
          </a:p>
          <a:p>
            <a:pPr lvl="1"/>
            <a:r>
              <a:rPr lang="en-US" sz="1200" b="1" u="sng" dirty="0"/>
              <a:t>Clarify how WT2.6 relates to work in SA2/SA5</a:t>
            </a:r>
            <a:endParaRPr lang="en-US" sz="1200" dirty="0"/>
          </a:p>
          <a:p>
            <a:pPr lvl="2"/>
            <a:r>
              <a:rPr lang="en-US" sz="1200" dirty="0"/>
              <a:t>SA2 and SA5 are investigating support for data framework – whether this data framework will be end-to-end and will support management of application layer data is not decided.</a:t>
            </a:r>
          </a:p>
          <a:p>
            <a:pPr lvl="2"/>
            <a:r>
              <a:rPr lang="en-US" sz="1200" dirty="0"/>
              <a:t>SA recommends in LS S6-254018 that SA2 and SA5 continue studying data framework in parallel for the 6G study.</a:t>
            </a:r>
          </a:p>
          <a:p>
            <a:pPr lvl="2"/>
            <a:r>
              <a:rPr lang="en-US" sz="1200" dirty="0"/>
              <a:t>It is important SA6 performs such analysis in 6G to (1) study support of application layer data-centric use cases and (2) to determine requirements for an application data management framework to support such use cases.</a:t>
            </a:r>
          </a:p>
          <a:p>
            <a:pPr lvl="3"/>
            <a:r>
              <a:rPr lang="en-US" sz="1200" dirty="0"/>
              <a:t>If a 3GPP end-to-end data framework is pursued in the future, SA6 requirements will be needed as an input to ensure such framework can be used by SA6 application enablers.</a:t>
            </a:r>
          </a:p>
          <a:p>
            <a:pPr lvl="3"/>
            <a:r>
              <a:rPr lang="en-US" sz="1200" dirty="0"/>
              <a:t>If 3GPP an end-to-end data framework is not pursued in the future, SA6 requirements will be needed as an input to SA6 normative work for defining such application data management framework.</a:t>
            </a:r>
          </a:p>
          <a:p>
            <a:pPr lvl="2"/>
            <a:r>
              <a:rPr lang="en-US" sz="1200" dirty="0"/>
              <a:t>Thus, the proposed way forward is to study application data management framework in 6G.</a:t>
            </a:r>
          </a:p>
          <a:p>
            <a:pPr lvl="1"/>
            <a:r>
              <a:rPr lang="en-US" sz="1200" b="1" u="sng" dirty="0"/>
              <a:t>Clarify WT2.6 scope </a:t>
            </a:r>
            <a:endParaRPr lang="en-US" sz="1200" dirty="0"/>
          </a:p>
          <a:p>
            <a:pPr lvl="2"/>
            <a:r>
              <a:rPr lang="en-US" sz="1200" dirty="0"/>
              <a:t>The scope proposed in S6-254329 is </a:t>
            </a:r>
          </a:p>
          <a:p>
            <a:pPr lvl="3"/>
            <a:r>
              <a:rPr lang="en-US" sz="1200" dirty="0"/>
              <a:t>consider application layer data management, including data from VAL server/client &amp; application enablers</a:t>
            </a:r>
          </a:p>
          <a:p>
            <a:pPr lvl="3"/>
            <a:r>
              <a:rPr lang="en-US" sz="1200" dirty="0"/>
              <a:t>consider application layer data storage, exposure, lifecycle management, consistency/integrity and subject to user consent aspects</a:t>
            </a:r>
          </a:p>
          <a:p>
            <a:pPr lvl="1"/>
            <a:endParaRPr lang="en-US" sz="1400" dirty="0">
              <a:solidFill>
                <a:srgbClr val="0066FF"/>
              </a:solidFill>
            </a:endParaRPr>
          </a:p>
        </p:txBody>
      </p:sp>
      <p:graphicFrame>
        <p:nvGraphicFramePr>
          <p:cNvPr id="7" name="Content Placeholder 2">
            <a:extLst>
              <a:ext uri="{FF2B5EF4-FFF2-40B4-BE49-F238E27FC236}">
                <a16:creationId xmlns:a16="http://schemas.microsoft.com/office/drawing/2014/main" id="{A04DE078-E0B3-273D-A5A7-27E7911FE9EB}"/>
              </a:ext>
            </a:extLst>
          </p:cNvPr>
          <p:cNvGraphicFramePr>
            <a:graphicFrameLocks/>
          </p:cNvGraphicFramePr>
          <p:nvPr/>
        </p:nvGraphicFramePr>
        <p:xfrm>
          <a:off x="780927" y="1825010"/>
          <a:ext cx="10630146" cy="85344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800" dirty="0">
                          <a:effectLst/>
                          <a:latin typeface="Arial" panose="020B0604020202020204" pitchFamily="34" charset="0"/>
                          <a:ea typeface="DengXian"/>
                        </a:rPr>
                        <a:t>Candidate Work Task</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Support</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Do not support</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Moderator Remarks</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WT2.6: Architecture and functionalities to support application enablement layer data (e.g. AI data, sensing data) service, including handle of application enablement layer data from different application enablers (e.g. application data collection, process, storage, distribution, and exposure, etc.).</a:t>
                      </a:r>
                      <a:endParaRPr lang="en-US"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Interdigital, CATT, Lenovo, CMCC, Apple, ZTE, Ericsson, Nokia</a:t>
                      </a:r>
                      <a:endParaRPr lang="en-US"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Samsung</a:t>
                      </a:r>
                      <a:endParaRPr lang="en-US"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Important, Split between SA2, SA5 and SA6, Separate WA, Merge with WA3 and WA6</a:t>
                      </a:r>
                      <a:endParaRPr lang="en-US"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Offline, </a:t>
            </a:r>
            <a:r>
              <a:rPr lang="en-GB" altLang="en-US" sz="1200" b="1" dirty="0">
                <a:solidFill>
                  <a:srgbClr val="0066FF"/>
                </a:solidFill>
              </a:rPr>
              <a:t>Interdigital</a:t>
            </a:r>
            <a:endParaRPr lang="en-GB" altLang="en-US" sz="1200" dirty="0">
              <a:solidFill>
                <a:srgbClr val="0066FF"/>
              </a:solidFill>
            </a:endParaRPr>
          </a:p>
        </p:txBody>
      </p:sp>
    </p:spTree>
    <p:extLst>
      <p:ext uri="{BB962C8B-B14F-4D97-AF65-F5344CB8AC3E}">
        <p14:creationId xmlns:p14="http://schemas.microsoft.com/office/powerpoint/2010/main" val="60974625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12C9AC-3045-D948-48FF-DF41A3B64330}"/>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08E5B3C-3773-0641-4D84-B9EF3412D9C5}"/>
              </a:ext>
            </a:extLst>
          </p:cNvPr>
          <p:cNvSpPr>
            <a:spLocks noGrp="1"/>
          </p:cNvSpPr>
          <p:nvPr>
            <p:ph idx="1"/>
          </p:nvPr>
        </p:nvSpPr>
        <p:spPr>
          <a:xfrm>
            <a:off x="139352" y="2317460"/>
            <a:ext cx="11913295" cy="4017352"/>
          </a:xfrm>
        </p:spPr>
        <p:txBody>
          <a:bodyPr>
            <a:normAutofit fontScale="70000" lnSpcReduction="20000"/>
          </a:bodyPr>
          <a:lstStyle/>
          <a:p>
            <a:r>
              <a:rPr lang="en-IN" b="1" dirty="0"/>
              <a:t>Summary of comments</a:t>
            </a:r>
          </a:p>
          <a:p>
            <a:pPr lvl="1"/>
            <a:r>
              <a:rPr lang="en-IN" sz="2100" dirty="0">
                <a:solidFill>
                  <a:srgbClr val="0066FF"/>
                </a:solidFill>
              </a:rPr>
              <a:t>Need clarification on what for 6G: </a:t>
            </a:r>
            <a:r>
              <a:rPr lang="en-IN" sz="2100" dirty="0" err="1">
                <a:solidFill>
                  <a:srgbClr val="0066FF"/>
                </a:solidFill>
              </a:rPr>
              <a:t>InterDigital</a:t>
            </a:r>
            <a:r>
              <a:rPr lang="en-IN" sz="2100" dirty="0">
                <a:solidFill>
                  <a:srgbClr val="0066FF"/>
                </a:solidFill>
              </a:rPr>
              <a:t>, CATT, Samsung</a:t>
            </a:r>
          </a:p>
          <a:p>
            <a:pPr lvl="1"/>
            <a:r>
              <a:rPr lang="en-IN" sz="2100" dirty="0">
                <a:solidFill>
                  <a:srgbClr val="0066FF"/>
                </a:solidFill>
              </a:rPr>
              <a:t>Need clarification on what’s related and what’s different from the 5GA </a:t>
            </a:r>
            <a:r>
              <a:rPr lang="en-IN" sz="2100" dirty="0" err="1">
                <a:solidFill>
                  <a:srgbClr val="0066FF"/>
                </a:solidFill>
              </a:rPr>
              <a:t>EnergySys_APP</a:t>
            </a:r>
            <a:r>
              <a:rPr lang="en-IN" sz="2100" dirty="0">
                <a:solidFill>
                  <a:srgbClr val="0066FF"/>
                </a:solidFill>
              </a:rPr>
              <a:t>: </a:t>
            </a:r>
            <a:r>
              <a:rPr lang="en-IN" sz="2100" dirty="0" err="1">
                <a:solidFill>
                  <a:srgbClr val="0066FF"/>
                </a:solidFill>
              </a:rPr>
              <a:t>InterDigital</a:t>
            </a:r>
            <a:r>
              <a:rPr lang="en-IN" sz="2100" dirty="0">
                <a:solidFill>
                  <a:srgbClr val="0066FF"/>
                </a:solidFill>
              </a:rPr>
              <a:t>, Nokia, CMCC, Samsung</a:t>
            </a:r>
          </a:p>
          <a:p>
            <a:pPr lvl="1"/>
            <a:r>
              <a:rPr lang="en-IN" sz="2100" dirty="0">
                <a:solidFill>
                  <a:srgbClr val="0066FF"/>
                </a:solidFill>
              </a:rPr>
              <a:t>The relationships with WT4.4 and WT4.5: CATT, CMCC</a:t>
            </a:r>
          </a:p>
          <a:p>
            <a:pPr lvl="1"/>
            <a:r>
              <a:rPr lang="en-US" sz="2100" dirty="0">
                <a:solidFill>
                  <a:srgbClr val="0066FF"/>
                </a:solidFill>
              </a:rPr>
              <a:t>What is meant by ”Energy-driven enablement”: CMCC</a:t>
            </a:r>
            <a:endParaRPr lang="en-IN" sz="2100" dirty="0">
              <a:solidFill>
                <a:srgbClr val="0066FF"/>
              </a:solidFill>
            </a:endParaRPr>
          </a:p>
          <a:p>
            <a:pPr lvl="1"/>
            <a:r>
              <a:rPr lang="en-US" sz="2100" dirty="0">
                <a:solidFill>
                  <a:srgbClr val="0066FF"/>
                </a:solidFill>
              </a:rPr>
              <a:t>WT4.6 may be reasonable, but UE power saving aspects can be left to RAN.</a:t>
            </a:r>
            <a:r>
              <a:rPr lang="en-IN" sz="2100" dirty="0">
                <a:solidFill>
                  <a:srgbClr val="0066FF"/>
                </a:solidFill>
              </a:rPr>
              <a:t>: Apple</a:t>
            </a:r>
          </a:p>
          <a:p>
            <a:r>
              <a:rPr lang="en-IN" b="1" dirty="0"/>
              <a:t>Justification/Clarification</a:t>
            </a:r>
          </a:p>
          <a:p>
            <a:pPr lvl="1"/>
            <a:r>
              <a:rPr lang="en-IN" sz="2100" dirty="0">
                <a:solidFill>
                  <a:srgbClr val="0066FF"/>
                </a:solidFill>
              </a:rPr>
              <a:t>Background: TR 22.870 has use cased related to energy efficiency and energy saving. Most of the UCs are application related,  for example: </a:t>
            </a:r>
          </a:p>
          <a:p>
            <a:pPr lvl="2"/>
            <a:r>
              <a:rPr lang="en-US" sz="2100" dirty="0">
                <a:solidFill>
                  <a:srgbClr val="0066FF"/>
                </a:solidFill>
              </a:rPr>
              <a:t>Energy efficiency and energy saving requirements for supporting the new capabilities under different application scenarios in 6G for UE and Network</a:t>
            </a:r>
          </a:p>
          <a:p>
            <a:pPr lvl="2"/>
            <a:r>
              <a:rPr lang="en-US" sz="2100" dirty="0">
                <a:solidFill>
                  <a:srgbClr val="0066FF"/>
                </a:solidFill>
              </a:rPr>
              <a:t>Suitable energy saving methods for different application scenarios considering performance characteristics and energy-related characteristics</a:t>
            </a:r>
          </a:p>
          <a:p>
            <a:pPr lvl="2"/>
            <a:r>
              <a:rPr lang="en-US" sz="2100" dirty="0">
                <a:solidFill>
                  <a:srgbClr val="0066FF"/>
                </a:solidFill>
              </a:rPr>
              <a:t>Based on the different application requirements, study what enablement energy efficiency and energy saving services are needed</a:t>
            </a:r>
            <a:endParaRPr lang="en-IN" sz="2100" dirty="0">
              <a:solidFill>
                <a:srgbClr val="0066FF"/>
              </a:solidFill>
            </a:endParaRPr>
          </a:p>
          <a:p>
            <a:r>
              <a:rPr lang="en-IN" b="1" dirty="0"/>
              <a:t>Way forward (revise wording to clarify WT)</a:t>
            </a:r>
          </a:p>
          <a:p>
            <a:pPr lvl="1"/>
            <a:r>
              <a:rPr lang="en-US" sz="2100" dirty="0">
                <a:solidFill>
                  <a:srgbClr val="0066FF"/>
                </a:solidFill>
              </a:rPr>
              <a:t>WT title renaming to: Energy Enablement Features</a:t>
            </a:r>
            <a:endParaRPr lang="en-IN" sz="2100" dirty="0">
              <a:solidFill>
                <a:srgbClr val="0066FF"/>
              </a:solidFill>
            </a:endParaRPr>
          </a:p>
          <a:p>
            <a:pPr lvl="1"/>
            <a:r>
              <a:rPr lang="en-IN" sz="2100" dirty="0">
                <a:solidFill>
                  <a:srgbClr val="0066FF"/>
                </a:solidFill>
              </a:rPr>
              <a:t>Further work to detail more the WT description and the understanding of how </a:t>
            </a:r>
            <a:r>
              <a:rPr lang="en-US" sz="2100" dirty="0">
                <a:solidFill>
                  <a:srgbClr val="0066FF"/>
                </a:solidFill>
              </a:rPr>
              <a:t>energy efficiency and energy saving UCs </a:t>
            </a:r>
            <a:r>
              <a:rPr lang="en-IN" sz="2100" dirty="0">
                <a:solidFill>
                  <a:srgbClr val="0066FF"/>
                </a:solidFill>
              </a:rPr>
              <a:t>(e.g., from SA1) can be used in SA6 for 6G</a:t>
            </a:r>
          </a:p>
        </p:txBody>
      </p:sp>
      <p:graphicFrame>
        <p:nvGraphicFramePr>
          <p:cNvPr id="7" name="Content Placeholder 2">
            <a:extLst>
              <a:ext uri="{FF2B5EF4-FFF2-40B4-BE49-F238E27FC236}">
                <a16:creationId xmlns:a16="http://schemas.microsoft.com/office/drawing/2014/main" id="{4E7AD06E-4396-D062-1AC7-442D01D92FC4}"/>
              </a:ext>
            </a:extLst>
          </p:cNvPr>
          <p:cNvGraphicFramePr>
            <a:graphicFrameLocks/>
          </p:cNvGraphicFramePr>
          <p:nvPr/>
        </p:nvGraphicFramePr>
        <p:xfrm>
          <a:off x="593104" y="1800385"/>
          <a:ext cx="10630146" cy="50292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buNone/>
                      </a:pPr>
                      <a:r>
                        <a:rPr lang="en-US" sz="1000">
                          <a:effectLst/>
                          <a:latin typeface="Arial" panose="020B0604020202020204" pitchFamily="34" charset="0"/>
                          <a:ea typeface="Malgun Gothic" panose="020B0503020000020004" pitchFamily="34" charset="-127"/>
                        </a:rPr>
                        <a:t>WT4.6: Energy driven enablement features</a:t>
                      </a:r>
                      <a:endParaRPr lang="en-SE"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Lenovo, Ericsson</a:t>
                      </a:r>
                      <a:endParaRPr lang="en-SE"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Interdigital, Nokia, CMCC, Samsung, Apple</a:t>
                      </a:r>
                      <a:endParaRPr lang="en-SE"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dirty="0">
                          <a:effectLst/>
                          <a:latin typeface="Arial" panose="020B0604020202020204" pitchFamily="34" charset="0"/>
                          <a:ea typeface="Malgun Gothic" panose="020B0503020000020004" pitchFamily="34" charset="-127"/>
                        </a:rPr>
                        <a:t>Need clarification, Gap analysis, Relation with WT4.4 and WT4.5</a:t>
                      </a:r>
                      <a:endParaRPr lang="en-SE"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5" name="Title 1">
            <a:extLst>
              <a:ext uri="{FF2B5EF4-FFF2-40B4-BE49-F238E27FC236}">
                <a16:creationId xmlns:a16="http://schemas.microsoft.com/office/drawing/2014/main" id="{F66FB0AA-2E99-2724-9A17-59763C13DD76}"/>
              </a:ext>
            </a:extLst>
          </p:cNvPr>
          <p:cNvSpPr>
            <a:spLocks noGrp="1"/>
          </p:cNvSpPr>
          <p:nvPr>
            <p:ph type="title"/>
          </p:nvPr>
        </p:nvSpPr>
        <p:spPr>
          <a:xfrm>
            <a:off x="838200" y="585788"/>
            <a:ext cx="10515600" cy="1104900"/>
          </a:xfrm>
        </p:spPr>
        <p:txBody>
          <a:bodyPr/>
          <a:lstStyle/>
          <a:p>
            <a:r>
              <a:rPr lang="en-GB" altLang="en-US" sz="3200" dirty="0"/>
              <a:t>WA2: Application Enabler Service Aspects; WT2.7</a:t>
            </a:r>
            <a:endParaRPr lang="en-GB" altLang="en-US" sz="3200" dirty="0">
              <a:solidFill>
                <a:srgbClr val="0066FF"/>
              </a:solidFill>
            </a:endParaRPr>
          </a:p>
        </p:txBody>
      </p:sp>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Offline, Ericsson</a:t>
            </a:r>
            <a:endParaRPr lang="en-GB" altLang="en-US" sz="1200" dirty="0">
              <a:solidFill>
                <a:srgbClr val="0066FF"/>
              </a:solidFill>
            </a:endParaRPr>
          </a:p>
        </p:txBody>
      </p:sp>
    </p:spTree>
    <p:extLst>
      <p:ext uri="{BB962C8B-B14F-4D97-AF65-F5344CB8AC3E}">
        <p14:creationId xmlns:p14="http://schemas.microsoft.com/office/powerpoint/2010/main" val="299665298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600" b="1" dirty="0"/>
              <a:t>Way forward </a:t>
            </a:r>
            <a:r>
              <a:rPr lang="en-IN" sz="3600" b="1" dirty="0" smtClean="0"/>
              <a:t>(</a:t>
            </a:r>
            <a:r>
              <a:rPr lang="en-IN" sz="3600" b="1" dirty="0" smtClean="0">
                <a:solidFill>
                  <a:srgbClr val="FF0000"/>
                </a:solidFill>
              </a:rPr>
              <a:t>Proposed</a:t>
            </a:r>
            <a:r>
              <a:rPr lang="en-IN" sz="3600" b="1" dirty="0" smtClean="0"/>
              <a:t>)</a:t>
            </a:r>
            <a:r>
              <a:rPr lang="en-IN" sz="3600" dirty="0"/>
              <a:t/>
            </a:r>
            <a:br>
              <a:rPr lang="en-IN" sz="3600" dirty="0"/>
            </a:br>
            <a:r>
              <a:rPr lang="en-IN" sz="3600" dirty="0"/>
              <a:t>WA2 : Application Enabler Service Aspects</a:t>
            </a:r>
          </a:p>
        </p:txBody>
      </p:sp>
      <p:graphicFrame>
        <p:nvGraphicFramePr>
          <p:cNvPr id="8" name="Table 7"/>
          <p:cNvGraphicFramePr>
            <a:graphicFrameLocks noGrp="1"/>
          </p:cNvGraphicFramePr>
          <p:nvPr>
            <p:extLst>
              <p:ext uri="{D42A27DB-BD31-4B8C-83A1-F6EECF244321}">
                <p14:modId xmlns:p14="http://schemas.microsoft.com/office/powerpoint/2010/main" val="1882593526"/>
              </p:ext>
            </p:extLst>
          </p:nvPr>
        </p:nvGraphicFramePr>
        <p:xfrm>
          <a:off x="171081" y="1772530"/>
          <a:ext cx="11901244" cy="3743021"/>
        </p:xfrm>
        <a:graphic>
          <a:graphicData uri="http://schemas.openxmlformats.org/drawingml/2006/table">
            <a:tbl>
              <a:tblPr firstRow="1" firstCol="1" bandRow="1"/>
              <a:tblGrid>
                <a:gridCol w="3297740">
                  <a:extLst>
                    <a:ext uri="{9D8B030D-6E8A-4147-A177-3AD203B41FA5}">
                      <a16:colId xmlns:a16="http://schemas.microsoft.com/office/drawing/2014/main" val="2532290280"/>
                    </a:ext>
                  </a:extLst>
                </a:gridCol>
                <a:gridCol w="4294976">
                  <a:extLst>
                    <a:ext uri="{9D8B030D-6E8A-4147-A177-3AD203B41FA5}">
                      <a16:colId xmlns:a16="http://schemas.microsoft.com/office/drawing/2014/main" val="2667516614"/>
                    </a:ext>
                  </a:extLst>
                </a:gridCol>
                <a:gridCol w="880929">
                  <a:extLst>
                    <a:ext uri="{9D8B030D-6E8A-4147-A177-3AD203B41FA5}">
                      <a16:colId xmlns:a16="http://schemas.microsoft.com/office/drawing/2014/main" val="3558900129"/>
                    </a:ext>
                  </a:extLst>
                </a:gridCol>
                <a:gridCol w="2183278">
                  <a:extLst>
                    <a:ext uri="{9D8B030D-6E8A-4147-A177-3AD203B41FA5}">
                      <a16:colId xmlns:a16="http://schemas.microsoft.com/office/drawing/2014/main" val="3428717078"/>
                    </a:ext>
                  </a:extLst>
                </a:gridCol>
                <a:gridCol w="1244321">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(to NWM#1)</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(Revised in SA6#69)</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Volunteer</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algn="ctr" defTabSz="914400" rtl="0" eaLnBrk="1" latinLnBrk="0" hangingPunct="1">
                        <a:spcAft>
                          <a:spcPts val="0"/>
                        </a:spcAft>
                      </a:pPr>
                      <a:r>
                        <a:rPr lang="en-IN" sz="1100" b="1" kern="1200" dirty="0" smtClean="0">
                          <a:solidFill>
                            <a:schemeClr val="tx1"/>
                          </a:solidFill>
                          <a:effectLst/>
                          <a:latin typeface="Arial" panose="020B0604020202020204" pitchFamily="34" charset="0"/>
                          <a:ea typeface="Malgun Gothic" panose="020B0503020000020004" pitchFamily="34" charset="-127"/>
                          <a:cs typeface="+mn-cs"/>
                        </a:rPr>
                        <a:t>Stable or open issues?</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algn="ctr" defTabSz="914400" rtl="0" eaLnBrk="1" latinLnBrk="0" hangingPunct="1">
                        <a:spcAft>
                          <a:spcPts val="0"/>
                        </a:spcAft>
                      </a:pPr>
                      <a:r>
                        <a:rPr lang="en-US" sz="1100" b="1" kern="1200" dirty="0" smtClean="0">
                          <a:solidFill>
                            <a:schemeClr val="tx1"/>
                          </a:solidFill>
                          <a:effectLst/>
                          <a:latin typeface="Arial" panose="020B0604020202020204" pitchFamily="34" charset="0"/>
                          <a:ea typeface="Malgun Gothic" panose="020B0503020000020004" pitchFamily="34" charset="-127"/>
                          <a:cs typeface="+mn-cs"/>
                        </a:rPr>
                        <a:t>NWM#2 or SID?</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385159">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WT2.1: 6G Enabler integrated within 3GPP System for better positioning in 6G Landscape</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WT2.1: Representation of enabler layer within 3GPP 6G system, in coordination with other relevant WGs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Samsung</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Stable</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385159">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WT2.2: Holistic 6G Enabler that is simple to use by Verticals</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WT2.2: Holistic 6G Enabler that is simple to use by Verticals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No volunteer</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855739772"/>
                  </a:ext>
                </a:extLst>
              </a:tr>
              <a:tr h="387125">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WT2.3: </a:t>
                      </a:r>
                      <a:r>
                        <a:rPr lang="en-GB" sz="1200" dirty="0">
                          <a:effectLst/>
                          <a:latin typeface="Arial" panose="020B0604020202020204" pitchFamily="34" charset="0"/>
                          <a:ea typeface="Malgun Gothic" panose="020B0503020000020004" pitchFamily="34" charset="-127"/>
                          <a:cs typeface="Arial" panose="020B0604020202020204" pitchFamily="34" charset="0"/>
                        </a:rPr>
                        <a:t>Investigating application layer communication technologies including protocols, information used for traffic control, performance requirements, content delivery services (e.g.) </a:t>
                      </a:r>
                      <a:r>
                        <a:rPr lang="en-GB" sz="1200" dirty="0" err="1">
                          <a:effectLst/>
                          <a:latin typeface="Arial" panose="020B0604020202020204" pitchFamily="34" charset="0"/>
                          <a:ea typeface="Malgun Gothic" panose="020B0503020000020004" pitchFamily="34" charset="-127"/>
                          <a:cs typeface="Arial" panose="020B0604020202020204" pitchFamily="34" charset="0"/>
                        </a:rPr>
                        <a:t>analyzing</a:t>
                      </a:r>
                      <a:r>
                        <a:rPr lang="en-GB" sz="1200" dirty="0">
                          <a:effectLst/>
                          <a:latin typeface="Arial" panose="020B0604020202020204" pitchFamily="34" charset="0"/>
                          <a:ea typeface="Malgun Gothic" panose="020B0503020000020004" pitchFamily="34" charset="-127"/>
                          <a:cs typeface="Arial" panose="020B0604020202020204" pitchFamily="34" charset="0"/>
                        </a:rPr>
                        <a:t> exposure requirements on 3GPP system.</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5000"/>
                        </a:lnSpc>
                        <a:spcAft>
                          <a:spcPts val="0"/>
                        </a:spcAft>
                      </a:pPr>
                      <a:r>
                        <a:rPr lang="en-IN" sz="1200" dirty="0" smtClean="0">
                          <a:effectLst/>
                          <a:latin typeface="Aptos"/>
                          <a:ea typeface="Malgun Gothic" panose="020B0503020000020004" pitchFamily="34" charset="-127"/>
                          <a:cs typeface="Times New Roman" panose="02020603050405020304" pitchFamily="18" charset="0"/>
                        </a:rPr>
                        <a:t>WT2.3: To study </a:t>
                      </a:r>
                      <a:r>
                        <a:rPr lang="en-IN" sz="1200" dirty="0" smtClean="0">
                          <a:solidFill>
                            <a:srgbClr val="FF0000"/>
                          </a:solidFill>
                          <a:effectLst/>
                          <a:latin typeface="Aptos"/>
                          <a:ea typeface="Malgun Gothic" panose="020B0503020000020004" pitchFamily="34" charset="-127"/>
                          <a:cs typeface="Times New Roman" panose="02020603050405020304" pitchFamily="18" charset="0"/>
                        </a:rPr>
                        <a:t>application enabler requirements to </a:t>
                      </a:r>
                      <a:r>
                        <a:rPr lang="en-IN" sz="1200" dirty="0" smtClean="0">
                          <a:effectLst/>
                          <a:latin typeface="Aptos"/>
                          <a:ea typeface="Malgun Gothic" panose="020B0503020000020004" pitchFamily="34" charset="-127"/>
                          <a:cs typeface="Times New Roman" panose="02020603050405020304" pitchFamily="18" charset="0"/>
                        </a:rPr>
                        <a:t>support </a:t>
                      </a:r>
                      <a:r>
                        <a:rPr lang="en-IN" sz="1200" strike="sngStrike" dirty="0" smtClean="0">
                          <a:solidFill>
                            <a:srgbClr val="FF0000"/>
                          </a:solidFill>
                          <a:effectLst/>
                          <a:latin typeface="Aptos"/>
                          <a:ea typeface="Malgun Gothic" panose="020B0503020000020004" pitchFamily="34" charset="-127"/>
                          <a:cs typeface="Times New Roman" panose="02020603050405020304" pitchFamily="18" charset="0"/>
                        </a:rPr>
                        <a:t>for</a:t>
                      </a:r>
                      <a:r>
                        <a:rPr lang="en-IN" sz="1200" dirty="0" smtClean="0">
                          <a:solidFill>
                            <a:srgbClr val="FF0000"/>
                          </a:solidFill>
                          <a:effectLst/>
                          <a:latin typeface="Aptos"/>
                          <a:ea typeface="Malgun Gothic" panose="020B0503020000020004" pitchFamily="34" charset="-127"/>
                          <a:cs typeface="Times New Roman" panose="02020603050405020304" pitchFamily="18" charset="0"/>
                        </a:rPr>
                        <a:t> </a:t>
                      </a:r>
                      <a:r>
                        <a:rPr lang="en-IN" sz="1200" dirty="0" smtClean="0">
                          <a:effectLst/>
                          <a:latin typeface="Aptos"/>
                          <a:ea typeface="Malgun Gothic" panose="020B0503020000020004" pitchFamily="34" charset="-127"/>
                          <a:cs typeface="Times New Roman" panose="02020603050405020304" pitchFamily="18" charset="0"/>
                        </a:rPr>
                        <a:t>data exchange mechanisms </a:t>
                      </a:r>
                      <a:r>
                        <a:rPr lang="en-IN" sz="1200" strike="sngStrike" dirty="0" smtClean="0">
                          <a:solidFill>
                            <a:srgbClr val="FF0000"/>
                          </a:solidFill>
                          <a:effectLst/>
                          <a:latin typeface="Aptos"/>
                          <a:ea typeface="Malgun Gothic" panose="020B0503020000020004" pitchFamily="34" charset="-127"/>
                          <a:cs typeface="Times New Roman" panose="02020603050405020304" pitchFamily="18" charset="0"/>
                        </a:rPr>
                        <a:t>(e.g., real-time streaming, publish/subscribe, store-and-forward, etc.)</a:t>
                      </a:r>
                      <a:r>
                        <a:rPr lang="en-IN" sz="1200" dirty="0" smtClean="0">
                          <a:effectLst/>
                          <a:latin typeface="Aptos"/>
                          <a:ea typeface="Malgun Gothic" panose="020B0503020000020004" pitchFamily="34" charset="-127"/>
                          <a:cs typeface="Times New Roman" panose="02020603050405020304" pitchFamily="18" charset="0"/>
                        </a:rPr>
                        <a:t> relevant to 6G application use cases</a:t>
                      </a:r>
                      <a:r>
                        <a:rPr lang="en-IN" sz="1200" dirty="0" smtClean="0">
                          <a:solidFill>
                            <a:srgbClr val="FF0000"/>
                          </a:solidFill>
                          <a:effectLst/>
                          <a:latin typeface="Aptos"/>
                          <a:ea typeface="Malgun Gothic" panose="020B0503020000020004" pitchFamily="34" charset="-127"/>
                          <a:cs typeface="Times New Roman" panose="02020603050405020304" pitchFamily="18" charset="0"/>
                        </a:rPr>
                        <a:t>, such as real-time streaming, publish/subscribe, store-and-forward or AI related data exchange. </a:t>
                      </a:r>
                      <a:endParaRPr lang="en-IN" sz="1200" dirty="0" smtClean="0">
                        <a:effectLst/>
                        <a:latin typeface="Aptos"/>
                        <a:ea typeface="Malgun Gothic" panose="020B0503020000020004" pitchFamily="34" charset="-127"/>
                        <a:cs typeface="Times New Roman" panose="02020603050405020304" pitchFamily="18" charset="0"/>
                      </a:endParaRPr>
                    </a:p>
                    <a:p>
                      <a:pPr>
                        <a:lnSpc>
                          <a:spcPct val="107000"/>
                        </a:lnSpc>
                        <a:spcAft>
                          <a:spcPts val="0"/>
                        </a:spcAft>
                      </a:pPr>
                      <a:r>
                        <a:rPr lang="en-IN" sz="1200" i="1" dirty="0" smtClean="0">
                          <a:effectLst/>
                          <a:latin typeface="Arial" panose="020B0604020202020204" pitchFamily="34" charset="0"/>
                          <a:ea typeface="Malgun Gothic" panose="020B0503020000020004" pitchFamily="34" charset="-127"/>
                          <a:cs typeface="Arial" panose="020B0604020202020204" pitchFamily="34" charset="0"/>
                        </a:rPr>
                        <a:t>NOTE</a:t>
                      </a:r>
                      <a:r>
                        <a:rPr lang="en-IN" sz="1200" i="1" dirty="0">
                          <a:effectLst/>
                          <a:latin typeface="Arial" panose="020B0604020202020204" pitchFamily="34" charset="0"/>
                          <a:ea typeface="Malgun Gothic" panose="020B0503020000020004" pitchFamily="34" charset="-127"/>
                          <a:cs typeface="Arial" panose="020B0604020202020204" pitchFamily="34" charset="0"/>
                        </a:rPr>
                        <a:t>: Identified exposure requirements will be coordinated with WA1.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en-US"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Interdigital,</a:t>
                      </a:r>
                      <a:r>
                        <a:rPr lang="en-US" sz="1200" baseline="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 Huawei</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Needs more discussions</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033442446"/>
                  </a:ext>
                </a:extLst>
              </a:tr>
              <a:tr h="486962">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WT2.4: </a:t>
                      </a:r>
                      <a:r>
                        <a:rPr lang="en-GB" sz="1200" dirty="0">
                          <a:effectLst/>
                          <a:latin typeface="Arial" panose="020B0604020202020204" pitchFamily="34" charset="0"/>
                          <a:ea typeface="Malgun Gothic" panose="020B0503020000020004" pitchFamily="34" charset="-127"/>
                          <a:cs typeface="Arial" panose="020B0604020202020204" pitchFamily="34" charset="0"/>
                        </a:rPr>
                        <a:t>Investigating application layer mechanism for different 6G target applications, </a:t>
                      </a:r>
                      <a:r>
                        <a:rPr lang="en-GB" sz="1200" dirty="0" err="1">
                          <a:effectLst/>
                          <a:latin typeface="Arial" panose="020B0604020202020204" pitchFamily="34" charset="0"/>
                          <a:ea typeface="Malgun Gothic" panose="020B0503020000020004" pitchFamily="34" charset="-127"/>
                          <a:cs typeface="Arial" panose="020B0604020202020204" pitchFamily="34" charset="0"/>
                        </a:rPr>
                        <a:t>analyzing</a:t>
                      </a:r>
                      <a:r>
                        <a:rPr lang="en-GB" sz="1200" dirty="0">
                          <a:effectLst/>
                          <a:latin typeface="Arial" panose="020B0604020202020204" pitchFamily="34" charset="0"/>
                          <a:ea typeface="Malgun Gothic" panose="020B0503020000020004" pitchFamily="34" charset="-127"/>
                          <a:cs typeface="Arial" panose="020B0604020202020204" pitchFamily="34" charset="0"/>
                        </a:rPr>
                        <a:t> the information exposure requirements on 3GPP system.</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WT2.4 Investigate the requirements specified in 3GPP TR 22.870 which falls under the scope of application layer and identify the service requirements of application enabler layer.</a:t>
                      </a:r>
                    </a:p>
                    <a:p>
                      <a:pPr>
                        <a:lnSpc>
                          <a:spcPct val="107000"/>
                        </a:lnSpc>
                        <a:spcAft>
                          <a:spcPts val="0"/>
                        </a:spcAft>
                      </a:pPr>
                      <a:r>
                        <a:rPr lang="en-IN" sz="1200" i="1" dirty="0">
                          <a:effectLst/>
                          <a:latin typeface="Arial" panose="020B0604020202020204" pitchFamily="34" charset="0"/>
                          <a:ea typeface="Malgun Gothic" panose="020B0503020000020004" pitchFamily="34" charset="-127"/>
                          <a:cs typeface="Arial" panose="020B0604020202020204" pitchFamily="34" charset="0"/>
                        </a:rPr>
                        <a:t>NOTE : The requirements </a:t>
                      </a:r>
                      <a:r>
                        <a:rPr lang="en-IN" sz="1200" dirty="0" smtClean="0">
                          <a:solidFill>
                            <a:srgbClr val="FF0000"/>
                          </a:solidFill>
                          <a:effectLst/>
                          <a:latin typeface="Aptos"/>
                          <a:ea typeface="Malgun Gothic" panose="020B0503020000020004" pitchFamily="34" charset="-127"/>
                          <a:cs typeface="Times New Roman" panose="02020603050405020304" pitchFamily="18" charset="0"/>
                        </a:rPr>
                        <a:t>should not overlap with other WAs and </a:t>
                      </a:r>
                      <a:r>
                        <a:rPr lang="en-IN" sz="1200" i="1" dirty="0" smtClean="0">
                          <a:effectLst/>
                          <a:latin typeface="Arial" panose="020B0604020202020204" pitchFamily="34" charset="0"/>
                          <a:ea typeface="Malgun Gothic" panose="020B0503020000020004" pitchFamily="34" charset="-127"/>
                          <a:cs typeface="Arial" panose="020B0604020202020204" pitchFamily="34" charset="0"/>
                        </a:rPr>
                        <a:t>could </a:t>
                      </a:r>
                      <a:r>
                        <a:rPr lang="en-IN" sz="1200" i="1" dirty="0">
                          <a:effectLst/>
                          <a:latin typeface="Arial" panose="020B0604020202020204" pitchFamily="34" charset="0"/>
                          <a:ea typeface="Malgun Gothic" panose="020B0503020000020004" pitchFamily="34" charset="-127"/>
                          <a:cs typeface="Arial" panose="020B0604020202020204" pitchFamily="34" charset="0"/>
                        </a:rPr>
                        <a:t>be new capabilities or enhancements to the existing capabilities at the application enabler layer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Samsung</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Relatively stable,</a:t>
                      </a:r>
                      <a:r>
                        <a:rPr lang="en-IN" sz="1200" baseline="0" dirty="0" smtClean="0">
                          <a:effectLst/>
                          <a:latin typeface="Arial" panose="020B0604020202020204" pitchFamily="34" charset="0"/>
                          <a:ea typeface="Malgun Gothic" panose="020B0503020000020004" pitchFamily="34" charset="-127"/>
                          <a:cs typeface="Arial" panose="020B0604020202020204" pitchFamily="34" charset="0"/>
                        </a:rPr>
                        <a:t> Dependent on other companies disposition</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974881572"/>
                  </a:ext>
                </a:extLst>
              </a:tr>
            </a:tbl>
          </a:graphicData>
        </a:graphic>
      </p:graphicFrame>
    </p:spTree>
    <p:extLst>
      <p:ext uri="{BB962C8B-B14F-4D97-AF65-F5344CB8AC3E}">
        <p14:creationId xmlns:p14="http://schemas.microsoft.com/office/powerpoint/2010/main" val="2587670262"/>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600" b="1" dirty="0"/>
              <a:t>Way forward </a:t>
            </a:r>
            <a:r>
              <a:rPr lang="en-IN" sz="3600" b="1" dirty="0" smtClean="0"/>
              <a:t>(</a:t>
            </a:r>
            <a:r>
              <a:rPr lang="en-IN" sz="3600" b="1" dirty="0" smtClean="0">
                <a:solidFill>
                  <a:srgbClr val="FF0000"/>
                </a:solidFill>
              </a:rPr>
              <a:t>Proposed</a:t>
            </a:r>
            <a:r>
              <a:rPr lang="en-IN" sz="3600" b="1" dirty="0" smtClean="0"/>
              <a:t>)</a:t>
            </a:r>
            <a:r>
              <a:rPr lang="en-IN" sz="3600" dirty="0"/>
              <a:t/>
            </a:r>
            <a:br>
              <a:rPr lang="en-IN" sz="3600" dirty="0"/>
            </a:br>
            <a:r>
              <a:rPr lang="en-IN" sz="3600" dirty="0"/>
              <a:t>WA2 : Application Enabler Service Aspects</a:t>
            </a:r>
          </a:p>
        </p:txBody>
      </p:sp>
      <p:graphicFrame>
        <p:nvGraphicFramePr>
          <p:cNvPr id="8" name="Table 7"/>
          <p:cNvGraphicFramePr>
            <a:graphicFrameLocks noGrp="1"/>
          </p:cNvGraphicFramePr>
          <p:nvPr>
            <p:extLst>
              <p:ext uri="{D42A27DB-BD31-4B8C-83A1-F6EECF244321}">
                <p14:modId xmlns:p14="http://schemas.microsoft.com/office/powerpoint/2010/main" val="1010672567"/>
              </p:ext>
            </p:extLst>
          </p:nvPr>
        </p:nvGraphicFramePr>
        <p:xfrm>
          <a:off x="171081" y="1772530"/>
          <a:ext cx="11901244" cy="2481689"/>
        </p:xfrm>
        <a:graphic>
          <a:graphicData uri="http://schemas.openxmlformats.org/drawingml/2006/table">
            <a:tbl>
              <a:tblPr firstRow="1" firstCol="1" bandRow="1"/>
              <a:tblGrid>
                <a:gridCol w="3297740">
                  <a:extLst>
                    <a:ext uri="{9D8B030D-6E8A-4147-A177-3AD203B41FA5}">
                      <a16:colId xmlns:a16="http://schemas.microsoft.com/office/drawing/2014/main" val="2532290280"/>
                    </a:ext>
                  </a:extLst>
                </a:gridCol>
                <a:gridCol w="4294976">
                  <a:extLst>
                    <a:ext uri="{9D8B030D-6E8A-4147-A177-3AD203B41FA5}">
                      <a16:colId xmlns:a16="http://schemas.microsoft.com/office/drawing/2014/main" val="2667516614"/>
                    </a:ext>
                  </a:extLst>
                </a:gridCol>
                <a:gridCol w="880929">
                  <a:extLst>
                    <a:ext uri="{9D8B030D-6E8A-4147-A177-3AD203B41FA5}">
                      <a16:colId xmlns:a16="http://schemas.microsoft.com/office/drawing/2014/main" val="3558900129"/>
                    </a:ext>
                  </a:extLst>
                </a:gridCol>
                <a:gridCol w="2183278">
                  <a:extLst>
                    <a:ext uri="{9D8B030D-6E8A-4147-A177-3AD203B41FA5}">
                      <a16:colId xmlns:a16="http://schemas.microsoft.com/office/drawing/2014/main" val="3428717078"/>
                    </a:ext>
                  </a:extLst>
                </a:gridCol>
                <a:gridCol w="1244321">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(to NWM#1)</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(Revised in SA6#69)</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Volunteer</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algn="ctr" defTabSz="914400" rtl="0" eaLnBrk="1" latinLnBrk="0" hangingPunct="1">
                        <a:spcAft>
                          <a:spcPts val="0"/>
                        </a:spcAft>
                      </a:pPr>
                      <a:r>
                        <a:rPr lang="en-IN" sz="1100" b="1" kern="1200" dirty="0" smtClean="0">
                          <a:solidFill>
                            <a:schemeClr val="tx1"/>
                          </a:solidFill>
                          <a:effectLst/>
                          <a:latin typeface="Arial" panose="020B0604020202020204" pitchFamily="34" charset="0"/>
                          <a:ea typeface="Malgun Gothic" panose="020B0503020000020004" pitchFamily="34" charset="-127"/>
                          <a:cs typeface="+mn-cs"/>
                        </a:rPr>
                        <a:t>Stable or open issues?</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algn="ctr" defTabSz="914400" rtl="0" eaLnBrk="1" latinLnBrk="0" hangingPunct="1">
                        <a:spcAft>
                          <a:spcPts val="0"/>
                        </a:spcAft>
                      </a:pPr>
                      <a:r>
                        <a:rPr lang="en-US" sz="1100" b="1" kern="1200" dirty="0" smtClean="0">
                          <a:solidFill>
                            <a:schemeClr val="tx1"/>
                          </a:solidFill>
                          <a:effectLst/>
                          <a:latin typeface="Arial" panose="020B0604020202020204" pitchFamily="34" charset="0"/>
                          <a:ea typeface="Malgun Gothic" panose="020B0503020000020004" pitchFamily="34" charset="-127"/>
                          <a:cs typeface="+mn-cs"/>
                        </a:rPr>
                        <a:t>NWM#2 or SID?</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1874">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WT2.5: How to support location services in 6G.</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WT2.5: </a:t>
                      </a:r>
                      <a:r>
                        <a:rPr lang="en-IN" sz="1200" dirty="0" smtClean="0">
                          <a:effectLst/>
                          <a:latin typeface="Arial" panose="020B0604020202020204" pitchFamily="34" charset="0"/>
                          <a:ea typeface="Malgun Gothic" panose="020B0503020000020004" pitchFamily="34" charset="-127"/>
                          <a:cs typeface="Arial" panose="020B0604020202020204" pitchFamily="34" charset="0"/>
                        </a:rPr>
                        <a:t>Void, Merged in WT 2.4.</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Samsung</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435740449"/>
                  </a:ext>
                </a:extLst>
              </a:tr>
              <a:tr h="248648">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WT2.6: Architecture and functionalities to support application enablement layered data (e.g. AI data, sensing data) service, including handle of application enablement layered data from different application enablers (e.g. application data collection, process, storage, distribution, and exposure, etc.).</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0"/>
                        </a:spcAft>
                      </a:pPr>
                      <a:r>
                        <a:rPr lang="en-IN" sz="1200" kern="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WT2.6: To study </a:t>
                      </a:r>
                      <a:r>
                        <a:rPr lang="en-IN" sz="1200" strike="sngStrike" kern="1200"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functionality and </a:t>
                      </a:r>
                      <a:r>
                        <a:rPr lang="en-IN" sz="1200" kern="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requirements of an application data management service for VAL systems and application enablers to support 6G data-centric use cases.</a:t>
                      </a:r>
                    </a:p>
                    <a:p>
                      <a:pPr>
                        <a:lnSpc>
                          <a:spcPct val="107000"/>
                        </a:lnSpc>
                        <a:spcAft>
                          <a:spcPts val="0"/>
                        </a:spcAft>
                      </a:pPr>
                      <a:r>
                        <a:rPr lang="en-IN" sz="1200" i="1" dirty="0" smtClean="0">
                          <a:effectLst/>
                          <a:latin typeface="Arial" panose="020B0604020202020204" pitchFamily="34" charset="0"/>
                          <a:ea typeface="Malgun Gothic" panose="020B0503020000020004" pitchFamily="34" charset="-127"/>
                          <a:cs typeface="Arial" panose="020B0604020202020204" pitchFamily="34" charset="0"/>
                        </a:rPr>
                        <a:t>NOTE</a:t>
                      </a:r>
                      <a:r>
                        <a:rPr lang="en-IN" sz="1200" i="1" dirty="0">
                          <a:effectLst/>
                          <a:latin typeface="Arial" panose="020B0604020202020204" pitchFamily="34" charset="0"/>
                          <a:ea typeface="Malgun Gothic" panose="020B0503020000020004" pitchFamily="34" charset="-127"/>
                          <a:cs typeface="Arial" panose="020B0604020202020204" pitchFamily="34" charset="0"/>
                        </a:rPr>
                        <a:t>: Identified requirements may be communicated to SA2/SA5 for consideration in their data related work.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Interdigital</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Stable</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696188061"/>
                  </a:ext>
                </a:extLst>
              </a:tr>
              <a:tr h="230075">
                <a:tc>
                  <a:txBody>
                    <a:bodyPr/>
                    <a:lstStyle/>
                    <a:p>
                      <a:pPr hangingPunct="0">
                        <a:spcAft>
                          <a:spcPts val="900"/>
                        </a:spcAft>
                      </a:pP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WT2.7: Study energy efficiency and energy saving requirements and solutions for the application enablement layer in support of 6G requirements and new features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Aft>
                          <a:spcPts val="0"/>
                        </a:spcAft>
                      </a:pPr>
                      <a:r>
                        <a:rPr lang="en-IN" sz="1200" kern="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Ericsson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Stable</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96003233"/>
                  </a:ext>
                </a:extLst>
              </a:tr>
            </a:tbl>
          </a:graphicData>
        </a:graphic>
      </p:graphicFrame>
    </p:spTree>
    <p:extLst>
      <p:ext uri="{BB962C8B-B14F-4D97-AF65-F5344CB8AC3E}">
        <p14:creationId xmlns:p14="http://schemas.microsoft.com/office/powerpoint/2010/main" val="104987745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dirty="0"/>
              <a:t>WA2 : Application Enabler Service Aspects</a:t>
            </a:r>
          </a:p>
        </p:txBody>
      </p:sp>
      <p:graphicFrame>
        <p:nvGraphicFramePr>
          <p:cNvPr id="8" name="Table 7"/>
          <p:cNvGraphicFramePr>
            <a:graphicFrameLocks noGrp="1"/>
          </p:cNvGraphicFramePr>
          <p:nvPr>
            <p:extLst>
              <p:ext uri="{D42A27DB-BD31-4B8C-83A1-F6EECF244321}">
                <p14:modId xmlns:p14="http://schemas.microsoft.com/office/powerpoint/2010/main" val="411792577"/>
              </p:ext>
            </p:extLst>
          </p:nvPr>
        </p:nvGraphicFramePr>
        <p:xfrm>
          <a:off x="424753" y="1825624"/>
          <a:ext cx="11043594" cy="3758656"/>
        </p:xfrm>
        <a:graphic>
          <a:graphicData uri="http://schemas.openxmlformats.org/drawingml/2006/table">
            <a:tbl>
              <a:tblPr firstRow="1" firstCol="1" bandRow="1"/>
              <a:tblGrid>
                <a:gridCol w="4812254">
                  <a:extLst>
                    <a:ext uri="{9D8B030D-6E8A-4147-A177-3AD203B41FA5}">
                      <a16:colId xmlns:a16="http://schemas.microsoft.com/office/drawing/2014/main" val="2532290280"/>
                    </a:ext>
                  </a:extLst>
                </a:gridCol>
                <a:gridCol w="2957050">
                  <a:extLst>
                    <a:ext uri="{9D8B030D-6E8A-4147-A177-3AD203B41FA5}">
                      <a16:colId xmlns:a16="http://schemas.microsoft.com/office/drawing/2014/main" val="2667516614"/>
                    </a:ext>
                  </a:extLst>
                </a:gridCol>
                <a:gridCol w="1637145">
                  <a:extLst>
                    <a:ext uri="{9D8B030D-6E8A-4147-A177-3AD203B41FA5}">
                      <a16:colId xmlns:a16="http://schemas.microsoft.com/office/drawing/2014/main" val="2099547440"/>
                    </a:ext>
                  </a:extLst>
                </a:gridCol>
                <a:gridCol w="1637145">
                  <a:extLst>
                    <a:ext uri="{9D8B030D-6E8A-4147-A177-3AD203B41FA5}">
                      <a16:colId xmlns:a16="http://schemas.microsoft.com/office/drawing/2014/main" val="2566439694"/>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Support to Explore</a:t>
                      </a:r>
                      <a:endParaRPr lang="en-IN" sz="1100" dirty="0">
                        <a:effectLst/>
                        <a:latin typeface="Calibri" panose="020F0502020204030204" pitchFamily="34" charset="0"/>
                        <a:ea typeface="Malgun Gothic" panose="020B0503020000020004" pitchFamily="34" charset="-127"/>
                      </a:endParaRPr>
                    </a:p>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(based on response to Q3)</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Volunteer to provide justification</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Remarks</a:t>
                      </a:r>
                      <a:endParaRPr lang="en-IN" sz="11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WT2.1: 6G Enabler integrated within 3GPP System for better positioning in 6G Landscape</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CMCC, Samsung, Apple, Huawei</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Samsung</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effectLst/>
                          <a:latin typeface="Arial" panose="020B0604020202020204" pitchFamily="34" charset="0"/>
                          <a:ea typeface="Malgun Gothic" panose="020B0503020000020004" pitchFamily="34" charset="-127"/>
                        </a:rPr>
                        <a:t>S6-254333</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WT2.2: Holistic 6G Enabler that is simple to use by Verticals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Apple</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rPr>
                        <a:t>No volunteer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435740449"/>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WT2.3: </a:t>
                      </a:r>
                      <a:r>
                        <a:rPr lang="en-GB" sz="1200" dirty="0">
                          <a:effectLst/>
                          <a:latin typeface="Arial" panose="020B0604020202020204" pitchFamily="34" charset="0"/>
                          <a:ea typeface="Malgun Gothic" panose="020B0503020000020004" pitchFamily="34" charset="-127"/>
                        </a:rPr>
                        <a:t>Investigating application layer communication technologies including protocols, information used for traffic control, performance requirements, content delivery services (e.g.) </a:t>
                      </a:r>
                      <a:r>
                        <a:rPr lang="en-GB" sz="1200" dirty="0" err="1">
                          <a:effectLst/>
                          <a:latin typeface="Arial" panose="020B0604020202020204" pitchFamily="34" charset="0"/>
                          <a:ea typeface="Malgun Gothic" panose="020B0503020000020004" pitchFamily="34" charset="-127"/>
                        </a:rPr>
                        <a:t>analyzing</a:t>
                      </a:r>
                      <a:r>
                        <a:rPr lang="en-GB" sz="1200" dirty="0">
                          <a:effectLst/>
                          <a:latin typeface="Arial" panose="020B0604020202020204" pitchFamily="34" charset="0"/>
                          <a:ea typeface="Malgun Gothic" panose="020B0503020000020004" pitchFamily="34" charset="-127"/>
                        </a:rPr>
                        <a:t> exposure requirements on 3GPP system.</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Interdigital, Huawei</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rPr>
                        <a:t>No volunteer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696188061"/>
                  </a:ext>
                </a:extLst>
              </a:tr>
              <a:tr h="351290">
                <a:tc>
                  <a:txBody>
                    <a:bodyPr/>
                    <a:lstStyle/>
                    <a:p>
                      <a:pPr>
                        <a:spcAft>
                          <a:spcPts val="0"/>
                        </a:spcAft>
                      </a:pPr>
                      <a:r>
                        <a:rPr lang="en-US" sz="1200" dirty="0">
                          <a:effectLst/>
                          <a:latin typeface="Arial" panose="020B0604020202020204" pitchFamily="34" charset="0"/>
                          <a:ea typeface="Malgun Gothic" panose="020B0503020000020004" pitchFamily="34" charset="-127"/>
                        </a:rPr>
                        <a:t>WT2.4: </a:t>
                      </a:r>
                      <a:r>
                        <a:rPr lang="en-GB" sz="1200" dirty="0">
                          <a:effectLst/>
                          <a:latin typeface="Arial" panose="020B0604020202020204" pitchFamily="34" charset="0"/>
                          <a:ea typeface="Malgun Gothic" panose="020B0503020000020004" pitchFamily="34" charset="-127"/>
                        </a:rPr>
                        <a:t>Investigating application layer mechanism for different 6G target applications, </a:t>
                      </a:r>
                      <a:r>
                        <a:rPr lang="en-GB" sz="1200" dirty="0" err="1">
                          <a:effectLst/>
                          <a:latin typeface="Arial" panose="020B0604020202020204" pitchFamily="34" charset="0"/>
                          <a:ea typeface="Malgun Gothic" panose="020B0503020000020004" pitchFamily="34" charset="-127"/>
                        </a:rPr>
                        <a:t>analyzing</a:t>
                      </a:r>
                      <a:r>
                        <a:rPr lang="en-GB" sz="1200" dirty="0">
                          <a:effectLst/>
                          <a:latin typeface="Arial" panose="020B0604020202020204" pitchFamily="34" charset="0"/>
                          <a:ea typeface="Malgun Gothic" panose="020B0503020000020004" pitchFamily="34" charset="-127"/>
                        </a:rPr>
                        <a:t> the information exposure requirements on 3GPP system.</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Interdigital, CATT, Lenovo, Samsung, Apple</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spcAft>
                          <a:spcPts val="0"/>
                        </a:spcAft>
                      </a:pPr>
                      <a:r>
                        <a:rPr lang="en-US" sz="1200" kern="1200" dirty="0">
                          <a:solidFill>
                            <a:schemeClr val="tx1"/>
                          </a:solidFill>
                          <a:effectLst/>
                          <a:latin typeface="Arial" panose="020B0604020202020204" pitchFamily="34" charset="0"/>
                          <a:ea typeface="Malgun Gothic" panose="020B0503020000020004" pitchFamily="34" charset="-127"/>
                          <a:cs typeface="+mn-cs"/>
                        </a:rPr>
                        <a:t>Samsung</a:t>
                      </a:r>
                      <a:endParaRPr lang="en-IN" sz="1200" kern="1200" dirty="0">
                        <a:solidFill>
                          <a:schemeClr val="tx1"/>
                        </a:solidFill>
                        <a:effectLst/>
                        <a:latin typeface="Arial" panose="020B0604020202020204" pitchFamily="34" charset="0"/>
                        <a:ea typeface="Malgun Gothic" panose="020B0503020000020004" pitchFamily="34" charset="-127"/>
                        <a:cs typeface="+mn-cs"/>
                      </a:endParaRPr>
                    </a:p>
                    <a:p>
                      <a:pPr marL="0" algn="ctr" defTabSz="914400" rtl="0" eaLnBrk="1" latinLnBrk="0" hangingPunct="1">
                        <a:spcAft>
                          <a:spcPts val="0"/>
                        </a:spcAft>
                      </a:pPr>
                      <a:r>
                        <a:rPr lang="en-US" sz="1200" kern="1200" dirty="0">
                          <a:solidFill>
                            <a:schemeClr val="tx1"/>
                          </a:solidFill>
                          <a:effectLst/>
                          <a:latin typeface="Arial" panose="020B0604020202020204" pitchFamily="34" charset="0"/>
                          <a:ea typeface="Malgun Gothic" panose="020B0503020000020004" pitchFamily="34" charset="-127"/>
                          <a:cs typeface="+mn-cs"/>
                        </a:rPr>
                        <a:t>S6-254333</a:t>
                      </a:r>
                      <a:endParaRPr lang="en-IN" sz="12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96003233"/>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WT2.5: How to support location services in 6G.</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Samsung</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rPr>
                        <a:t>No volunteer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9245857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WT2.6: Architecture and functionalities to support application enablement layered data (e.g. AI data, sensing data) service, including handle of application enablement layered data from different application enablers (e.g. application data collection, process, storage, distribution, and exposure, etc.).</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CATT, Lenovo, CMCC, Apple, ZTE, Ericsson, Nokia</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Interdigital</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S6-254071</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823541098"/>
                  </a:ext>
                </a:extLst>
              </a:tr>
              <a:tr h="256646">
                <a:tc>
                  <a:txBody>
                    <a:bodyPr/>
                    <a:lstStyle/>
                    <a:p>
                      <a:pPr marL="0" algn="l" defTabSz="914400" rtl="0" eaLnBrk="1" latinLnBrk="0" hangingPunct="1">
                        <a:spcAft>
                          <a:spcPts val="0"/>
                        </a:spcAft>
                      </a:pPr>
                      <a:r>
                        <a:rPr lang="en-IN" sz="1200" kern="1200" dirty="0">
                          <a:solidFill>
                            <a:schemeClr val="tx1"/>
                          </a:solidFill>
                          <a:effectLst/>
                          <a:latin typeface="Arial" panose="020B0604020202020204" pitchFamily="34" charset="0"/>
                          <a:ea typeface="Malgun Gothic" panose="020B0503020000020004" pitchFamily="34" charset="-127"/>
                          <a:cs typeface="+mn-cs"/>
                        </a:rPr>
                        <a:t>WT2.7: Energy Enablement Features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IN" sz="1200" dirty="0">
                          <a:effectLst/>
                          <a:latin typeface="Calibri" panose="020F0502020204030204" pitchFamily="34" charset="0"/>
                          <a:ea typeface="Malgun Gothic" panose="020B0503020000020004" pitchFamily="34" charset="-127"/>
                        </a:rPr>
                        <a:t>Lenovo, Ericsson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spcAft>
                          <a:spcPts val="0"/>
                        </a:spcAft>
                      </a:pPr>
                      <a:r>
                        <a:rPr lang="en-IN" sz="1200" kern="1200" dirty="0">
                          <a:solidFill>
                            <a:schemeClr val="tx1"/>
                          </a:solidFill>
                          <a:effectLst/>
                          <a:latin typeface="Arial" panose="020B0604020202020204" pitchFamily="34" charset="0"/>
                          <a:ea typeface="Malgun Gothic" panose="020B0503020000020004" pitchFamily="34" charset="-127"/>
                          <a:cs typeface="+mn-cs"/>
                        </a:rPr>
                        <a:t>Ericsson</a:t>
                      </a:r>
                    </a:p>
                    <a:p>
                      <a:pPr marL="0" algn="ctr" defTabSz="914400" rtl="0" eaLnBrk="1" latinLnBrk="0" hangingPunct="1">
                        <a:spcAft>
                          <a:spcPts val="0"/>
                        </a:spcAft>
                      </a:pPr>
                      <a:r>
                        <a:rPr lang="en-IN" sz="1200" kern="1200" dirty="0">
                          <a:solidFill>
                            <a:schemeClr val="tx1"/>
                          </a:solidFill>
                          <a:effectLst/>
                          <a:latin typeface="Arial" panose="020B0604020202020204" pitchFamily="34" charset="0"/>
                          <a:ea typeface="Malgun Gothic" panose="020B0503020000020004" pitchFamily="34" charset="-127"/>
                          <a:cs typeface="+mn-cs"/>
                        </a:rPr>
                        <a:t>S6-254237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149928463"/>
                  </a:ext>
                </a:extLst>
              </a:tr>
            </a:tbl>
          </a:graphicData>
        </a:graphic>
      </p:graphicFrame>
    </p:spTree>
    <p:extLst>
      <p:ext uri="{BB962C8B-B14F-4D97-AF65-F5344CB8AC3E}">
        <p14:creationId xmlns:p14="http://schemas.microsoft.com/office/powerpoint/2010/main" val="405916139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38539" y="1835354"/>
            <a:ext cx="11243387" cy="4182981"/>
          </a:xfrm>
        </p:spPr>
        <p:txBody>
          <a:bodyPr/>
          <a:lstStyle/>
          <a:p>
            <a:endParaRPr lang="en-IN" dirty="0"/>
          </a:p>
          <a:p>
            <a:r>
              <a:rPr lang="en-IN" b="1" dirty="0"/>
              <a:t>Summary of comments</a:t>
            </a:r>
          </a:p>
          <a:p>
            <a:pPr lvl="1"/>
            <a:r>
              <a:rPr lang="en-IN" sz="1400" dirty="0"/>
              <a:t>WT are too general and need clarification , Seems to be a purpose/principle instead of work task.</a:t>
            </a:r>
          </a:p>
          <a:p>
            <a:pPr lvl="1"/>
            <a:r>
              <a:rPr lang="en-IN" sz="1400" dirty="0"/>
              <a:t>Seem to be not technical driven, but re-structuring the work on Enablement as a unified enabler for promoting within 3GPP. There will be issues related to compatibility with existing enabler technologies.</a:t>
            </a:r>
          </a:p>
          <a:p>
            <a:pPr lvl="1"/>
            <a:r>
              <a:rPr lang="en-IN" sz="1400" dirty="0"/>
              <a:t>Any aspect to be considered within 3GPP System is within SA2 scope. This work task cannot be addressed in SA6.  </a:t>
            </a:r>
          </a:p>
          <a:p>
            <a:pPr lvl="1"/>
            <a:r>
              <a:rPr lang="en-IN" sz="1400" dirty="0"/>
              <a:t>Currently the wording is too simple. We proposed to collaborate with working groups including SA2, SA3, SA4, and SA5 to study a unified 3GPP capability exposure framework and incorporate it into the 6G system architecture</a:t>
            </a:r>
          </a:p>
          <a:p>
            <a:r>
              <a:rPr lang="en-IN" b="1" dirty="0"/>
              <a:t>Justification/Clarification</a:t>
            </a:r>
          </a:p>
          <a:p>
            <a:pPr lvl="1"/>
            <a:r>
              <a:rPr lang="en-IN" sz="1400" dirty="0"/>
              <a:t>This is not about the unified exposure framework but about representing the enabler layer as part of the 3GPP 6G system.</a:t>
            </a:r>
          </a:p>
          <a:p>
            <a:pPr lvl="1"/>
            <a:r>
              <a:rPr lang="en-IN" sz="1400" dirty="0"/>
              <a:t>This is not about 3GPP system but how the enabler layer can be integrated with the 3GPP 6G system.</a:t>
            </a:r>
          </a:p>
          <a:p>
            <a:pPr lvl="1"/>
            <a:r>
              <a:rPr lang="en-IN" sz="1400" dirty="0"/>
              <a:t>SA2 is responsible for core network and 3GPP system includes RAN, CN, application enabler layer etc.</a:t>
            </a:r>
          </a:p>
          <a:p>
            <a:r>
              <a:rPr lang="en-IN" b="1" dirty="0"/>
              <a:t>Way forward </a:t>
            </a:r>
          </a:p>
          <a:p>
            <a:pPr lvl="1"/>
            <a:r>
              <a:rPr lang="en-IN" sz="1400" dirty="0"/>
              <a:t>Revise the WT as : “Representation of enabler layer within 3GPP 6G system, in coordination with other relevant WGs”</a:t>
            </a:r>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200" dirty="0"/>
              <a:t>WA2: Application Enabler Service Aspects; WT2.1</a:t>
            </a:r>
            <a:endParaRPr lang="en-GB" altLang="en-US" sz="3200" dirty="0">
              <a:solidFill>
                <a:srgbClr val="0066FF"/>
              </a:solidFill>
            </a:endParaRPr>
          </a:p>
        </p:txBody>
      </p:sp>
      <p:graphicFrame>
        <p:nvGraphicFramePr>
          <p:cNvPr id="7" name="Content Placeholder 2"/>
          <p:cNvGraphicFramePr>
            <a:graphicFrameLocks/>
          </p:cNvGraphicFramePr>
          <p:nvPr>
            <p:extLst>
              <p:ext uri="{D42A27DB-BD31-4B8C-83A1-F6EECF244321}">
                <p14:modId xmlns:p14="http://schemas.microsoft.com/office/powerpoint/2010/main" val="3465218468"/>
              </p:ext>
            </p:extLst>
          </p:nvPr>
        </p:nvGraphicFramePr>
        <p:xfrm>
          <a:off x="438540" y="1792338"/>
          <a:ext cx="11001814" cy="502920"/>
        </p:xfrm>
        <a:graphic>
          <a:graphicData uri="http://schemas.openxmlformats.org/drawingml/2006/table">
            <a:tbl>
              <a:tblPr firstRow="1" firstCol="1" bandRow="1"/>
              <a:tblGrid>
                <a:gridCol w="3159397">
                  <a:extLst>
                    <a:ext uri="{9D8B030D-6E8A-4147-A177-3AD203B41FA5}">
                      <a16:colId xmlns:a16="http://schemas.microsoft.com/office/drawing/2014/main" val="4258532851"/>
                    </a:ext>
                  </a:extLst>
                </a:gridCol>
                <a:gridCol w="2276927">
                  <a:extLst>
                    <a:ext uri="{9D8B030D-6E8A-4147-A177-3AD203B41FA5}">
                      <a16:colId xmlns:a16="http://schemas.microsoft.com/office/drawing/2014/main" val="1225040043"/>
                    </a:ext>
                  </a:extLst>
                </a:gridCol>
                <a:gridCol w="2782745">
                  <a:extLst>
                    <a:ext uri="{9D8B030D-6E8A-4147-A177-3AD203B41FA5}">
                      <a16:colId xmlns:a16="http://schemas.microsoft.com/office/drawing/2014/main" val="1474654838"/>
                    </a:ext>
                  </a:extLst>
                </a:gridCol>
                <a:gridCol w="2782745">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pPr>
                      <a:r>
                        <a:rPr lang="en-IN" sz="1100" dirty="0">
                          <a:effectLst/>
                          <a:latin typeface="Arial" panose="020B0604020202020204" pitchFamily="34" charset="0"/>
                          <a:ea typeface="DengXian"/>
                        </a:rPr>
                        <a:t>WT2.1: 6G Enabler integrated within 3GPP System for better positioning in 6G Landscape</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CMCC, Samsung, Apple, Huawei</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Interdigital, CATT, Lenovo, Nokia, Ericsson</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Need clarification, Non-technical, SA2 </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S6-254333, Samsung</a:t>
            </a:r>
            <a:endParaRPr lang="en-GB" altLang="en-US" sz="1200" dirty="0">
              <a:solidFill>
                <a:srgbClr val="0066FF"/>
              </a:solidFill>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121298" y="1965992"/>
            <a:ext cx="11924522" cy="4378824"/>
          </a:xfrm>
        </p:spPr>
        <p:txBody>
          <a:bodyPr/>
          <a:lstStyle/>
          <a:p>
            <a:endParaRPr lang="en-IN" dirty="0"/>
          </a:p>
          <a:p>
            <a:r>
              <a:rPr lang="en-IN" b="1" dirty="0"/>
              <a:t>Summary of comments</a:t>
            </a:r>
          </a:p>
          <a:p>
            <a:pPr lvl="1"/>
            <a:r>
              <a:rPr lang="en-IN" sz="1400" dirty="0"/>
              <a:t>WT description seems to be non-technical in nature and is more of principle. It might fall under the scope of WA1.</a:t>
            </a:r>
          </a:p>
          <a:p>
            <a:pPr lvl="1"/>
            <a:r>
              <a:rPr lang="en-IN" sz="1400" dirty="0"/>
              <a:t>Should not overlap with the WA3, WA5, WA6 scope which are specific to individual enablers ; It is within SA2 scope.</a:t>
            </a:r>
          </a:p>
          <a:p>
            <a:pPr lvl="1"/>
            <a:r>
              <a:rPr lang="en-IN" sz="1400" dirty="0"/>
              <a:t>WT2.4 can be supported with the modifications to reflect the differences with network layer and WA changes.</a:t>
            </a:r>
          </a:p>
          <a:p>
            <a:pPr marL="228600" lvl="1">
              <a:spcBef>
                <a:spcPts val="1000"/>
              </a:spcBef>
              <a:buBlip>
                <a:blip r:embed="rId2"/>
              </a:buBlip>
            </a:pPr>
            <a:r>
              <a:rPr lang="en-IN" sz="2800" b="1" dirty="0"/>
              <a:t>Justification/Clarification</a:t>
            </a:r>
          </a:p>
          <a:p>
            <a:pPr lvl="1"/>
            <a:r>
              <a:rPr lang="en-IN" sz="1400" dirty="0"/>
              <a:t>This WT focus is to identify the exposure requirements </a:t>
            </a:r>
            <a:r>
              <a:rPr lang="en-IN" sz="1400" b="1" dirty="0"/>
              <a:t>(Service APIs)</a:t>
            </a:r>
            <a:r>
              <a:rPr lang="en-IN" sz="1400" dirty="0"/>
              <a:t> at the enabler layer and not at the core network level. </a:t>
            </a:r>
          </a:p>
          <a:p>
            <a:pPr lvl="1"/>
            <a:r>
              <a:rPr lang="en-IN" sz="1400" dirty="0"/>
              <a:t>As part of this WT we can identify the value add required on top of CN exposed capabilities or on top of existing enabler services.</a:t>
            </a:r>
          </a:p>
          <a:p>
            <a:pPr lvl="1"/>
            <a:r>
              <a:rPr lang="en-IN" sz="1400" dirty="0"/>
              <a:t>Certain requirements would depend on other WGs (SA2) and some might directly fall under enabler layer scope.</a:t>
            </a:r>
          </a:p>
          <a:p>
            <a:pPr lvl="1"/>
            <a:r>
              <a:rPr lang="en-IN" sz="1400" dirty="0"/>
              <a:t>Objectives derived for this WT can be enhancements to the existing services or can be part of the new services.</a:t>
            </a:r>
          </a:p>
          <a:p>
            <a:r>
              <a:rPr lang="en-IN" b="1" dirty="0"/>
              <a:t>Way forward</a:t>
            </a:r>
          </a:p>
          <a:p>
            <a:pPr lvl="1"/>
            <a:r>
              <a:rPr lang="en-IN" sz="1400" dirty="0"/>
              <a:t>Revise the WT as below for better clarity :</a:t>
            </a:r>
          </a:p>
          <a:p>
            <a:pPr marL="457200" lvl="1" indent="0">
              <a:buNone/>
            </a:pPr>
            <a:r>
              <a:rPr lang="en-IN" sz="1400" dirty="0"/>
              <a:t>  “Investigate the requirements targeted for 6G applications and identify the service requirements of application enabler layer”</a:t>
            </a:r>
          </a:p>
          <a:p>
            <a:pPr lvl="1"/>
            <a:endParaRPr lang="en-IN" sz="1400" dirty="0"/>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200" dirty="0"/>
              <a:t>WA2: Application Enabler Service Aspects; WT2.4</a:t>
            </a:r>
            <a:endParaRPr lang="en-GB" altLang="en-US" sz="3200" dirty="0">
              <a:solidFill>
                <a:srgbClr val="0066FF"/>
              </a:solidFill>
            </a:endParaRPr>
          </a:p>
        </p:txBody>
      </p:sp>
      <p:graphicFrame>
        <p:nvGraphicFramePr>
          <p:cNvPr id="7" name="Content Placeholder 2"/>
          <p:cNvGraphicFramePr>
            <a:graphicFrameLocks/>
          </p:cNvGraphicFramePr>
          <p:nvPr>
            <p:extLst>
              <p:ext uri="{D42A27DB-BD31-4B8C-83A1-F6EECF244321}">
                <p14:modId xmlns:p14="http://schemas.microsoft.com/office/powerpoint/2010/main" val="4102023504"/>
              </p:ext>
            </p:extLst>
          </p:nvPr>
        </p:nvGraphicFramePr>
        <p:xfrm>
          <a:off x="261258" y="1792338"/>
          <a:ext cx="11449692" cy="752234"/>
        </p:xfrm>
        <a:graphic>
          <a:graphicData uri="http://schemas.openxmlformats.org/drawingml/2006/table">
            <a:tbl>
              <a:tblPr firstRow="1" firstCol="1" bandRow="1"/>
              <a:tblGrid>
                <a:gridCol w="4478693">
                  <a:extLst>
                    <a:ext uri="{9D8B030D-6E8A-4147-A177-3AD203B41FA5}">
                      <a16:colId xmlns:a16="http://schemas.microsoft.com/office/drawing/2014/main" val="4258532851"/>
                    </a:ext>
                  </a:extLst>
                </a:gridCol>
                <a:gridCol w="1856792">
                  <a:extLst>
                    <a:ext uri="{9D8B030D-6E8A-4147-A177-3AD203B41FA5}">
                      <a16:colId xmlns:a16="http://schemas.microsoft.com/office/drawing/2014/main" val="1225040043"/>
                    </a:ext>
                  </a:extLst>
                </a:gridCol>
                <a:gridCol w="2218178">
                  <a:extLst>
                    <a:ext uri="{9D8B030D-6E8A-4147-A177-3AD203B41FA5}">
                      <a16:colId xmlns:a16="http://schemas.microsoft.com/office/drawing/2014/main" val="1474654838"/>
                    </a:ext>
                  </a:extLst>
                </a:gridCol>
                <a:gridCol w="2896029">
                  <a:extLst>
                    <a:ext uri="{9D8B030D-6E8A-4147-A177-3AD203B41FA5}">
                      <a16:colId xmlns:a16="http://schemas.microsoft.com/office/drawing/2014/main" val="4015064392"/>
                    </a:ext>
                  </a:extLst>
                </a:gridCol>
              </a:tblGrid>
              <a:tr h="160995">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584594">
                <a:tc>
                  <a:txBody>
                    <a:bodyPr/>
                    <a:lstStyle/>
                    <a:p>
                      <a:pPr hangingPunct="0">
                        <a:spcAft>
                          <a:spcPts val="900"/>
                        </a:spcAft>
                      </a:pPr>
                      <a:r>
                        <a:rPr lang="en-IN" sz="1100" dirty="0">
                          <a:effectLst/>
                          <a:latin typeface="Arial" panose="020B0604020202020204" pitchFamily="34" charset="0"/>
                          <a:ea typeface="DengXian"/>
                        </a:rPr>
                        <a:t>WT 2.4: Investigating application layer mechanism for different 6G target applications, </a:t>
                      </a:r>
                      <a:r>
                        <a:rPr lang="en-IN" sz="1100" dirty="0" err="1">
                          <a:effectLst/>
                          <a:latin typeface="Arial" panose="020B0604020202020204" pitchFamily="34" charset="0"/>
                          <a:ea typeface="DengXian"/>
                        </a:rPr>
                        <a:t>analyzing</a:t>
                      </a:r>
                      <a:r>
                        <a:rPr lang="en-IN" sz="1100" dirty="0">
                          <a:effectLst/>
                          <a:latin typeface="Arial" panose="020B0604020202020204" pitchFamily="34" charset="0"/>
                          <a:ea typeface="DengXian"/>
                        </a:rPr>
                        <a:t> the information exposure requirements on 3GPP system</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Interdigital, CATT, Lenovo, Samsung, Apple</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Nokia, Huawei, Ericsson</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100" kern="1200" dirty="0">
                          <a:solidFill>
                            <a:schemeClr val="tx1"/>
                          </a:solidFill>
                          <a:effectLst/>
                          <a:latin typeface="Arial" panose="020B0604020202020204" pitchFamily="34" charset="0"/>
                          <a:ea typeface="Malgun Gothic" panose="020B0503020000020004" pitchFamily="34" charset="-127"/>
                          <a:cs typeface="+mn-cs"/>
                        </a:rPr>
                        <a:t>Avoid overlap with WA3, WA4, WA6, SA2 scope, Merge in WA1 (WT1.5 and WT1.12), Need clarification and updates</a:t>
                      </a:r>
                      <a:endParaRPr lang="en-IN" sz="11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S6-254333, Samsung</a:t>
            </a:r>
            <a:endParaRPr lang="en-GB" altLang="en-US" sz="1200" dirty="0">
              <a:solidFill>
                <a:srgbClr val="0066FF"/>
              </a:solidFill>
            </a:endParaRPr>
          </a:p>
        </p:txBody>
      </p:sp>
    </p:spTree>
    <p:extLst>
      <p:ext uri="{BB962C8B-B14F-4D97-AF65-F5344CB8AC3E}">
        <p14:creationId xmlns:p14="http://schemas.microsoft.com/office/powerpoint/2010/main" val="156727702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graphicFrame>
        <p:nvGraphicFramePr>
          <p:cNvPr id="4" name="Table 2">
            <a:extLst>
              <a:ext uri="{FF2B5EF4-FFF2-40B4-BE49-F238E27FC236}">
                <a16:creationId xmlns:a16="http://schemas.microsoft.com/office/drawing/2014/main" id="{A5AF0E5F-E65C-4E56-B7A9-1A4E2F94E35C}"/>
              </a:ext>
            </a:extLst>
          </p:cNvPr>
          <p:cNvGraphicFramePr>
            <a:graphicFrameLocks noGrp="1"/>
          </p:cNvGraphicFramePr>
          <p:nvPr>
            <p:ph idx="1"/>
            <p:extLst>
              <p:ext uri="{D42A27DB-BD31-4B8C-83A1-F6EECF244321}">
                <p14:modId xmlns:p14="http://schemas.microsoft.com/office/powerpoint/2010/main" val="2784282380"/>
              </p:ext>
            </p:extLst>
          </p:nvPr>
        </p:nvGraphicFramePr>
        <p:xfrm>
          <a:off x="1562100" y="2606675"/>
          <a:ext cx="8686800" cy="2192020"/>
        </p:xfrm>
        <a:graphic>
          <a:graphicData uri="http://schemas.openxmlformats.org/drawingml/2006/table">
            <a:tbl>
              <a:tblPr firstRow="1" bandRow="1">
                <a:tableStyleId>{5C22544A-7EE6-4342-B048-85BDC9FD1C3A}</a:tableStyleId>
              </a:tblPr>
              <a:tblGrid>
                <a:gridCol w="4343400">
                  <a:extLst>
                    <a:ext uri="{9D8B030D-6E8A-4147-A177-3AD203B41FA5}">
                      <a16:colId xmlns:a16="http://schemas.microsoft.com/office/drawing/2014/main" val="358225844"/>
                    </a:ext>
                  </a:extLst>
                </a:gridCol>
                <a:gridCol w="4343400">
                  <a:extLst>
                    <a:ext uri="{9D8B030D-6E8A-4147-A177-3AD203B41FA5}">
                      <a16:colId xmlns:a16="http://schemas.microsoft.com/office/drawing/2014/main" val="1001609713"/>
                    </a:ext>
                  </a:extLst>
                </a:gridCol>
              </a:tblGrid>
              <a:tr h="370840">
                <a:tc>
                  <a:txBody>
                    <a:bodyPr/>
                    <a:lstStyle/>
                    <a:p>
                      <a:r>
                        <a:rPr lang="en-IN" sz="1600" dirty="0">
                          <a:solidFill>
                            <a:schemeClr val="tx1"/>
                          </a:solidFill>
                          <a:latin typeface="+mn-lt"/>
                        </a:rPr>
                        <a:t>Current Work Tasks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600" dirty="0">
                          <a:solidFill>
                            <a:schemeClr val="tx1"/>
                          </a:solidFill>
                          <a:latin typeface="+mn-lt"/>
                        </a:rPr>
                        <a:t>Revised proposal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41482941"/>
                  </a:ext>
                </a:extLst>
              </a:tr>
              <a:tr h="370840">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600" kern="1200" dirty="0">
                          <a:solidFill>
                            <a:schemeClr val="dk1"/>
                          </a:solidFill>
                          <a:effectLst/>
                          <a:latin typeface="+mn-lt"/>
                          <a:ea typeface="Malgun Gothic" panose="020B0503020000020004" pitchFamily="34" charset="-127"/>
                          <a:cs typeface="+mn-cs"/>
                        </a:rPr>
                        <a:t>WT2.1: 6G Enabler integrated within 3GPP System for better positioning in 6G Landscape</a:t>
                      </a:r>
                    </a:p>
                    <a:p>
                      <a:pPr hangingPunct="0">
                        <a:spcAft>
                          <a:spcPts val="900"/>
                        </a:spcAft>
                      </a:pPr>
                      <a:endParaRPr lang="en-IN" sz="1600" dirty="0">
                        <a:effectLst/>
                        <a:latin typeface="+mn-lt"/>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dirty="0"/>
                        <a:t>WT2.1 : Representation of enabler layer within 3GPP 6G system, in coordination with other relevant WGs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49446557"/>
                  </a:ext>
                </a:extLst>
              </a:tr>
              <a:tr h="370840">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600" kern="1200" dirty="0">
                          <a:solidFill>
                            <a:schemeClr val="dk1"/>
                          </a:solidFill>
                          <a:effectLst/>
                          <a:latin typeface="+mn-lt"/>
                          <a:ea typeface="Malgun Gothic" panose="020B0503020000020004" pitchFamily="34" charset="-127"/>
                          <a:cs typeface="+mn-cs"/>
                        </a:rPr>
                        <a:t>WT 2.4 : Investigating application layer mechanism for different 6G target applications, </a:t>
                      </a:r>
                      <a:r>
                        <a:rPr lang="en-IN" sz="1600" kern="1200" dirty="0" err="1">
                          <a:solidFill>
                            <a:schemeClr val="dk1"/>
                          </a:solidFill>
                          <a:effectLst/>
                          <a:latin typeface="+mn-lt"/>
                          <a:ea typeface="Malgun Gothic" panose="020B0503020000020004" pitchFamily="34" charset="-127"/>
                          <a:cs typeface="+mn-cs"/>
                        </a:rPr>
                        <a:t>analyzing</a:t>
                      </a:r>
                      <a:r>
                        <a:rPr lang="en-IN" sz="1600" kern="1200" dirty="0">
                          <a:solidFill>
                            <a:schemeClr val="dk1"/>
                          </a:solidFill>
                          <a:effectLst/>
                          <a:latin typeface="+mn-lt"/>
                          <a:ea typeface="Malgun Gothic" panose="020B0503020000020004" pitchFamily="34" charset="-127"/>
                          <a:cs typeface="+mn-cs"/>
                        </a:rPr>
                        <a:t> the information exposure requirements on 3GPP system</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dirty="0"/>
                        <a:t> WT2.4</a:t>
                      </a:r>
                      <a:r>
                        <a:rPr lang="en-IN" sz="1600" baseline="0" dirty="0"/>
                        <a:t> : </a:t>
                      </a:r>
                      <a:r>
                        <a:rPr lang="en-IN" sz="1600" dirty="0"/>
                        <a:t>Investigate the requirements targeted for 6G applications and identify the service requirements of application enabler layer</a:t>
                      </a:r>
                      <a:endParaRPr lang="en-IN"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23761867"/>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S6-254333, Samsung</a:t>
            </a:r>
            <a:endParaRPr lang="en-GB" altLang="en-US" sz="1200" dirty="0">
              <a:solidFill>
                <a:srgbClr val="0066FF"/>
              </a:solidFill>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585772"/>
            <a:ext cx="10515600" cy="838200"/>
          </a:xfrm>
        </p:spPr>
        <p:txBody>
          <a:bodyPr/>
          <a:lstStyle/>
          <a:p>
            <a:r>
              <a:rPr lang="en-GB" altLang="en-US" sz="2800" dirty="0"/>
              <a:t>WA2: </a:t>
            </a:r>
            <a:r>
              <a:rPr lang="en-GB" altLang="en-US" sz="2800" dirty="0">
                <a:solidFill>
                  <a:srgbClr val="0066FF"/>
                </a:solidFill>
              </a:rPr>
              <a:t>Application Enablers Services</a:t>
            </a:r>
            <a:br>
              <a:rPr lang="en-GB" altLang="en-US" sz="2800" dirty="0">
                <a:solidFill>
                  <a:srgbClr val="0066FF"/>
                </a:solidFill>
              </a:rPr>
            </a:br>
            <a:r>
              <a:rPr lang="en-GB" altLang="en-US" sz="2800" dirty="0"/>
              <a:t>WT2.6:</a:t>
            </a:r>
            <a:r>
              <a:rPr lang="en-GB" altLang="en-US" sz="2800" dirty="0">
                <a:solidFill>
                  <a:srgbClr val="0066FF"/>
                </a:solidFill>
              </a:rPr>
              <a:t> Application Data Service</a:t>
            </a:r>
          </a:p>
        </p:txBody>
      </p:sp>
      <p:sp>
        <p:nvSpPr>
          <p:cNvPr id="4" name="Content Placeholder 3"/>
          <p:cNvSpPr>
            <a:spLocks noGrp="1"/>
          </p:cNvSpPr>
          <p:nvPr>
            <p:ph idx="1"/>
          </p:nvPr>
        </p:nvSpPr>
        <p:spPr>
          <a:xfrm>
            <a:off x="520065" y="3272810"/>
            <a:ext cx="11553948" cy="2904151"/>
          </a:xfrm>
        </p:spPr>
        <p:txBody>
          <a:bodyPr/>
          <a:lstStyle/>
          <a:p>
            <a:r>
              <a:rPr lang="en-IN" sz="2000" b="1" dirty="0"/>
              <a:t>Summary of comments</a:t>
            </a:r>
          </a:p>
          <a:p>
            <a:pPr lvl="1"/>
            <a:r>
              <a:rPr lang="en-IN" sz="1800" dirty="0">
                <a:solidFill>
                  <a:srgbClr val="0066FF"/>
                </a:solidFill>
              </a:rPr>
              <a:t>Need coordination with SA2/SA5 – Most companies</a:t>
            </a:r>
          </a:p>
          <a:p>
            <a:pPr lvl="1"/>
            <a:r>
              <a:rPr lang="en-IN" sz="1800" dirty="0">
                <a:solidFill>
                  <a:srgbClr val="0066FF"/>
                </a:solidFill>
              </a:rPr>
              <a:t>Requires justification / use cases /examples – Huawei, Nokia</a:t>
            </a:r>
          </a:p>
          <a:p>
            <a:pPr lvl="1"/>
            <a:r>
              <a:rPr lang="en-IN" sz="1800" dirty="0">
                <a:solidFill>
                  <a:srgbClr val="0066FF"/>
                </a:solidFill>
              </a:rPr>
              <a:t>Qualify as a separate Work Area – Nokia, CMCC</a:t>
            </a:r>
          </a:p>
          <a:p>
            <a:pPr lvl="1"/>
            <a:r>
              <a:rPr lang="en-IN" sz="1800" dirty="0">
                <a:solidFill>
                  <a:srgbClr val="0066FF"/>
                </a:solidFill>
              </a:rPr>
              <a:t>Application user consent linkage – Apple</a:t>
            </a:r>
          </a:p>
          <a:p>
            <a:pPr lvl="1"/>
            <a:r>
              <a:rPr lang="en-US" sz="1800" dirty="0">
                <a:solidFill>
                  <a:srgbClr val="0066FF"/>
                </a:solidFill>
              </a:rPr>
              <a:t>Need to consider 5GA features and enhanced for 6G - Ericsson</a:t>
            </a:r>
            <a:endParaRPr lang="en-IN" sz="1800" dirty="0">
              <a:solidFill>
                <a:srgbClr val="0066FF"/>
              </a:solidFill>
            </a:endParaRPr>
          </a:p>
          <a:p>
            <a:pPr lvl="1"/>
            <a:r>
              <a:rPr lang="en-IN" sz="1800" dirty="0">
                <a:solidFill>
                  <a:srgbClr val="0066FF"/>
                </a:solidFill>
              </a:rPr>
              <a:t>Important for </a:t>
            </a:r>
            <a:r>
              <a:rPr lang="en-US" sz="1800" dirty="0">
                <a:solidFill>
                  <a:srgbClr val="0066FF"/>
                </a:solidFill>
              </a:rPr>
              <a:t>data-centric use cases, avoiding data-duplication, ensuring data consistency - InterDigital</a:t>
            </a:r>
            <a:endParaRPr lang="en-IN" sz="1800" dirty="0">
              <a:solidFill>
                <a:srgbClr val="0066FF"/>
              </a:solidFill>
            </a:endParaRPr>
          </a:p>
        </p:txBody>
      </p:sp>
      <p:graphicFrame>
        <p:nvGraphicFramePr>
          <p:cNvPr id="7" name="Content Placeholder 2"/>
          <p:cNvGraphicFramePr>
            <a:graphicFrameLocks/>
          </p:cNvGraphicFramePr>
          <p:nvPr>
            <p:extLst>
              <p:ext uri="{D42A27DB-BD31-4B8C-83A1-F6EECF244321}">
                <p14:modId xmlns:p14="http://schemas.microsoft.com/office/powerpoint/2010/main" val="2457503507"/>
              </p:ext>
            </p:extLst>
          </p:nvPr>
        </p:nvGraphicFramePr>
        <p:xfrm>
          <a:off x="780927" y="1825010"/>
          <a:ext cx="10630146" cy="144780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marL="0" marR="0" hangingPunct="0">
                        <a:spcAft>
                          <a:spcPts val="900"/>
                        </a:spcAft>
                        <a:buNone/>
                      </a:pPr>
                      <a:r>
                        <a:rPr lang="en-US" sz="1050" dirty="0">
                          <a:effectLst/>
                          <a:latin typeface="Arial" panose="020B0604020202020204" pitchFamily="34" charset="0"/>
                          <a:ea typeface="Malgun Gothic" panose="020B0503020000020004" pitchFamily="34" charset="-127"/>
                        </a:rPr>
                        <a:t>WT2.6: Architecture and functionalities to support application enablement layer data (e.g. AI data, sensing data) service, including handle of application enablement layer data from different application enablers (e.g. application data collection, process, storage, distribution, and exposure, etc.).</a:t>
                      </a:r>
                      <a:endParaRPr lang="en-US" sz="105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100" dirty="0">
                          <a:effectLst/>
                          <a:latin typeface="Arial" panose="020B0604020202020204" pitchFamily="34" charset="0"/>
                          <a:ea typeface="Malgun Gothic" panose="020B0503020000020004" pitchFamily="34" charset="-127"/>
                        </a:rPr>
                        <a:t>Interdigital, CATT, Lenovo, CMCC, Apple, ZTE, Ericsson, Nokia</a:t>
                      </a:r>
                      <a:endParaRPr lang="en-US"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100" dirty="0">
                          <a:effectLst/>
                          <a:latin typeface="Arial" panose="020B0604020202020204" pitchFamily="34" charset="0"/>
                          <a:ea typeface="Malgun Gothic" panose="020B0503020000020004" pitchFamily="34" charset="-127"/>
                        </a:rPr>
                        <a:t>Samsung</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100" dirty="0">
                          <a:effectLst/>
                          <a:latin typeface="Arial" panose="020B0604020202020204" pitchFamily="34" charset="0"/>
                          <a:ea typeface="Malgun Gothic" panose="020B0503020000020004" pitchFamily="34" charset="-127"/>
                        </a:rPr>
                        <a:t>Important, Split between SA2, SA5 and SA6, Separate WA, Merge with WA3 and WA6</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S6-254071, Interdigital</a:t>
            </a:r>
            <a:endParaRPr lang="en-GB" altLang="en-US" sz="1200" dirty="0">
              <a:solidFill>
                <a:srgbClr val="0066FF"/>
              </a:solidFill>
            </a:endParaRPr>
          </a:p>
        </p:txBody>
      </p:sp>
    </p:spTree>
    <p:extLst>
      <p:ext uri="{BB962C8B-B14F-4D97-AF65-F5344CB8AC3E}">
        <p14:creationId xmlns:p14="http://schemas.microsoft.com/office/powerpoint/2010/main" val="59185965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E0501E-BCB0-5525-5976-E9113FBCD527}"/>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C97C0762-0C00-EABF-1A2F-4EABEC149094}"/>
              </a:ext>
            </a:extLst>
          </p:cNvPr>
          <p:cNvSpPr>
            <a:spLocks noGrp="1"/>
          </p:cNvSpPr>
          <p:nvPr>
            <p:ph type="title"/>
          </p:nvPr>
        </p:nvSpPr>
        <p:spPr>
          <a:xfrm>
            <a:off x="838200" y="585772"/>
            <a:ext cx="10515600" cy="838200"/>
          </a:xfrm>
        </p:spPr>
        <p:txBody>
          <a:bodyPr/>
          <a:lstStyle/>
          <a:p>
            <a:r>
              <a:rPr lang="en-GB" altLang="en-US" sz="2800" dirty="0"/>
              <a:t>WA2: </a:t>
            </a:r>
            <a:r>
              <a:rPr lang="en-GB" altLang="en-US" sz="2800" dirty="0">
                <a:solidFill>
                  <a:srgbClr val="0066FF"/>
                </a:solidFill>
              </a:rPr>
              <a:t>Application Enablers Services</a:t>
            </a:r>
            <a:br>
              <a:rPr lang="en-GB" altLang="en-US" sz="2800" dirty="0">
                <a:solidFill>
                  <a:srgbClr val="0066FF"/>
                </a:solidFill>
              </a:rPr>
            </a:br>
            <a:r>
              <a:rPr lang="en-GB" altLang="en-US" sz="2800" dirty="0"/>
              <a:t>WT2.6:</a:t>
            </a:r>
            <a:r>
              <a:rPr lang="en-GB" altLang="en-US" sz="2800" dirty="0">
                <a:solidFill>
                  <a:srgbClr val="0066FF"/>
                </a:solidFill>
              </a:rPr>
              <a:t> Application Data Service</a:t>
            </a:r>
          </a:p>
        </p:txBody>
      </p:sp>
      <p:sp>
        <p:nvSpPr>
          <p:cNvPr id="4" name="Content Placeholder 3">
            <a:extLst>
              <a:ext uri="{FF2B5EF4-FFF2-40B4-BE49-F238E27FC236}">
                <a16:creationId xmlns:a16="http://schemas.microsoft.com/office/drawing/2014/main" id="{D3BDEFB9-68AE-5BA8-602C-B7A123BFFE15}"/>
              </a:ext>
            </a:extLst>
          </p:cNvPr>
          <p:cNvSpPr>
            <a:spLocks noGrp="1"/>
          </p:cNvSpPr>
          <p:nvPr>
            <p:ph idx="1"/>
          </p:nvPr>
        </p:nvSpPr>
        <p:spPr>
          <a:xfrm>
            <a:off x="520065" y="2678450"/>
            <a:ext cx="11151870" cy="3496208"/>
          </a:xfrm>
        </p:spPr>
        <p:txBody>
          <a:bodyPr/>
          <a:lstStyle/>
          <a:p>
            <a:r>
              <a:rPr lang="en-IN" sz="2000" b="1" dirty="0"/>
              <a:t>Justification</a:t>
            </a:r>
          </a:p>
          <a:p>
            <a:pPr marL="457200" lvl="1" indent="0">
              <a:buNone/>
            </a:pPr>
            <a:r>
              <a:rPr lang="en-IN" sz="1600" dirty="0">
                <a:solidFill>
                  <a:srgbClr val="0066FF"/>
                </a:solidFill>
              </a:rPr>
              <a:t>TR 22.870 defines 6G use cases that are data-centric and applicable to VAL / SA6 enablers – some examples:</a:t>
            </a:r>
            <a:endParaRPr lang="en-IN" sz="1400" dirty="0">
              <a:solidFill>
                <a:srgbClr val="0066FF"/>
              </a:solidFill>
            </a:endParaRPr>
          </a:p>
          <a:p>
            <a:pPr lvl="1"/>
            <a:r>
              <a:rPr lang="en-US" sz="1100" dirty="0">
                <a:solidFill>
                  <a:srgbClr val="0066FF"/>
                </a:solidFill>
              </a:rPr>
              <a:t>Cooperating Mobile Robots	11.2.62	Robots exchange sensor, XR, video, and AI/ML data. A data framework would ensure consistent data sharing, 					synchronization, and avoidance of duplication across consumers.</a:t>
            </a:r>
          </a:p>
          <a:p>
            <a:pPr lvl="1"/>
            <a:r>
              <a:rPr lang="en-US" sz="1100" dirty="0">
                <a:solidFill>
                  <a:srgbClr val="0066FF"/>
                </a:solidFill>
              </a:rPr>
              <a:t>Real-time Digital Twins	11.3	Requires ingestion and aggregation of heterogeneous data (sensors, network, AI/ML, etc.). A data framework would ensure 				harmonized abstraction, data lifecycle management, and consistent exposure of twin state.</a:t>
            </a:r>
          </a:p>
          <a:p>
            <a:pPr lvl="1"/>
            <a:r>
              <a:rPr lang="en-US" sz="1100" dirty="0">
                <a:solidFill>
                  <a:srgbClr val="0066FF"/>
                </a:solidFill>
              </a:rPr>
              <a:t>Stored Sensing Data Handling	7.10	Involves long-term collection and reuse of sensing data. A data framework would provide standardized storage, 					retention, and exposure functions while preventing redundancy.</a:t>
            </a:r>
          </a:p>
          <a:p>
            <a:pPr lvl="1"/>
            <a:r>
              <a:rPr lang="en-US" sz="1100" dirty="0">
                <a:solidFill>
                  <a:srgbClr val="0066FF"/>
                </a:solidFill>
              </a:rPr>
              <a:t>Rescue Robots with AI Agents	6.31	Uses iterative cycles of sensing, AI inference, and feedback. A data framework would manage large iterative data 				exchanges, ensure consistency across distributed AI agents, and control lifecycle of datasets.</a:t>
            </a:r>
          </a:p>
          <a:p>
            <a:pPr lvl="1"/>
            <a:r>
              <a:rPr lang="en-US" sz="1100" dirty="0">
                <a:solidFill>
                  <a:srgbClr val="0066FF"/>
                </a:solidFill>
              </a:rPr>
              <a:t>AI Text-to-Video Generation	6.32	Requires massive AI datasets and compute offloading. A data framework would enable efficient transfer, 					caching, and exposure of large datasets/models for inference and training.</a:t>
            </a:r>
          </a:p>
          <a:p>
            <a:pPr lvl="1"/>
            <a:r>
              <a:rPr lang="en-US" sz="1100" dirty="0">
                <a:solidFill>
                  <a:srgbClr val="0066FF"/>
                </a:solidFill>
              </a:rPr>
              <a:t>UAV Multi-Sensor Fusion	7.15	Relies on real-time fusion of camera, radar, and network sensors. A data framework would standardize fusion, 					manage temporary mission-specific datasets, and enable secure exposure to UAV controllers.</a:t>
            </a:r>
          </a:p>
          <a:p>
            <a:pPr lvl="1"/>
            <a:r>
              <a:rPr lang="en-US" sz="1100" dirty="0">
                <a:solidFill>
                  <a:srgbClr val="0066FF"/>
                </a:solidFill>
              </a:rPr>
              <a:t>Context-Aware Maps/Hazard Det.	7.5	Requires sharing sensing results across operators for real-time map updates. A data framework would support 					federation, consistency across domains, and privacy-aware exposure of environment data.</a:t>
            </a:r>
          </a:p>
          <a:p>
            <a:pPr lvl="1"/>
            <a:r>
              <a:rPr lang="en-IN" sz="1100" dirty="0">
                <a:solidFill>
                  <a:srgbClr val="0066FF"/>
                </a:solidFill>
              </a:rPr>
              <a:t>Additional AIML and Sensing use cases applicable.</a:t>
            </a:r>
          </a:p>
        </p:txBody>
      </p:sp>
      <p:graphicFrame>
        <p:nvGraphicFramePr>
          <p:cNvPr id="7" name="Content Placeholder 2">
            <a:extLst>
              <a:ext uri="{FF2B5EF4-FFF2-40B4-BE49-F238E27FC236}">
                <a16:creationId xmlns:a16="http://schemas.microsoft.com/office/drawing/2014/main" id="{426FDBAA-CF55-3829-698D-5B8EFA7CE50D}"/>
              </a:ext>
            </a:extLst>
          </p:cNvPr>
          <p:cNvGraphicFramePr>
            <a:graphicFrameLocks/>
          </p:cNvGraphicFramePr>
          <p:nvPr>
            <p:extLst>
              <p:ext uri="{D42A27DB-BD31-4B8C-83A1-F6EECF244321}">
                <p14:modId xmlns:p14="http://schemas.microsoft.com/office/powerpoint/2010/main" val="3956622263"/>
              </p:ext>
            </p:extLst>
          </p:nvPr>
        </p:nvGraphicFramePr>
        <p:xfrm>
          <a:off x="780927" y="1825010"/>
          <a:ext cx="10630146" cy="85344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800" dirty="0">
                          <a:effectLst/>
                          <a:latin typeface="Arial" panose="020B0604020202020204" pitchFamily="34" charset="0"/>
                          <a:ea typeface="DengXian"/>
                        </a:rPr>
                        <a:t>Candidate Work Task</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Support</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Do not support</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Moderator Remarks</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WT2.6: Architecture and functionalities to support application enablement layer data (e.g. AI data, sensing data) service, including handle of application enablement layer data from different application enablers (e.g. application data collection, process, storage, distribution, and exposure, etc.).</a:t>
                      </a:r>
                      <a:endParaRPr lang="en-US"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Interdigital, CATT, Lenovo, CMCC, Apple, ZTE, Ericsson, Nokia</a:t>
                      </a:r>
                      <a:endParaRPr lang="en-US"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Samsung</a:t>
                      </a:r>
                      <a:endParaRPr lang="en-US"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Important, Split between SA2, SA5 and SA6, Separate WA, Merge with WA3 and WA6</a:t>
                      </a:r>
                      <a:endParaRPr lang="en-US"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S6-254071, Interdigital</a:t>
            </a:r>
            <a:endParaRPr lang="en-GB" altLang="en-US" sz="1200" dirty="0">
              <a:solidFill>
                <a:srgbClr val="0066FF"/>
              </a:solidFill>
            </a:endParaRPr>
          </a:p>
        </p:txBody>
      </p:sp>
    </p:spTree>
    <p:extLst>
      <p:ext uri="{BB962C8B-B14F-4D97-AF65-F5344CB8AC3E}">
        <p14:creationId xmlns:p14="http://schemas.microsoft.com/office/powerpoint/2010/main" val="407674433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DBB0C9-8967-7E44-FF31-B831303D69AB}"/>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BAD2DE88-6169-22E6-39F7-193AA26C9AE1}"/>
              </a:ext>
            </a:extLst>
          </p:cNvPr>
          <p:cNvSpPr>
            <a:spLocks noGrp="1"/>
          </p:cNvSpPr>
          <p:nvPr>
            <p:ph type="title"/>
          </p:nvPr>
        </p:nvSpPr>
        <p:spPr>
          <a:xfrm>
            <a:off x="838200" y="585772"/>
            <a:ext cx="10515600" cy="838200"/>
          </a:xfrm>
        </p:spPr>
        <p:txBody>
          <a:bodyPr/>
          <a:lstStyle/>
          <a:p>
            <a:r>
              <a:rPr lang="en-GB" altLang="en-US" sz="2800" dirty="0"/>
              <a:t>WA2: </a:t>
            </a:r>
            <a:r>
              <a:rPr lang="en-GB" altLang="en-US" sz="2800" dirty="0">
                <a:solidFill>
                  <a:srgbClr val="0066FF"/>
                </a:solidFill>
              </a:rPr>
              <a:t>Application Enablers Services</a:t>
            </a:r>
            <a:br>
              <a:rPr lang="en-GB" altLang="en-US" sz="2800" dirty="0">
                <a:solidFill>
                  <a:srgbClr val="0066FF"/>
                </a:solidFill>
              </a:rPr>
            </a:br>
            <a:r>
              <a:rPr lang="en-GB" altLang="en-US" sz="2800" dirty="0"/>
              <a:t>WT2.6:</a:t>
            </a:r>
            <a:r>
              <a:rPr lang="en-GB" altLang="en-US" sz="2800" dirty="0">
                <a:solidFill>
                  <a:srgbClr val="0066FF"/>
                </a:solidFill>
              </a:rPr>
              <a:t> Application Data Service</a:t>
            </a:r>
          </a:p>
        </p:txBody>
      </p:sp>
      <p:sp>
        <p:nvSpPr>
          <p:cNvPr id="4" name="Content Placeholder 3">
            <a:extLst>
              <a:ext uri="{FF2B5EF4-FFF2-40B4-BE49-F238E27FC236}">
                <a16:creationId xmlns:a16="http://schemas.microsoft.com/office/drawing/2014/main" id="{14579E85-2BA5-90C7-7421-2FB2FB301502}"/>
              </a:ext>
            </a:extLst>
          </p:cNvPr>
          <p:cNvSpPr>
            <a:spLocks noGrp="1"/>
          </p:cNvSpPr>
          <p:nvPr>
            <p:ph idx="1"/>
          </p:nvPr>
        </p:nvSpPr>
        <p:spPr>
          <a:xfrm>
            <a:off x="520065" y="2678450"/>
            <a:ext cx="11485122" cy="3496209"/>
          </a:xfrm>
        </p:spPr>
        <p:txBody>
          <a:bodyPr/>
          <a:lstStyle/>
          <a:p>
            <a:r>
              <a:rPr lang="en-IN" sz="2000" b="1" dirty="0"/>
              <a:t>Clarification</a:t>
            </a:r>
            <a:endParaRPr lang="en-US" sz="1400" dirty="0">
              <a:solidFill>
                <a:srgbClr val="0066FF"/>
              </a:solidFill>
            </a:endParaRPr>
          </a:p>
          <a:p>
            <a:pPr lvl="1"/>
            <a:r>
              <a:rPr lang="en-US" sz="1400" dirty="0">
                <a:solidFill>
                  <a:srgbClr val="0066FF"/>
                </a:solidFill>
              </a:rPr>
              <a:t>Aspects related to 6G data-collection are studied by SA2 (e.g., how to transport collected data) </a:t>
            </a:r>
          </a:p>
          <a:p>
            <a:pPr lvl="2"/>
            <a:r>
              <a:rPr lang="en-US" sz="1400" dirty="0">
                <a:solidFill>
                  <a:srgbClr val="0066FF"/>
                </a:solidFill>
              </a:rPr>
              <a:t>these aspects are in SA2 purview; coordination may be needed to ensure that data-collection for VAL/SA6 enablers is supported</a:t>
            </a:r>
            <a:endParaRPr lang="en-US" sz="1000" dirty="0">
              <a:solidFill>
                <a:srgbClr val="0066FF"/>
              </a:solidFill>
            </a:endParaRPr>
          </a:p>
          <a:p>
            <a:pPr lvl="1"/>
            <a:r>
              <a:rPr lang="en-US" sz="1400" dirty="0">
                <a:solidFill>
                  <a:srgbClr val="0066FF"/>
                </a:solidFill>
              </a:rPr>
              <a:t>Aspects related to WT 2.6 on </a:t>
            </a:r>
            <a:r>
              <a:rPr lang="en-US" sz="1400" b="1" u="sng" dirty="0">
                <a:solidFill>
                  <a:srgbClr val="0066FF"/>
                </a:solidFill>
              </a:rPr>
              <a:t>application data management </a:t>
            </a:r>
            <a:r>
              <a:rPr lang="en-US" sz="1400" dirty="0">
                <a:solidFill>
                  <a:srgbClr val="0066FF"/>
                </a:solidFill>
              </a:rPr>
              <a:t>(e.g., after collected data is transported) is in SA6 purview</a:t>
            </a:r>
          </a:p>
          <a:p>
            <a:pPr lvl="2"/>
            <a:r>
              <a:rPr lang="en-US" sz="1400" dirty="0">
                <a:solidFill>
                  <a:srgbClr val="0066FF"/>
                </a:solidFill>
              </a:rPr>
              <a:t>including application data storage, exposure, lifecycle management, consistency/integrity and subject to user consent aspects</a:t>
            </a:r>
          </a:p>
          <a:p>
            <a:pPr lvl="1"/>
            <a:r>
              <a:rPr lang="en-US" sz="1400" dirty="0">
                <a:solidFill>
                  <a:srgbClr val="0066FF"/>
                </a:solidFill>
              </a:rPr>
              <a:t>ADAE is related to analytics which is different than WT 2.6 on application data management </a:t>
            </a:r>
          </a:p>
          <a:p>
            <a:pPr lvl="2"/>
            <a:r>
              <a:rPr lang="en-US" sz="1400" dirty="0">
                <a:solidFill>
                  <a:srgbClr val="0066FF"/>
                </a:solidFill>
              </a:rPr>
              <a:t>study can determine whether a new service is needed, or ADAE should be enhanced</a:t>
            </a:r>
            <a:endParaRPr lang="en-US" sz="1000" dirty="0">
              <a:solidFill>
                <a:srgbClr val="0066FF"/>
              </a:solidFill>
            </a:endParaRPr>
          </a:p>
          <a:p>
            <a:pPr lvl="1"/>
            <a:r>
              <a:rPr lang="en-US" sz="1400" dirty="0">
                <a:solidFill>
                  <a:srgbClr val="0066FF"/>
                </a:solidFill>
              </a:rPr>
              <a:t>The scope of this work task qualifies as a separate WA – This should be considered</a:t>
            </a:r>
          </a:p>
          <a:p>
            <a:pPr lvl="1"/>
            <a:r>
              <a:rPr lang="en-US" sz="1400" dirty="0">
                <a:solidFill>
                  <a:srgbClr val="0066FF"/>
                </a:solidFill>
              </a:rPr>
              <a:t>Do you propose common data framework for all data?</a:t>
            </a:r>
          </a:p>
          <a:p>
            <a:pPr lvl="2"/>
            <a:r>
              <a:rPr lang="en-US" sz="1400" dirty="0">
                <a:solidFill>
                  <a:srgbClr val="0066FF"/>
                </a:solidFill>
              </a:rPr>
              <a:t>The scope should be for application layer data (e.g., VAL &amp; SA6 enablers) – </a:t>
            </a:r>
            <a:r>
              <a:rPr lang="en-US" sz="1400" b="1" u="sng" dirty="0">
                <a:solidFill>
                  <a:srgbClr val="0066FF"/>
                </a:solidFill>
              </a:rPr>
              <a:t>CN data </a:t>
            </a:r>
            <a:r>
              <a:rPr lang="en-US" sz="1400" dirty="0">
                <a:solidFill>
                  <a:srgbClr val="0066FF"/>
                </a:solidFill>
              </a:rPr>
              <a:t>should be managed in CN and </a:t>
            </a:r>
            <a:r>
              <a:rPr lang="en-US" sz="1400" b="1" u="sng" dirty="0">
                <a:solidFill>
                  <a:srgbClr val="0066FF"/>
                </a:solidFill>
              </a:rPr>
              <a:t>OAM data </a:t>
            </a:r>
            <a:r>
              <a:rPr lang="en-US" sz="1400" dirty="0">
                <a:solidFill>
                  <a:srgbClr val="0066FF"/>
                </a:solidFill>
              </a:rPr>
              <a:t>in MnS</a:t>
            </a:r>
          </a:p>
          <a:p>
            <a:pPr lvl="1"/>
            <a:r>
              <a:rPr lang="en-US" sz="1400" dirty="0">
                <a:solidFill>
                  <a:srgbClr val="0066FF"/>
                </a:solidFill>
              </a:rPr>
              <a:t>The study should abstract how managed application layer data is provided (e.g., support both new and existing mechanisms)</a:t>
            </a:r>
          </a:p>
          <a:p>
            <a:pPr lvl="2"/>
            <a:r>
              <a:rPr lang="en-US" sz="1400" dirty="0">
                <a:solidFill>
                  <a:srgbClr val="0066FF"/>
                </a:solidFill>
              </a:rPr>
              <a:t>For example - via 6G data-collection, via user plane, via 3</a:t>
            </a:r>
            <a:r>
              <a:rPr lang="en-US" sz="1400" baseline="30000" dirty="0">
                <a:solidFill>
                  <a:srgbClr val="0066FF"/>
                </a:solidFill>
              </a:rPr>
              <a:t>rd</a:t>
            </a:r>
            <a:r>
              <a:rPr lang="en-US" sz="1400" dirty="0">
                <a:solidFill>
                  <a:srgbClr val="0066FF"/>
                </a:solidFill>
              </a:rPr>
              <a:t> party providers, via EVEX</a:t>
            </a:r>
          </a:p>
          <a:p>
            <a:pPr lvl="1"/>
            <a:r>
              <a:rPr lang="en-US" sz="1400" dirty="0">
                <a:solidFill>
                  <a:srgbClr val="0066FF"/>
                </a:solidFill>
              </a:rPr>
              <a:t>Need to consider the new features added in 5GA and enhanced in 6G</a:t>
            </a:r>
          </a:p>
          <a:p>
            <a:pPr lvl="2"/>
            <a:r>
              <a:rPr lang="en-US" sz="1400" dirty="0">
                <a:solidFill>
                  <a:srgbClr val="0066FF"/>
                </a:solidFill>
              </a:rPr>
              <a:t>5GA features that are enhanced for 6G could be enhanced for application data management if needed</a:t>
            </a:r>
          </a:p>
        </p:txBody>
      </p:sp>
      <p:graphicFrame>
        <p:nvGraphicFramePr>
          <p:cNvPr id="7" name="Content Placeholder 2">
            <a:extLst>
              <a:ext uri="{FF2B5EF4-FFF2-40B4-BE49-F238E27FC236}">
                <a16:creationId xmlns:a16="http://schemas.microsoft.com/office/drawing/2014/main" id="{A04DE078-E0B3-273D-A5A7-27E7911FE9EB}"/>
              </a:ext>
            </a:extLst>
          </p:cNvPr>
          <p:cNvGraphicFramePr>
            <a:graphicFrameLocks/>
          </p:cNvGraphicFramePr>
          <p:nvPr>
            <p:extLst>
              <p:ext uri="{D42A27DB-BD31-4B8C-83A1-F6EECF244321}">
                <p14:modId xmlns:p14="http://schemas.microsoft.com/office/powerpoint/2010/main" val="576778792"/>
              </p:ext>
            </p:extLst>
          </p:nvPr>
        </p:nvGraphicFramePr>
        <p:xfrm>
          <a:off x="780927" y="1825010"/>
          <a:ext cx="10630146" cy="85344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800" dirty="0">
                          <a:effectLst/>
                          <a:latin typeface="Arial" panose="020B0604020202020204" pitchFamily="34" charset="0"/>
                          <a:ea typeface="DengXian"/>
                        </a:rPr>
                        <a:t>Candidate Work Task</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Support</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Do not support</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800" dirty="0">
                          <a:effectLst/>
                          <a:latin typeface="Arial" panose="020B0604020202020204" pitchFamily="34" charset="0"/>
                          <a:ea typeface="Malgun Gothic" panose="020B0503020000020004" pitchFamily="34" charset="-127"/>
                        </a:rPr>
                        <a:t>Moderator Remarks</a:t>
                      </a:r>
                      <a:endParaRPr lang="en-IN"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WT2.6: Architecture and functionalities to support application enablement layer data (e.g. AI data, sensing data) service, including handle of application enablement layer data from different application enablers (e.g. application data collection, process, storage, distribution, and exposure, etc.).</a:t>
                      </a:r>
                      <a:endParaRPr lang="en-US"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Interdigital, CATT, Lenovo, CMCC, Apple, ZTE, Ericsson, Nokia</a:t>
                      </a:r>
                      <a:endParaRPr lang="en-US" sz="8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Samsung</a:t>
                      </a:r>
                      <a:endParaRPr lang="en-US"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800" dirty="0">
                          <a:effectLst/>
                          <a:latin typeface="Arial" panose="020B0604020202020204" pitchFamily="34" charset="0"/>
                          <a:ea typeface="Malgun Gothic" panose="020B0503020000020004" pitchFamily="34" charset="-127"/>
                        </a:rPr>
                        <a:t>Important, Split between SA2, SA5 and SA6, Separate WA, Merge with WA3 and WA6</a:t>
                      </a:r>
                      <a:endParaRPr lang="en-US" sz="6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S6-254071, Interdigital</a:t>
            </a:r>
            <a:endParaRPr lang="en-GB" altLang="en-US" sz="1200" dirty="0">
              <a:solidFill>
                <a:srgbClr val="0066FF"/>
              </a:solidFill>
            </a:endParaRPr>
          </a:p>
        </p:txBody>
      </p:sp>
    </p:spTree>
    <p:extLst>
      <p:ext uri="{BB962C8B-B14F-4D97-AF65-F5344CB8AC3E}">
        <p14:creationId xmlns:p14="http://schemas.microsoft.com/office/powerpoint/2010/main" val="109887241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Summary – </a:t>
            </a:r>
            <a:r>
              <a:rPr lang="en-GB" altLang="en-US" sz="3600" dirty="0"/>
              <a:t>WT 2.6:</a:t>
            </a:r>
            <a:r>
              <a:rPr lang="en-GB" altLang="en-US" sz="3600" dirty="0">
                <a:solidFill>
                  <a:srgbClr val="0066FF"/>
                </a:solidFill>
              </a:rPr>
              <a:t> Application Data Service</a:t>
            </a:r>
            <a:endParaRPr lang="en-GB" altLang="en-US" sz="3600"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407542" y="1934380"/>
            <a:ext cx="11627440" cy="4554627"/>
          </a:xfrm>
        </p:spPr>
        <p:txBody>
          <a:bodyPr/>
          <a:lstStyle/>
          <a:p>
            <a:r>
              <a:rPr lang="en-US" altLang="en-US" sz="2000" dirty="0"/>
              <a:t> TR 22.870 includes many 6G data-centric use cases applicable to SA6, reinforcing the need to study WT 2.6.</a:t>
            </a:r>
          </a:p>
          <a:p>
            <a:r>
              <a:rPr lang="en-US" altLang="en-US" sz="2000" dirty="0"/>
              <a:t> Additionally, some 6G use cases clearly require cross-enabler data handling (e.g., AIML, sensing, XR, DT) making WT 2.6 directly relevant for SA6.</a:t>
            </a:r>
          </a:p>
          <a:p>
            <a:r>
              <a:rPr lang="en-US" altLang="en-US" sz="2000" dirty="0"/>
              <a:t>Proposed way-forward</a:t>
            </a:r>
            <a:endParaRPr lang="en-US" altLang="en-US" sz="2200" dirty="0"/>
          </a:p>
          <a:p>
            <a:pPr lvl="1"/>
            <a:r>
              <a:rPr lang="en-US" altLang="en-US" sz="1600" dirty="0"/>
              <a:t>Decouple WT 2.6 from data-collection aspects</a:t>
            </a:r>
          </a:p>
          <a:p>
            <a:pPr lvl="1"/>
            <a:r>
              <a:rPr lang="en-US" altLang="en-US" sz="1600" b="1" dirty="0"/>
              <a:t>First proposal</a:t>
            </a:r>
            <a:r>
              <a:rPr lang="en-US" altLang="en-US" sz="1600" dirty="0"/>
              <a:t> – Agree to a revised WT 2.6</a:t>
            </a:r>
          </a:p>
          <a:p>
            <a:pPr lvl="2"/>
            <a:r>
              <a:rPr lang="en-US" altLang="en-US" sz="1600" dirty="0"/>
              <a:t>To study architecture and functionalities of an </a:t>
            </a:r>
            <a:r>
              <a:rPr lang="en-US" altLang="en-US" sz="1600" b="1" u="sng" dirty="0"/>
              <a:t>application data management service </a:t>
            </a:r>
            <a:r>
              <a:rPr lang="en-US" altLang="en-US" sz="1600" dirty="0"/>
              <a:t>for VAL &amp; SA6 enablers.</a:t>
            </a:r>
          </a:p>
          <a:p>
            <a:pPr lvl="1"/>
            <a:r>
              <a:rPr lang="en-US" altLang="en-US" sz="1600" b="1" dirty="0"/>
              <a:t>Second proposal</a:t>
            </a:r>
            <a:r>
              <a:rPr lang="en-US" altLang="en-US" sz="1600" dirty="0"/>
              <a:t> – Agree to updated WT 2.6 to have the following objectives:</a:t>
            </a:r>
          </a:p>
          <a:p>
            <a:pPr lvl="2"/>
            <a:r>
              <a:rPr lang="en-US" altLang="en-US" sz="1600" dirty="0"/>
              <a:t>Study what architecture and functionalities needed to support an application data management service, including aspects related to data storage, exposure, lifecycle management, consistency, integrity and subject to user consent aspects.</a:t>
            </a:r>
          </a:p>
          <a:p>
            <a:pPr lvl="2"/>
            <a:r>
              <a:rPr lang="en-US" altLang="en-US" sz="1600" dirty="0"/>
              <a:t>Study and define exposure requirements of an application data management service (in coordination with WT1).</a:t>
            </a:r>
          </a:p>
          <a:p>
            <a:pPr lvl="2"/>
            <a:r>
              <a:rPr lang="en-US" altLang="en-US" sz="1600" dirty="0"/>
              <a:t>Study how application enablers may leverage an application data management service to fulfill 6G use cases. </a:t>
            </a:r>
          </a:p>
          <a:p>
            <a:pPr lvl="2"/>
            <a:r>
              <a:rPr lang="en-US" altLang="en-US" sz="1600" dirty="0"/>
              <a:t>Study how data providing mechanisms (existing and new) can interact with the application data management service.</a:t>
            </a:r>
          </a:p>
          <a:p>
            <a:pPr lvl="1"/>
            <a:endParaRPr lang="en-US" altLang="en-US" sz="1800" dirty="0"/>
          </a:p>
          <a:p>
            <a:pPr lvl="1"/>
            <a:endParaRPr lang="en-US" altLang="en-US" sz="1800" dirty="0"/>
          </a:p>
          <a:p>
            <a:pPr lvl="1"/>
            <a:endParaRPr lang="en-US" altLang="en-US" sz="1800"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S6-254071, Interdigital</a:t>
            </a:r>
            <a:endParaRPr lang="en-GB" altLang="en-US" sz="1200" dirty="0">
              <a:solidFill>
                <a:srgbClr val="0066FF"/>
              </a:solidFill>
            </a:endParaRPr>
          </a:p>
        </p:txBody>
      </p:sp>
    </p:spTree>
    <p:extLst>
      <p:ext uri="{BB962C8B-B14F-4D97-AF65-F5344CB8AC3E}">
        <p14:creationId xmlns:p14="http://schemas.microsoft.com/office/powerpoint/2010/main" val="355942724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280d8efa-eff2-4910-88d2-79ca146720c4"/>
    <ds:schemaRef ds:uri="http://schemas.microsoft.com/office/infopath/2007/PartnerControls"/>
    <ds:schemaRef ds:uri="http://purl.org/dc/dcmitype/"/>
    <ds:schemaRef ds:uri="http://schemas.microsoft.com/office/2006/metadata/properties"/>
    <ds:schemaRef ds:uri="http://purl.org/dc/terms/"/>
    <ds:schemaRef ds:uri="http://purl.org/dc/elements/1.1/"/>
    <ds:schemaRef ds:uri="http://schemas.microsoft.com/office/2006/documentManagement/types"/>
    <ds:schemaRef ds:uri="http://www.w3.org/XML/1998/namespace"/>
    <ds:schemaRef ds:uri="http://schemas.openxmlformats.org/package/2006/metadata/core-properties"/>
    <ds:schemaRef ds:uri="679a257e-872f-4c98-9e8a-0a9c104f72c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6541</TotalTime>
  <Words>3039</Words>
  <Application>Microsoft Office PowerPoint</Application>
  <PresentationFormat>Widescreen</PresentationFormat>
  <Paragraphs>262</Paragraphs>
  <Slides>13</Slides>
  <Notes>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13</vt:i4>
      </vt:variant>
    </vt:vector>
  </HeadingPairs>
  <TitlesOfParts>
    <vt:vector size="23" baseType="lpstr">
      <vt:lpstr>Aptos</vt:lpstr>
      <vt:lpstr>Arial </vt:lpstr>
      <vt:lpstr>Arial-BoldMT</vt:lpstr>
      <vt:lpstr>DengXian</vt:lpstr>
      <vt:lpstr>Malgun Gothic</vt:lpstr>
      <vt:lpstr>Arial</vt:lpstr>
      <vt:lpstr>Calibri</vt:lpstr>
      <vt:lpstr>Calibri Light</vt:lpstr>
      <vt:lpstr>Times New Roman</vt:lpstr>
      <vt:lpstr>Office Theme</vt:lpstr>
      <vt:lpstr>NWM WA2 Way forward WA2 : Application Enabler Service Aspects </vt:lpstr>
      <vt:lpstr>WA2 : Application Enabler Service Aspects</vt:lpstr>
      <vt:lpstr>WA2: Application Enabler Service Aspects; WT2.1</vt:lpstr>
      <vt:lpstr>WA2: Application Enabler Service Aspects; WT2.4</vt:lpstr>
      <vt:lpstr>Summary</vt:lpstr>
      <vt:lpstr>WA2: Application Enablers Services WT2.6: Application Data Service</vt:lpstr>
      <vt:lpstr>WA2: Application Enablers Services WT2.6: Application Data Service</vt:lpstr>
      <vt:lpstr>WA2: Application Enablers Services WT2.6: Application Data Service</vt:lpstr>
      <vt:lpstr>Summary – WT 2.6: Application Data Service</vt:lpstr>
      <vt:lpstr>WA2: Application Enablers Services WT2.6: Application Data Service</vt:lpstr>
      <vt:lpstr>WA2: Application Enabler Service Aspects; WT2.7</vt:lpstr>
      <vt:lpstr>Way forward (Proposed) WA2 : Application Enabler Service Aspects</vt:lpstr>
      <vt:lpstr>Way forward (Proposed) WA2 : Application Enabler Service Aspects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Rev-1</cp:lastModifiedBy>
  <cp:revision>691</cp:revision>
  <dcterms:created xsi:type="dcterms:W3CDTF">2010-02-05T13:52:04Z</dcterms:created>
  <dcterms:modified xsi:type="dcterms:W3CDTF">2025-10-17T01:20:30Z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MSIP_Label_4d2f777e-4347-4fc6-823a-b44ab313546a_Enabled">
    <vt:lpwstr>true</vt:lpwstr>
  </property>
  <property fmtid="{D5CDD505-2E9C-101B-9397-08002B2CF9AE}" pid="4" name="MSIP_Label_4d2f777e-4347-4fc6-823a-b44ab313546a_SetDate">
    <vt:lpwstr>2025-10-14T03:56:02Z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b2a78cf7-389b-4c4f-9dcc-086f6cf16050</vt:lpwstr>
  </property>
  <property fmtid="{D5CDD505-2E9C-101B-9397-08002B2CF9AE}" pid="9" name="MSIP_Label_4d2f777e-4347-4fc6-823a-b44ab313546a_ContentBits">
    <vt:lpwstr>0</vt:lpwstr>
  </property>
  <property fmtid="{D5CDD505-2E9C-101B-9397-08002B2CF9AE}" pid="10" name="MSIP_Label_4d2f777e-4347-4fc6-823a-b44ab313546a_Tag">
    <vt:lpwstr>10, 3, 0, 1</vt:lpwstr>
  </property>
</Properties>
</file>