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0"/>
  </p:notesMasterIdLst>
  <p:handoutMasterIdLst>
    <p:handoutMasterId r:id="rId31"/>
  </p:handoutMasterIdLst>
  <p:sldIdLst>
    <p:sldId id="397" r:id="rId5"/>
    <p:sldId id="398" r:id="rId6"/>
    <p:sldId id="399" r:id="rId7"/>
    <p:sldId id="400" r:id="rId8"/>
    <p:sldId id="401" r:id="rId9"/>
    <p:sldId id="402" r:id="rId10"/>
    <p:sldId id="403" r:id="rId11"/>
    <p:sldId id="404" r:id="rId12"/>
    <p:sldId id="405" r:id="rId13"/>
    <p:sldId id="406" r:id="rId14"/>
    <p:sldId id="407" r:id="rId15"/>
    <p:sldId id="408" r:id="rId16"/>
    <p:sldId id="409" r:id="rId17"/>
    <p:sldId id="410" r:id="rId18"/>
    <p:sldId id="411" r:id="rId19"/>
    <p:sldId id="412" r:id="rId20"/>
    <p:sldId id="413" r:id="rId21"/>
    <p:sldId id="414" r:id="rId22"/>
    <p:sldId id="415" r:id="rId23"/>
    <p:sldId id="416" r:id="rId24"/>
    <p:sldId id="417" r:id="rId25"/>
    <p:sldId id="418" r:id="rId26"/>
    <p:sldId id="388" r:id="rId27"/>
    <p:sldId id="395" r:id="rId28"/>
    <p:sldId id="396"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u" initials="b" lastIdx="24" clrIdx="0">
    <p:extLst>
      <p:ext uri="{19B8F6BF-5375-455C-9EA6-DF929625EA0E}">
        <p15:presenceInfo xmlns:p15="http://schemas.microsoft.com/office/powerpoint/2012/main" userId="Basu" providerId="None"/>
      </p:ext>
    </p:extLst>
  </p:cmAuthor>
  <p:cmAuthor id="2" name="Samsung [Naren]" initials="n" lastIdx="20" clrIdx="1">
    <p:extLst>
      <p:ext uri="{19B8F6BF-5375-455C-9EA6-DF929625EA0E}">
        <p15:presenceInfo xmlns:p15="http://schemas.microsoft.com/office/powerpoint/2012/main" userId="Samsung [N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5231" autoAdjust="0"/>
  </p:normalViewPr>
  <p:slideViewPr>
    <p:cSldViewPr snapToGrid="0">
      <p:cViewPr varScale="1">
        <p:scale>
          <a:sx n="85" d="100"/>
          <a:sy n="85" d="100"/>
        </p:scale>
        <p:origin x="177" y="5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493220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1988304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S6-254369</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sz="3600" b="1" i="0" u="none" strike="noStrike" baseline="0" dirty="0">
                <a:latin typeface="Arial-BoldMT"/>
              </a:rPr>
              <a:t>NWM WA1 Way forward</a:t>
            </a:r>
            <a:br>
              <a:rPr lang="en-IN" sz="3600" b="1" i="0" u="none" strike="noStrike" baseline="0" dirty="0">
                <a:latin typeface="Arial-BoldMT"/>
              </a:rPr>
            </a:br>
            <a:r>
              <a:rPr lang="en-IN" sz="2400" b="0" i="0" u="none" strike="noStrike" baseline="0" dirty="0">
                <a:latin typeface="TimesNewRomanPSMT"/>
              </a:rPr>
              <a:t>WA1</a:t>
            </a:r>
            <a:r>
              <a:rPr lang="en-IN" sz="2400" dirty="0">
                <a:latin typeface="TimesNewRomanPSMT"/>
              </a:rPr>
              <a:t>: Exposure Framework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4569633"/>
            <a:ext cx="7886700" cy="19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a:t>Moderator, Apple, Samsung, Nokia</a:t>
            </a:r>
          </a:p>
          <a:p>
            <a:pPr marL="0" indent="0" eaLnBrk="1" hangingPunct="1">
              <a:buFontTx/>
              <a:buNone/>
            </a:pPr>
            <a:r>
              <a:rPr lang="en-GB" altLang="en-US" dirty="0"/>
              <a:t>basavarajjp@samsung.com</a:t>
            </a:r>
          </a:p>
        </p:txBody>
      </p:sp>
    </p:spTree>
    <p:extLst>
      <p:ext uri="{BB962C8B-B14F-4D97-AF65-F5344CB8AC3E}">
        <p14:creationId xmlns:p14="http://schemas.microsoft.com/office/powerpoint/2010/main" val="195170508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dirty="0"/>
              <a:t>WA1: Exposure Framework Aspects; WT1.3 (2/2)</a:t>
            </a:r>
          </a:p>
        </p:txBody>
      </p:sp>
      <p:sp>
        <p:nvSpPr>
          <p:cNvPr id="2" name="Content Placeholder 3">
            <a:extLst>
              <a:ext uri="{FF2B5EF4-FFF2-40B4-BE49-F238E27FC236}">
                <a16:creationId xmlns:a16="http://schemas.microsoft.com/office/drawing/2014/main" id="{4BB7FA75-F5C6-0E96-E8A0-8F0DB448A87D}"/>
              </a:ext>
            </a:extLst>
          </p:cNvPr>
          <p:cNvSpPr>
            <a:spLocks noGrp="1"/>
          </p:cNvSpPr>
          <p:nvPr>
            <p:ph idx="1"/>
          </p:nvPr>
        </p:nvSpPr>
        <p:spPr>
          <a:xfrm>
            <a:off x="342900" y="1765381"/>
            <a:ext cx="11506200" cy="4690283"/>
          </a:xfrm>
        </p:spPr>
        <p:txBody>
          <a:bodyPr/>
          <a:lstStyle/>
          <a:p>
            <a:r>
              <a:rPr lang="en-IN" sz="1800" b="1" dirty="0"/>
              <a:t>Justification/Clarification</a:t>
            </a:r>
          </a:p>
          <a:p>
            <a:pPr lvl="1"/>
            <a:r>
              <a:rPr lang="en-US" sz="1600" dirty="0"/>
              <a:t>Regarding SA6 scope and responsibility</a:t>
            </a:r>
          </a:p>
          <a:p>
            <a:pPr lvl="2"/>
            <a:r>
              <a:rPr lang="en-US" sz="1400" dirty="0"/>
              <a:t>CAPIF framework is owned by SA6 and so any enhancements required are within scope of SA6 and responsibility of SA6 also.</a:t>
            </a:r>
          </a:p>
          <a:p>
            <a:pPr lvl="2"/>
            <a:r>
              <a:rPr lang="en-US" sz="1400" dirty="0"/>
              <a:t>Agree that requirements from other working groups (either existing or new) should be considered to make 3GPP wide exposure framework</a:t>
            </a:r>
          </a:p>
          <a:p>
            <a:pPr lvl="2"/>
            <a:r>
              <a:rPr lang="en-US" sz="1400" dirty="0"/>
              <a:t>It is to be noted that - Network exposure has been so far developed in silos, both within and between network domains (e.g. CP and OAM), resulting in a lack of holistic support for use cases. There is a  lack of a common approach for API consumers. </a:t>
            </a:r>
          </a:p>
          <a:p>
            <a:pPr lvl="2"/>
            <a:r>
              <a:rPr lang="en-US" sz="1400" dirty="0"/>
              <a:t>Common and E2E exposure architecture across 3GPP with common principles support is missing and CAPIF can be studied and enhanced to support common exposure.</a:t>
            </a:r>
          </a:p>
          <a:p>
            <a:r>
              <a:rPr lang="en-IN" sz="1800" b="1" dirty="0"/>
              <a:t>Way forward</a:t>
            </a:r>
          </a:p>
          <a:p>
            <a:pPr marL="800100" lvl="1" indent="-342900">
              <a:buFont typeface="+mj-lt"/>
              <a:buAutoNum type="arabicPeriod"/>
            </a:pPr>
            <a:r>
              <a:rPr lang="en-US" sz="1600" dirty="0"/>
              <a:t>Regarding RAN aspect: As multiple companies questioned on RAN aspects – we proposed to remove RAN exposure part as of now to move forward.</a:t>
            </a:r>
            <a:endParaRPr lang="en-IN" sz="1200" dirty="0"/>
          </a:p>
          <a:p>
            <a:pPr marL="800100" lvl="1" indent="-342900">
              <a:buFont typeface="+mj-lt"/>
              <a:buAutoNum type="arabicPeriod"/>
            </a:pPr>
            <a:r>
              <a:rPr lang="en-IN" sz="1600" dirty="0"/>
              <a:t>Suggest to merge WT1.3 with WT1.8 (By added a NOTE to consider requirements from other working groups)</a:t>
            </a:r>
          </a:p>
          <a:p>
            <a:pPr marL="800100" lvl="1" indent="-342900">
              <a:buFont typeface="+mj-lt"/>
              <a:buAutoNum type="arabicPeriod"/>
            </a:pPr>
            <a:r>
              <a:rPr lang="en-US" sz="1600" dirty="0"/>
              <a:t>Enabler layer server can be considered as included with third party AFs (we should keep the text bit generic)</a:t>
            </a:r>
            <a:endParaRPr lang="en-IN" sz="1600" dirty="0"/>
          </a:p>
          <a:p>
            <a:r>
              <a:rPr lang="en-IN" sz="1800" b="1" dirty="0"/>
              <a:t>Proposal</a:t>
            </a:r>
          </a:p>
          <a:p>
            <a:pPr lvl="1"/>
            <a:r>
              <a:rPr lang="en-US" sz="1600" dirty="0"/>
              <a:t>Revised wording: “3GPP wide API framework including usage by CN, OAM, application on the UE and third-party application server”</a:t>
            </a:r>
          </a:p>
          <a:p>
            <a:pPr lvl="1"/>
            <a:r>
              <a:rPr lang="en-US" sz="1600" dirty="0"/>
              <a:t>Add NOTE: “The requirements form other working groups (e.g. SA2, SA4, SA5) should be considered.”</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14671764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WT1.4</a:t>
            </a:r>
            <a:r>
              <a:rPr lang="en-GB" altLang="en-US" sz="3600" dirty="0"/>
              <a:t> (1/2)</a:t>
            </a:r>
            <a:endParaRPr lang="en-GB" altLang="en-US" sz="3600" dirty="0">
              <a:solidFill>
                <a:srgbClr val="00B050"/>
              </a:solidFill>
            </a:endParaRPr>
          </a:p>
        </p:txBody>
      </p:sp>
      <p:sp>
        <p:nvSpPr>
          <p:cNvPr id="4" name="Content Placeholder 3"/>
          <p:cNvSpPr>
            <a:spLocks noGrp="1"/>
          </p:cNvSpPr>
          <p:nvPr>
            <p:ph idx="1"/>
          </p:nvPr>
        </p:nvSpPr>
        <p:spPr>
          <a:xfrm>
            <a:off x="234696" y="2754591"/>
            <a:ext cx="4949952" cy="3627922"/>
          </a:xfrm>
        </p:spPr>
        <p:txBody>
          <a:bodyPr/>
          <a:lstStyle/>
          <a:p>
            <a:r>
              <a:rPr lang="en-IN" b="1"/>
              <a:t>Summary of comments</a:t>
            </a:r>
          </a:p>
          <a:p>
            <a:pPr lvl="1"/>
            <a:r>
              <a:rPr lang="en-IN"/>
              <a:t>Companies requested for clarifications on requirements and gap analysis</a:t>
            </a:r>
          </a:p>
          <a:p>
            <a:pPr lvl="1"/>
            <a:r>
              <a:rPr lang="en-IN"/>
              <a:t>Request for example</a:t>
            </a:r>
          </a:p>
          <a:p>
            <a:pPr lvl="1"/>
            <a:r>
              <a:rPr lang="en-IN"/>
              <a:t>Not 6G specific – considered for ongoing CAPIF_Ph4 study</a:t>
            </a:r>
          </a:p>
          <a:p>
            <a:pPr lvl="1"/>
            <a:r>
              <a:rPr lang="en-IN"/>
              <a:t>More rational and use case.</a:t>
            </a:r>
          </a:p>
        </p:txBody>
      </p:sp>
      <p:graphicFrame>
        <p:nvGraphicFramePr>
          <p:cNvPr id="7" name="Content Placeholder 2"/>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WT1.4: </a:t>
                      </a:r>
                      <a:r>
                        <a:rPr lang="en-US" sz="1000">
                          <a:effectLst/>
                          <a:latin typeface="Arial" panose="020B0604020202020204" pitchFamily="34" charset="0"/>
                          <a:ea typeface="Malgun Gothic" panose="020B0503020000020004" pitchFamily="34" charset="-127"/>
                        </a:rPr>
                        <a:t>Study functional grouping of the CAPIF features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Covered by WT1.3, Gap analysis, Clarifications asked,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774B4EAA-5F39-7F4E-4355-8953902F3B59}"/>
              </a:ext>
            </a:extLst>
          </p:cNvPr>
          <p:cNvGraphicFramePr>
            <a:graphicFrameLocks noGrp="1"/>
          </p:cNvGraphicFramePr>
          <p:nvPr/>
        </p:nvGraphicFramePr>
        <p:xfrm>
          <a:off x="5692387" y="2738549"/>
          <a:ext cx="5775960" cy="3333750"/>
        </p:xfrm>
        <a:graphic>
          <a:graphicData uri="http://schemas.openxmlformats.org/drawingml/2006/table">
            <a:tbl>
              <a:tblPr/>
              <a:tblGrid>
                <a:gridCol w="896270">
                  <a:extLst>
                    <a:ext uri="{9D8B030D-6E8A-4147-A177-3AD203B41FA5}">
                      <a16:colId xmlns:a16="http://schemas.microsoft.com/office/drawing/2014/main" val="2739150694"/>
                    </a:ext>
                  </a:extLst>
                </a:gridCol>
                <a:gridCol w="4879690">
                  <a:extLst>
                    <a:ext uri="{9D8B030D-6E8A-4147-A177-3AD203B41FA5}">
                      <a16:colId xmlns:a16="http://schemas.microsoft.com/office/drawing/2014/main" val="2277881944"/>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Functional grouping is architecture and already covered in WT1.3</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What new requirements would arise for the grouping of CAPIF features in 6G?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more clarification with use case is required to understand the proposed WT.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1. What this bullet refers to? What functional grouping means? What purpose it wants to achieve by feature grouping? Is there any example?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several appear not to be 6G specific and could be considered instead in</a:t>
                      </a:r>
                      <a:br>
                        <a:rPr lang="en-US" sz="1200" b="0" i="0" u="none" strike="noStrike">
                          <a:solidFill>
                            <a:srgbClr val="000000"/>
                          </a:solidFill>
                          <a:effectLst/>
                          <a:latin typeface="Aptos Narrow" panose="020B0004020202020204" pitchFamily="34" charset="0"/>
                        </a:rPr>
                      </a:br>
                      <a:r>
                        <a:rPr lang="en-US" sz="1200" b="0" i="0" u="none" strike="noStrike">
                          <a:solidFill>
                            <a:srgbClr val="000000"/>
                          </a:solidFill>
                          <a:effectLst/>
                          <a:latin typeface="Aptos Narrow" panose="020B0004020202020204" pitchFamily="34" charset="0"/>
                        </a:rPr>
                        <a:t>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1497662"/>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Why is CAPIF grouping needed? We would like to see some rationale, use cases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410010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31825188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84566D7B-DB52-CD39-5450-6B6AAB63FB90}"/>
              </a:ext>
            </a:extLst>
          </p:cNvPr>
          <p:cNvSpPr>
            <a:spLocks noGrp="1"/>
          </p:cNvSpPr>
          <p:nvPr>
            <p:ph idx="1"/>
          </p:nvPr>
        </p:nvSpPr>
        <p:spPr>
          <a:xfrm>
            <a:off x="594360" y="1825624"/>
            <a:ext cx="10915747" cy="4712335"/>
          </a:xfrm>
        </p:spPr>
        <p:txBody>
          <a:bodyPr/>
          <a:lstStyle/>
          <a:p>
            <a:r>
              <a:rPr lang="en-IN" sz="2000" b="1" dirty="0">
                <a:ea typeface="+mn-lt"/>
                <a:cs typeface="+mn-lt"/>
              </a:rPr>
              <a:t>Justification/Clarification</a:t>
            </a:r>
            <a:endParaRPr lang="en-US" sz="2400" dirty="0"/>
          </a:p>
          <a:p>
            <a:pPr lvl="1"/>
            <a:r>
              <a:rPr lang="en-IN" sz="1800" dirty="0">
                <a:ea typeface="+mn-lt"/>
                <a:cs typeface="+mn-lt"/>
              </a:rPr>
              <a:t>If we classify the CAPIF functions – there are mainly two types of functions:</a:t>
            </a:r>
            <a:endParaRPr lang="en-IN" sz="1800" dirty="0"/>
          </a:p>
          <a:p>
            <a:pPr lvl="2"/>
            <a:r>
              <a:rPr lang="en-IN" sz="1600" dirty="0">
                <a:ea typeface="+mn-lt"/>
                <a:cs typeface="+mn-lt"/>
              </a:rPr>
              <a:t>Design time functions (used to either enable availing CAPIF services or enable the other entities to manage their functions) – e.g. onboarding, registration, logging, audit</a:t>
            </a:r>
            <a:endParaRPr lang="en-IN" sz="1600" dirty="0"/>
          </a:p>
          <a:p>
            <a:pPr lvl="2"/>
            <a:r>
              <a:rPr lang="en-IN" sz="1600" dirty="0">
                <a:ea typeface="+mn-lt"/>
                <a:cs typeface="+mn-lt"/>
              </a:rPr>
              <a:t>Run time functions (used to enable API invocation) – e.g. getting authorization</a:t>
            </a:r>
            <a:endParaRPr lang="en-IN" sz="1600" dirty="0"/>
          </a:p>
          <a:p>
            <a:pPr lvl="1"/>
            <a:r>
              <a:rPr lang="en-US" sz="1800" dirty="0">
                <a:ea typeface="+mn-lt"/>
                <a:cs typeface="+mn-lt"/>
              </a:rPr>
              <a:t>The current functional blocks, especially the API invoker, has both functionalities. Functional grouping will improve the modularity of the architecture.</a:t>
            </a:r>
            <a:endParaRPr lang="en-US" sz="1800" dirty="0"/>
          </a:p>
          <a:p>
            <a:pPr lvl="1"/>
            <a:r>
              <a:rPr lang="en-US" sz="1800" dirty="0">
                <a:ea typeface="+mn-lt"/>
                <a:cs typeface="+mn-lt"/>
              </a:rPr>
              <a:t>It will be easy to understand the supported functionality.</a:t>
            </a:r>
            <a:endParaRPr lang="en-US" sz="1800" dirty="0"/>
          </a:p>
          <a:p>
            <a:pPr lvl="1"/>
            <a:r>
              <a:rPr lang="en-US" sz="1800" dirty="0">
                <a:ea typeface="+mn-lt"/>
                <a:cs typeface="+mn-lt"/>
              </a:rPr>
              <a:t>If in some cases interfaces from other specification are expected at a reference point between these internal functional blocks (e.g. OAuth) or from an internal function block to an external one (e.g. App User Consent </a:t>
            </a:r>
            <a:r>
              <a:rPr lang="en-US" sz="1800" dirty="0" err="1">
                <a:ea typeface="+mn-lt"/>
                <a:cs typeface="+mn-lt"/>
              </a:rPr>
              <a:t>Mgmt</a:t>
            </a:r>
            <a:r>
              <a:rPr lang="en-US" sz="1800" dirty="0">
                <a:ea typeface="+mn-lt"/>
                <a:cs typeface="+mn-lt"/>
              </a:rPr>
              <a:t>).</a:t>
            </a:r>
            <a:endParaRPr lang="en-US" sz="1800" dirty="0">
              <a:solidFill>
                <a:srgbClr val="0066FF"/>
              </a:solidFill>
              <a:ea typeface="Calibri"/>
              <a:cs typeface="Calibri"/>
            </a:endParaRPr>
          </a:p>
          <a:p>
            <a:pPr lvl="1"/>
            <a:r>
              <a:rPr lang="en-US" sz="1600" dirty="0">
                <a:ea typeface="+mn-lt"/>
                <a:cs typeface="+mn-lt"/>
              </a:rPr>
              <a:t>This is 6G topic – considering 5GA timeline. We do not believe that we can complete the study on this aspect by 5GA study completion time (March-26).</a:t>
            </a:r>
            <a:endParaRPr lang="en-US" sz="1800" dirty="0">
              <a:ea typeface="+mn-lt"/>
              <a:cs typeface="+mn-lt"/>
            </a:endParaRPr>
          </a:p>
          <a:p>
            <a:r>
              <a:rPr lang="en-IN" sz="2000" b="1" dirty="0">
                <a:ea typeface="+mn-lt"/>
                <a:cs typeface="+mn-lt"/>
              </a:rPr>
              <a:t>Way forward</a:t>
            </a:r>
            <a:endParaRPr lang="en-IN" sz="2400" dirty="0"/>
          </a:p>
          <a:p>
            <a:pPr lvl="1"/>
            <a:r>
              <a:rPr lang="en-IN" sz="1600" dirty="0">
                <a:ea typeface="+mn-lt"/>
                <a:cs typeface="+mn-lt"/>
              </a:rPr>
              <a:t>Revised wording “Possible architecture enhancements to support other specifications” </a:t>
            </a:r>
            <a:endParaRPr lang="en-IN" sz="1600" dirty="0">
              <a:ea typeface="Calibri"/>
              <a:cs typeface="Calibri"/>
            </a:endParaRPr>
          </a:p>
          <a:p>
            <a:pPr lvl="1"/>
            <a:r>
              <a:rPr lang="en-IN" sz="1600" dirty="0">
                <a:ea typeface="+mn-lt"/>
                <a:cs typeface="+mn-lt"/>
              </a:rPr>
              <a:t>Add Note: This work should maintain the backward compatibility with existing architecture.</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
        <p:nvSpPr>
          <p:cNvPr id="5"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WT1.4</a:t>
            </a:r>
            <a:r>
              <a:rPr lang="en-GB" altLang="en-US" sz="3600" dirty="0"/>
              <a:t> (2/2)</a:t>
            </a:r>
            <a:endParaRPr lang="en-GB" altLang="en-US" sz="3600" dirty="0">
              <a:solidFill>
                <a:srgbClr val="00B050"/>
              </a:solidFill>
            </a:endParaRPr>
          </a:p>
        </p:txBody>
      </p:sp>
    </p:spTree>
    <p:extLst>
      <p:ext uri="{BB962C8B-B14F-4D97-AF65-F5344CB8AC3E}">
        <p14:creationId xmlns:p14="http://schemas.microsoft.com/office/powerpoint/2010/main" val="95242367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421A5-12B2-0B29-AEA7-F37217E1B58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50EBDDD-65B2-862C-EDDB-0EDADFA34A4B}"/>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WT1.5 </a:t>
            </a:r>
            <a:r>
              <a:rPr lang="en-GB" altLang="en-US" sz="3600" dirty="0"/>
              <a:t>(1/2)</a:t>
            </a:r>
          </a:p>
        </p:txBody>
      </p:sp>
      <p:sp>
        <p:nvSpPr>
          <p:cNvPr id="4" name="Content Placeholder 3">
            <a:extLst>
              <a:ext uri="{FF2B5EF4-FFF2-40B4-BE49-F238E27FC236}">
                <a16:creationId xmlns:a16="http://schemas.microsoft.com/office/drawing/2014/main" id="{8B32E1E9-EFED-9951-2C0F-6439B3A1BD9C}"/>
              </a:ext>
            </a:extLst>
          </p:cNvPr>
          <p:cNvSpPr>
            <a:spLocks noGrp="1"/>
          </p:cNvSpPr>
          <p:nvPr>
            <p:ph idx="1"/>
          </p:nvPr>
        </p:nvSpPr>
        <p:spPr>
          <a:xfrm>
            <a:off x="234696" y="2754591"/>
            <a:ext cx="4949952" cy="3627922"/>
          </a:xfrm>
        </p:spPr>
        <p:txBody>
          <a:bodyPr/>
          <a:lstStyle/>
          <a:p>
            <a:r>
              <a:rPr lang="en-IN" b="1" dirty="0"/>
              <a:t>Summary of comments</a:t>
            </a:r>
          </a:p>
          <a:p>
            <a:pPr lvl="1"/>
            <a:r>
              <a:rPr lang="en-IN" dirty="0"/>
              <a:t>Companies requested for gap analysis</a:t>
            </a:r>
          </a:p>
          <a:p>
            <a:pPr lvl="1"/>
            <a:r>
              <a:rPr lang="en-IN" dirty="0"/>
              <a:t>Can be within scope of 5GA (CAPIF_Ph4)</a:t>
            </a:r>
          </a:p>
        </p:txBody>
      </p:sp>
      <p:graphicFrame>
        <p:nvGraphicFramePr>
          <p:cNvPr id="7" name="Content Placeholder 2">
            <a:extLst>
              <a:ext uri="{FF2B5EF4-FFF2-40B4-BE49-F238E27FC236}">
                <a16:creationId xmlns:a16="http://schemas.microsoft.com/office/drawing/2014/main" id="{0FB48CB6-D57B-89A4-5118-A5F879D562A0}"/>
              </a:ext>
            </a:extLst>
          </p:cNvPr>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WT1.5: </a:t>
                      </a:r>
                      <a:r>
                        <a:rPr lang="en-US" sz="1000" dirty="0">
                          <a:effectLst/>
                          <a:latin typeface="Arial" panose="020B0604020202020204" pitchFamily="34" charset="0"/>
                          <a:ea typeface="Malgun Gothic" panose="020B0503020000020004" pitchFamily="34" charset="-127"/>
                        </a:rPr>
                        <a:t>Study to enable support for different exposure mechanisms (or different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Samsung, Huawei,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CMCC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Gap analysis, Stage-3 scope, New protocol support, Could be </a:t>
                      </a:r>
                      <a:r>
                        <a:rPr lang="en-US" sz="1000" dirty="0">
                          <a:solidFill>
                            <a:srgbClr val="000000"/>
                          </a:solidFill>
                          <a:effectLst/>
                          <a:latin typeface="TimesNewRomanPSMT"/>
                          <a:ea typeface="Times New Roman" panose="02020603050405020304" pitchFamily="18" charset="0"/>
                          <a:cs typeface="TimesNewRomanPSMT"/>
                        </a:rPr>
                        <a:t>CAPIF Ph4 study</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3" name="Table 2">
            <a:extLst>
              <a:ext uri="{FF2B5EF4-FFF2-40B4-BE49-F238E27FC236}">
                <a16:creationId xmlns:a16="http://schemas.microsoft.com/office/drawing/2014/main" id="{6739AA9B-1B8A-6CBB-AA6D-4BD63C072D05}"/>
              </a:ext>
            </a:extLst>
          </p:cNvPr>
          <p:cNvGraphicFramePr>
            <a:graphicFrameLocks noGrp="1"/>
          </p:cNvGraphicFramePr>
          <p:nvPr/>
        </p:nvGraphicFramePr>
        <p:xfrm>
          <a:off x="6153274" y="2754590"/>
          <a:ext cx="5816600" cy="3335315"/>
        </p:xfrm>
        <a:graphic>
          <a:graphicData uri="http://schemas.openxmlformats.org/drawingml/2006/table">
            <a:tbl>
              <a:tblPr/>
              <a:tblGrid>
                <a:gridCol w="685800">
                  <a:extLst>
                    <a:ext uri="{9D8B030D-6E8A-4147-A177-3AD203B41FA5}">
                      <a16:colId xmlns:a16="http://schemas.microsoft.com/office/drawing/2014/main" val="2354618717"/>
                    </a:ext>
                  </a:extLst>
                </a:gridCol>
                <a:gridCol w="5130800">
                  <a:extLst>
                    <a:ext uri="{9D8B030D-6E8A-4147-A177-3AD203B41FA5}">
                      <a16:colId xmlns:a16="http://schemas.microsoft.com/office/drawing/2014/main" val="443963933"/>
                    </a:ext>
                  </a:extLst>
                </a:gridCol>
              </a:tblGrid>
              <a:tr h="222354">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3567911"/>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these Work Tasks describe important aspects of a unified exposure framework for 6G and should be included in the study considering justification in Q1</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7238713"/>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1866560"/>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815708"/>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 is needed. What does ”study to enable support for different exposure mechanisms” refer to here? If it pertains to different protocols, does this fall under Stage 3 work? What would be the specific tasks for SA6 in this context?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6131984"/>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Framework impacts due to new protocol support needs further investigation.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061339"/>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can be potentially supported if the following question can be clarified: Exposure Protocol seems the scope of stage3, what kind of stage 2 work required for different protocols?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2766781"/>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several appear not to be 6G specific and could be considered instead in 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555986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0982621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0D44E-106D-EF3D-EF5B-A16597938F7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F588716-A327-D258-997C-3E51369559D9}"/>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WT1.5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4138C935-7520-2FDE-896D-4A48A45D6320}"/>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Multiple WGs (e.g. SA2, SA5) are working on agentic AI based mechanisms.</a:t>
            </a:r>
          </a:p>
          <a:p>
            <a:pPr lvl="1"/>
            <a:r>
              <a:rPr lang="en-US" sz="1800" dirty="0"/>
              <a:t>It is expected that such mechanism may required new protocol support.</a:t>
            </a:r>
          </a:p>
          <a:p>
            <a:pPr lvl="1"/>
            <a:r>
              <a:rPr lang="en-US" sz="1800" dirty="0"/>
              <a:t>Further, SA2 is also considering in-band exposure (i.e. exposure over user-plane) – which may required different protocol support.</a:t>
            </a:r>
          </a:p>
          <a:p>
            <a:pPr lvl="1"/>
            <a:r>
              <a:rPr lang="en-US" sz="1800" dirty="0"/>
              <a:t>The WT is not about defining protocol aspects (which is definitely stage#3 responsibly) – however, the WT is focusing on enhancing CAPIF to support different new mechanisms (agentic AI, intent based communication, in-band exposure, etc.)</a:t>
            </a:r>
            <a:endParaRPr lang="en-IN" sz="1800" dirty="0"/>
          </a:p>
          <a:p>
            <a:r>
              <a:rPr lang="en-IN" sz="2000" b="1" dirty="0"/>
              <a:t>Way forward</a:t>
            </a:r>
          </a:p>
          <a:p>
            <a:pPr lvl="1"/>
            <a:r>
              <a:rPr lang="en-IN" sz="1800" dirty="0"/>
              <a:t>Merge WT1.5, WT1.10 and WT1.13</a:t>
            </a:r>
          </a:p>
          <a:p>
            <a:pPr lvl="1"/>
            <a:r>
              <a:rPr lang="en-IN" sz="1800" dirty="0"/>
              <a:t>Revised wording “Possible enhancements to CAPIF (e.g. CAPIF-1) considering new communication mechanisms and exposures (e.g. Agentic AI communication, Intent based CAPIF architecture, in-band exposure)”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34381895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7DBBE-3FF9-B98D-68CF-B9AC684F6CC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601A015-4B05-200C-875C-4C8E93E34C75}"/>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WT1.6 </a:t>
            </a:r>
            <a:r>
              <a:rPr lang="en-GB" altLang="en-US" sz="3600" dirty="0"/>
              <a:t>(1/2)</a:t>
            </a:r>
          </a:p>
        </p:txBody>
      </p:sp>
      <p:sp>
        <p:nvSpPr>
          <p:cNvPr id="4" name="Content Placeholder 3">
            <a:extLst>
              <a:ext uri="{FF2B5EF4-FFF2-40B4-BE49-F238E27FC236}">
                <a16:creationId xmlns:a16="http://schemas.microsoft.com/office/drawing/2014/main" id="{CD9F2E75-24F6-A797-C5D9-8E8A346BED11}"/>
              </a:ext>
            </a:extLst>
          </p:cNvPr>
          <p:cNvSpPr>
            <a:spLocks noGrp="1"/>
          </p:cNvSpPr>
          <p:nvPr>
            <p:ph idx="1"/>
          </p:nvPr>
        </p:nvSpPr>
        <p:spPr>
          <a:xfrm>
            <a:off x="234696" y="2754591"/>
            <a:ext cx="4949952" cy="3627922"/>
          </a:xfrm>
        </p:spPr>
        <p:txBody>
          <a:bodyPr/>
          <a:lstStyle/>
          <a:p>
            <a:r>
              <a:rPr lang="en-IN" b="1"/>
              <a:t>Summary of comments</a:t>
            </a:r>
          </a:p>
          <a:p>
            <a:pPr lvl="1"/>
            <a:r>
              <a:rPr lang="en-IN"/>
              <a:t>Companies considered that – it is already supported (and sufficient) and is part of stage#3.</a:t>
            </a:r>
          </a:p>
          <a:p>
            <a:pPr lvl="1"/>
            <a:r>
              <a:rPr lang="en-IN"/>
              <a:t>Requested for gap analysis.</a:t>
            </a:r>
          </a:p>
          <a:p>
            <a:pPr lvl="1"/>
            <a:r>
              <a:rPr lang="en-IN"/>
              <a:t>Can be within scope of 5GA (CAPIF_Ph4).</a:t>
            </a:r>
          </a:p>
          <a:p>
            <a:pPr lvl="1"/>
            <a:endParaRPr lang="en-IN"/>
          </a:p>
        </p:txBody>
      </p:sp>
      <p:graphicFrame>
        <p:nvGraphicFramePr>
          <p:cNvPr id="7" name="Content Placeholder 2">
            <a:extLst>
              <a:ext uri="{FF2B5EF4-FFF2-40B4-BE49-F238E27FC236}">
                <a16:creationId xmlns:a16="http://schemas.microsoft.com/office/drawing/2014/main" id="{00B5AA89-1FAB-FAEB-ED47-F10BE7054E1E}"/>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WT1.6: </a:t>
                      </a:r>
                      <a:r>
                        <a:rPr lang="en-US" sz="1000">
                          <a:effectLst/>
                          <a:latin typeface="Arial" panose="020B0604020202020204" pitchFamily="34" charset="0"/>
                          <a:ea typeface="Malgun Gothic" panose="020B0503020000020004" pitchFamily="34" charset="-127"/>
                        </a:rPr>
                        <a:t>Study possible enhanced version control – to support multiple active version on same interface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Clarifications asked, Gap analysis, Current mechanisms sufficient, Not in stage-2 scope,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8" name="Table 7">
            <a:extLst>
              <a:ext uri="{FF2B5EF4-FFF2-40B4-BE49-F238E27FC236}">
                <a16:creationId xmlns:a16="http://schemas.microsoft.com/office/drawing/2014/main" id="{FD32389A-6FCD-2BC2-5AEE-6C05203AEDDF}"/>
              </a:ext>
            </a:extLst>
          </p:cNvPr>
          <p:cNvGraphicFramePr>
            <a:graphicFrameLocks noGrp="1"/>
          </p:cNvGraphicFramePr>
          <p:nvPr/>
        </p:nvGraphicFramePr>
        <p:xfrm>
          <a:off x="6566662" y="2754591"/>
          <a:ext cx="4965700" cy="2787650"/>
        </p:xfrm>
        <a:graphic>
          <a:graphicData uri="http://schemas.openxmlformats.org/drawingml/2006/table">
            <a:tbl>
              <a:tblPr/>
              <a:tblGrid>
                <a:gridCol w="685800">
                  <a:extLst>
                    <a:ext uri="{9D8B030D-6E8A-4147-A177-3AD203B41FA5}">
                      <a16:colId xmlns:a16="http://schemas.microsoft.com/office/drawing/2014/main" val="3170560463"/>
                    </a:ext>
                  </a:extLst>
                </a:gridCol>
                <a:gridCol w="4279900">
                  <a:extLst>
                    <a:ext uri="{9D8B030D-6E8A-4147-A177-3AD203B41FA5}">
                      <a16:colId xmlns:a16="http://schemas.microsoft.com/office/drawing/2014/main" val="4293340696"/>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4471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Clarifications are needed before we can support studying this aspect. API versioning is already covered in stage 3 and exposing multiple versions of an API can already be done.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2929719"/>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8293748"/>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7632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It is necessary to further clarify the potential new requirements for API access control compared to current 5G/5G-A standards, as the current wording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2511089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current version control mechanisms are sufficient. Handling multiple versions of active service APIs is deployment specific, standards scope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6751798"/>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should not be covered except there are justifications on the necessary of stage2 work, since active version management seems scope of CT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214019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81423267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A1628-FE18-FD3D-3512-BBDD477071FC}"/>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846EC22-D59E-0019-ACB6-8236B8EDA3AE}"/>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WT1.6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634FB328-7FEB-10A2-C61E-93AB09A4AF2B}"/>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Current version control is to manage different version of the APIs.</a:t>
            </a:r>
          </a:p>
          <a:p>
            <a:pPr lvl="1"/>
            <a:r>
              <a:rPr lang="en-US" sz="1800" dirty="0"/>
              <a:t>The CAPIF can be enhanced to support advanced feature related to version control: for example, if an API invoker has authorization to invoke specific version (e.g. v1) of the API, and if the API is enhanced with new version (say v2), SA6 can study whether automatic authorization can be provided or not. Similarly other enhancements can be considered in this study. </a:t>
            </a:r>
            <a:endParaRPr lang="en-IN" sz="1800" dirty="0"/>
          </a:p>
          <a:p>
            <a:r>
              <a:rPr lang="en-IN" sz="2000" b="1" dirty="0"/>
              <a:t>Way forward</a:t>
            </a:r>
          </a:p>
          <a:p>
            <a:pPr lvl="1"/>
            <a:r>
              <a:rPr lang="en-IN" sz="1800" dirty="0"/>
              <a:t>Revised wording “Possible enhancements to CAPIF considering updated version of the already published APIs” </a:t>
            </a:r>
          </a:p>
          <a:p>
            <a:pPr lvl="1"/>
            <a:endParaRPr lang="en-IN" sz="18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40603768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71FE-4082-4874-D71B-A54D13A6F3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04D2ADD-8C90-EBC0-8A10-5171260FC667}"/>
              </a:ext>
            </a:extLst>
          </p:cNvPr>
          <p:cNvSpPr>
            <a:spLocks noGrp="1"/>
          </p:cNvSpPr>
          <p:nvPr>
            <p:ph type="title"/>
          </p:nvPr>
        </p:nvSpPr>
        <p:spPr>
          <a:xfrm>
            <a:off x="83289" y="475487"/>
            <a:ext cx="10515600" cy="1104917"/>
          </a:xfrm>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WT1.7 </a:t>
            </a:r>
            <a:r>
              <a:rPr lang="en-GB" altLang="en-US" sz="3600" dirty="0"/>
              <a:t>(1/2)</a:t>
            </a:r>
          </a:p>
        </p:txBody>
      </p:sp>
      <p:sp>
        <p:nvSpPr>
          <p:cNvPr id="4" name="Content Placeholder 3">
            <a:extLst>
              <a:ext uri="{FF2B5EF4-FFF2-40B4-BE49-F238E27FC236}">
                <a16:creationId xmlns:a16="http://schemas.microsoft.com/office/drawing/2014/main" id="{E47BA945-8694-CDB8-CB89-7B1193A78FAA}"/>
              </a:ext>
            </a:extLst>
          </p:cNvPr>
          <p:cNvSpPr>
            <a:spLocks noGrp="1"/>
          </p:cNvSpPr>
          <p:nvPr>
            <p:ph idx="1"/>
          </p:nvPr>
        </p:nvSpPr>
        <p:spPr>
          <a:xfrm>
            <a:off x="234696" y="2754591"/>
            <a:ext cx="5708904" cy="3627922"/>
          </a:xfrm>
        </p:spPr>
        <p:txBody>
          <a:bodyPr/>
          <a:lstStyle/>
          <a:p>
            <a:r>
              <a:rPr lang="en-IN" b="1" dirty="0"/>
              <a:t>Summary of comments</a:t>
            </a:r>
          </a:p>
          <a:p>
            <a:pPr lvl="1"/>
            <a:r>
              <a:rPr lang="en-IN" dirty="0"/>
              <a:t>Companies requested for detailed gap analysis. </a:t>
            </a:r>
          </a:p>
          <a:p>
            <a:pPr lvl="1"/>
            <a:r>
              <a:rPr lang="en-IN" dirty="0"/>
              <a:t>Companies requested for differentiation from the existing capabilities.</a:t>
            </a:r>
          </a:p>
          <a:p>
            <a:pPr lvl="1"/>
            <a:r>
              <a:rPr lang="en-IN" dirty="0"/>
              <a:t>Not 6G specific – Can be considered for ongoing CAPIF_Ph4 study?</a:t>
            </a:r>
          </a:p>
        </p:txBody>
      </p:sp>
      <p:graphicFrame>
        <p:nvGraphicFramePr>
          <p:cNvPr id="7" name="Content Placeholder 2">
            <a:extLst>
              <a:ext uri="{FF2B5EF4-FFF2-40B4-BE49-F238E27FC236}">
                <a16:creationId xmlns:a16="http://schemas.microsoft.com/office/drawing/2014/main" id="{84A3DB5D-66D7-3216-7DD4-6ECE1E411341}"/>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WT1.7: Study enhanced granular access control (considering scope/purpose).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Nokia, Interdigital, Apple</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Lenovo, CMCC, Samsung, Huawei, Ericsson</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dirty="0">
                          <a:solidFill>
                            <a:schemeClr val="tx1"/>
                          </a:solidFill>
                          <a:effectLst/>
                          <a:latin typeface="Arial" panose="020B0604020202020204" pitchFamily="34" charset="0"/>
                          <a:ea typeface="DengXian" panose="02010600030101010101" pitchFamily="2" charset="-122"/>
                          <a:cs typeface="+mn-cs"/>
                        </a:rPr>
                        <a:t>Gap analysis required, clarifications asked, could be CAPIF Ph4 study?</a:t>
                      </a:r>
                      <a:endParaRPr lang="en-US" sz="1100" kern="1200" dirty="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1D4DD751-639D-EDA8-EEB8-764E4EFC0615}"/>
              </a:ext>
            </a:extLst>
          </p:cNvPr>
          <p:cNvGraphicFramePr>
            <a:graphicFrameLocks noGrp="1"/>
          </p:cNvGraphicFramePr>
          <p:nvPr/>
        </p:nvGraphicFramePr>
        <p:xfrm>
          <a:off x="6156251" y="2758914"/>
          <a:ext cx="5312096" cy="3049991"/>
        </p:xfrm>
        <a:graphic>
          <a:graphicData uri="http://schemas.openxmlformats.org/drawingml/2006/table">
            <a:tbl>
              <a:tblPr/>
              <a:tblGrid>
                <a:gridCol w="786809">
                  <a:extLst>
                    <a:ext uri="{9D8B030D-6E8A-4147-A177-3AD203B41FA5}">
                      <a16:colId xmlns:a16="http://schemas.microsoft.com/office/drawing/2014/main" val="2739150694"/>
                    </a:ext>
                  </a:extLst>
                </a:gridCol>
                <a:gridCol w="4525287">
                  <a:extLst>
                    <a:ext uri="{9D8B030D-6E8A-4147-A177-3AD203B41FA5}">
                      <a16:colId xmlns:a16="http://schemas.microsoft.com/office/drawing/2014/main" val="2277881944"/>
                    </a:ext>
                  </a:extLst>
                </a:gridCol>
              </a:tblGrid>
              <a:tr h="162799">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293912">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100" kern="1200">
                          <a:solidFill>
                            <a:schemeClr val="tx1"/>
                          </a:solidFill>
                          <a:effectLst/>
                          <a:latin typeface="Arial" panose="020B0604020202020204" pitchFamily="34" charset="0"/>
                          <a:ea typeface="DengXian" panose="02010600030101010101" pitchFamily="2" charset="-122"/>
                          <a:cs typeface="+mn-cs"/>
                        </a:rPr>
                        <a:t>CAPIF already support different granular access control (including operation,/resource/ service level), anything missing?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WT1.7 is one of the important aspect of a unified exposure framework for 6G and should be included in the study considering justification in Q1.</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Study the enhanced access control and governance aspects.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extension of Rel-19 feature to support more granular access is required to be studied.</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All appear in potential scope, but several appear not to be 6G specific and could be considered instead in</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scope of the ongoing CAPIF Ph4 study, specifically WT1.7.</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664931">
                <a:tc gridSpan="2">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273593619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58F0-299E-B872-55BB-E805FEFD1DB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36DFA9E-63F1-9E2E-E009-A97B163FF1B4}"/>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WT1.7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791BEF2E-80AC-ABF2-5FB9-70EE529A1729}"/>
              </a:ext>
            </a:extLst>
          </p:cNvPr>
          <p:cNvSpPr>
            <a:spLocks noGrp="1"/>
          </p:cNvSpPr>
          <p:nvPr>
            <p:ph idx="1"/>
          </p:nvPr>
        </p:nvSpPr>
        <p:spPr>
          <a:xfrm>
            <a:off x="594360" y="1825624"/>
            <a:ext cx="10759440" cy="4712335"/>
          </a:xfrm>
        </p:spPr>
        <p:txBody>
          <a:bodyPr/>
          <a:lstStyle/>
          <a:p>
            <a:r>
              <a:rPr lang="en-IN" sz="2400" b="1" dirty="0"/>
              <a:t>Justification/Clarification</a:t>
            </a:r>
          </a:p>
          <a:p>
            <a:pPr lvl="1"/>
            <a:r>
              <a:rPr lang="en-IN" sz="2000" dirty="0"/>
              <a:t>The granular access proposal was considering the different exposure mechanisms (as discussed in WT1.5)</a:t>
            </a:r>
            <a:r>
              <a:rPr lang="en-IN" dirty="0"/>
              <a:t>. We believe that study on granular access (if required) can be considered as part of WT1.5. </a:t>
            </a:r>
          </a:p>
          <a:p>
            <a:r>
              <a:rPr lang="en-IN" sz="2400" b="1" dirty="0"/>
              <a:t>Way forward</a:t>
            </a:r>
          </a:p>
          <a:p>
            <a:pPr lvl="1"/>
            <a:r>
              <a:rPr lang="en-IN" sz="2000" dirty="0"/>
              <a:t>Consider this proposal as merged with WT1.5. No changes required in WT1.5 (as proposed in slide#6)</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3821137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WT1.9</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WT is vague and seems covered by other WTs</a:t>
            </a:r>
          </a:p>
          <a:p>
            <a:pPr lvl="1"/>
            <a:r>
              <a:rPr lang="en-IN" sz="1000" dirty="0"/>
              <a:t>Is it about “what to expose” or about “which consumer to expose to”</a:t>
            </a:r>
          </a:p>
          <a:p>
            <a:pPr lvl="1"/>
            <a:r>
              <a:rPr lang="en-IN" sz="1000" dirty="0"/>
              <a:t>If it is “what to expose”, merge to other WAs? Identify framework aspects</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US" sz="1000" dirty="0"/>
              <a:t>“What to expose” is covered by other WAs.</a:t>
            </a:r>
          </a:p>
          <a:p>
            <a:pPr lvl="1"/>
            <a:r>
              <a:rPr lang="en-IN" sz="1000" dirty="0"/>
              <a:t>Framework requirements from Service APIs can be studied for existing Service APIs</a:t>
            </a:r>
          </a:p>
          <a:p>
            <a:r>
              <a:rPr lang="en-IN" sz="1200" dirty="0"/>
              <a:t>Way forward</a:t>
            </a:r>
          </a:p>
          <a:p>
            <a:pPr lvl="1"/>
            <a:r>
              <a:rPr lang="en-IN" sz="1000" dirty="0"/>
              <a:t>WT 1.9 can be revised</a:t>
            </a:r>
          </a:p>
          <a:p>
            <a:pPr lvl="1"/>
            <a:endParaRPr lang="en-IN" sz="1000" dirty="0"/>
          </a:p>
          <a:p>
            <a:pPr lvl="1"/>
            <a:endParaRPr lang="en-IN" sz="1000" dirty="0"/>
          </a:p>
        </p:txBody>
      </p:sp>
      <p:graphicFrame>
        <p:nvGraphicFramePr>
          <p:cNvPr id="7" name="Content Placeholder 2"/>
          <p:cNvGraphicFramePr>
            <a:graphicFrameLocks/>
          </p:cNvGraphicFramePr>
          <p:nvPr/>
        </p:nvGraphicFramePr>
        <p:xfrm>
          <a:off x="838200" y="1787533"/>
          <a:ext cx="10630146" cy="70291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1249645">
                  <a:extLst>
                    <a:ext uri="{9D8B030D-6E8A-4147-A177-3AD203B41FA5}">
                      <a16:colId xmlns:a16="http://schemas.microsoft.com/office/drawing/2014/main" val="1225040043"/>
                    </a:ext>
                  </a:extLst>
                </a:gridCol>
                <a:gridCol w="1773568">
                  <a:extLst>
                    <a:ext uri="{9D8B030D-6E8A-4147-A177-3AD203B41FA5}">
                      <a16:colId xmlns:a16="http://schemas.microsoft.com/office/drawing/2014/main" val="1474654838"/>
                    </a:ext>
                  </a:extLst>
                </a:gridCol>
                <a:gridCol w="5042998">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ZTE, Samsung, Apple</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Nokia, CMCC, Huawei, 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asked, Covered by WT1.2, WT1.5, WT1.10, WT1.13, Is it WA1? Concrete examples, Relation to WA2, Service specific, Could be </a:t>
                      </a:r>
                      <a:r>
                        <a:rPr lang="en-US" sz="1000" b="0" dirty="0">
                          <a:solidFill>
                            <a:srgbClr val="000000"/>
                          </a:solidFill>
                          <a:effectLst/>
                          <a:latin typeface="TimesNewRomanPSMT"/>
                          <a:ea typeface="Times New Roman" panose="02020603050405020304" pitchFamily="18" charset="0"/>
                          <a:cs typeface="TimesNewRomanPSMT"/>
                        </a:rPr>
                        <a:t>CAPIF Ph4 study, Merge with WT1.10</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420025" y="5074286"/>
          <a:ext cx="9857822" cy="64570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WT1.9:</a:t>
                      </a:r>
                      <a:r>
                        <a:rPr lang="en-US" sz="1000" b="0" kern="1200" baseline="0" dirty="0">
                          <a:solidFill>
                            <a:schemeClr val="tx1"/>
                          </a:solidFill>
                          <a:effectLst/>
                          <a:latin typeface="Arial" panose="020B0604020202020204" pitchFamily="34" charset="0"/>
                          <a:ea typeface="DengXian"/>
                          <a:cs typeface="+mn-cs"/>
                        </a:rPr>
                        <a:t> </a:t>
                      </a:r>
                      <a:r>
                        <a:rPr lang="en-IN" sz="10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314386925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WA1: Exposure Framework Aspects</a:t>
            </a:r>
          </a:p>
        </p:txBody>
      </p:sp>
      <p:graphicFrame>
        <p:nvGraphicFramePr>
          <p:cNvPr id="8" name="Table 7"/>
          <p:cNvGraphicFramePr>
            <a:graphicFrameLocks noGrp="1"/>
          </p:cNvGraphicFramePr>
          <p:nvPr>
            <p:extLst/>
          </p:nvPr>
        </p:nvGraphicFramePr>
        <p:xfrm>
          <a:off x="401156" y="1518858"/>
          <a:ext cx="11043594" cy="4999492"/>
        </p:xfrm>
        <a:graphic>
          <a:graphicData uri="http://schemas.openxmlformats.org/drawingml/2006/table">
            <a:tbl>
              <a:tblPr firstRow="1" firstCol="1" bandRow="1"/>
              <a:tblGrid>
                <a:gridCol w="5380212">
                  <a:extLst>
                    <a:ext uri="{9D8B030D-6E8A-4147-A177-3AD203B41FA5}">
                      <a16:colId xmlns:a16="http://schemas.microsoft.com/office/drawing/2014/main" val="2532290280"/>
                    </a:ext>
                  </a:extLst>
                </a:gridCol>
                <a:gridCol w="2389092">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WT1.1: Secure, Privacy and Regulatory compliant management and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Apple</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WT1.2: Local exposure​​, ​​user-plane exposure​​, ​​modular or nested exposure​​, and ​​multi-party collaborative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Huawei, Apple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FF0000"/>
                          </a:solidFill>
                          <a:effectLst/>
                          <a:latin typeface="Arial" panose="020B0604020202020204" pitchFamily="34" charset="0"/>
                          <a:ea typeface="Malgun Gothic" panose="020B0503020000020004" pitchFamily="34" charset="-127"/>
                        </a:rPr>
                        <a:t>No volunteer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WT1.3: 3GPP wide API framework including usage by CN, OAM and RAN groups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Lenovo, CMCC, Samsung, Huawei, Apple, Nokia</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S6-254241 (Nokia)</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WT1.4: Study functional grouping of the CAPIF features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 </a:t>
                      </a:r>
                      <a:endParaRPr lang="en-IN" sz="10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WT1.5: Study to enable support for different exposure mechanisms (or different protocols)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WT1.6: Study possible enhanced version control – to support multiple active version on same interface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WT1.7: Study enhanced granular access control (considering scope/purpose)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WT1.8: To consider potential requirements (e.g. impacts due to AI) from other working groups (e.g. SA2, SA3, SA4, SA5) on the common exposure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 Ericsson</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838508511"/>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WT1.9: Study what to expose as APIs to consumers.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ZTE, Samsung,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130413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WT1.10: Study how to expose APIs for better consumer adoption e.g. intent driven APIs.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056412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WT1.11: Study expansion of ecosystem for catering exposure requirements (e.g. Aggregators, IT players, edge/cloud providers, verticals).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285920449"/>
                  </a:ext>
                </a:extLst>
              </a:tr>
              <a:tr h="372972">
                <a:tc>
                  <a:txBody>
                    <a:bodyPr/>
                    <a:lstStyle/>
                    <a:p>
                      <a:pPr>
                        <a:spcAft>
                          <a:spcPts val="0"/>
                        </a:spcAft>
                      </a:pPr>
                      <a:r>
                        <a:rPr lang="en-US" sz="1000" dirty="0">
                          <a:effectLst/>
                          <a:latin typeface="Arial" panose="020B0604020202020204" pitchFamily="34" charset="0"/>
                          <a:ea typeface="Malgun Gothic" panose="020B0503020000020004" pitchFamily="34" charset="-127"/>
                        </a:rPr>
                        <a:t>WT1.12: Study latest API paradigms (AI-powered, Streaming services, </a:t>
                      </a:r>
                      <a:r>
                        <a:rPr lang="en-US" sz="1000" dirty="0" err="1">
                          <a:effectLst/>
                          <a:latin typeface="Arial" panose="020B0604020202020204" pitchFamily="34" charset="0"/>
                          <a:ea typeface="Malgun Gothic" panose="020B0503020000020004" pitchFamily="34" charset="-127"/>
                        </a:rPr>
                        <a:t>Realtimeness</a:t>
                      </a:r>
                      <a:r>
                        <a:rPr lang="en-US" sz="1000" dirty="0">
                          <a:effectLst/>
                          <a:latin typeface="Arial" panose="020B0604020202020204" pitchFamily="34" charset="0"/>
                          <a:ea typeface="Malgun Gothic" panose="020B0503020000020004" pitchFamily="34" charset="-127"/>
                        </a:rPr>
                        <a:t>, Handling large data </a:t>
                      </a:r>
                      <a:r>
                        <a:rPr lang="en-US" sz="1000" dirty="0" err="1">
                          <a:effectLst/>
                          <a:latin typeface="Arial" panose="020B0604020202020204" pitchFamily="34" charset="0"/>
                          <a:ea typeface="Malgun Gothic" panose="020B0503020000020004" pitchFamily="34" charset="-127"/>
                        </a:rPr>
                        <a:t>etc</a:t>
                      </a:r>
                      <a:r>
                        <a:rPr lang="en-US" sz="1000" dirty="0">
                          <a:effectLst/>
                          <a:latin typeface="Arial" panose="020B0604020202020204" pitchFamily="34" charset="0"/>
                          <a:ea typeface="Malgun Gothic" panose="020B0503020000020004" pitchFamily="34" charset="-127"/>
                        </a:rPr>
                        <a:t>) and essential consistency guidelines.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07907212"/>
                  </a:ext>
                </a:extLst>
              </a:tr>
              <a:tr h="497296">
                <a:tc>
                  <a:txBody>
                    <a:bodyPr/>
                    <a:lstStyle/>
                    <a:p>
                      <a:pPr>
                        <a:spcAft>
                          <a:spcPts val="0"/>
                        </a:spcAft>
                      </a:pPr>
                      <a:r>
                        <a:rPr lang="en-US" sz="1000">
                          <a:effectLst/>
                          <a:latin typeface="Arial" panose="020B0604020202020204" pitchFamily="34" charset="0"/>
                          <a:ea typeface="Malgun Gothic" panose="020B0503020000020004" pitchFamily="34" charset="-127"/>
                        </a:rPr>
                        <a:t>WT1.13: Study the potential new capability abstraction and interaction models in 6G era (e.g. Investigate potential extensions to the capability invocation model in CAPIF, Scenario-driven capability exposure)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4750556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WT1.14: Harmonized 3GPP wide User Consent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Apple</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45600038"/>
                  </a:ext>
                </a:extLst>
              </a:tr>
            </a:tbl>
          </a:graphicData>
        </a:graphic>
      </p:graphicFrame>
    </p:spTree>
    <p:extLst>
      <p:ext uri="{BB962C8B-B14F-4D97-AF65-F5344CB8AC3E}">
        <p14:creationId xmlns:p14="http://schemas.microsoft.com/office/powerpoint/2010/main" val="65610001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WT1.10</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Consider new generation services and service consumers like interest to AI-powered exposure, intent/scenario driven exposure (ref. S6-253373)</a:t>
            </a:r>
          </a:p>
          <a:p>
            <a:pPr lvl="1"/>
            <a:r>
              <a:rPr lang="en-IN" sz="1000" dirty="0"/>
              <a:t>Intent driven Service APIs not in scope</a:t>
            </a:r>
          </a:p>
          <a:p>
            <a:pPr lvl="1"/>
            <a:r>
              <a:rPr lang="en-IN" sz="1000" dirty="0"/>
              <a:t>Correlation, differentiation, and collaboration with the potential intent-driven work in SA2</a:t>
            </a:r>
          </a:p>
          <a:p>
            <a:pPr lvl="1"/>
            <a:r>
              <a:rPr lang="en-IN" sz="1000" dirty="0"/>
              <a:t>WT1.10  can be merged to WT1.9 or WT1.13</a:t>
            </a:r>
          </a:p>
          <a:p>
            <a:r>
              <a:rPr lang="en-IN" sz="1200" dirty="0"/>
              <a:t>Justification</a:t>
            </a:r>
          </a:p>
          <a:p>
            <a:pPr lvl="1"/>
            <a:r>
              <a:rPr lang="en-IN" sz="1000" dirty="0"/>
              <a:t>SA2 efforts are on defining intent-driven Communication/Service APIs whereas the WT1.10 is about Framework aspects and support to intent-driven Communication/Service APIs</a:t>
            </a:r>
          </a:p>
          <a:p>
            <a:pPr lvl="1"/>
            <a:r>
              <a:rPr lang="en-IN" sz="1000" dirty="0"/>
              <a:t>WT1.9 is about Service APIs but WT1.10 is about Exposure Framework aspects that need to be considered for better adoption of Service APIs.</a:t>
            </a:r>
          </a:p>
          <a:p>
            <a:r>
              <a:rPr lang="en-IN" sz="1200" dirty="0"/>
              <a:t>Way forward</a:t>
            </a:r>
          </a:p>
          <a:p>
            <a:pPr lvl="1"/>
            <a:r>
              <a:rPr lang="en-IN" sz="1000" dirty="0"/>
              <a:t>WT1.10 and WT1.13 can be merged</a:t>
            </a:r>
          </a:p>
          <a:p>
            <a:pPr lvl="1"/>
            <a:endParaRPr lang="en-IN" sz="1000" dirty="0"/>
          </a:p>
        </p:txBody>
      </p:sp>
      <p:graphicFrame>
        <p:nvGraphicFramePr>
          <p:cNvPr id="7" name="Content Placeholder 2"/>
          <p:cNvGraphicFramePr>
            <a:graphicFrameLocks/>
          </p:cNvGraphicFramePr>
          <p:nvPr>
            <p:extLst/>
          </p:nvPr>
        </p:nvGraphicFramePr>
        <p:xfrm>
          <a:off x="838200" y="1787533"/>
          <a:ext cx="10630146" cy="645706"/>
        </p:xfrm>
        <a:graphic>
          <a:graphicData uri="http://schemas.openxmlformats.org/drawingml/2006/table">
            <a:tbl>
              <a:tblPr firstRow="1" firstCol="1" bandRow="1"/>
              <a:tblGrid>
                <a:gridCol w="2860695">
                  <a:extLst>
                    <a:ext uri="{9D8B030D-6E8A-4147-A177-3AD203B41FA5}">
                      <a16:colId xmlns:a16="http://schemas.microsoft.com/office/drawing/2014/main" val="4258532851"/>
                    </a:ext>
                  </a:extLst>
                </a:gridCol>
                <a:gridCol w="2430535">
                  <a:extLst>
                    <a:ext uri="{9D8B030D-6E8A-4147-A177-3AD203B41FA5}">
                      <a16:colId xmlns:a16="http://schemas.microsoft.com/office/drawing/2014/main" val="1225040043"/>
                    </a:ext>
                  </a:extLst>
                </a:gridCol>
                <a:gridCol w="1350952">
                  <a:extLst>
                    <a:ext uri="{9D8B030D-6E8A-4147-A177-3AD203B41FA5}">
                      <a16:colId xmlns:a16="http://schemas.microsoft.com/office/drawing/2014/main" val="1474654838"/>
                    </a:ext>
                  </a:extLst>
                </a:gridCol>
                <a:gridCol w="398796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WT1.10: </a:t>
                      </a:r>
                      <a:r>
                        <a:rPr lang="en-US" sz="1000" dirty="0">
                          <a:effectLst/>
                          <a:latin typeface="Arial" panose="020B0604020202020204" pitchFamily="34" charset="0"/>
                          <a:ea typeface="Malgun Gothic" panose="020B0503020000020004" pitchFamily="34" charset="-127"/>
                        </a:rPr>
                        <a:t>Study how to expose APIs for better consumer adoption e.g. intent driven APIs.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Avoid service APIs scope, Relation with SA2 work. Merge with WT1.13. 6G Scope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473057" y="4931902"/>
          <a:ext cx="9857822" cy="128203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6089287"/>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218576353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WT1.11</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Eco system players (like Aggregators or IT players) do not participate in 3GPP, GSMA is addressing</a:t>
            </a:r>
          </a:p>
          <a:p>
            <a:pPr lvl="1"/>
            <a:r>
              <a:rPr lang="en-IN" sz="1000" dirty="0"/>
              <a:t>Important for expanding the influence of the 3GPP ecosystem with cross SDO collaboration</a:t>
            </a:r>
          </a:p>
          <a:p>
            <a:pPr lvl="1"/>
            <a:r>
              <a:rPr lang="en-IN" sz="1000" dirty="0"/>
              <a:t>Whether to define APIs for new eco-system players or provide guidelines for better utilization?</a:t>
            </a:r>
          </a:p>
          <a:p>
            <a:r>
              <a:rPr lang="en-IN" sz="1200" dirty="0"/>
              <a:t>Justification</a:t>
            </a:r>
          </a:p>
          <a:p>
            <a:pPr lvl="1"/>
            <a:r>
              <a:rPr lang="en-IN" sz="1000" dirty="0"/>
              <a:t>3GPP defined Exposure Framework is currently addressed to API providers and invokers. For better adoption one of the aspect to consider is to meet the requirements from other ecosystem players for wider adoption</a:t>
            </a:r>
          </a:p>
          <a:p>
            <a:pPr lvl="1"/>
            <a:r>
              <a:rPr lang="en-IN" sz="1000" dirty="0"/>
              <a:t>GSMA is addressing because 3GPP did not meet the current market requirements of considering other ecosystem players</a:t>
            </a:r>
          </a:p>
          <a:p>
            <a:pPr lvl="1"/>
            <a:r>
              <a:rPr lang="en-IN" sz="1000" dirty="0"/>
              <a:t>3GPP is the standards body that can cater to GSMA identified requirements</a:t>
            </a:r>
          </a:p>
          <a:p>
            <a:pPr lvl="1"/>
            <a:r>
              <a:rPr lang="en-IN" sz="1000" dirty="0"/>
              <a:t>Ecosystem players would start participating in 3GPP, if 3GPP is inclusive and addressing them/their needs </a:t>
            </a:r>
          </a:p>
          <a:p>
            <a:pPr lvl="1"/>
            <a:r>
              <a:rPr lang="en-IN" sz="1000" dirty="0"/>
              <a:t>Not just Exposure Framework but also define APIs for new eco-system players and provide guidelines for better utilization</a:t>
            </a:r>
          </a:p>
          <a:p>
            <a:r>
              <a:rPr lang="en-IN" sz="1200" dirty="0"/>
              <a:t>Way forward</a:t>
            </a:r>
          </a:p>
          <a:p>
            <a:pPr lvl="1"/>
            <a:r>
              <a:rPr lang="en-IN" sz="1000" dirty="0"/>
              <a:t>WT1.11 can be revised</a:t>
            </a:r>
          </a:p>
        </p:txBody>
      </p:sp>
      <p:graphicFrame>
        <p:nvGraphicFramePr>
          <p:cNvPr id="7" name="Content Placeholder 2"/>
          <p:cNvGraphicFramePr>
            <a:graphicFrameLocks/>
          </p:cNvGraphicFramePr>
          <p:nvPr>
            <p:extLst/>
          </p:nvPr>
        </p:nvGraphicFramePr>
        <p:xfrm>
          <a:off x="838200" y="1787533"/>
          <a:ext cx="10630146" cy="718155"/>
        </p:xfrm>
        <a:graphic>
          <a:graphicData uri="http://schemas.openxmlformats.org/drawingml/2006/table">
            <a:tbl>
              <a:tblPr firstRow="1" firstCol="1" bandRow="1"/>
              <a:tblGrid>
                <a:gridCol w="3362141">
                  <a:extLst>
                    <a:ext uri="{9D8B030D-6E8A-4147-A177-3AD203B41FA5}">
                      <a16:colId xmlns:a16="http://schemas.microsoft.com/office/drawing/2014/main" val="4258532851"/>
                    </a:ext>
                  </a:extLst>
                </a:gridCol>
                <a:gridCol w="1864196">
                  <a:extLst>
                    <a:ext uri="{9D8B030D-6E8A-4147-A177-3AD203B41FA5}">
                      <a16:colId xmlns:a16="http://schemas.microsoft.com/office/drawing/2014/main" val="1225040043"/>
                    </a:ext>
                  </a:extLst>
                </a:gridCol>
                <a:gridCol w="1321455">
                  <a:extLst>
                    <a:ext uri="{9D8B030D-6E8A-4147-A177-3AD203B41FA5}">
                      <a16:colId xmlns:a16="http://schemas.microsoft.com/office/drawing/2014/main" val="1474654838"/>
                    </a:ext>
                  </a:extLst>
                </a:gridCol>
                <a:gridCol w="408235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Better co-ordination with other SDOs, Cater wider ecosystem, Clarifications asked, Could be </a:t>
                      </a:r>
                      <a:r>
                        <a:rPr lang="en-US" sz="1000" dirty="0">
                          <a:solidFill>
                            <a:srgbClr val="000000"/>
                          </a:solidFill>
                          <a:effectLst/>
                          <a:latin typeface="TimesNewRomanPSMT"/>
                          <a:ea typeface="Times New Roman" panose="02020603050405020304" pitchFamily="18" charset="0"/>
                          <a:cs typeface="TimesNewRomanPSMT"/>
                        </a:rPr>
                        <a:t>CAPIF Ph4 study, AF on UE enhancements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314307" y="5468477"/>
          <a:ext cx="9857822" cy="68767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DengXian"/>
                        </a:rPr>
                        <a:t>WT1.11: </a:t>
                      </a:r>
                      <a:r>
                        <a:rPr lang="en-IN" sz="10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408038977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3" name="Content Placeholder 2"/>
          <p:cNvSpPr>
            <a:spLocks noGrp="1"/>
          </p:cNvSpPr>
          <p:nvPr>
            <p:ph idx="1"/>
          </p:nvPr>
        </p:nvSpPr>
        <p:spPr>
          <a:xfrm>
            <a:off x="589935" y="1825625"/>
            <a:ext cx="11232371" cy="4351338"/>
          </a:xfrm>
        </p:spPr>
        <p:txBody>
          <a:bodyPr/>
          <a:lstStyle/>
          <a:p>
            <a:r>
              <a:rPr lang="en-IN" dirty="0"/>
              <a:t> Proposals for WA1: WT1.3, WT1.8, WT1.9, WT1.10, WT1.11 and WT1.13</a:t>
            </a:r>
          </a:p>
        </p:txBody>
      </p:sp>
      <p:graphicFrame>
        <p:nvGraphicFramePr>
          <p:cNvPr id="5" name="Table 4"/>
          <p:cNvGraphicFramePr>
            <a:graphicFrameLocks noGrp="1"/>
          </p:cNvGraphicFramePr>
          <p:nvPr>
            <p:extLst/>
          </p:nvPr>
        </p:nvGraphicFramePr>
        <p:xfrm>
          <a:off x="1250664" y="2374265"/>
          <a:ext cx="9857822" cy="337366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WT1.3: </a:t>
                      </a:r>
                      <a:r>
                        <a:rPr lang="en-IN" sz="11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100" b="0" dirty="0">
                          <a:effectLst/>
                          <a:latin typeface="Arial" panose="020B0604020202020204" pitchFamily="34" charset="0"/>
                          <a:ea typeface="Malgun Gothic" panose="020B0503020000020004" pitchFamily="34" charset="-127"/>
                        </a:rPr>
                        <a:t>Study what to expose as APIs to consumers.</a:t>
                      </a:r>
                      <a:endParaRPr lang="en-IN" sz="11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WT1.9:</a:t>
                      </a:r>
                      <a:r>
                        <a:rPr lang="en-US" sz="1100" b="0" kern="1200" baseline="0" dirty="0">
                          <a:solidFill>
                            <a:schemeClr val="tx1"/>
                          </a:solidFill>
                          <a:effectLst/>
                          <a:latin typeface="Arial" panose="020B0604020202020204" pitchFamily="34" charset="0"/>
                          <a:ea typeface="DengXian"/>
                          <a:cs typeface="+mn-cs"/>
                        </a:rPr>
                        <a:t> </a:t>
                      </a:r>
                      <a:r>
                        <a:rPr lang="en-IN" sz="11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466588"/>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1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400" dirty="0">
                          <a:effectLst/>
                          <a:latin typeface="Arial" panose="020B0604020202020204" pitchFamily="34" charset="0"/>
                          <a:ea typeface="DengXian"/>
                        </a:rPr>
                        <a:t>WT1.11: </a:t>
                      </a:r>
                      <a:r>
                        <a:rPr lang="en-IN" sz="11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23197"/>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723810"/>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173477858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503167310"/>
              </p:ext>
            </p:extLst>
          </p:nvPr>
        </p:nvGraphicFramePr>
        <p:xfrm>
          <a:off x="171081" y="1772530"/>
          <a:ext cx="11901244" cy="3379960"/>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837343">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WT1.1: </a:t>
                      </a:r>
                      <a:r>
                        <a:rPr lang="en-US" sz="1200" dirty="0">
                          <a:effectLst/>
                          <a:latin typeface="Arial" panose="020B0604020202020204" pitchFamily="34" charset="0"/>
                          <a:ea typeface="Malgun Gothic" panose="020B0503020000020004" pitchFamily="34" charset="-127"/>
                          <a:cs typeface="Arial" panose="020B0604020202020204" pitchFamily="34" charset="0"/>
                        </a:rPr>
                        <a:t>Secure, Privacy and Regulatory compliant management and exposure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WT1.1:</a:t>
                      </a:r>
                      <a:r>
                        <a:rPr lang="en-IN" sz="1200" dirty="0">
                          <a:effectLst/>
                          <a:latin typeface="Arial" panose="020B0604020202020204" pitchFamily="34" charset="0"/>
                          <a:ea typeface="Malgun Gothic" panose="020B0503020000020004" pitchFamily="34" charset="-127"/>
                          <a:cs typeface="Arial" panose="020B0604020202020204" pitchFamily="34" charset="0"/>
                        </a:rPr>
                        <a:t> Study the possible evolution of the application user consent 5GA solution (FS_APCOT) and resource owner authorization (CAPIF RNAA) to address 6G service framework requirements, including relevant SA1 requirements (e.g., those related to service offload and AI-based exposure), in coordination with SA2 and SA3.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Apple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Open issue to add note: WT is based on the stable outcome of 5GA work</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TBD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WT1.2: </a:t>
                      </a:r>
                      <a:r>
                        <a:rPr lang="en-US" sz="1200" dirty="0">
                          <a:effectLst/>
                          <a:latin typeface="Arial" panose="020B0604020202020204" pitchFamily="34" charset="0"/>
                          <a:ea typeface="Malgun Gothic" panose="020B0503020000020004" pitchFamily="34" charset="-127"/>
                          <a:cs typeface="Arial" panose="020B0604020202020204" pitchFamily="34" charset="0"/>
                        </a:rPr>
                        <a:t>Local exposure​​, ​​user-plane exposure​​, ​​modular or nested exposure​​, and ​​multi-party collaborative exposure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WT1.2: Local exposure​​, ​​user-plane exposure​​, ​​modular or nested exposure​​, and ​​multi-party collaborative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China Telecom </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Where to merge and what more text is required – is not clear.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WT1.3: </a:t>
                      </a:r>
                      <a:r>
                        <a:rPr lang="en-US" sz="1200" dirty="0">
                          <a:effectLst/>
                          <a:latin typeface="Arial" panose="020B0604020202020204" pitchFamily="34" charset="0"/>
                          <a:ea typeface="Malgun Gothic" panose="020B0503020000020004" pitchFamily="34" charset="-127"/>
                          <a:cs typeface="Arial" panose="020B0604020202020204" pitchFamily="34" charset="0"/>
                        </a:rPr>
                        <a:t>3GPP wide API framework including usage by CN, OAM and RAN groups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WT1.3: Study common exposure frameworks for 6G, considering requirements from other WGs (e.g. SA2, SA3, SA4, SA5) and usage of framework by 3rd party application server, application enabler layer (client and server),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 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Only open issue is should we keep the term “client and server”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TBD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WT1.4: </a:t>
                      </a:r>
                      <a:r>
                        <a:rPr lang="en-US" sz="1200" dirty="0">
                          <a:effectLst/>
                          <a:latin typeface="Arial" panose="020B0604020202020204" pitchFamily="34" charset="0"/>
                          <a:ea typeface="Malgun Gothic" panose="020B0503020000020004" pitchFamily="34" charset="-127"/>
                          <a:cs typeface="Arial" panose="020B0604020202020204" pitchFamily="34" charset="0"/>
                        </a:rPr>
                        <a:t>Study functional grouping of the CAPIF features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WT1.4: Possible architecture enhancements to support other enabler frameworks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Under discussion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TBD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bl>
          </a:graphicData>
        </a:graphic>
      </p:graphicFrame>
    </p:spTree>
    <p:extLst>
      <p:ext uri="{BB962C8B-B14F-4D97-AF65-F5344CB8AC3E}">
        <p14:creationId xmlns:p14="http://schemas.microsoft.com/office/powerpoint/2010/main" val="158707870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3398152862"/>
              </p:ext>
            </p:extLst>
          </p:nvPr>
        </p:nvGraphicFramePr>
        <p:xfrm>
          <a:off x="171081" y="1772530"/>
          <a:ext cx="11901244" cy="4304802"/>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636044">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WT1.5: </a:t>
                      </a:r>
                      <a:r>
                        <a:rPr lang="en-US" sz="1200" dirty="0">
                          <a:effectLst/>
                          <a:latin typeface="Arial" panose="020B0604020202020204" pitchFamily="34" charset="0"/>
                          <a:ea typeface="Malgun Gothic" panose="020B0503020000020004" pitchFamily="34" charset="-127"/>
                          <a:cs typeface="Arial" panose="020B0604020202020204" pitchFamily="34" charset="0"/>
                        </a:rPr>
                        <a:t>Study to enable support for different exposure mechanisms (or different protocols)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WT1.5: Possible enhancements to CAPIF architecture considering new mechanisms and exposures (e.g. Agentic CAPIF architecture,  Intent based CAPIF architecture, scenario driven exposure, in-band exposure) for better consumer adoption in the 6G era.</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NOTE: Work task related to in-band exposure depends on the progress of SA2.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Open issue to add note: CAPIF AI agents and agentic architecture depends on the outcome of WT3.2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TBD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2229285"/>
                  </a:ext>
                </a:extLst>
              </a:tr>
              <a:tr h="636044">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WT1.6: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possible enhanced version control – to support multiple active version on same interface</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No need for WT at this time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WT1.7: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enhanced granular access control (considering scope/purpose)</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WT1.5</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WT1.8: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To consider potential requirements (e.g. impacts due to AI) from other working groups (e.g. SA2, SA3, SA4, SA5) on the common exposure framework</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WT1.7: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Moderator, 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33100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WT1.9: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what to expose as APIs to consumers.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WT1.9: Study framework aspects and requirements specific to 3GPP Service APIs, including consistency, alignment, and applicability across 3GPP system.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Proposal under discussion </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to avoid Stage-3 scope.</a:t>
                      </a:r>
                    </a:p>
                    <a:p>
                      <a:pPr>
                        <a:lnSpc>
                          <a:spcPct val="107000"/>
                        </a:lnSpc>
                        <a:spcAft>
                          <a:spcPts val="0"/>
                        </a:spcAft>
                      </a:pP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Can be merged to WT1.3?</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162027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WT1.10: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how to expose APIs for better consumer adoption e.g. intent driven APIs.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WT1.10: Void, Merged with WT1.5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143400893"/>
                  </a:ext>
                </a:extLst>
              </a:tr>
            </a:tbl>
          </a:graphicData>
        </a:graphic>
      </p:graphicFrame>
    </p:spTree>
    <p:extLst>
      <p:ext uri="{BB962C8B-B14F-4D97-AF65-F5344CB8AC3E}">
        <p14:creationId xmlns:p14="http://schemas.microsoft.com/office/powerpoint/2010/main" val="34266921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2035369323"/>
              </p:ext>
            </p:extLst>
          </p:nvPr>
        </p:nvGraphicFramePr>
        <p:xfrm>
          <a:off x="171081" y="1772530"/>
          <a:ext cx="11901244" cy="3043156"/>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636044">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WT1.11: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expansion of ecosystem for catering exposure requirements (e.g. Aggregators, IT players, edge/cloud providers, verticals).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WT1.11: 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S6-254336</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Clarification required on the intent</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for Aggregators </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hangingPunct="0">
                        <a:spcAft>
                          <a:spcPts val="900"/>
                        </a:spcAft>
                      </a:pPr>
                      <a:r>
                        <a:rPr lang="en-US" sz="1200">
                          <a:solidFill>
                            <a:schemeClr val="tx1"/>
                          </a:solidFill>
                          <a:effectLst/>
                          <a:latin typeface="Arial" panose="020B0604020202020204" pitchFamily="34" charset="0"/>
                          <a:ea typeface="DengXian"/>
                          <a:cs typeface="Arial" panose="020B0604020202020204" pitchFamily="34" charset="0"/>
                        </a:rPr>
                        <a:t>WT1.12: </a:t>
                      </a: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latest API paradigms (AI-powered, Streaming services, Realtimeness, Handling large data etc) and essential consistency guidelines.</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WT1.12: Study latest API paradigms (AI-powered, Streaming services, </a:t>
                      </a:r>
                      <a:r>
                        <a:rPr lang="en-IN" sz="1200" dirty="0" err="1">
                          <a:solidFill>
                            <a:schemeClr val="tx1"/>
                          </a:solidFill>
                          <a:effectLst/>
                          <a:latin typeface="Arial" panose="020B0604020202020204" pitchFamily="34" charset="0"/>
                          <a:ea typeface="Malgun Gothic" panose="020B0503020000020004" pitchFamily="34" charset="-127"/>
                          <a:cs typeface="Arial" panose="020B0604020202020204" pitchFamily="34" charset="0"/>
                        </a:rPr>
                        <a:t>Realtimeness</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Handling large data </a:t>
                      </a:r>
                      <a:r>
                        <a:rPr lang="en-IN" sz="1200" dirty="0" err="1">
                          <a:solidFill>
                            <a:schemeClr val="tx1"/>
                          </a:solidFill>
                          <a:effectLst/>
                          <a:latin typeface="Arial" panose="020B0604020202020204" pitchFamily="34" charset="0"/>
                          <a:ea typeface="Malgun Gothic" panose="020B0503020000020004" pitchFamily="34" charset="-127"/>
                          <a:cs typeface="Arial" panose="020B0604020202020204" pitchFamily="34" charset="0"/>
                        </a:rPr>
                        <a:t>etc</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and essential consistency guidelines.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Moderator</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Some </a:t>
                      </a:r>
                      <a:r>
                        <a:rPr lang="en-IN" sz="120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terms </a:t>
                      </a:r>
                      <a:r>
                        <a:rPr lang="en-IN" sz="120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need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more</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clarity</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248648">
                <a:tc>
                  <a:txBody>
                    <a:bodyPr/>
                    <a:lstStyle/>
                    <a:p>
                      <a:pPr hangingPunct="0">
                        <a:spcAft>
                          <a:spcPts val="900"/>
                        </a:spcAft>
                      </a:pPr>
                      <a:r>
                        <a:rPr lang="en-US" sz="1200">
                          <a:solidFill>
                            <a:schemeClr val="tx1"/>
                          </a:solidFill>
                          <a:effectLst/>
                          <a:latin typeface="Arial" panose="020B0604020202020204" pitchFamily="34" charset="0"/>
                          <a:ea typeface="DengXian"/>
                          <a:cs typeface="Arial" panose="020B0604020202020204" pitchFamily="34" charset="0"/>
                        </a:rPr>
                        <a:t>WT1.13: </a:t>
                      </a: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the potential new capability abstraction and interaction models in 6G era (e.g. Investigate potential extensions to the capability invocation model in CAPIF, Scenario-driven capability exposure)</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WT1.13: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WT1.5</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Moderator</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33100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WT1.14: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Harmonized 3GPP wide User Consent Framework</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WT1.14: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WT1.1</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Apple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1620271"/>
                  </a:ext>
                </a:extLst>
              </a:tr>
            </a:tbl>
          </a:graphicData>
        </a:graphic>
      </p:graphicFrame>
    </p:spTree>
    <p:extLst>
      <p:ext uri="{BB962C8B-B14F-4D97-AF65-F5344CB8AC3E}">
        <p14:creationId xmlns:p14="http://schemas.microsoft.com/office/powerpoint/2010/main" val="20344127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199" y="585771"/>
            <a:ext cx="9338953" cy="1104917"/>
          </a:xfrm>
        </p:spPr>
        <p:txBody>
          <a:bodyPr/>
          <a:lstStyle/>
          <a:p>
            <a:r>
              <a:rPr lang="en-GB" altLang="en-US" sz="3600" dirty="0"/>
              <a:t>WA1 </a:t>
            </a:r>
            <a:r>
              <a:rPr lang="en-GB" altLang="en-US" sz="3600" dirty="0">
                <a:solidFill>
                  <a:srgbClr val="0066FF"/>
                </a:solidFill>
              </a:rPr>
              <a:t>Exposure Framework Aspects </a:t>
            </a:r>
            <a:r>
              <a:rPr lang="en-GB" altLang="en-US" sz="3600" dirty="0"/>
              <a:t>WT</a:t>
            </a:r>
            <a:r>
              <a:rPr lang="en-GB" altLang="en-US" sz="3600" dirty="0">
                <a:solidFill>
                  <a:srgbClr val="0066FF"/>
                </a:solidFill>
              </a:rPr>
              <a:t>1.1 &amp; 1.14</a:t>
            </a:r>
          </a:p>
        </p:txBody>
      </p:sp>
      <p:sp>
        <p:nvSpPr>
          <p:cNvPr id="4" name="Content Placeholder 3"/>
          <p:cNvSpPr>
            <a:spLocks noGrp="1"/>
          </p:cNvSpPr>
          <p:nvPr>
            <p:ph idx="1"/>
          </p:nvPr>
        </p:nvSpPr>
        <p:spPr>
          <a:xfrm>
            <a:off x="439387" y="2865120"/>
            <a:ext cx="11508773" cy="3657600"/>
          </a:xfrm>
        </p:spPr>
        <p:txBody>
          <a:bodyPr>
            <a:normAutofit fontScale="77500" lnSpcReduction="20000"/>
          </a:bodyPr>
          <a:lstStyle/>
          <a:p>
            <a:pPr>
              <a:spcBef>
                <a:spcPts val="600"/>
              </a:spcBef>
            </a:pPr>
            <a:r>
              <a:rPr lang="en-IN" b="1" dirty="0"/>
              <a:t>Summary of comments</a:t>
            </a:r>
          </a:p>
          <a:p>
            <a:pPr lvl="1"/>
            <a:r>
              <a:rPr lang="en-IN" dirty="0">
                <a:solidFill>
                  <a:srgbClr val="0066FF"/>
                </a:solidFill>
              </a:rPr>
              <a:t>WT1.1: Security, Privacy and Regulatory aspects are in scope of SA3. Management aspects are in scope of SA5. Potential FS_APCOT overlap / dependency</a:t>
            </a:r>
          </a:p>
          <a:p>
            <a:pPr lvl="1"/>
            <a:r>
              <a:rPr lang="en-IN" dirty="0">
                <a:solidFill>
                  <a:srgbClr val="0066FF"/>
                </a:solidFill>
              </a:rPr>
              <a:t>WT1.14: SA2 dependency for harmonization. User consent in is scope of SA3. Clarification on the intent of harmonized use consent. Potential FS_APCOT overlap / dependency.</a:t>
            </a:r>
          </a:p>
          <a:p>
            <a:pPr>
              <a:spcBef>
                <a:spcPts val="600"/>
              </a:spcBef>
            </a:pPr>
            <a:r>
              <a:rPr lang="en-IN" b="1" dirty="0"/>
              <a:t>Justification/Clarification</a:t>
            </a:r>
          </a:p>
          <a:p>
            <a:pPr lvl="1"/>
            <a:r>
              <a:rPr lang="en-IN" dirty="0">
                <a:solidFill>
                  <a:srgbClr val="0066FF"/>
                </a:solidFill>
              </a:rPr>
              <a:t>SA1 (TR 22.870): Consent is a necessity for exposing or processing data in use cases spanning AI/ML, XR, UAV, digital twins, energy, and health. Without a harmonized User Consent Framework each vertical 3GPP service framework may specify consent independently, leading to fragmentation, inconsistent user experiences, duplicated solutions, and regulatory compliance risks </a:t>
            </a:r>
          </a:p>
          <a:p>
            <a:pPr lvl="1"/>
            <a:r>
              <a:rPr lang="en-IN" dirty="0">
                <a:solidFill>
                  <a:srgbClr val="0066FF"/>
                </a:solidFill>
              </a:rPr>
              <a:t>SA2 providing system-level handling of consent data (storage, retrieval, update)</a:t>
            </a:r>
          </a:p>
          <a:p>
            <a:pPr lvl="1"/>
            <a:r>
              <a:rPr lang="en-IN" dirty="0">
                <a:solidFill>
                  <a:srgbClr val="0066FF"/>
                </a:solidFill>
              </a:rPr>
              <a:t>SA3 addresses security, privacy, and regulatory aspects</a:t>
            </a:r>
          </a:p>
          <a:p>
            <a:pPr>
              <a:spcBef>
                <a:spcPts val="600"/>
              </a:spcBef>
            </a:pPr>
            <a:r>
              <a:rPr lang="en-IN" b="1" dirty="0"/>
              <a:t>Way forward (e.g. revised WT, merging etc)</a:t>
            </a:r>
          </a:p>
          <a:p>
            <a:pPr lvl="1"/>
            <a:r>
              <a:rPr lang="en-IN" dirty="0">
                <a:solidFill>
                  <a:srgbClr val="0066FF"/>
                </a:solidFill>
              </a:rPr>
              <a:t>Merge WT1.1 &amp; WT1.14, with revised text</a:t>
            </a:r>
          </a:p>
        </p:txBody>
      </p:sp>
      <p:graphicFrame>
        <p:nvGraphicFramePr>
          <p:cNvPr id="7" name="Content Placeholder 2"/>
          <p:cNvGraphicFramePr>
            <a:graphicFrameLocks/>
          </p:cNvGraphicFramePr>
          <p:nvPr/>
        </p:nvGraphicFramePr>
        <p:xfrm>
          <a:off x="838201" y="1809635"/>
          <a:ext cx="10630146" cy="9677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 to Explore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50" dirty="0">
                          <a:effectLst/>
                          <a:latin typeface="Arial" panose="020B0604020202020204" pitchFamily="34" charset="0"/>
                          <a:ea typeface="DengXian"/>
                        </a:rPr>
                        <a:t>WT1.1: </a:t>
                      </a:r>
                      <a:r>
                        <a:rPr lang="en-US" sz="1050" dirty="0">
                          <a:effectLst/>
                          <a:latin typeface="Arial" panose="020B0604020202020204" pitchFamily="34" charset="0"/>
                          <a:ea typeface="Malgun Gothic" panose="020B0503020000020004" pitchFamily="34" charset="-127"/>
                        </a:rPr>
                        <a:t>Secure, Privacy and Regulatory compliant management and exposure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Apple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Interdigital, Lenovo, Nokia, CMCC, Samsung, Huawei, Ericsson</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SA3/SA5 scope, Important</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WT1.14: Harmonized 3GPP wide User Consent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Interdigital,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Lenovo, CMCC, Samsung, Huawei, Ericsson, Nokia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SA2/SA3 scope, Clarifications asked, Gap analysis especially with FS_APCOT, Important, Overlap with SA2/SA3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0099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28183251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dirty="0"/>
              <a:t>SA1, TR 22.870 6G UC examples (1)</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24000" y="1800000"/>
            <a:ext cx="11520000" cy="4500000"/>
          </a:xfrm>
        </p:spPr>
        <p:txBody>
          <a:bodyPr>
            <a:normAutofit lnSpcReduction="10000"/>
          </a:bodyPr>
          <a:lstStyle/>
          <a:p>
            <a:r>
              <a:rPr lang="en-US" sz="1800" b="1" dirty="0"/>
              <a:t>Privacy protection of data exposure, 5.5.7 (5 System and Operational Aspects)</a:t>
            </a:r>
          </a:p>
          <a:p>
            <a:pPr lvl="1"/>
            <a:r>
              <a:rPr lang="en-GB" sz="1600" dirty="0"/>
              <a:t>there is a </a:t>
            </a:r>
            <a:r>
              <a:rPr lang="en-GB" sz="1600" u="sng" dirty="0">
                <a:solidFill>
                  <a:srgbClr val="FF0000"/>
                </a:solidFill>
              </a:rPr>
              <a:t>pressing need for frameworks </a:t>
            </a:r>
            <a:r>
              <a:rPr lang="en-GB" sz="1600" dirty="0"/>
              <a:t>that enhance the efficiency of data collection while addressing </a:t>
            </a:r>
            <a:r>
              <a:rPr lang="en-GB" sz="1600" u="sng" dirty="0"/>
              <a:t>critical aspects of privacy </a:t>
            </a:r>
            <a:r>
              <a:rPr lang="en-GB" sz="1600" dirty="0"/>
              <a:t>through information disclosure practices, such as the abstraction and anonymization of data within mobile network systems.</a:t>
            </a:r>
            <a:endParaRPr lang="en-US" altLang="en-US" sz="1600" dirty="0"/>
          </a:p>
          <a:p>
            <a:pPr lvl="1"/>
            <a:r>
              <a:rPr lang="en-US" altLang="en-US" sz="1600" dirty="0"/>
              <a:t>As the 6G system is expected to provide more novel services beyond connectivity as well as a </a:t>
            </a:r>
            <a:r>
              <a:rPr lang="en-US" altLang="en-US" sz="1600" u="sng" dirty="0"/>
              <a:t>plethora of new capabilities,</a:t>
            </a:r>
            <a:r>
              <a:rPr lang="en-US" altLang="en-US" sz="1600" dirty="0"/>
              <a:t> the </a:t>
            </a:r>
            <a:r>
              <a:rPr lang="en-US" altLang="en-US" sz="1600" u="sng" dirty="0"/>
              <a:t>data collected and exposed is more versatile and could be different in nature, volume, formats</a:t>
            </a:r>
            <a:r>
              <a:rPr lang="en-US" altLang="en-US" sz="1600" dirty="0"/>
              <a:t>, etc. When the data is provided to authorized 3rd parties via 6G core network, the </a:t>
            </a:r>
            <a:r>
              <a:rPr lang="en-US" altLang="en-US" sz="1600" u="sng" dirty="0">
                <a:solidFill>
                  <a:srgbClr val="FF0000"/>
                </a:solidFill>
              </a:rPr>
              <a:t>privacy of the user/subscriber identities</a:t>
            </a:r>
            <a:r>
              <a:rPr lang="en-US" altLang="en-US" sz="1600" dirty="0"/>
              <a:t> and UE’s identifiers should be protected.</a:t>
            </a:r>
          </a:p>
          <a:p>
            <a:pPr lvl="1"/>
            <a:r>
              <a:rPr lang="en-US" altLang="en-US" sz="1600" dirty="0"/>
              <a:t>[PR 5.5.7.3-2] Subject to national or regional regulatory requirement, the 6G system shall provide </a:t>
            </a:r>
            <a:r>
              <a:rPr lang="en-US" altLang="en-US" sz="1600" u="sng" dirty="0">
                <a:solidFill>
                  <a:srgbClr val="FF0000"/>
                </a:solidFill>
              </a:rPr>
              <a:t>user privacy protection</a:t>
            </a:r>
            <a:r>
              <a:rPr lang="en-US" altLang="en-US" sz="1600" dirty="0"/>
              <a:t>, location privacy, identity protection for UEs accessing 6G network for services (e.g. communication, sensing, AI inferencing), and for the corresponding </a:t>
            </a:r>
            <a:r>
              <a:rPr lang="en-US" altLang="en-US" sz="1600" u="sng" dirty="0">
                <a:solidFill>
                  <a:srgbClr val="FF0000"/>
                </a:solidFill>
              </a:rPr>
              <a:t>information exposure </a:t>
            </a:r>
            <a:r>
              <a:rPr lang="en-US" altLang="en-US" sz="1600" dirty="0"/>
              <a:t>to an authorized 3rd party.</a:t>
            </a:r>
          </a:p>
          <a:p>
            <a:r>
              <a:rPr lang="en-GB" sz="1800" b="1" dirty="0"/>
              <a:t>Efficient data collection and control mechanisms, 5.9.2</a:t>
            </a:r>
          </a:p>
          <a:p>
            <a:pPr lvl="1"/>
            <a:r>
              <a:rPr lang="en-GB" sz="1600" i="1" dirty="0"/>
              <a:t>The use case spans multiple verticals, e.g., AI/ML, sensing, XR service and digital twin network </a:t>
            </a:r>
          </a:p>
          <a:p>
            <a:pPr lvl="1"/>
            <a:r>
              <a:rPr lang="en-GB" sz="1600" dirty="0"/>
              <a:t>[PR 5.9.2.2-3] Subject to </a:t>
            </a:r>
            <a:r>
              <a:rPr lang="en-GB" sz="1600" u="sng" dirty="0"/>
              <a:t>user consent</a:t>
            </a:r>
            <a:r>
              <a:rPr lang="en-GB" sz="1600" dirty="0"/>
              <a:t>, regulation and operator's policy, the 6G system shall support secure means to </a:t>
            </a:r>
            <a:r>
              <a:rPr lang="en-GB" sz="1600" u="sng" dirty="0">
                <a:solidFill>
                  <a:srgbClr val="FF0000"/>
                </a:solidFill>
              </a:rPr>
              <a:t>expose 6G System Data</a:t>
            </a:r>
            <a:r>
              <a:rPr lang="en-GB" sz="1600" dirty="0"/>
              <a:t> to authorized trusted third-party, authorized network function or authorized UE. </a:t>
            </a:r>
          </a:p>
          <a:p>
            <a:r>
              <a:rPr lang="en-US" altLang="en-US" sz="1800" b="1" dirty="0"/>
              <a:t>Health and personal data (child health assistant), 6.22 (6 AI)</a:t>
            </a:r>
          </a:p>
          <a:p>
            <a:pPr lvl="1"/>
            <a:r>
              <a:rPr lang="en-US" altLang="en-US" sz="1600" i="1" dirty="0"/>
              <a:t>Provides a demonstration of the end-user challenge (child vs parent consent)</a:t>
            </a:r>
          </a:p>
          <a:p>
            <a:pPr lvl="1"/>
            <a:r>
              <a:rPr lang="en-US" altLang="en-US" sz="1600" dirty="0"/>
              <a:t>[PR 6.22.6-3] Based on </a:t>
            </a:r>
            <a:r>
              <a:rPr lang="en-US" altLang="en-US" sz="1600" u="sng" dirty="0"/>
              <a:t>user consent </a:t>
            </a:r>
            <a:r>
              <a:rPr lang="en-US" altLang="en-US" sz="1600" dirty="0"/>
              <a:t>and operator's policy, the 6G network shall support a secure mechanism to </a:t>
            </a:r>
            <a:r>
              <a:rPr lang="en-US" altLang="en-US" sz="1600" u="sng" dirty="0"/>
              <a:t>expose information</a:t>
            </a:r>
            <a:r>
              <a:rPr lang="en-US" altLang="en-US" sz="1600" dirty="0"/>
              <a:t> of AI application (e.g. AI agent application) on UE (e.g. related user </a:t>
            </a:r>
            <a:r>
              <a:rPr lang="en-US" altLang="en-US" sz="1600" i="1" dirty="0">
                <a:solidFill>
                  <a:srgbClr val="FF0000"/>
                </a:solidFill>
              </a:rPr>
              <a:t>(child)</a:t>
            </a:r>
            <a:r>
              <a:rPr lang="en-US" altLang="en-US" sz="1600" dirty="0"/>
              <a:t>) to AI application (e.g. AI agent application) on other UE </a:t>
            </a:r>
            <a:r>
              <a:rPr lang="en-US" altLang="en-US" sz="1600" i="1" dirty="0">
                <a:solidFill>
                  <a:srgbClr val="FF0000"/>
                </a:solidFill>
              </a:rPr>
              <a:t>(parent)</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19408704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27774-0CCF-E9E2-1691-6411C038B62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9F80874-B1BA-E8D2-0F64-4429052337AE}"/>
              </a:ext>
            </a:extLst>
          </p:cNvPr>
          <p:cNvSpPr>
            <a:spLocks noGrp="1"/>
          </p:cNvSpPr>
          <p:nvPr>
            <p:ph type="title"/>
          </p:nvPr>
        </p:nvSpPr>
        <p:spPr/>
        <p:txBody>
          <a:bodyPr/>
          <a:lstStyle/>
          <a:p>
            <a:r>
              <a:rPr lang="en-US" dirty="0"/>
              <a:t>SA1, TR 22.870 6G UC examples (2)</a:t>
            </a:r>
            <a:endParaRPr lang="en-GB" altLang="en-US" dirty="0"/>
          </a:p>
        </p:txBody>
      </p:sp>
      <p:sp>
        <p:nvSpPr>
          <p:cNvPr id="8195" name="Content Placeholder 2">
            <a:extLst>
              <a:ext uri="{FF2B5EF4-FFF2-40B4-BE49-F238E27FC236}">
                <a16:creationId xmlns:a16="http://schemas.microsoft.com/office/drawing/2014/main" id="{74B33B6A-B2C5-0D83-E877-ECE9E740D0B3}"/>
              </a:ext>
            </a:extLst>
          </p:cNvPr>
          <p:cNvSpPr>
            <a:spLocks noGrp="1"/>
          </p:cNvSpPr>
          <p:nvPr>
            <p:ph idx="1"/>
          </p:nvPr>
        </p:nvSpPr>
        <p:spPr>
          <a:xfrm>
            <a:off x="324000" y="1800000"/>
            <a:ext cx="11520000" cy="4500000"/>
          </a:xfrm>
        </p:spPr>
        <p:txBody>
          <a:bodyPr>
            <a:normAutofit lnSpcReduction="10000"/>
          </a:bodyPr>
          <a:lstStyle/>
          <a:p>
            <a:r>
              <a:rPr lang="en-GB" sz="1800" b="1" dirty="0"/>
              <a:t>AI/ML and Generative AI service exposure, 6.4, 6.13 &amp; 6.39</a:t>
            </a:r>
          </a:p>
          <a:p>
            <a:pPr lvl="1"/>
            <a:r>
              <a:rPr lang="en-GB" sz="1600" i="1" dirty="0"/>
              <a:t>The use cases and associated requirements indicate consent is a cross-cutting enabler for exposing AI/ML-related capabilities</a:t>
            </a:r>
          </a:p>
          <a:p>
            <a:pPr lvl="1"/>
            <a:r>
              <a:rPr lang="en-GB" sz="1600" dirty="0"/>
              <a:t>[PR 6.4.6-1 to 3] Subject to </a:t>
            </a:r>
            <a:r>
              <a:rPr lang="en-GB" sz="1600" u="sng" dirty="0"/>
              <a:t>user consent</a:t>
            </a:r>
            <a:r>
              <a:rPr lang="en-GB" sz="1600" dirty="0"/>
              <a:t>, the 6G system shall support mechanisms …</a:t>
            </a:r>
          </a:p>
          <a:p>
            <a:pPr lvl="1"/>
            <a:r>
              <a:rPr lang="en-GB" sz="1600" dirty="0"/>
              <a:t>[PR 6.13.6-2] Subject to </a:t>
            </a:r>
            <a:r>
              <a:rPr lang="en-GB" sz="1600" u="sng" dirty="0"/>
              <a:t>user consent</a:t>
            </a:r>
            <a:r>
              <a:rPr lang="en-GB" sz="1600" dirty="0"/>
              <a:t> and operator’s policy, the 6G network shall support mechanisms for a 3rd party AI-based application on UE (e.g. UAV) to invoke an AI service upon request.</a:t>
            </a:r>
          </a:p>
          <a:p>
            <a:pPr lvl="1"/>
            <a:r>
              <a:rPr lang="en-GB" sz="1600" dirty="0"/>
              <a:t>[PR 6.39.6.1] Subject to </a:t>
            </a:r>
            <a:r>
              <a:rPr lang="en-GB" sz="1600" u="sng" dirty="0"/>
              <a:t>user consent</a:t>
            </a:r>
            <a:r>
              <a:rPr lang="en-GB" sz="1600" dirty="0"/>
              <a:t> and operator’s policy, the 6G network shall provide efficient mechanisms to support the collaboration of UEs.</a:t>
            </a:r>
          </a:p>
          <a:p>
            <a:r>
              <a:rPr lang="en-US" altLang="en-US" sz="1800" b="1" dirty="0"/>
              <a:t>XR / immersive services, 9.14 (9 Immersive Communication)</a:t>
            </a:r>
          </a:p>
          <a:p>
            <a:pPr lvl="1"/>
            <a:r>
              <a:rPr lang="en-US" altLang="en-US" sz="1600" i="1" dirty="0"/>
              <a:t>XR deals with highly sensitive personal data (biometrics, haptics, gestures) requiring explicit user consent</a:t>
            </a:r>
          </a:p>
          <a:p>
            <a:pPr lvl="1"/>
            <a:r>
              <a:rPr lang="en-US" altLang="en-US" sz="1600" dirty="0"/>
              <a:t>[PR 9.14.6-1] Based on operator policy and </a:t>
            </a:r>
            <a:r>
              <a:rPr lang="en-US" altLang="en-US" sz="1600" u="sng" dirty="0"/>
              <a:t>user consent</a:t>
            </a:r>
            <a:r>
              <a:rPr lang="en-US" altLang="en-US" sz="1600" dirty="0"/>
              <a:t>, the 6G system shall provide means to </a:t>
            </a:r>
            <a:r>
              <a:rPr lang="en-US" altLang="en-US" sz="1600" u="sng" dirty="0">
                <a:solidFill>
                  <a:srgbClr val="FF0000"/>
                </a:solidFill>
              </a:rPr>
              <a:t>receive information about the target user service experience </a:t>
            </a:r>
            <a:r>
              <a:rPr lang="en-US" altLang="en-US" sz="1600" dirty="0"/>
              <a:t>from authorized 3rd party applications (such as real-time multimedia services.) </a:t>
            </a:r>
          </a:p>
          <a:p>
            <a:r>
              <a:rPr lang="en-US" sz="1800" b="1" dirty="0"/>
              <a:t>UAV/UAM data storage and exposure, 11.1 &amp; 11.6 (11 Further Use Cases on Industry and Verticals)</a:t>
            </a:r>
          </a:p>
          <a:p>
            <a:pPr lvl="1"/>
            <a:r>
              <a:rPr lang="en-GB" sz="1600" i="1" dirty="0"/>
              <a:t>Includes vertical-specific consent requirements that would benefit from a harmonized framework</a:t>
            </a:r>
          </a:p>
          <a:p>
            <a:pPr lvl="1"/>
            <a:r>
              <a:rPr lang="en-GB" sz="1600" dirty="0"/>
              <a:t>[PR 11.1.6-002] The 6G System shall support services provided to the UAM applications (</a:t>
            </a:r>
            <a:r>
              <a:rPr lang="en-GB" sz="1600" u="sng" dirty="0"/>
              <a:t>for the passengers and devices onboard the aircraft</a:t>
            </a:r>
            <a:r>
              <a:rPr lang="en-GB" sz="1600" dirty="0"/>
              <a:t>) with the following KPI requirements</a:t>
            </a:r>
            <a:r>
              <a:rPr lang="en-US" altLang="en-US" sz="1600" dirty="0"/>
              <a:t>.</a:t>
            </a:r>
          </a:p>
          <a:p>
            <a:pPr lvl="1"/>
            <a:r>
              <a:rPr lang="en-US" altLang="en-US" sz="1600" dirty="0"/>
              <a:t>[PR 11.6.6-2] Subject to regulatory requirements and user consent, the 6G network shall provide secure means to </a:t>
            </a:r>
            <a:r>
              <a:rPr lang="en-US" altLang="en-US" sz="1600" u="sng" dirty="0"/>
              <a:t>expose to an authorized 3rd party application </a:t>
            </a:r>
            <a:r>
              <a:rPr lang="en-US" altLang="en-US" sz="1600" dirty="0"/>
              <a:t>the information related to a UAV or a UAM aircraft from the </a:t>
            </a:r>
            <a:r>
              <a:rPr lang="en-US" altLang="en-US" sz="1600" u="sng" dirty="0"/>
              <a:t>stored service data</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6667324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0F012-F63E-F87D-1C18-816A17C4D9D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C0637A5-D93C-F68C-6A45-36B6322D5FEF}"/>
              </a:ext>
            </a:extLst>
          </p:cNvPr>
          <p:cNvSpPr>
            <a:spLocks noGrp="1"/>
          </p:cNvSpPr>
          <p:nvPr>
            <p:ph type="title"/>
          </p:nvPr>
        </p:nvSpPr>
        <p:spPr/>
        <p:txBody>
          <a:bodyPr/>
          <a:lstStyle/>
          <a:p>
            <a:r>
              <a:rPr lang="en-US" dirty="0"/>
              <a:t>Justification / Clarification </a:t>
            </a:r>
            <a:endParaRPr lang="en-GB" altLang="en-US" dirty="0"/>
          </a:p>
        </p:txBody>
      </p:sp>
      <p:sp>
        <p:nvSpPr>
          <p:cNvPr id="8195" name="Content Placeholder 2">
            <a:extLst>
              <a:ext uri="{FF2B5EF4-FFF2-40B4-BE49-F238E27FC236}">
                <a16:creationId xmlns:a16="http://schemas.microsoft.com/office/drawing/2014/main" id="{379D8D96-0B55-C4B3-69C3-B0E8C6A8B747}"/>
              </a:ext>
            </a:extLst>
          </p:cNvPr>
          <p:cNvSpPr>
            <a:spLocks noGrp="1"/>
          </p:cNvSpPr>
          <p:nvPr>
            <p:ph idx="1"/>
          </p:nvPr>
        </p:nvSpPr>
        <p:spPr>
          <a:xfrm>
            <a:off x="324000" y="1716874"/>
            <a:ext cx="11373195" cy="476705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r>
              <a:rPr lang="en-GB" sz="1700" b="1" dirty="0"/>
              <a:t>In the context of 6G there will be new vertical applications, AI/ML integration &amp; stricter global privacy regulations</a:t>
            </a:r>
          </a:p>
          <a:p>
            <a:pPr lvl="1"/>
            <a:r>
              <a:rPr lang="en-GB" sz="1500" i="1" dirty="0"/>
              <a:t>Consent is already referenced across multiple 6G use cases (reference 3GPP TR 22.280), aligning with 6G requirements provides the right timing &amp; context for harmonization</a:t>
            </a:r>
          </a:p>
          <a:p>
            <a:r>
              <a:rPr lang="en-GB" sz="1700" b="1" dirty="0"/>
              <a:t>Fragmented consent handling risks inconsistent user experience, duplicated solutions, and compliance issues</a:t>
            </a:r>
          </a:p>
          <a:p>
            <a:pPr lvl="1"/>
            <a:r>
              <a:rPr lang="en-GB" sz="1500" i="1" dirty="0"/>
              <a:t>CAPIF RNAA and UDM-based consent operate independently with no defined relationship</a:t>
            </a:r>
          </a:p>
          <a:p>
            <a:r>
              <a:rPr lang="en-GB" sz="1700" b="1" dirty="0"/>
              <a:t>A unified framework </a:t>
            </a:r>
            <a:r>
              <a:rPr lang="en-GB" sz="1700" b="1" u="sng" dirty="0"/>
              <a:t>across relevant 3GPP WGs</a:t>
            </a:r>
            <a:r>
              <a:rPr lang="en-GB" sz="1700" b="1" dirty="0"/>
              <a:t> will ensure consistent, interoperable, and regulation-compliant handling of user data, safeguarding trust</a:t>
            </a:r>
          </a:p>
          <a:p>
            <a:pPr lvl="1"/>
            <a:r>
              <a:rPr lang="en-GB" sz="1500" i="1" dirty="0"/>
              <a:t>Focus on how consent data is represented, exposed, and enforced consistently across 3GPP frameworks</a:t>
            </a:r>
          </a:p>
          <a:p>
            <a:r>
              <a:rPr lang="en-GB" sz="1700" b="1" dirty="0"/>
              <a:t>The objective is to study application-layer enablers &amp; exposure mechanisms that integrate with the system-level handling and management of consent data for a harmonized User Consent Framework</a:t>
            </a:r>
          </a:p>
          <a:p>
            <a:pPr lvl="1"/>
            <a:r>
              <a:rPr lang="en-GB" sz="1500" i="1" dirty="0"/>
              <a:t>SA6, as the home of cross-cutting enablers, will be a key contributor to a harmonized approach for 6G</a:t>
            </a:r>
          </a:p>
          <a:p>
            <a:r>
              <a:rPr lang="en-GB" sz="1700" b="1" dirty="0"/>
              <a:t>The goal is to ensure consistent consent handling across all 3GPP services and vertical applications</a:t>
            </a:r>
          </a:p>
          <a:p>
            <a:pPr lvl="1"/>
            <a:r>
              <a:rPr lang="en-GB" sz="1500" i="1" dirty="0"/>
              <a:t>3GPP functions handle consent at the subscriber level, though the end-user may not always be the subscriber</a:t>
            </a:r>
          </a:p>
          <a:p>
            <a:r>
              <a:rPr lang="en-GB" sz="1700" b="1" dirty="0"/>
              <a:t>Based on relevant SA1 requirements, align </a:t>
            </a:r>
            <a:r>
              <a:rPr lang="en-US" altLang="en-US" sz="1700" b="1" dirty="0"/>
              <a:t>with SA2 (system-level handling of consent data and procedures) and SA3 (security, privacy, regulatory) for interoperable, regulation</a:t>
            </a:r>
            <a:r>
              <a:rPr lang="en-GB" sz="1700" b="1" dirty="0"/>
              <a:t>-compliant service enablement</a:t>
            </a:r>
          </a:p>
          <a:p>
            <a:pPr lvl="1">
              <a:lnSpc>
                <a:spcPct val="100000"/>
              </a:lnSpc>
            </a:pPr>
            <a:r>
              <a:rPr lang="en-GB" sz="1500" i="1" dirty="0"/>
              <a:t>SA6 for application-layer service enablers (e.g., CAPIF, SEAL, Edge), SA2 for system-level service frameworks (e.g., NEF, NWDAF, LCS)</a:t>
            </a:r>
          </a:p>
          <a:p>
            <a:pPr lvl="1">
              <a:lnSpc>
                <a:spcPct val="100000"/>
              </a:lnSpc>
            </a:pPr>
            <a:r>
              <a:rPr lang="en-GB" sz="1500" i="1" dirty="0"/>
              <a:t>SA6 must study </a:t>
            </a:r>
            <a:r>
              <a:rPr lang="en-GB" sz="1500" b="1" i="1" dirty="0"/>
              <a:t>now</a:t>
            </a:r>
            <a:r>
              <a:rPr lang="en-GB" sz="1500" i="1" dirty="0"/>
              <a:t> how consent is consistently exposed and enforced across application-layer enablers, otherwise there will be divergence across the verticals and external ecosystem will leave us behind</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22012885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B35C1-18F5-0740-1BD3-4814A812AE2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290DA58-A5EF-5E93-1EEF-FCF87FB806E0}"/>
              </a:ext>
            </a:extLst>
          </p:cNvPr>
          <p:cNvSpPr>
            <a:spLocks noGrp="1"/>
          </p:cNvSpPr>
          <p:nvPr>
            <p:ph type="title"/>
          </p:nvPr>
        </p:nvSpPr>
        <p:spPr/>
        <p:txBody>
          <a:bodyPr/>
          <a:lstStyle/>
          <a:p>
            <a:r>
              <a:rPr lang="en-US" dirty="0"/>
              <a:t>Proposal</a:t>
            </a:r>
            <a:endParaRPr lang="en-GB" altLang="en-US" dirty="0"/>
          </a:p>
        </p:txBody>
      </p:sp>
      <p:sp>
        <p:nvSpPr>
          <p:cNvPr id="8195" name="Content Placeholder 2">
            <a:extLst>
              <a:ext uri="{FF2B5EF4-FFF2-40B4-BE49-F238E27FC236}">
                <a16:creationId xmlns:a16="http://schemas.microsoft.com/office/drawing/2014/main" id="{413439D8-261E-10B1-FE96-FBEC8E1D65D4}"/>
              </a:ext>
            </a:extLst>
          </p:cNvPr>
          <p:cNvSpPr>
            <a:spLocks noGrp="1"/>
          </p:cNvSpPr>
          <p:nvPr>
            <p:ph idx="1"/>
          </p:nvPr>
        </p:nvSpPr>
        <p:spPr>
          <a:xfrm>
            <a:off x="324000" y="1800000"/>
            <a:ext cx="11520000" cy="4500000"/>
          </a:xfrm>
        </p:spPr>
        <p:txBody>
          <a:bodyPr>
            <a:normAutofit/>
          </a:bodyPr>
          <a:lstStyle/>
          <a:p>
            <a:r>
              <a:rPr lang="en-GB" sz="3200" b="1" dirty="0"/>
              <a:t>WT1.x Application-Layer Enablers for User Consent</a:t>
            </a:r>
          </a:p>
          <a:p>
            <a:pPr lvl="1"/>
            <a:r>
              <a:rPr lang="en-GB" dirty="0"/>
              <a:t>In the era of 6G, the work task is to study application-layer enablers and exposure mechanisms as part of a harmonized User Consent Framework for 3GPP service frameworks, ensuring that vertical applications can consistently make use of it through standardized exposure and enforcement at the application layer.</a:t>
            </a:r>
          </a:p>
          <a:p>
            <a:pPr lvl="1"/>
            <a:r>
              <a:rPr lang="en-US" altLang="en-US" dirty="0"/>
              <a:t>NOTE 1: It is assumed that consent capture and lifecycle initiation are could be performed outside 3GPP (e.g., operator portals/apps, GSMA OPG, CAMARA), with results integrated into the 3GPP framework.</a:t>
            </a:r>
          </a:p>
          <a:p>
            <a:pPr lvl="1"/>
            <a:r>
              <a:rPr lang="en-US" altLang="en-US" dirty="0"/>
              <a:t>NOTE 2: This work task will be based </a:t>
            </a:r>
            <a:r>
              <a:rPr lang="en-GB" dirty="0"/>
              <a:t>on relevant SA1 6G requirements, and will </a:t>
            </a:r>
            <a:r>
              <a:rPr lang="en-US" altLang="en-US" dirty="0"/>
              <a:t>rely on SA2 providing system-level handling of consent data and procedures (e.g., storage, retrieval, update) and SA3 for addressing security, privacy, and regulatory aspects.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11216771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WT1.3</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Not entirely in SA6 scope. Some support and some opposition regarding “RAN exposure”</a:t>
            </a:r>
          </a:p>
          <a:p>
            <a:pPr lvl="1"/>
            <a:r>
              <a:rPr lang="en-IN" sz="1000" dirty="0"/>
              <a:t>General support for unified exposure framework including “CN &amp; OAM exposure”</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IN" sz="1000" dirty="0"/>
              <a:t>Definition of Service APIs (internal and external APIs) is happening across multiple WGs in 3GPP and the need for Exposure Framework to support these Service APIs is already established</a:t>
            </a:r>
          </a:p>
          <a:p>
            <a:pPr lvl="1"/>
            <a:r>
              <a:rPr lang="en-IN" sz="1000" dirty="0"/>
              <a:t>Do we need ONE Exposure Framework or Fragmented Exposure Framework defined by multiple WGs?</a:t>
            </a:r>
          </a:p>
          <a:p>
            <a:pPr lvl="1"/>
            <a:r>
              <a:rPr lang="en-IN" sz="1000" dirty="0"/>
              <a:t>ONE Exposure Framework does not mean ONE deployment for all Service APIs (internal and external) – ONE Exposure Framework standards definition but there can be multiple deployments, which may or may not be linked.</a:t>
            </a:r>
          </a:p>
          <a:p>
            <a:pPr lvl="1"/>
            <a:r>
              <a:rPr lang="en-IN" sz="1000" dirty="0">
                <a:latin typeface="Calibri" panose="020F0502020204030204" pitchFamily="34" charset="0"/>
                <a:ea typeface="Malgun Gothic" panose="020B0503020000020004" pitchFamily="34" charset="-127"/>
              </a:rPr>
              <a:t>Co-ordination with other WGs is necessary to consider their requirements to define ONE Exposure Framework.</a:t>
            </a:r>
          </a:p>
          <a:p>
            <a:pPr lvl="1"/>
            <a:r>
              <a:rPr lang="en-IN" sz="1000" dirty="0"/>
              <a:t>We can wait for clarity on RAN Exposure</a:t>
            </a:r>
          </a:p>
          <a:p>
            <a:r>
              <a:rPr lang="en-IN" sz="1200" dirty="0"/>
              <a:t>Way forward</a:t>
            </a:r>
          </a:p>
          <a:p>
            <a:pPr lvl="1"/>
            <a:r>
              <a:rPr lang="en-IN" sz="1000" dirty="0"/>
              <a:t>WT1.3 and WT1.8 can be merged</a:t>
            </a:r>
            <a:endParaRPr lang="en-IN" sz="1100" dirty="0"/>
          </a:p>
          <a:p>
            <a:pPr lvl="1"/>
            <a:endParaRPr lang="en-IN" sz="1000" dirty="0"/>
          </a:p>
        </p:txBody>
      </p:sp>
      <p:graphicFrame>
        <p:nvGraphicFramePr>
          <p:cNvPr id="7" name="Content Placeholder 2"/>
          <p:cNvGraphicFramePr>
            <a:graphicFrameLocks/>
          </p:cNvGraphicFramePr>
          <p:nvPr>
            <p:extLst/>
          </p:nvPr>
        </p:nvGraphicFramePr>
        <p:xfrm>
          <a:off x="838200" y="1787533"/>
          <a:ext cx="10630146" cy="71815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916074">
                  <a:extLst>
                    <a:ext uri="{9D8B030D-6E8A-4147-A177-3AD203B41FA5}">
                      <a16:colId xmlns:a16="http://schemas.microsoft.com/office/drawing/2014/main" val="1225040043"/>
                    </a:ext>
                  </a:extLst>
                </a:gridCol>
                <a:gridCol w="1669517">
                  <a:extLst>
                    <a:ext uri="{9D8B030D-6E8A-4147-A177-3AD203B41FA5}">
                      <a16:colId xmlns:a16="http://schemas.microsoft.com/office/drawing/2014/main" val="1474654838"/>
                    </a:ext>
                  </a:extLst>
                </a:gridCol>
                <a:gridCol w="3480620">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WT1.3: </a:t>
                      </a:r>
                      <a:r>
                        <a:rPr lang="en-US" sz="1000" b="0" dirty="0">
                          <a:effectLst/>
                          <a:latin typeface="Arial" panose="020B0604020202020204" pitchFamily="34" charset="0"/>
                          <a:ea typeface="Malgun Gothic" panose="020B0503020000020004" pitchFamily="34" charset="-127"/>
                        </a:rPr>
                        <a:t>3GPP wide API framework including usage by CN, OAM and RAN groups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ZTE, Lenovo, CMCC, Samsung, Huawei, Apple, Nokia</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311275" y="5518815"/>
          <a:ext cx="10680699" cy="875635"/>
        </p:xfrm>
        <a:graphic>
          <a:graphicData uri="http://schemas.openxmlformats.org/drawingml/2006/table">
            <a:tbl>
              <a:tblPr firstRow="1" firstCol="1" bandRow="1"/>
              <a:tblGrid>
                <a:gridCol w="4670425">
                  <a:extLst>
                    <a:ext uri="{9D8B030D-6E8A-4147-A177-3AD203B41FA5}">
                      <a16:colId xmlns:a16="http://schemas.microsoft.com/office/drawing/2014/main" val="2850069469"/>
                    </a:ext>
                  </a:extLst>
                </a:gridCol>
                <a:gridCol w="6010274">
                  <a:extLst>
                    <a:ext uri="{9D8B030D-6E8A-4147-A177-3AD203B41FA5}">
                      <a16:colId xmlns:a16="http://schemas.microsoft.com/office/drawing/2014/main" val="601988892"/>
                    </a:ext>
                  </a:extLst>
                </a:gridCol>
              </a:tblGrid>
              <a:tr h="161260">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358775">
                <a:tc>
                  <a:txBody>
                    <a:bodyPr/>
                    <a:lstStyle/>
                    <a:p>
                      <a:pPr hangingPunct="0">
                        <a:spcAft>
                          <a:spcPts val="600"/>
                        </a:spcAft>
                      </a:pPr>
                      <a:r>
                        <a:rPr lang="en-US" sz="10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6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WT1.3: </a:t>
                      </a:r>
                      <a:r>
                        <a:rPr lang="en-IN" sz="10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355600">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2011820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WT1.3 (1/2)</a:t>
            </a:r>
            <a:endParaRPr lang="en-GB" altLang="en-US" sz="3600" dirty="0">
              <a:solidFill>
                <a:srgbClr val="0066FF"/>
              </a:solidFill>
            </a:endParaRPr>
          </a:p>
        </p:txBody>
      </p:sp>
      <p:sp>
        <p:nvSpPr>
          <p:cNvPr id="4" name="Content Placeholder 3"/>
          <p:cNvSpPr>
            <a:spLocks noGrp="1"/>
          </p:cNvSpPr>
          <p:nvPr>
            <p:ph idx="1"/>
          </p:nvPr>
        </p:nvSpPr>
        <p:spPr>
          <a:xfrm>
            <a:off x="556312" y="2492733"/>
            <a:ext cx="4820360" cy="3775328"/>
          </a:xfrm>
        </p:spPr>
        <p:txBody>
          <a:bodyPr/>
          <a:lstStyle/>
          <a:p>
            <a:r>
              <a:rPr lang="en-IN" sz="2400" b="1" dirty="0"/>
              <a:t>Summary of comments</a:t>
            </a:r>
          </a:p>
          <a:p>
            <a:pPr lvl="1"/>
            <a:r>
              <a:rPr lang="en-US" sz="2000" dirty="0"/>
              <a:t>Many companies questioned related to inclusion of RAN exposure. </a:t>
            </a:r>
          </a:p>
          <a:p>
            <a:pPr lvl="1"/>
            <a:r>
              <a:rPr lang="en-US" sz="2000" dirty="0"/>
              <a:t>Few companies suggested to include usage by UE side, server side, third party and enabler side.</a:t>
            </a:r>
          </a:p>
          <a:p>
            <a:pPr lvl="1"/>
            <a:r>
              <a:rPr lang="en-US" sz="2000" dirty="0"/>
              <a:t>A proposal was to merge with WT1.8</a:t>
            </a:r>
          </a:p>
          <a:p>
            <a:pPr lvl="1"/>
            <a:r>
              <a:rPr lang="en-US" sz="2000" dirty="0"/>
              <a:t>Majority of the companies are fine with considering CN and OAM exposure.</a:t>
            </a:r>
            <a:endParaRPr lang="en-IN" sz="2000" dirty="0"/>
          </a:p>
        </p:txBody>
      </p:sp>
      <p:graphicFrame>
        <p:nvGraphicFramePr>
          <p:cNvPr id="5" name="Table 4">
            <a:extLst>
              <a:ext uri="{FF2B5EF4-FFF2-40B4-BE49-F238E27FC236}">
                <a16:creationId xmlns:a16="http://schemas.microsoft.com/office/drawing/2014/main" id="{3B4B4586-907F-F4EA-541E-FAFB917FC5AB}"/>
              </a:ext>
            </a:extLst>
          </p:cNvPr>
          <p:cNvGraphicFramePr>
            <a:graphicFrameLocks noGrp="1"/>
          </p:cNvGraphicFramePr>
          <p:nvPr/>
        </p:nvGraphicFramePr>
        <p:xfrm>
          <a:off x="958648" y="1816285"/>
          <a:ext cx="10395152" cy="502920"/>
        </p:xfrm>
        <a:graphic>
          <a:graphicData uri="http://schemas.openxmlformats.org/drawingml/2006/table">
            <a:tbl>
              <a:tblPr firstRow="1" firstCol="1" bandRow="1"/>
              <a:tblGrid>
                <a:gridCol w="2507255">
                  <a:extLst>
                    <a:ext uri="{9D8B030D-6E8A-4147-A177-3AD203B41FA5}">
                      <a16:colId xmlns:a16="http://schemas.microsoft.com/office/drawing/2014/main" val="3756249965"/>
                    </a:ext>
                  </a:extLst>
                </a:gridCol>
                <a:gridCol w="2629299">
                  <a:extLst>
                    <a:ext uri="{9D8B030D-6E8A-4147-A177-3AD203B41FA5}">
                      <a16:colId xmlns:a16="http://schemas.microsoft.com/office/drawing/2014/main" val="1688491353"/>
                    </a:ext>
                  </a:extLst>
                </a:gridCol>
                <a:gridCol w="2629299">
                  <a:extLst>
                    <a:ext uri="{9D8B030D-6E8A-4147-A177-3AD203B41FA5}">
                      <a16:colId xmlns:a16="http://schemas.microsoft.com/office/drawing/2014/main" val="1820307543"/>
                    </a:ext>
                  </a:extLst>
                </a:gridCol>
                <a:gridCol w="2629299">
                  <a:extLst>
                    <a:ext uri="{9D8B030D-6E8A-4147-A177-3AD203B41FA5}">
                      <a16:colId xmlns:a16="http://schemas.microsoft.com/office/drawing/2014/main" val="2110540674"/>
                    </a:ext>
                  </a:extLst>
                </a:gridCol>
              </a:tblGrid>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WT1.3: </a:t>
                      </a:r>
                      <a:r>
                        <a:rPr lang="en-US" sz="1000" dirty="0">
                          <a:effectLst/>
                          <a:latin typeface="Arial" panose="020B0604020202020204" pitchFamily="34" charset="0"/>
                          <a:ea typeface="Malgun Gothic" panose="020B0503020000020004" pitchFamily="34" charset="-127"/>
                        </a:rPr>
                        <a:t>3GPP wide API framework including usage by CN, OAM and RAN groups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CMCC, Samsung, Huawei, Apple, 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1725369"/>
                  </a:ext>
                </a:extLst>
              </a:tr>
            </a:tbl>
          </a:graphicData>
        </a:graphic>
      </p:graphicFrame>
      <p:graphicFrame>
        <p:nvGraphicFramePr>
          <p:cNvPr id="6" name="Table 5">
            <a:extLst>
              <a:ext uri="{FF2B5EF4-FFF2-40B4-BE49-F238E27FC236}">
                <a16:creationId xmlns:a16="http://schemas.microsoft.com/office/drawing/2014/main" id="{BB3CD246-9D0C-DE00-969A-2929C2823769}"/>
              </a:ext>
            </a:extLst>
          </p:cNvPr>
          <p:cNvGraphicFramePr>
            <a:graphicFrameLocks noGrp="1"/>
          </p:cNvGraphicFramePr>
          <p:nvPr/>
        </p:nvGraphicFramePr>
        <p:xfrm>
          <a:off x="5779008" y="2466099"/>
          <a:ext cx="6126480" cy="3801962"/>
        </p:xfrm>
        <a:graphic>
          <a:graphicData uri="http://schemas.openxmlformats.org/drawingml/2006/table">
            <a:tbl>
              <a:tblPr/>
              <a:tblGrid>
                <a:gridCol w="751887">
                  <a:extLst>
                    <a:ext uri="{9D8B030D-6E8A-4147-A177-3AD203B41FA5}">
                      <a16:colId xmlns:a16="http://schemas.microsoft.com/office/drawing/2014/main" val="1284923022"/>
                    </a:ext>
                  </a:extLst>
                </a:gridCol>
                <a:gridCol w="5374593">
                  <a:extLst>
                    <a:ext uri="{9D8B030D-6E8A-4147-A177-3AD203B41FA5}">
                      <a16:colId xmlns:a16="http://schemas.microsoft.com/office/drawing/2014/main" val="2869328328"/>
                    </a:ext>
                  </a:extLst>
                </a:gridCol>
              </a:tblGrid>
              <a:tr h="181306">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702587"/>
                  </a:ext>
                </a:extLst>
              </a:tr>
              <a:tr h="626147">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Clarifications are needed on aspects related to “RAN exposure” before we can support to study this specific aspect. The unified exposure framework should support CN &amp; OAM exposure (e.g., NEF, SCEF).</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677309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Supports</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8978326"/>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just based on the title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6804608"/>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WT 1.3 needs to be merged into WT 8, except RAN part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4028849"/>
                  </a:ext>
                </a:extLst>
              </a:tr>
              <a:tr h="72522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Clarification/revision needed. Currently, it seems that the RAN does not yet have the work on capability exposure, making it impossible for us to study RAN-related API frameworks. Please remove any references to the RAN. Additionally, content related to the enabler layer should be added, covering both the UE side and the Server side.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721507"/>
                  </a:ext>
                </a:extLst>
              </a:tr>
              <a:tr h="404211">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- 6G is an opportunity to harmonize API framework across 3GPP and avoid creating any fragmentation. Having single framework in 3GPP helps in quick learning curve and adoption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8779765"/>
                  </a:ext>
                </a:extLst>
              </a:tr>
              <a:tr h="777240">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can be potentially supported with the modification as the following: 1) There is no RAN exposure topic in RAN. Please remove RAN. 2) In addition, the potential usage could also contain UE side, third party and enabler layer. So please change the wording to ”3GPP wide API framework including usage by CN, OAM, UE side, enabler layer and third party.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481913"/>
                  </a:ext>
                </a:extLst>
              </a:tr>
              <a:tr h="362611">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particularly as exposure has been limited to being from the core network to date and not directly from the RAN </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2273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there are WTs which are not within SA6 domain, or not entirely in SA6 responsibility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1370864"/>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16978962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http://schemas.microsoft.com/office/2006/documentManagement/types"/>
    <ds:schemaRef ds:uri="http://www.w3.org/XML/1998/namespace"/>
    <ds:schemaRef ds:uri="http://purl.org/dc/terms/"/>
    <ds:schemaRef ds:uri="679a257e-872f-4c98-9e8a-0a9c104f72cd"/>
    <ds:schemaRef ds:uri="http://purl.org/dc/dcmitype/"/>
    <ds:schemaRef ds:uri="http://schemas.microsoft.com/office/infopath/2007/PartnerControls"/>
    <ds:schemaRef ds:uri="http://schemas.openxmlformats.org/package/2006/metadata/core-properties"/>
    <ds:schemaRef ds:uri="280d8efa-eff2-4910-88d2-79ca146720c4"/>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7269</TotalTime>
  <Words>6202</Words>
  <Application>Microsoft Office PowerPoint</Application>
  <PresentationFormat>Widescreen</PresentationFormat>
  <Paragraphs>560</Paragraphs>
  <Slides>25</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Aptos Narrow</vt:lpstr>
      <vt:lpstr>Arial </vt:lpstr>
      <vt:lpstr>Arial-BoldMT</vt:lpstr>
      <vt:lpstr>DengXian</vt:lpstr>
      <vt:lpstr>Malgun Gothic</vt:lpstr>
      <vt:lpstr>TimesNewRomanPSMT</vt:lpstr>
      <vt:lpstr>Arial</vt:lpstr>
      <vt:lpstr>Calibri</vt:lpstr>
      <vt:lpstr>Calibri Light</vt:lpstr>
      <vt:lpstr>Times New Roman</vt:lpstr>
      <vt:lpstr>Office Theme</vt:lpstr>
      <vt:lpstr>NWM WA1 Way forward WA1: Exposure Framework Aspects</vt:lpstr>
      <vt:lpstr>WA1: Exposure Framework Aspects</vt:lpstr>
      <vt:lpstr>WA1 Exposure Framework Aspects WT1.1 &amp; 1.14</vt:lpstr>
      <vt:lpstr>SA1, TR 22.870 6G UC examples (1)</vt:lpstr>
      <vt:lpstr>SA1, TR 22.870 6G UC examples (2)</vt:lpstr>
      <vt:lpstr>Justification / Clarification </vt:lpstr>
      <vt:lpstr>Proposal</vt:lpstr>
      <vt:lpstr>WA1: Exposure Framework Aspects; WT1.3</vt:lpstr>
      <vt:lpstr>WA1: Exposure Framework Aspects; WT1.3 (1/2)</vt:lpstr>
      <vt:lpstr>WA1: Exposure Framework Aspects; WT1.3 (2/2)</vt:lpstr>
      <vt:lpstr>WA1: Exposure Framework Aspects; WT1.4 (1/2)</vt:lpstr>
      <vt:lpstr>WA1: Exposure Framework Aspects; WT1.4 (2/2)</vt:lpstr>
      <vt:lpstr>WA1: Exposure Framework Aspects; WT1.5 (1/2)</vt:lpstr>
      <vt:lpstr>WA1: Exposure Framework Aspects; WT1.5 (2/2)</vt:lpstr>
      <vt:lpstr>WA1: Exposure Framework Aspects; WT1.6 (1/2)</vt:lpstr>
      <vt:lpstr>WA1: Exposure Framework Aspects; WT1.6 (2/2)</vt:lpstr>
      <vt:lpstr>WA1: Exposure Framework Aspects; WT1.7 (1/2)</vt:lpstr>
      <vt:lpstr>WA1: Exposure Framework Aspects; WT1.7 (2/2)</vt:lpstr>
      <vt:lpstr>WA1: Exposure Framework Aspects; WT1.9</vt:lpstr>
      <vt:lpstr>WA1: Exposure Framework Aspects; WT1.10</vt:lpstr>
      <vt:lpstr>WA1: Exposure Framework Aspects; WT1.11</vt:lpstr>
      <vt:lpstr>Summary</vt:lpstr>
      <vt:lpstr>Way forward (Proposed) WA1: Exposure Framework Aspects</vt:lpstr>
      <vt:lpstr>Way forward (Proposed) WA1: Exposure Framework Aspects</vt:lpstr>
      <vt:lpstr>Way forward (Proposed) WA1: Exposure Framework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709</cp:revision>
  <dcterms:created xsi:type="dcterms:W3CDTF">2010-02-05T13:52:04Z</dcterms:created>
  <dcterms:modified xsi:type="dcterms:W3CDTF">2025-10-16T06:37:20Z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