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97A08C-4F43-41EF-B3B9-DD353AFE6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482B38B-3536-475D-B490-8F527733C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88E8E1-E6DA-4C31-81C6-942272A03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8A2C1B-C40D-470A-8AAF-482C96085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030951-99AA-4EF5-B644-2A908CB9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57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243B80-4A3A-4CFC-8AC0-BCD25162F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7CA2BFF-04FA-4EEB-B709-C0F3928E2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C9318B-8D04-46C8-BE98-79C27E7E0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61FDA3-8EF3-4185-82A4-6A9FDE39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F80D288-A9D3-4A8D-83CE-18434CD32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92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18D61B0-6A1E-4958-9C1A-1EB197133D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3A46504-CBF8-443A-AAC7-4B3D17330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F38BDD-CA70-4BEE-B7C1-96792B8D2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8F21F3-35A3-4597-9171-4994A6F4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E11DAB-2CDE-4BAD-90E4-AA579C98D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23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A63E70-8AFA-4B9F-BB0F-2CFE84756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9E79FD-AD5F-4FAA-82DB-4D61AF270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1988CD-49FF-4220-9E46-454052EF9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A36C27-D293-4A40-B3D5-3BBA744A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A568D4-7989-48CE-9A22-A8A2A68EA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779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0EBD05-206B-46C3-8991-1CB7DF853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9C8D18-99CB-4273-BDB6-FD71E5CD6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79D12C-D886-4CA9-BADC-DFFF948BD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A404E0-4870-401C-B729-7F128AF4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9946C-9B65-4596-B925-1C4F3D7E8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18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4D4FAD-BBF7-4ABB-A781-D9934371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89C999-73CC-4D89-8D8B-2F887BEF4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1775FA-364F-4F96-A894-B1BD9E74F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C26D05A-9F6A-4508-BFDB-4E1DC373F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60A4EC-C35F-4294-9512-C52CDFE4C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1195520-B227-4EA9-B4D2-176BA86B4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16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141D16-2CA8-486B-824A-0A5DECE43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E33FD3-565B-4662-B840-4C9A23DBB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79A6A2A-872B-46F9-AA07-F92E7035A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DE90BAB-4315-4521-9A3E-302D5DC48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BFFA9F8-6CE3-4F36-83FE-C4D432EE6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FDC6BBD-8088-4450-B4CE-470F32FE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7D5244-EF4F-4255-B385-326AFB8C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F34D74A-E506-4297-8C08-008B3416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27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597088-771E-4CB0-88ED-55F54287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3ED4D9C-D553-463C-ADFF-86B3A2A3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E59BE77-7AE1-4ED9-8226-2420F050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972974C-7D6B-4A2B-A037-9445AD6A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5908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856E63C-F193-4593-BFD5-2279C05A9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92E0E5E-3149-4F41-9236-C0B1C0A7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010DBDF-3A28-41AB-83E6-EA2F3B376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497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6EE6F2-BC6F-4E27-B602-F3D9EF2E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C0D7C9-7732-4316-A1F3-6EA7E92BF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76E09A9-2FE0-48B6-8230-3F59FF87B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50D192D-10F1-4C18-B4D2-F86ED23D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9C7C88B-C916-4B25-8107-DE418C60D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4F4691-C8AD-48B5-A396-16F1B0307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76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598653-007E-42F2-ADE7-7BF247786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1807CB7-378C-4FA0-AEE0-2AB6306F1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4E362DE-C52C-43F0-B084-4B2B64BA3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04304E7-E5AA-4D63-B43F-2BFDEDC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BDACAD-A41F-4004-91AF-C2A4E7C3F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D44D39-516F-49F3-B127-B22697254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809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34C2E68-2DDC-459A-9734-95C03340D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8C8C03D-E36A-417A-9038-90F0B98AD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F7DB44-DB78-4EC3-84C1-10B7EA5C8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7A46-30E4-4A3D-8AE2-24F71615815C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990096-016F-4F94-8DE0-02D81D49C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509A67-BC2D-4BD7-B824-ECC8B0582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1FF6-1D42-41CE-A0D1-829E5011D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342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1AC173AD-BFF5-4D58-B1B3-B299A22249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Some background of broadcast/multicast using in MCX</a:t>
            </a:r>
            <a:endParaRPr lang="zh-CN" altLang="en-US" dirty="0"/>
          </a:p>
        </p:txBody>
      </p:sp>
      <p:sp>
        <p:nvSpPr>
          <p:cNvPr id="5" name="副标题 4">
            <a:extLst>
              <a:ext uri="{FF2B5EF4-FFF2-40B4-BE49-F238E27FC236}">
                <a16:creationId xmlns:a16="http://schemas.microsoft.com/office/drawing/2014/main" id="{C344B04B-D489-451D-A51C-F005AC915C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/>
              <a:t>Cuili</a:t>
            </a:r>
            <a:r>
              <a:rPr lang="en-US" altLang="zh-CN" dirty="0"/>
              <a:t> </a:t>
            </a:r>
          </a:p>
          <a:p>
            <a:r>
              <a:rPr lang="en-US" altLang="zh-CN" dirty="0"/>
              <a:t>Huawei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79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356674A8-4F4B-415B-A57B-548CDE2154EB}"/>
              </a:ext>
            </a:extLst>
          </p:cNvPr>
          <p:cNvSpPr/>
          <p:nvPr/>
        </p:nvSpPr>
        <p:spPr>
          <a:xfrm>
            <a:off x="1997193" y="2386286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B9D8288D-3DAD-41BA-96B6-E442EEFF85C0}"/>
              </a:ext>
            </a:extLst>
          </p:cNvPr>
          <p:cNvSpPr/>
          <p:nvPr/>
        </p:nvSpPr>
        <p:spPr>
          <a:xfrm>
            <a:off x="2276263" y="2709889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BCEF458A-46E6-434C-8883-EBFB9D577CE2}"/>
              </a:ext>
            </a:extLst>
          </p:cNvPr>
          <p:cNvSpPr/>
          <p:nvPr/>
        </p:nvSpPr>
        <p:spPr>
          <a:xfrm>
            <a:off x="8705982" y="2386286"/>
            <a:ext cx="1380506" cy="12581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607FEBE-FECD-4DEC-87A2-A63EF00300C2}"/>
              </a:ext>
            </a:extLst>
          </p:cNvPr>
          <p:cNvSpPr txBox="1"/>
          <p:nvPr/>
        </p:nvSpPr>
        <p:spPr>
          <a:xfrm>
            <a:off x="8705982" y="2812660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MCX server</a:t>
            </a:r>
            <a:endParaRPr lang="zh-CN" altLang="en-US" b="1" dirty="0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7A9EDBF-7477-4ADD-86D5-2D19E5D29CEF}"/>
              </a:ext>
            </a:extLst>
          </p:cNvPr>
          <p:cNvSpPr/>
          <p:nvPr/>
        </p:nvSpPr>
        <p:spPr>
          <a:xfrm>
            <a:off x="2417998" y="3136211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CEAE83E-C85D-44E4-859F-EBFE91D602E1}"/>
              </a:ext>
            </a:extLst>
          </p:cNvPr>
          <p:cNvSpPr txBox="1"/>
          <p:nvPr/>
        </p:nvSpPr>
        <p:spPr>
          <a:xfrm>
            <a:off x="2417998" y="3275147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MCX client</a:t>
            </a:r>
            <a:endParaRPr lang="zh-CN" altLang="en-US" b="1" dirty="0"/>
          </a:p>
        </p:txBody>
      </p:sp>
      <p:sp>
        <p:nvSpPr>
          <p:cNvPr id="8" name="圆柱体 7">
            <a:extLst>
              <a:ext uri="{FF2B5EF4-FFF2-40B4-BE49-F238E27FC236}">
                <a16:creationId xmlns:a16="http://schemas.microsoft.com/office/drawing/2014/main" id="{7FBE4551-3D7B-4C94-89BD-A8B5E4A716A3}"/>
              </a:ext>
            </a:extLst>
          </p:cNvPr>
          <p:cNvSpPr/>
          <p:nvPr/>
        </p:nvSpPr>
        <p:spPr>
          <a:xfrm rot="5400000">
            <a:off x="5979643" y="721899"/>
            <a:ext cx="539676" cy="3754557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柱体 8">
            <a:extLst>
              <a:ext uri="{FF2B5EF4-FFF2-40B4-BE49-F238E27FC236}">
                <a16:creationId xmlns:a16="http://schemas.microsoft.com/office/drawing/2014/main" id="{6306B143-E3E2-4CDD-8399-4EA54A7900B7}"/>
              </a:ext>
            </a:extLst>
          </p:cNvPr>
          <p:cNvSpPr/>
          <p:nvPr/>
        </p:nvSpPr>
        <p:spPr>
          <a:xfrm rot="5400000">
            <a:off x="5979642" y="1600675"/>
            <a:ext cx="539676" cy="3754555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F6EF1CE-0FF0-49E0-A76F-B8FE7CD67D9F}"/>
              </a:ext>
            </a:extLst>
          </p:cNvPr>
          <p:cNvSpPr txBox="1"/>
          <p:nvPr/>
        </p:nvSpPr>
        <p:spPr>
          <a:xfrm>
            <a:off x="1997193" y="2334617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……</a:t>
            </a:r>
            <a:endParaRPr lang="zh-CN" altLang="en-US" b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C1FFFAD-64B2-497F-B282-8A1C8FFA8B49}"/>
              </a:ext>
            </a:extLst>
          </p:cNvPr>
          <p:cNvSpPr txBox="1"/>
          <p:nvPr/>
        </p:nvSpPr>
        <p:spPr>
          <a:xfrm>
            <a:off x="4739289" y="762234"/>
            <a:ext cx="3954929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MBMS Broadcast bearer,</a:t>
            </a:r>
            <a:r>
              <a:rPr lang="zh-CN" altLang="en-US" sz="1400" dirty="0"/>
              <a:t> </a:t>
            </a:r>
            <a:r>
              <a:rPr lang="en-US" altLang="zh-CN" sz="1400" dirty="0"/>
              <a:t>MBS broadcast session </a:t>
            </a:r>
            <a:endParaRPr lang="zh-CN" altLang="en-US" sz="14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181F80C-1803-4BAE-A957-057DD51BC01E}"/>
              </a:ext>
            </a:extLst>
          </p:cNvPr>
          <p:cNvSpPr txBox="1"/>
          <p:nvPr/>
        </p:nvSpPr>
        <p:spPr>
          <a:xfrm>
            <a:off x="4372202" y="3804794"/>
            <a:ext cx="41216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MBMS/MBS</a:t>
            </a:r>
            <a:r>
              <a:rPr lang="zh-CN" altLang="en-US" sz="1400" dirty="0"/>
              <a:t> </a:t>
            </a:r>
            <a:r>
              <a:rPr lang="en-US" altLang="zh-CN" sz="1400" dirty="0"/>
              <a:t>channel for media packet (RTP packet)</a:t>
            </a:r>
            <a:endParaRPr lang="zh-CN" altLang="en-US" sz="1400" dirty="0"/>
          </a:p>
        </p:txBody>
      </p:sp>
      <p:cxnSp>
        <p:nvCxnSpPr>
          <p:cNvPr id="18" name="连接符: 肘形 17">
            <a:extLst>
              <a:ext uri="{FF2B5EF4-FFF2-40B4-BE49-F238E27FC236}">
                <a16:creationId xmlns:a16="http://schemas.microsoft.com/office/drawing/2014/main" id="{CB790A12-B644-40F2-91F1-3E572C7EE63C}"/>
              </a:ext>
            </a:extLst>
          </p:cNvPr>
          <p:cNvCxnSpPr>
            <a:stCxn id="8" idx="3"/>
          </p:cNvCxnSpPr>
          <p:nvPr/>
        </p:nvCxnSpPr>
        <p:spPr>
          <a:xfrm rot="10800000">
            <a:off x="3992193" y="1149466"/>
            <a:ext cx="380010" cy="14497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连接符: 肘形 19">
            <a:extLst>
              <a:ext uri="{FF2B5EF4-FFF2-40B4-BE49-F238E27FC236}">
                <a16:creationId xmlns:a16="http://schemas.microsoft.com/office/drawing/2014/main" id="{A3E6528B-A0BB-41B7-924C-626A1A66FDA7}"/>
              </a:ext>
            </a:extLst>
          </p:cNvPr>
          <p:cNvCxnSpPr/>
          <p:nvPr/>
        </p:nvCxnSpPr>
        <p:spPr>
          <a:xfrm flipV="1">
            <a:off x="3992192" y="882270"/>
            <a:ext cx="676894" cy="26719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连接符: 肘形 21">
            <a:extLst>
              <a:ext uri="{FF2B5EF4-FFF2-40B4-BE49-F238E27FC236}">
                <a16:creationId xmlns:a16="http://schemas.microsoft.com/office/drawing/2014/main" id="{B0E56AB6-885F-452B-9186-B59D995F561D}"/>
              </a:ext>
            </a:extLst>
          </p:cNvPr>
          <p:cNvCxnSpPr/>
          <p:nvPr/>
        </p:nvCxnSpPr>
        <p:spPr>
          <a:xfrm>
            <a:off x="3992192" y="1149466"/>
            <a:ext cx="676894" cy="2928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0B572776-84CE-409E-BEDB-A54CDF466891}"/>
              </a:ext>
            </a:extLst>
          </p:cNvPr>
          <p:cNvSpPr txBox="1"/>
          <p:nvPr/>
        </p:nvSpPr>
        <p:spPr>
          <a:xfrm>
            <a:off x="4739288" y="1301225"/>
            <a:ext cx="1930337" cy="307777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400"/>
            </a:lvl1pPr>
          </a:lstStyle>
          <a:p>
            <a:r>
              <a:rPr lang="en-US" altLang="zh-CN" dirty="0"/>
              <a:t>MBS multicast session </a:t>
            </a:r>
            <a:endParaRPr lang="zh-CN" altLang="en-US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52771723-A4BA-4BF0-9E39-47FD3D777FE9}"/>
              </a:ext>
            </a:extLst>
          </p:cNvPr>
          <p:cNvSpPr txBox="1"/>
          <p:nvPr/>
        </p:nvSpPr>
        <p:spPr>
          <a:xfrm>
            <a:off x="8764421" y="731456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Receiving data in idle</a:t>
            </a:r>
            <a:endParaRPr lang="zh-CN" altLang="en-US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FF7BE562-167D-4F5A-B47D-56B3CCF4164B}"/>
              </a:ext>
            </a:extLst>
          </p:cNvPr>
          <p:cNvSpPr txBox="1"/>
          <p:nvPr/>
        </p:nvSpPr>
        <p:spPr>
          <a:xfrm>
            <a:off x="6669625" y="1233827"/>
            <a:ext cx="49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Receiving data in RRC-Connected/inactive state</a:t>
            </a:r>
            <a:endParaRPr lang="zh-CN" altLang="en-US" dirty="0"/>
          </a:p>
        </p:txBody>
      </p:sp>
      <p:cxnSp>
        <p:nvCxnSpPr>
          <p:cNvPr id="26" name="连接符: 肘形 25">
            <a:extLst>
              <a:ext uri="{FF2B5EF4-FFF2-40B4-BE49-F238E27FC236}">
                <a16:creationId xmlns:a16="http://schemas.microsoft.com/office/drawing/2014/main" id="{681C232C-C7ED-46A1-9290-3703B21B3848}"/>
              </a:ext>
            </a:extLst>
          </p:cNvPr>
          <p:cNvCxnSpPr>
            <a:cxnSpLocks/>
            <a:stCxn id="9" idx="3"/>
          </p:cNvCxnSpPr>
          <p:nvPr/>
        </p:nvCxnSpPr>
        <p:spPr>
          <a:xfrm rot="10800000" flipV="1">
            <a:off x="4051571" y="3477953"/>
            <a:ext cx="320633" cy="12056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D09C5CB1-24CE-47BE-8942-65B37A4910BC}"/>
              </a:ext>
            </a:extLst>
          </p:cNvPr>
          <p:cNvCxnSpPr>
            <a:cxnSpLocks/>
          </p:cNvCxnSpPr>
          <p:nvPr/>
        </p:nvCxnSpPr>
        <p:spPr>
          <a:xfrm>
            <a:off x="4051569" y="4682376"/>
            <a:ext cx="6877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>
            <a:extLst>
              <a:ext uri="{FF2B5EF4-FFF2-40B4-BE49-F238E27FC236}">
                <a16:creationId xmlns:a16="http://schemas.microsoft.com/office/drawing/2014/main" id="{A3A75C10-1EB1-4846-8F92-FC2DAF4493FF}"/>
              </a:ext>
            </a:extLst>
          </p:cNvPr>
          <p:cNvSpPr txBox="1"/>
          <p:nvPr/>
        </p:nvSpPr>
        <p:spPr>
          <a:xfrm>
            <a:off x="4735392" y="4515426"/>
            <a:ext cx="1930337" cy="307777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400"/>
            </a:lvl1pPr>
          </a:lstStyle>
          <a:p>
            <a:r>
              <a:rPr lang="en-US" altLang="zh-CN" dirty="0"/>
              <a:t>MBS multicast session </a:t>
            </a:r>
            <a:endParaRPr lang="zh-CN" altLang="en-US" dirty="0"/>
          </a:p>
        </p:txBody>
      </p: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15AD0B88-6619-4F28-9454-A17E22F3DEF5}"/>
              </a:ext>
            </a:extLst>
          </p:cNvPr>
          <p:cNvSpPr/>
          <p:nvPr/>
        </p:nvSpPr>
        <p:spPr>
          <a:xfrm>
            <a:off x="4603772" y="621012"/>
            <a:ext cx="6584868" cy="55581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94958BFD-E6DE-4F1C-8056-32F392D3C15B}"/>
              </a:ext>
            </a:extLst>
          </p:cNvPr>
          <p:cNvSpPr/>
          <p:nvPr/>
        </p:nvSpPr>
        <p:spPr>
          <a:xfrm>
            <a:off x="4372201" y="4384031"/>
            <a:ext cx="7212551" cy="55581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DFFD26F-A581-47D2-96BD-D73159E11609}"/>
              </a:ext>
            </a:extLst>
          </p:cNvPr>
          <p:cNvSpPr txBox="1"/>
          <p:nvPr/>
        </p:nvSpPr>
        <p:spPr>
          <a:xfrm>
            <a:off x="6716753" y="4439660"/>
            <a:ext cx="4915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Receiving data in RRC-Connected/inactive state</a:t>
            </a:r>
            <a:endParaRPr lang="zh-CN" altLang="en-US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1CFDB442-E963-4924-8CDE-744F7366CD96}"/>
              </a:ext>
            </a:extLst>
          </p:cNvPr>
          <p:cNvSpPr txBox="1"/>
          <p:nvPr/>
        </p:nvSpPr>
        <p:spPr>
          <a:xfrm>
            <a:off x="350322" y="159347"/>
            <a:ext cx="6171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Broadcast / multicast usage in MCX service</a:t>
            </a:r>
            <a:endParaRPr lang="zh-CN" altLang="en-US" sz="2400" b="1" dirty="0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E14EC5E0-CE4C-43B8-B35B-638C17681B0C}"/>
              </a:ext>
            </a:extLst>
          </p:cNvPr>
          <p:cNvSpPr txBox="1"/>
          <p:nvPr/>
        </p:nvSpPr>
        <p:spPr>
          <a:xfrm>
            <a:off x="209957" y="5025513"/>
            <a:ext cx="114537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zh-CN" sz="1600" dirty="0"/>
              <a:t>MCPTT server uses two MBS sessions, one is </a:t>
            </a:r>
            <a:r>
              <a:rPr lang="en-US" altLang="zh-CN" sz="1600" dirty="0">
                <a:highlight>
                  <a:srgbClr val="FFFF00"/>
                </a:highlight>
              </a:rPr>
              <a:t>broadcast</a:t>
            </a:r>
            <a:r>
              <a:rPr lang="en-US" altLang="zh-CN" sz="1600" dirty="0"/>
              <a:t> for floor control message, the other </a:t>
            </a:r>
            <a:r>
              <a:rPr lang="en-US" altLang="zh-CN" sz="1600" dirty="0">
                <a:highlight>
                  <a:srgbClr val="00FF00"/>
                </a:highlight>
              </a:rPr>
              <a:t>multicast</a:t>
            </a:r>
            <a:r>
              <a:rPr lang="en-US" altLang="zh-CN" sz="1600" dirty="0"/>
              <a:t> one is for media packet. </a:t>
            </a:r>
          </a:p>
          <a:p>
            <a:pPr marL="342900" indent="-342900">
              <a:buAutoNum type="arabicPeriod"/>
            </a:pPr>
            <a:r>
              <a:rPr lang="en-US" altLang="zh-CN" sz="1600" dirty="0"/>
              <a:t>When floor idle is sent over the </a:t>
            </a:r>
            <a:r>
              <a:rPr lang="en-US" altLang="zh-CN" sz="1600" dirty="0">
                <a:highlight>
                  <a:srgbClr val="FFFF00"/>
                </a:highlight>
              </a:rPr>
              <a:t>broadcast</a:t>
            </a:r>
            <a:r>
              <a:rPr lang="en-US" altLang="zh-CN" sz="1600" dirty="0"/>
              <a:t> channel, </a:t>
            </a:r>
            <a:r>
              <a:rPr lang="en-US" altLang="zh-CN" sz="1600" b="1" dirty="0">
                <a:solidFill>
                  <a:srgbClr val="FF0000"/>
                </a:solidFill>
              </a:rPr>
              <a:t>the UE receives  it in idle mode and keeps in idle mode </a:t>
            </a:r>
            <a:r>
              <a:rPr lang="en-US" altLang="zh-CN" sz="1600" dirty="0"/>
              <a:t>as it has not UL data to send.</a:t>
            </a:r>
          </a:p>
          <a:p>
            <a:pPr marL="342900" indent="-342900">
              <a:buAutoNum type="arabicPeriod"/>
            </a:pPr>
            <a:r>
              <a:rPr lang="en-US" altLang="zh-CN" sz="1600" dirty="0"/>
              <a:t>The server receive floor request from MCX client A</a:t>
            </a:r>
            <a:r>
              <a:rPr lang="zh-CN" altLang="en-US" sz="1600" dirty="0"/>
              <a:t> </a:t>
            </a:r>
            <a:r>
              <a:rPr lang="en-US" altLang="zh-CN" sz="1600" dirty="0"/>
              <a:t>and</a:t>
            </a:r>
            <a:r>
              <a:rPr lang="zh-CN" altLang="en-US" sz="1600" dirty="0"/>
              <a:t> </a:t>
            </a:r>
            <a:r>
              <a:rPr lang="en-US" altLang="zh-CN" sz="1600" dirty="0"/>
              <a:t>sent</a:t>
            </a:r>
            <a:r>
              <a:rPr lang="zh-CN" altLang="en-US" sz="1600" dirty="0"/>
              <a:t> </a:t>
            </a:r>
            <a:r>
              <a:rPr lang="en-US" altLang="zh-CN" sz="1600" dirty="0"/>
              <a:t>floor granted to client A. Also send the floor taken via the </a:t>
            </a:r>
            <a:r>
              <a:rPr lang="en-US" altLang="zh-CN" sz="1600" dirty="0">
                <a:highlight>
                  <a:srgbClr val="FFFF00"/>
                </a:highlight>
              </a:rPr>
              <a:t>broadcast</a:t>
            </a:r>
            <a:r>
              <a:rPr lang="en-US" altLang="zh-CN" sz="1600" dirty="0"/>
              <a:t> channel.</a:t>
            </a:r>
          </a:p>
          <a:p>
            <a:pPr marL="342900" indent="-342900">
              <a:buAutoNum type="arabicPeriod"/>
            </a:pPr>
            <a:r>
              <a:rPr lang="en-US" altLang="zh-CN" sz="1600" dirty="0"/>
              <a:t>Then server receives the UL media from client A, and sends the packet via the </a:t>
            </a:r>
            <a:r>
              <a:rPr lang="en-US" altLang="zh-CN" sz="1600" dirty="0">
                <a:highlight>
                  <a:srgbClr val="00FF00"/>
                </a:highlight>
              </a:rPr>
              <a:t>multicast</a:t>
            </a:r>
            <a:r>
              <a:rPr lang="en-US" altLang="zh-CN" sz="1600" dirty="0"/>
              <a:t> channel to all the recipients.</a:t>
            </a:r>
          </a:p>
          <a:p>
            <a:pPr marL="342900" indent="-342900">
              <a:buAutoNum type="arabicPeriod"/>
            </a:pPr>
            <a:r>
              <a:rPr lang="en-US" altLang="zh-CN" sz="1600" dirty="0"/>
              <a:t>The recipients receive the DL media via the </a:t>
            </a:r>
            <a:r>
              <a:rPr lang="en-US" altLang="zh-CN" sz="1600" dirty="0">
                <a:highlight>
                  <a:srgbClr val="00FF00"/>
                </a:highlight>
              </a:rPr>
              <a:t>multicast</a:t>
            </a:r>
            <a:r>
              <a:rPr lang="en-US" altLang="zh-CN" sz="1600" dirty="0"/>
              <a:t> channel in </a:t>
            </a:r>
            <a:r>
              <a:rPr lang="en-US" altLang="zh-CN" sz="1600" b="1" dirty="0">
                <a:solidFill>
                  <a:srgbClr val="00B0F0"/>
                </a:solidFill>
              </a:rPr>
              <a:t>RRC-Connected/inactive state</a:t>
            </a:r>
            <a:endParaRPr lang="zh-CN" altLang="en-US" sz="1600" b="1" dirty="0">
              <a:solidFill>
                <a:srgbClr val="00B0F0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FA9FEE9D-1141-4323-9576-74D087FA3B8A}"/>
              </a:ext>
            </a:extLst>
          </p:cNvPr>
          <p:cNvSpPr txBox="1"/>
          <p:nvPr/>
        </p:nvSpPr>
        <p:spPr>
          <a:xfrm>
            <a:off x="4372201" y="1989050"/>
            <a:ext cx="37545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MBMS/MBS</a:t>
            </a:r>
            <a:r>
              <a:rPr lang="zh-CN" altLang="en-US" sz="1400" dirty="0"/>
              <a:t> </a:t>
            </a:r>
            <a:r>
              <a:rPr lang="en-US" altLang="zh-CN" sz="1400" dirty="0"/>
              <a:t>channel for floor control message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6116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356674A8-4F4B-415B-A57B-548CDE2154EB}"/>
              </a:ext>
            </a:extLst>
          </p:cNvPr>
          <p:cNvSpPr/>
          <p:nvPr/>
        </p:nvSpPr>
        <p:spPr>
          <a:xfrm>
            <a:off x="2110011" y="1926407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B9D8288D-3DAD-41BA-96B6-E442EEFF85C0}"/>
              </a:ext>
            </a:extLst>
          </p:cNvPr>
          <p:cNvSpPr/>
          <p:nvPr/>
        </p:nvSpPr>
        <p:spPr>
          <a:xfrm>
            <a:off x="2389081" y="2250010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BCEF458A-46E6-434C-8883-EBFB9D577CE2}"/>
              </a:ext>
            </a:extLst>
          </p:cNvPr>
          <p:cNvSpPr/>
          <p:nvPr/>
        </p:nvSpPr>
        <p:spPr>
          <a:xfrm>
            <a:off x="8818800" y="1926407"/>
            <a:ext cx="1380506" cy="12581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607FEBE-FECD-4DEC-87A2-A63EF00300C2}"/>
              </a:ext>
            </a:extLst>
          </p:cNvPr>
          <p:cNvSpPr txBox="1"/>
          <p:nvPr/>
        </p:nvSpPr>
        <p:spPr>
          <a:xfrm>
            <a:off x="8818800" y="2352781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MCX server</a:t>
            </a:r>
            <a:endParaRPr lang="zh-CN" altLang="en-US" b="1" dirty="0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7A9EDBF-7477-4ADD-86D5-2D19E5D29CEF}"/>
              </a:ext>
            </a:extLst>
          </p:cNvPr>
          <p:cNvSpPr/>
          <p:nvPr/>
        </p:nvSpPr>
        <p:spPr>
          <a:xfrm>
            <a:off x="2530816" y="2676332"/>
            <a:ext cx="1380506" cy="6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CEAE83E-C85D-44E4-859F-EBFE91D602E1}"/>
              </a:ext>
            </a:extLst>
          </p:cNvPr>
          <p:cNvSpPr txBox="1"/>
          <p:nvPr/>
        </p:nvSpPr>
        <p:spPr>
          <a:xfrm>
            <a:off x="2530816" y="2815268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MCX client</a:t>
            </a:r>
            <a:endParaRPr lang="zh-CN" altLang="en-US" b="1" dirty="0"/>
          </a:p>
        </p:txBody>
      </p:sp>
      <p:sp>
        <p:nvSpPr>
          <p:cNvPr id="8" name="圆柱体 7">
            <a:extLst>
              <a:ext uri="{FF2B5EF4-FFF2-40B4-BE49-F238E27FC236}">
                <a16:creationId xmlns:a16="http://schemas.microsoft.com/office/drawing/2014/main" id="{7FBE4551-3D7B-4C94-89BD-A8B5E4A716A3}"/>
              </a:ext>
            </a:extLst>
          </p:cNvPr>
          <p:cNvSpPr/>
          <p:nvPr/>
        </p:nvSpPr>
        <p:spPr>
          <a:xfrm rot="5400000">
            <a:off x="6092461" y="262020"/>
            <a:ext cx="539676" cy="3754557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柱体 8">
            <a:extLst>
              <a:ext uri="{FF2B5EF4-FFF2-40B4-BE49-F238E27FC236}">
                <a16:creationId xmlns:a16="http://schemas.microsoft.com/office/drawing/2014/main" id="{6306B143-E3E2-4CDD-8399-4EA54A7900B7}"/>
              </a:ext>
            </a:extLst>
          </p:cNvPr>
          <p:cNvSpPr/>
          <p:nvPr/>
        </p:nvSpPr>
        <p:spPr>
          <a:xfrm rot="5400000">
            <a:off x="6092460" y="1140796"/>
            <a:ext cx="539676" cy="3754555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F6EF1CE-0FF0-49E0-A76F-B8FE7CD67D9F}"/>
              </a:ext>
            </a:extLst>
          </p:cNvPr>
          <p:cNvSpPr txBox="1"/>
          <p:nvPr/>
        </p:nvSpPr>
        <p:spPr>
          <a:xfrm>
            <a:off x="2110011" y="1874738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……</a:t>
            </a:r>
            <a:endParaRPr lang="zh-CN" altLang="en-US" b="1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181F80C-1803-4BAE-A957-057DD51BC01E}"/>
              </a:ext>
            </a:extLst>
          </p:cNvPr>
          <p:cNvSpPr txBox="1"/>
          <p:nvPr/>
        </p:nvSpPr>
        <p:spPr>
          <a:xfrm>
            <a:off x="4485020" y="3344915"/>
            <a:ext cx="3549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MBS</a:t>
            </a:r>
            <a:r>
              <a:rPr lang="zh-CN" altLang="en-US" sz="1400" dirty="0"/>
              <a:t> </a:t>
            </a:r>
            <a:r>
              <a:rPr lang="en-US" altLang="zh-CN" sz="1400" dirty="0"/>
              <a:t>channel for media packet (RTP packet)</a:t>
            </a:r>
            <a:endParaRPr lang="zh-CN" altLang="en-US" sz="1400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1CFDB442-E963-4924-8CDE-744F7366CD96}"/>
              </a:ext>
            </a:extLst>
          </p:cNvPr>
          <p:cNvSpPr txBox="1"/>
          <p:nvPr/>
        </p:nvSpPr>
        <p:spPr>
          <a:xfrm>
            <a:off x="350322" y="159347"/>
            <a:ext cx="61911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How the UE RRC-inactive capabilities helps</a:t>
            </a:r>
            <a:endParaRPr lang="zh-CN" altLang="en-US" sz="2400" b="1" dirty="0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E14EC5E0-CE4C-43B8-B35B-638C17681B0C}"/>
              </a:ext>
            </a:extLst>
          </p:cNvPr>
          <p:cNvSpPr txBox="1"/>
          <p:nvPr/>
        </p:nvSpPr>
        <p:spPr>
          <a:xfrm>
            <a:off x="263395" y="4074933"/>
            <a:ext cx="114537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/>
              <a:t>The MC system hopes to use the MBS multicast to improve the efficiency and also considering the transmission quality (comparing with broadcast)</a:t>
            </a:r>
          </a:p>
          <a:p>
            <a:r>
              <a:rPr lang="en-US" altLang="zh-CN" sz="1600" dirty="0"/>
              <a:t>After the MCX server have the full information of the multicast reception capabilities, it can determine who it prefer to keep in connected state.</a:t>
            </a:r>
          </a:p>
          <a:p>
            <a:r>
              <a:rPr lang="en-US" altLang="zh-CN" sz="1600" dirty="0"/>
              <a:t>For those who is able to receive in RRC-inactive, they dose not needs to be set as the preferred to keep in connected state participants, in order to cover </a:t>
            </a:r>
            <a:r>
              <a:rPr lang="en-US" altLang="zh-CN" sz="1600"/>
              <a:t>the maximum users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dirty="0"/>
              <a:t> </a:t>
            </a:r>
            <a:endParaRPr lang="zh-CN" altLang="en-US" sz="16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FA9FEE9D-1141-4323-9576-74D087FA3B8A}"/>
              </a:ext>
            </a:extLst>
          </p:cNvPr>
          <p:cNvSpPr txBox="1"/>
          <p:nvPr/>
        </p:nvSpPr>
        <p:spPr>
          <a:xfrm>
            <a:off x="4485019" y="1529171"/>
            <a:ext cx="31822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MBS</a:t>
            </a:r>
            <a:r>
              <a:rPr lang="zh-CN" altLang="en-US" sz="1400" dirty="0"/>
              <a:t> </a:t>
            </a:r>
            <a:r>
              <a:rPr lang="en-US" altLang="zh-CN" sz="1400" dirty="0"/>
              <a:t>channel for floor control message</a:t>
            </a:r>
            <a:endParaRPr lang="zh-CN" altLang="en-US" sz="1400" dirty="0"/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90EC3266-0916-44DB-87FF-4DADBEECD8B7}"/>
              </a:ext>
            </a:extLst>
          </p:cNvPr>
          <p:cNvSpPr/>
          <p:nvPr/>
        </p:nvSpPr>
        <p:spPr>
          <a:xfrm>
            <a:off x="3129148" y="1151004"/>
            <a:ext cx="6424551" cy="749048"/>
          </a:xfrm>
          <a:custGeom>
            <a:avLst/>
            <a:gdLst>
              <a:gd name="connsiteX0" fmla="*/ 0 w 6424551"/>
              <a:gd name="connsiteY0" fmla="*/ 749048 h 749048"/>
              <a:gd name="connsiteX1" fmla="*/ 1704109 w 6424551"/>
              <a:gd name="connsiteY1" fmla="*/ 131531 h 749048"/>
              <a:gd name="connsiteX2" fmla="*/ 4358244 w 6424551"/>
              <a:gd name="connsiteY2" fmla="*/ 48403 h 749048"/>
              <a:gd name="connsiteX3" fmla="*/ 6424551 w 6424551"/>
              <a:gd name="connsiteY3" fmla="*/ 725297 h 749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24551" h="749048">
                <a:moveTo>
                  <a:pt x="0" y="749048"/>
                </a:moveTo>
                <a:cubicBezTo>
                  <a:pt x="488867" y="498676"/>
                  <a:pt x="977735" y="248305"/>
                  <a:pt x="1704109" y="131531"/>
                </a:cubicBezTo>
                <a:cubicBezTo>
                  <a:pt x="2430483" y="14757"/>
                  <a:pt x="3571504" y="-50558"/>
                  <a:pt x="4358244" y="48403"/>
                </a:cubicBezTo>
                <a:cubicBezTo>
                  <a:pt x="5144984" y="147364"/>
                  <a:pt x="5784767" y="436330"/>
                  <a:pt x="6424551" y="725297"/>
                </a:cubicBezTo>
              </a:path>
            </a:pathLst>
          </a:custGeom>
          <a:noFill/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15EC541-EB06-43E8-BC7F-20D7AA8BDB6F}"/>
              </a:ext>
            </a:extLst>
          </p:cNvPr>
          <p:cNvSpPr txBox="1"/>
          <p:nvPr/>
        </p:nvSpPr>
        <p:spPr>
          <a:xfrm>
            <a:off x="4180114" y="772802"/>
            <a:ext cx="451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Multicast RRC-inactive receiving capabilities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E80A829D-6570-4A77-B40A-D73C7B212142}"/>
              </a:ext>
            </a:extLst>
          </p:cNvPr>
          <p:cNvSpPr txBox="1"/>
          <p:nvPr/>
        </p:nvSpPr>
        <p:spPr>
          <a:xfrm>
            <a:off x="10199306" y="1779065"/>
            <a:ext cx="1927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/>
              <a:t>Group A </a:t>
            </a:r>
          </a:p>
          <a:p>
            <a:r>
              <a:rPr lang="en-US" altLang="zh-CN" sz="1200" dirty="0"/>
              <a:t>Support RRC-inactive list:..</a:t>
            </a:r>
          </a:p>
          <a:p>
            <a:r>
              <a:rPr lang="en-US" altLang="zh-CN" sz="1200" dirty="0"/>
              <a:t>Only connective list:….</a:t>
            </a:r>
          </a:p>
        </p:txBody>
      </p:sp>
    </p:spTree>
    <p:extLst>
      <p:ext uri="{BB962C8B-B14F-4D97-AF65-F5344CB8AC3E}">
        <p14:creationId xmlns:p14="http://schemas.microsoft.com/office/powerpoint/2010/main" val="3893560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318</Words>
  <Application>Microsoft Office PowerPoint</Application>
  <PresentationFormat>宽屏</PresentationFormat>
  <Paragraphs>35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Some background of broadcast/multicast using in MCX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huawei</dc:creator>
  <cp:lastModifiedBy>huawei</cp:lastModifiedBy>
  <cp:revision>6</cp:revision>
  <dcterms:created xsi:type="dcterms:W3CDTF">2025-10-14T00:13:32Z</dcterms:created>
  <dcterms:modified xsi:type="dcterms:W3CDTF">2025-10-14T01:02:36Z</dcterms:modified>
</cp:coreProperties>
</file>