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8"/>
  </p:notesMasterIdLst>
  <p:handoutMasterIdLst>
    <p:handoutMasterId r:id="rId9"/>
  </p:handoutMasterIdLst>
  <p:sldIdLst>
    <p:sldId id="366" r:id="rId5"/>
    <p:sldId id="364" r:id="rId6"/>
    <p:sldId id="365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90" d="100"/>
          <a:sy n="90" d="100"/>
        </p:scale>
        <p:origin x="91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1716" y="-1644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#69</a:t>
            </a:r>
          </a:p>
          <a:p>
            <a:pPr eaLnBrk="1" hangingPunct="1">
              <a:defRPr/>
            </a:pPr>
            <a:r>
              <a:rPr lang="en-IN" altLang="en-US" sz="1200" b="1" dirty="0">
                <a:latin typeface="Arial "/>
              </a:rPr>
              <a:t>Wuhan, China 13th – 17th October 2025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S6-253xxx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11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22082" y="245417"/>
            <a:ext cx="1821187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>
                <a:solidFill>
                  <a:srgbClr val="0066FF"/>
                </a:solidFill>
              </a:rPr>
              <a:t>&lt;&lt;Source Company&gt;&gt;</a:t>
            </a:r>
            <a:endParaRPr lang="en-GB" altLang="en-US" sz="1200" dirty="0">
              <a:solidFill>
                <a:srgbClr val="0066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xiaxu@chinatelecom.cn" TargetMode="External"/><Relationship Id="rId2" Type="http://schemas.openxmlformats.org/officeDocument/2006/relationships/hyperlink" Target="mailto:zhouz11@chinatelecom.cn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7" y="1709738"/>
            <a:ext cx="8806251" cy="2852737"/>
          </a:xfrm>
        </p:spPr>
        <p:txBody>
          <a:bodyPr/>
          <a:lstStyle/>
          <a:p>
            <a:pPr eaLnBrk="1" hangingPunct="1"/>
            <a:r>
              <a:rPr lang="en-IN" sz="4800" b="1" dirty="0">
                <a:latin typeface="Arial-BoldMT"/>
              </a:rPr>
              <a:t>NWM WA1 Way forward</a:t>
            </a:r>
            <a:br>
              <a:rPr lang="en-IN" sz="4800" b="1" dirty="0">
                <a:latin typeface="Arial-BoldMT"/>
              </a:rPr>
            </a:br>
            <a:r>
              <a:rPr lang="en-IN" sz="2800" dirty="0">
                <a:latin typeface="Arial-BoldMT"/>
              </a:rPr>
              <a:t>WA1 : Exposure Framework Aspects</a:t>
            </a:r>
            <a:br>
              <a:rPr lang="en-IN" sz="4800" b="1" dirty="0">
                <a:latin typeface="Arial-BoldMT"/>
              </a:rPr>
            </a:br>
            <a:endParaRPr lang="en-GB" altLang="en-US" sz="48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altLang="zh-CN" dirty="0"/>
              <a:t>Zhou Zhe</a:t>
            </a:r>
            <a:r>
              <a:rPr lang="en-GB" altLang="en-US" dirty="0"/>
              <a:t>, </a:t>
            </a:r>
            <a:r>
              <a:rPr lang="en-US" altLang="zh-CN" dirty="0">
                <a:hlinkClick r:id="rId2"/>
              </a:rPr>
              <a:t>zhouz11</a:t>
            </a:r>
            <a:r>
              <a:rPr lang="en-GB" altLang="en-US" dirty="0">
                <a:hlinkClick r:id="rId2"/>
              </a:rPr>
              <a:t>@</a:t>
            </a:r>
            <a:r>
              <a:rPr lang="en-US" altLang="zh-CN" dirty="0">
                <a:hlinkClick r:id="rId2"/>
              </a:rPr>
              <a:t>chinatelecom.cn</a:t>
            </a:r>
            <a:br>
              <a:rPr lang="en-US" altLang="zh-CN" dirty="0"/>
            </a:br>
            <a:r>
              <a:rPr lang="en-US" altLang="zh-CN" dirty="0"/>
              <a:t>Xu Xia,</a:t>
            </a:r>
            <a:r>
              <a:rPr lang="zh-CN" altLang="en-US" dirty="0"/>
              <a:t> </a:t>
            </a:r>
            <a:r>
              <a:rPr lang="en-US" altLang="zh-CN" dirty="0">
                <a:hlinkClick r:id="rId3"/>
              </a:rPr>
              <a:t>xiaxu@chinatelecom.cn</a:t>
            </a:r>
            <a:endParaRPr lang="en-US" altLang="zh-CN" dirty="0"/>
          </a:p>
          <a:p>
            <a:pPr marL="0" indent="0" eaLnBrk="1" hangingPunct="1">
              <a:buFontTx/>
              <a:buNone/>
            </a:pPr>
            <a:r>
              <a:rPr lang="en-US" altLang="zh-CN"/>
              <a:t>China </a:t>
            </a:r>
            <a:r>
              <a:rPr lang="en-US" altLang="zh-CN" dirty="0"/>
              <a:t>Telecom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19936874">
            <a:off x="2277152" y="3334613"/>
            <a:ext cx="68019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6600" dirty="0">
                <a:solidFill>
                  <a:schemeClr val="bg1">
                    <a:lumMod val="95000"/>
                  </a:schemeClr>
                </a:solidFill>
              </a:rPr>
              <a:t>TEMLATE</a:t>
            </a:r>
          </a:p>
        </p:txBody>
      </p:sp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600" dirty="0"/>
              <a:t>WA1: </a:t>
            </a:r>
            <a:r>
              <a:rPr lang="en-US" altLang="zh-CN" sz="3600" dirty="0"/>
              <a:t>Exposure Framework Aspects</a:t>
            </a:r>
            <a:r>
              <a:rPr lang="en-GB" altLang="en-US" sz="3600" dirty="0"/>
              <a:t>; WT1.2</a:t>
            </a:r>
            <a:endParaRPr lang="en-GB" altLang="en-US" sz="3600" dirty="0">
              <a:solidFill>
                <a:srgbClr val="0066FF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0" y="2150533"/>
            <a:ext cx="12192000" cy="4026430"/>
          </a:xfrm>
        </p:spPr>
        <p:txBody>
          <a:bodyPr/>
          <a:lstStyle/>
          <a:p>
            <a:endParaRPr lang="en-IN" dirty="0"/>
          </a:p>
          <a:p>
            <a:r>
              <a:rPr lang="en-IN" sz="2000" b="1" dirty="0"/>
              <a:t>Summary of comments</a:t>
            </a:r>
          </a:p>
          <a:p>
            <a:pPr lvl="1"/>
            <a:r>
              <a:rPr lang="en-US" altLang="zh-CN" sz="1400" dirty="0"/>
              <a:t>Some concepts and wording are not clear enough (e.g. local exposure, modular exposure). </a:t>
            </a:r>
          </a:p>
          <a:p>
            <a:pPr lvl="1"/>
            <a:r>
              <a:rPr lang="en-US" altLang="zh-CN" sz="1400" dirty="0"/>
              <a:t>Should not be overlapped with SA2. </a:t>
            </a:r>
          </a:p>
          <a:p>
            <a:pPr lvl="1"/>
            <a:r>
              <a:rPr lang="en-US" altLang="zh-CN" sz="1400" dirty="0"/>
              <a:t>Should not repeatedly carry out the existing work.</a:t>
            </a:r>
          </a:p>
          <a:p>
            <a:r>
              <a:rPr lang="en-IN" sz="2000" b="1" dirty="0"/>
              <a:t>Justification/Clarification</a:t>
            </a:r>
          </a:p>
          <a:p>
            <a:pPr lvl="1"/>
            <a:r>
              <a:rPr lang="en-US" altLang="zh-CN" sz="1400" dirty="0"/>
              <a:t>The concept local exposure is not clear. </a:t>
            </a:r>
          </a:p>
          <a:p>
            <a:pPr lvl="1"/>
            <a:r>
              <a:rPr lang="en-US" altLang="zh-CN" sz="1400" dirty="0"/>
              <a:t>User plane related work may belong to SA2 and should not be put in SA6 exposure aspect. </a:t>
            </a:r>
          </a:p>
          <a:p>
            <a:pPr lvl="1"/>
            <a:r>
              <a:rPr lang="en-US" altLang="zh-CN" sz="1400" dirty="0"/>
              <a:t>The concept modular or nested exposure is not clear enough. </a:t>
            </a:r>
          </a:p>
          <a:p>
            <a:pPr lvl="1"/>
            <a:r>
              <a:rPr lang="en-US" altLang="zh-CN" sz="1400" dirty="0"/>
              <a:t>Multi-party collaborative exposure has been supported in SA6.</a:t>
            </a:r>
          </a:p>
          <a:p>
            <a:r>
              <a:rPr lang="en-IN" sz="2000" b="1" dirty="0"/>
              <a:t>Way forward (e.g. revised WT, merging </a:t>
            </a:r>
            <a:r>
              <a:rPr lang="en-IN" sz="2000" b="1" dirty="0" err="1"/>
              <a:t>etc</a:t>
            </a:r>
            <a:r>
              <a:rPr lang="en-IN" sz="2000" b="1" dirty="0"/>
              <a:t>)</a:t>
            </a:r>
          </a:p>
          <a:p>
            <a:pPr lvl="1"/>
            <a:r>
              <a:rPr lang="en-US" altLang="zh-CN" sz="1400" dirty="0"/>
              <a:t>Remove "local exposure" and replace with more precise definition (e.g. localized exposure) or other clearer definition.</a:t>
            </a:r>
          </a:p>
          <a:p>
            <a:pPr lvl="1"/>
            <a:r>
              <a:rPr lang="en-US" altLang="zh-CN" sz="1400" dirty="0"/>
              <a:t>Remove "user-plane exposure" as it is in SA2's scope rather than SA6's exposure aspects</a:t>
            </a:r>
            <a:endParaRPr lang="en-IN" sz="1400" dirty="0">
              <a:solidFill>
                <a:srgbClr val="0066FF"/>
              </a:solidFill>
            </a:endParaRPr>
          </a:p>
          <a:p>
            <a:pPr lvl="1"/>
            <a:r>
              <a:rPr lang="en-US" altLang="zh-CN" sz="1400" dirty="0"/>
              <a:t>Clarified "modular or nested exposure" with specific architectural patterns</a:t>
            </a:r>
          </a:p>
        </p:txBody>
      </p:sp>
      <p:graphicFrame>
        <p:nvGraphicFramePr>
          <p:cNvPr id="7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57308683"/>
              </p:ext>
            </p:extLst>
          </p:nvPr>
        </p:nvGraphicFramePr>
        <p:xfrm>
          <a:off x="364067" y="1894979"/>
          <a:ext cx="11104280" cy="670560"/>
        </p:xfrm>
        <a:graphic>
          <a:graphicData uri="http://schemas.openxmlformats.org/drawingml/2006/table">
            <a:tbl>
              <a:tblPr firstRow="1" firstCol="1" bandRow="1"/>
              <a:tblGrid>
                <a:gridCol w="2678294">
                  <a:extLst>
                    <a:ext uri="{9D8B030D-6E8A-4147-A177-3AD203B41FA5}">
                      <a16:colId xmlns:a16="http://schemas.microsoft.com/office/drawing/2014/main" val="4258532851"/>
                    </a:ext>
                  </a:extLst>
                </a:gridCol>
                <a:gridCol w="2808662">
                  <a:extLst>
                    <a:ext uri="{9D8B030D-6E8A-4147-A177-3AD203B41FA5}">
                      <a16:colId xmlns:a16="http://schemas.microsoft.com/office/drawing/2014/main" val="1225040043"/>
                    </a:ext>
                  </a:extLst>
                </a:gridCol>
                <a:gridCol w="2808662">
                  <a:extLst>
                    <a:ext uri="{9D8B030D-6E8A-4147-A177-3AD203B41FA5}">
                      <a16:colId xmlns:a16="http://schemas.microsoft.com/office/drawing/2014/main" val="1474654838"/>
                    </a:ext>
                  </a:extLst>
                </a:gridCol>
                <a:gridCol w="2808662">
                  <a:extLst>
                    <a:ext uri="{9D8B030D-6E8A-4147-A177-3AD203B41FA5}">
                      <a16:colId xmlns:a16="http://schemas.microsoft.com/office/drawing/2014/main" val="401506439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DengXian"/>
                        </a:rPr>
                        <a:t>Candidate Work Task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Do not 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Moderator Remarks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1588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DengXian"/>
                        </a:rPr>
                        <a:t>WT1.2: Local exposure, user-plane exposure, modular or nested exposure, and multi-party collaborative exposure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Interdigital, ZTE, Huawei, Apple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Nokia, CMCC, Samsung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1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Clarifications and potential updates requested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688618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Summary</a:t>
            </a:r>
          </a:p>
        </p:txBody>
      </p:sp>
      <p:graphicFrame>
        <p:nvGraphicFramePr>
          <p:cNvPr id="4" name="Table 2">
            <a:extLst>
              <a:ext uri="{FF2B5EF4-FFF2-40B4-BE49-F238E27FC236}">
                <a16:creationId xmlns:a16="http://schemas.microsoft.com/office/drawing/2014/main" id="{A5AF0E5F-E65C-4E56-B7A9-1A4E2F94E35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4847210"/>
              </p:ext>
            </p:extLst>
          </p:nvPr>
        </p:nvGraphicFramePr>
        <p:xfrm>
          <a:off x="1562100" y="2606675"/>
          <a:ext cx="8686800" cy="1460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3400">
                  <a:extLst>
                    <a:ext uri="{9D8B030D-6E8A-4147-A177-3AD203B41FA5}">
                      <a16:colId xmlns:a16="http://schemas.microsoft.com/office/drawing/2014/main" val="358225844"/>
                    </a:ext>
                  </a:extLst>
                </a:gridCol>
                <a:gridCol w="4343400">
                  <a:extLst>
                    <a:ext uri="{9D8B030D-6E8A-4147-A177-3AD203B41FA5}">
                      <a16:colId xmlns:a16="http://schemas.microsoft.com/office/drawing/2014/main" val="10016097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IN" sz="1600" dirty="0">
                          <a:solidFill>
                            <a:schemeClr val="tx1"/>
                          </a:solidFill>
                          <a:latin typeface="+mn-lt"/>
                        </a:rPr>
                        <a:t>Current Work Tasks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N" sz="1600" dirty="0">
                          <a:solidFill>
                            <a:schemeClr val="tx1"/>
                          </a:solidFill>
                          <a:latin typeface="+mn-lt"/>
                        </a:rPr>
                        <a:t>Revised proposal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14829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  <a:cs typeface="+mn-cs"/>
                        </a:rPr>
                        <a:t>WT1.2</a:t>
                      </a: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  <a:cs typeface="+mn-cs"/>
                        </a:rPr>
                        <a:t>: </a:t>
                      </a:r>
                      <a:r>
                        <a:rPr lang="en-US" altLang="zh-CN" sz="1600" dirty="0">
                          <a:effectLst/>
                          <a:latin typeface="Arial" panose="020B0604020202020204" pitchFamily="34" charset="0"/>
                          <a:ea typeface="DengXian"/>
                        </a:rPr>
                        <a:t>Local exposure, user-plane exposure, modular or nested exposure, and multi-party collaborative exposure</a:t>
                      </a:r>
                      <a:endParaRPr lang="en-IN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Malgun Gothic" panose="020B0503020000020004" pitchFamily="34" charset="-127"/>
                        <a:cs typeface="+mn-cs"/>
                      </a:endParaRPr>
                    </a:p>
                    <a:p>
                      <a:pPr hangingPunct="0">
                        <a:spcAft>
                          <a:spcPts val="900"/>
                        </a:spcAft>
                      </a:pPr>
                      <a:endParaRPr lang="en-IN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600" dirty="0"/>
                        <a:t>WT1.2</a:t>
                      </a:r>
                      <a:r>
                        <a:rPr lang="en-US" sz="1600" dirty="0"/>
                        <a:t>: Merged to other WT or add more clear </a:t>
                      </a:r>
                      <a:r>
                        <a:rPr lang="en-US" altLang="zh-CN" sz="1600" dirty="0"/>
                        <a:t>description or definition</a:t>
                      </a:r>
                      <a:endParaRPr lang="en-IN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944655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679a257e-872f-4c98-9e8a-0a9c104f72cd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purl.org/dc/elements/1.1/"/>
    <ds:schemaRef ds:uri="http://purl.org/dc/terms/"/>
    <ds:schemaRef ds:uri="http://schemas.microsoft.com/office/infopath/2007/PartnerControls"/>
    <ds:schemaRef ds:uri="280d8efa-eff2-4910-88d2-79ca146720c4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5694</TotalTime>
  <Words>268</Words>
  <Application>Microsoft Office PowerPoint</Application>
  <PresentationFormat>宽屏</PresentationFormat>
  <Paragraphs>32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Arial </vt:lpstr>
      <vt:lpstr>Arial-BoldMT</vt:lpstr>
      <vt:lpstr>Arial</vt:lpstr>
      <vt:lpstr>Calibri</vt:lpstr>
      <vt:lpstr>Calibri Light</vt:lpstr>
      <vt:lpstr>Times New Roman</vt:lpstr>
      <vt:lpstr>Office Theme</vt:lpstr>
      <vt:lpstr>NWM WA1 Way forward WA1 : Exposure Framework Aspects </vt:lpstr>
      <vt:lpstr>WA1: Exposure Framework Aspects; WT1.2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Zhou</cp:lastModifiedBy>
  <cp:revision>639</cp:revision>
  <dcterms:created xsi:type="dcterms:W3CDTF">2010-02-05T13:52:04Z</dcterms:created>
  <dcterms:modified xsi:type="dcterms:W3CDTF">2025-10-16T02:25:54Z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