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74" r:id="rId7"/>
    <p:sldId id="375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C87EE06-C9CA-7CA0-FE34-AD1C7EAF8F9E}" name="Ryan Fitzgerald" initials="RF" userId="S::ryan.fitzgerald@ericsson.com::1b861145-4043-49f1-ac2a-0cee45872c5e" providerId="AD"/>
  <p188:author id="{C8AB2B0C-4B2D-B116-D668-B19F0990AC22}" name="Stephen Terrill" initials="ST" userId="S::stephen.terrill@ericsson.com::1a503661-408e-44dd-b008-82fa7994bcd3" providerId="AD"/>
  <p188:author id="{7CCAE122-D151-9997-0A1E-F108CF8ED263}" name="Danesh Daroui" initials="DD" userId="Danesh Daroui" providerId="None"/>
  <p188:author id="{323FBF44-65BA-2BAC-2921-698114624B33}" name="Paul Stjernholm" initials="PS" userId="S::paul.stjernholm@ericsson.com::6910adec-4f36-4f40-b321-b10cda82742b" providerId="AD"/>
  <p188:author id="{71350449-BEAB-6A2A-C4D1-4C75CA6BD14F}" name="John Quilty" initials="JQ" userId="S::john.quilty@ericsson.com::49bb0f23-de18-45f4-82e3-5032a2de2a30" providerId="AD"/>
  <p188:author id="{564BDE4B-3FCE-D582-BE96-44C1232A6B64}" name="Anubhab 1. Banerjee (Nokia)" initials="A(" userId="S::anubhab.1.banerjee@nokia.com::2238952d-02ac-416c-9410-4b2f0213d4bd" providerId="AD"/>
  <p188:author id="{163E7060-F200-0ECE-A4C8-52DD9C2E5A1C}" name="Kevin Newell" initials="KN" userId="S::kevin.newell@ericsson.com::cda12382-4ecd-4efc-8ada-ac8a7252f4df" providerId="AD"/>
  <p188:author id="{1394B06B-C111-5D84-27EF-6C33849D7FB5}" name="P.V.K. Ravikumar" initials="PR" userId="S::p.v.k.ravikumar@ericsson.com::3fd63bfe-e938-4c61-a0ed-fdb647e8a6a1" providerId="AD"/>
  <p188:author id="{1E30FCB4-3410-8B64-87CD-C729EF0546B7}" name="Saravanan R" initials="SR" userId="S::saravanan.r@ericsson.com::9011f1e5-c00d-4ad3-b4ea-1dbcb564f7d2" providerId="AD"/>
  <p188:author id="{CE61EBC3-DB5C-5B12-114A-3D7B49002502}" name="Daniyal Awan (Nokia)" initials="DA" userId="S::daniyal.awan@nokia.com::eb16313a-99e2-424c-b28b-0bd121829095" providerId="AD"/>
  <p188:author id="{6A7812EB-52C8-C2E4-3020-3131AEE583C8}" name="Mehmet Karaca" initials="MK" userId="S::mehmet.karaca@ericsson.com::b3b26315-705a-42de-8eaa-a0c614944c1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84" y="1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dro Henrique Gomes" userId="213f0c46-9740-46f7-92b8-5f1edb97da0a" providerId="ADAL" clId="{44F35B5B-2AEE-4E3D-AC6B-ACCC638CDE14}"/>
    <pc:docChg chg="custSel modSld modMainMaster">
      <pc:chgData name="Pedro Henrique Gomes" userId="213f0c46-9740-46f7-92b8-5f1edb97da0a" providerId="ADAL" clId="{44F35B5B-2AEE-4E3D-AC6B-ACCC638CDE14}" dt="2025-11-21T02:41:11.261" v="265" actId="13926"/>
      <pc:docMkLst>
        <pc:docMk/>
      </pc:docMkLst>
      <pc:sldChg chg="modSp mod">
        <pc:chgData name="Pedro Henrique Gomes" userId="213f0c46-9740-46f7-92b8-5f1edb97da0a" providerId="ADAL" clId="{44F35B5B-2AEE-4E3D-AC6B-ACCC638CDE14}" dt="2025-11-21T02:41:11.261" v="265" actId="13926"/>
        <pc:sldMkLst>
          <pc:docMk/>
          <pc:sldMk cId="0" sldId="365"/>
        </pc:sldMkLst>
        <pc:spChg chg="mod">
          <ac:chgData name="Pedro Henrique Gomes" userId="213f0c46-9740-46f7-92b8-5f1edb97da0a" providerId="ADAL" clId="{44F35B5B-2AEE-4E3D-AC6B-ACCC638CDE14}" dt="2025-11-21T02:41:02.711" v="254" actId="400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Pedro Henrique Gomes" userId="213f0c46-9740-46f7-92b8-5f1edb97da0a" providerId="ADAL" clId="{44F35B5B-2AEE-4E3D-AC6B-ACCC638CDE14}" dt="2025-11-21T02:41:11.261" v="265" actId="13926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Pedro Henrique Gomes" userId="213f0c46-9740-46f7-92b8-5f1edb97da0a" providerId="ADAL" clId="{44F35B5B-2AEE-4E3D-AC6B-ACCC638CDE14}" dt="2025-11-21T02:37:02.516" v="8" actId="400"/>
        <pc:sldMkLst>
          <pc:docMk/>
          <pc:sldMk cId="710893097" sldId="374"/>
        </pc:sldMkLst>
        <pc:spChg chg="mod">
          <ac:chgData name="Pedro Henrique Gomes" userId="213f0c46-9740-46f7-92b8-5f1edb97da0a" providerId="ADAL" clId="{44F35B5B-2AEE-4E3D-AC6B-ACCC638CDE14}" dt="2025-11-21T02:37:02.516" v="8" actId="400"/>
          <ac:spMkLst>
            <pc:docMk/>
            <pc:sldMk cId="710893097" sldId="374"/>
            <ac:spMk id="7171" creationId="{0CC48C9E-C810-0B01-066E-3F0D3B8FD35F}"/>
          </ac:spMkLst>
        </pc:spChg>
      </pc:sldChg>
      <pc:sldMasterChg chg="modSp mod">
        <pc:chgData name="Pedro Henrique Gomes" userId="213f0c46-9740-46f7-92b8-5f1edb97da0a" providerId="ADAL" clId="{44F35B5B-2AEE-4E3D-AC6B-ACCC638CDE14}" dt="2025-11-21T02:36:14.360" v="7" actId="20577"/>
        <pc:sldMasterMkLst>
          <pc:docMk/>
          <pc:sldMasterMk cId="0" sldId="2147485146"/>
        </pc:sldMasterMkLst>
        <pc:spChg chg="mod">
          <ac:chgData name="Pedro Henrique Gomes" userId="213f0c46-9740-46f7-92b8-5f1edb97da0a" providerId="ADAL" clId="{44F35B5B-2AEE-4E3D-AC6B-ACCC638CDE14}" dt="2025-11-21T02:36:14.360" v="7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833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9384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sz="1200" b="1" i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#163</a:t>
            </a:r>
          </a:p>
          <a:p>
            <a:r>
              <a:rPr lang="en-GB" sz="1200" b="1" i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Dallas, USA, 17 - 21 November 2025</a:t>
            </a:r>
            <a:endParaRPr lang="sv-SE" altLang="en-US" sz="1200" b="1" i="1" kern="120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i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S5-255662 </a:t>
            </a:r>
            <a:r>
              <a:rPr lang="sv-SE" altLang="en-US" sz="1200" b="1" i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icsson.com/en/reports-and-papers/white-papers/ai-agents-and-network-architectur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026" y="2082430"/>
            <a:ext cx="10975869" cy="1699460"/>
          </a:xfrm>
        </p:spPr>
        <p:txBody>
          <a:bodyPr/>
          <a:lstStyle/>
          <a:p>
            <a:pPr eaLnBrk="1" hangingPunct="1"/>
            <a:r>
              <a:rPr lang="en-US" altLang="en-US"/>
              <a:t>Agents, AI agents, Intents and CCLs</a:t>
            </a:r>
            <a:endParaRPr lang="en-GB" altLang="en-US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Pedro Henrique Gomes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Introduction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92719" cy="4501869"/>
          </a:xfrm>
        </p:spPr>
        <p:txBody>
          <a:bodyPr/>
          <a:lstStyle/>
          <a:p>
            <a:r>
              <a:rPr lang="en-US" altLang="en-US" sz="1600" dirty="0"/>
              <a:t>Latest 6G SID (S5-254905) includes the study of </a:t>
            </a:r>
            <a:r>
              <a:rPr lang="en-US" altLang="en-US" sz="1600" b="1" dirty="0"/>
              <a:t>Agents</a:t>
            </a:r>
            <a:r>
              <a:rPr lang="en-US" altLang="en-US" sz="1600" dirty="0"/>
              <a:t>, </a:t>
            </a:r>
            <a:r>
              <a:rPr lang="en-US" altLang="en-US" sz="1600" b="1" dirty="0"/>
              <a:t>Intents</a:t>
            </a:r>
            <a:r>
              <a:rPr lang="en-US" altLang="en-US" sz="1600" dirty="0"/>
              <a:t>, </a:t>
            </a:r>
            <a:r>
              <a:rPr lang="en-US" altLang="en-US" sz="1600" b="1" dirty="0"/>
              <a:t>CCLs</a:t>
            </a:r>
            <a:r>
              <a:rPr lang="en-US" altLang="en-US" sz="1600" dirty="0"/>
              <a:t> and other automation enablers as part of the overall 6G standardization effort.</a:t>
            </a:r>
          </a:p>
          <a:p>
            <a:r>
              <a:rPr lang="en-US" altLang="en-US" sz="1600" dirty="0"/>
              <a:t>It would be beneficial to initiate discussions on </a:t>
            </a:r>
            <a:r>
              <a:rPr lang="en-US" altLang="en-US" sz="1600" b="1" dirty="0"/>
              <a:t>Agents</a:t>
            </a:r>
            <a:r>
              <a:rPr lang="en-US" altLang="en-US" sz="1600" dirty="0"/>
              <a:t>, </a:t>
            </a:r>
            <a:r>
              <a:rPr lang="en-US" altLang="en-US" sz="1600" b="1" dirty="0"/>
              <a:t>AI Agents</a:t>
            </a:r>
            <a:r>
              <a:rPr lang="en-US" altLang="en-US" sz="1600" dirty="0"/>
              <a:t>, </a:t>
            </a:r>
            <a:r>
              <a:rPr lang="en-US" altLang="en-US" sz="1600" b="1" dirty="0"/>
              <a:t>Intents</a:t>
            </a:r>
            <a:r>
              <a:rPr lang="en-US" altLang="en-US" sz="1600" dirty="0"/>
              <a:t>, and </a:t>
            </a:r>
            <a:r>
              <a:rPr lang="en-US" altLang="en-US" sz="1600" b="1" dirty="0"/>
              <a:t>CCLs</a:t>
            </a:r>
            <a:r>
              <a:rPr lang="en-US" altLang="en-US" sz="1600" dirty="0"/>
              <a:t> both in relation to each other and individually as standalone entities, focusing on their anatomy, internal functions, and interactions.</a:t>
            </a:r>
          </a:p>
          <a:p>
            <a:r>
              <a:rPr lang="en-US" altLang="en-US" sz="1600" dirty="0"/>
              <a:t>The existing orchestration and management infrastructure should serve as the baseline, with enhancements—such as the introduction of agents—built on top of this foundation.</a:t>
            </a:r>
          </a:p>
          <a:p>
            <a:r>
              <a:rPr lang="en-US" altLang="en-US" sz="1600" i="1" dirty="0"/>
              <a:t>It is necessary to </a:t>
            </a:r>
            <a:r>
              <a:rPr lang="en-US" altLang="en-US" sz="1600" b="1" i="1" dirty="0"/>
              <a:t>agree on the structure, basic principles, and roles </a:t>
            </a:r>
            <a:r>
              <a:rPr lang="en-US" altLang="en-US" sz="1600" i="1" dirty="0"/>
              <a:t>of </a:t>
            </a:r>
            <a:r>
              <a:rPr lang="en-US" altLang="en-US" sz="1600" b="1" i="1" dirty="0"/>
              <a:t>Agents and AI Agents</a:t>
            </a:r>
            <a:r>
              <a:rPr lang="en-US" altLang="en-US" sz="1600" i="1" dirty="0"/>
              <a:t>, as well as on the </a:t>
            </a:r>
            <a:r>
              <a:rPr lang="en-US" altLang="en-US" sz="1600" b="1" i="1" dirty="0"/>
              <a:t>new and enhanced components</a:t>
            </a:r>
            <a:r>
              <a:rPr lang="en-US" altLang="en-US" sz="1600" i="1" dirty="0"/>
              <a:t> that will serve as fundamental building blocks for </a:t>
            </a:r>
            <a:r>
              <a:rPr lang="en-US" altLang="en-US" sz="1600" b="1" i="1" dirty="0"/>
              <a:t>6G management and automation.</a:t>
            </a:r>
          </a:p>
          <a:p>
            <a:endParaRPr lang="en-US" altLang="en-US" sz="1600" b="1" i="1" dirty="0"/>
          </a:p>
          <a:p>
            <a:r>
              <a:rPr lang="en-US" altLang="en-US" sz="1600" b="1" i="1" dirty="0"/>
              <a:t>SA1´s definition of Al Agent: “an automated intelligent entity that achieves a specific goal (autonomously or not) on behalf of another entity, by e.g. interacting with its environment, acquiring contextual information, reasoning, self-learning, decision-making, executing tasks (independently or in collaboration with other AI Agents)”</a:t>
            </a:r>
          </a:p>
          <a:p>
            <a:endParaRPr lang="en-US" altLang="en-US" sz="1600" b="1" i="1" dirty="0"/>
          </a:p>
          <a:p>
            <a:endParaRPr lang="en-US" altLang="en-US" sz="1600" b="1" i="1" dirty="0"/>
          </a:p>
          <a:p>
            <a:pPr marL="0" indent="0" algn="r">
              <a:buNone/>
            </a:pPr>
            <a:r>
              <a:rPr lang="en-US" sz="1600" dirty="0">
                <a:hlinkClick r:id="rId3"/>
              </a:rPr>
              <a:t>AI agents in telecom network architecture - Ericsson</a:t>
            </a:r>
            <a:endParaRPr lang="en-US" altLang="en-US" sz="1600" b="1" i="1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CF5006-7842-9A2F-D3B0-9AB588A4E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0AB3246-D809-B21F-A6A0-492A1CB0E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Observations and Proposals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0CC48C9E-C810-0B01-066E-3F0D3B8FD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5" y="1868487"/>
            <a:ext cx="7005274" cy="4358353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b="1" dirty="0"/>
              <a:t>Observation 1: </a:t>
            </a:r>
            <a:r>
              <a:rPr lang="en-US" altLang="en-US" sz="1800" dirty="0"/>
              <a:t>An agent generates outputs (action, </a:t>
            </a:r>
            <a:r>
              <a:rPr lang="en-US" altLang="en-US" sz="1800" strike="sngStrike" dirty="0"/>
              <a:t>decision, </a:t>
            </a:r>
            <a:r>
              <a:rPr lang="en-US" altLang="en-US" sz="1800" dirty="0"/>
              <a:t>or task), may utilize rules, programmed logic, the outcome from the learnt models, and process actions and use tools.</a:t>
            </a:r>
          </a:p>
          <a:p>
            <a:pPr lvl="1"/>
            <a:r>
              <a:rPr lang="en-US" altLang="en-US" sz="1800" b="1" dirty="0"/>
              <a:t>Proposal 1: </a:t>
            </a:r>
            <a:r>
              <a:rPr lang="en-US" altLang="en-US" sz="1800" dirty="0"/>
              <a:t>An agent is an autonomous system which has been requested to do one or more tasks in the environment it is operating through acting, deciding, and self-initiating tasks.</a:t>
            </a:r>
          </a:p>
          <a:p>
            <a:pPr lvl="1"/>
            <a:r>
              <a:rPr lang="en-US" altLang="en-US" sz="1800" b="1" dirty="0"/>
              <a:t>Proposal 2: </a:t>
            </a:r>
            <a:r>
              <a:rPr lang="en-US" altLang="en-US" sz="1800" dirty="0"/>
              <a:t>An AI agent is an agent which leverages AI techniques, for example to update its internal knowledge, and dynamically being adapted to the changing conditions.</a:t>
            </a:r>
          </a:p>
          <a:p>
            <a:pPr lvl="1"/>
            <a:r>
              <a:rPr lang="en-US" altLang="en-US" sz="1800" b="1" dirty="0"/>
              <a:t>Proposal 3: </a:t>
            </a:r>
            <a:r>
              <a:rPr lang="en-US" altLang="en-US" sz="1800" dirty="0"/>
              <a:t>An agent shall be restricted i.e., not modifying the task it has been assigned to.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b="1" dirty="0"/>
              <a:t>Observation 2: </a:t>
            </a:r>
            <a:r>
              <a:rPr lang="en-US" altLang="en-US" sz="1800" dirty="0"/>
              <a:t>An agent may receive task as input from an </a:t>
            </a:r>
            <a:r>
              <a:rPr lang="en-US" altLang="en-US" sz="1800" dirty="0" err="1"/>
              <a:t>MnS</a:t>
            </a:r>
            <a:r>
              <a:rPr lang="en-US" altLang="en-US" sz="1800" dirty="0"/>
              <a:t> consumer or through interactions with other agents and act accordingly.</a:t>
            </a:r>
          </a:p>
          <a:p>
            <a:pPr lvl="1"/>
            <a:r>
              <a:rPr lang="en-US" altLang="en-US" sz="1800" b="1" dirty="0"/>
              <a:t>Proposal 4: </a:t>
            </a:r>
            <a:r>
              <a:rPr lang="en-US" altLang="en-US" sz="1800" dirty="0"/>
              <a:t>An IHF can be using one or several agents.</a:t>
            </a:r>
            <a:endParaRPr lang="en-US" altLang="en-US" sz="1800" strike="sngStrike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en-US" altLang="en-US" sz="18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611582-F508-FFD7-DAB0-02CACCA9B11F}"/>
              </a:ext>
            </a:extLst>
          </p:cNvPr>
          <p:cNvSpPr/>
          <p:nvPr/>
        </p:nvSpPr>
        <p:spPr>
          <a:xfrm>
            <a:off x="9469454" y="3194050"/>
            <a:ext cx="927100" cy="67945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E20159-C01A-C46B-9938-6413F7B19C00}"/>
              </a:ext>
            </a:extLst>
          </p:cNvPr>
          <p:cNvSpPr/>
          <p:nvPr/>
        </p:nvSpPr>
        <p:spPr>
          <a:xfrm>
            <a:off x="11196380" y="3198226"/>
            <a:ext cx="601318" cy="67945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B806C8E-732E-39B5-D90A-6F4D1C42C006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10396554" y="3533775"/>
            <a:ext cx="799826" cy="41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9F3157A-9730-1E2C-37DA-6315D8986991}"/>
              </a:ext>
            </a:extLst>
          </p:cNvPr>
          <p:cNvSpPr txBox="1"/>
          <p:nvPr/>
        </p:nvSpPr>
        <p:spPr>
          <a:xfrm>
            <a:off x="8988772" y="3293453"/>
            <a:ext cx="4203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Input</a:t>
            </a:r>
            <a:endParaRPr lang="en-SE" sz="8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3CC700-A0A1-666C-139A-514EA930880E}"/>
              </a:ext>
            </a:extLst>
          </p:cNvPr>
          <p:cNvSpPr txBox="1"/>
          <p:nvPr/>
        </p:nvSpPr>
        <p:spPr>
          <a:xfrm>
            <a:off x="10488420" y="3061545"/>
            <a:ext cx="638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Action/</a:t>
            </a:r>
          </a:p>
          <a:p>
            <a:r>
              <a:rPr lang="en-GB" sz="800"/>
              <a:t>Decision/</a:t>
            </a:r>
          </a:p>
          <a:p>
            <a:r>
              <a:rPr lang="en-GB" sz="800"/>
              <a:t>Task</a:t>
            </a:r>
            <a:endParaRPr lang="en-SE" sz="8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462A58-44B0-2F8F-519B-556DA1FE10A1}"/>
              </a:ext>
            </a:extLst>
          </p:cNvPr>
          <p:cNvSpPr txBox="1"/>
          <p:nvPr/>
        </p:nvSpPr>
        <p:spPr>
          <a:xfrm>
            <a:off x="9581415" y="3562669"/>
            <a:ext cx="7031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(</a:t>
            </a:r>
            <a:r>
              <a:rPr lang="en-GB" sz="800">
                <a:solidFill>
                  <a:schemeClr val="accent1"/>
                </a:solidFill>
              </a:rPr>
              <a:t>AI</a:t>
            </a:r>
            <a:r>
              <a:rPr lang="en-GB" sz="800"/>
              <a:t>) Agent</a:t>
            </a:r>
            <a:endParaRPr lang="en-SE" sz="8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34E68D-A129-D0D2-372D-AC3EC8EBAC23}"/>
              </a:ext>
            </a:extLst>
          </p:cNvPr>
          <p:cNvSpPr txBox="1"/>
          <p:nvPr/>
        </p:nvSpPr>
        <p:spPr>
          <a:xfrm>
            <a:off x="11227699" y="3430645"/>
            <a:ext cx="6013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Network</a:t>
            </a:r>
            <a:endParaRPr lang="en-SE" sz="80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BC9CA7A-402F-D33C-9054-127B5705F2A9}"/>
              </a:ext>
            </a:extLst>
          </p:cNvPr>
          <p:cNvSpPr txBox="1"/>
          <p:nvPr/>
        </p:nvSpPr>
        <p:spPr>
          <a:xfrm>
            <a:off x="8651428" y="4516288"/>
            <a:ext cx="27023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Fig. 1: </a:t>
            </a:r>
            <a:r>
              <a:rPr lang="en-GB" sz="900"/>
              <a:t>Agent and AI agent high level architecture.</a:t>
            </a:r>
            <a:endParaRPr kumimoji="0" lang="en-DE" sz="9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8B8FF8F-E252-BD5D-7D01-8F0D2A5F0470}"/>
              </a:ext>
            </a:extLst>
          </p:cNvPr>
          <p:cNvSpPr/>
          <p:nvPr/>
        </p:nvSpPr>
        <p:spPr>
          <a:xfrm>
            <a:off x="9447229" y="3278471"/>
            <a:ext cx="971550" cy="215444"/>
          </a:xfrm>
          <a:prstGeom prst="ellipse">
            <a:avLst/>
          </a:prstGeom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/>
              <a:t>Intelligence</a:t>
            </a:r>
            <a:endParaRPr lang="en-SE" sz="8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99DF7F3-5F9F-5272-4828-67C32CF8B3CD}"/>
              </a:ext>
            </a:extLst>
          </p:cNvPr>
          <p:cNvSpPr/>
          <p:nvPr/>
        </p:nvSpPr>
        <p:spPr>
          <a:xfrm>
            <a:off x="8496266" y="2333476"/>
            <a:ext cx="927100" cy="67945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24DC12-5C2D-BAD0-B632-8A79DBCEDE1E}"/>
              </a:ext>
            </a:extLst>
          </p:cNvPr>
          <p:cNvSpPr txBox="1"/>
          <p:nvPr/>
        </p:nvSpPr>
        <p:spPr>
          <a:xfrm>
            <a:off x="8608227" y="2702095"/>
            <a:ext cx="7031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(</a:t>
            </a:r>
            <a:r>
              <a:rPr lang="en-GB" sz="800">
                <a:solidFill>
                  <a:schemeClr val="accent1"/>
                </a:solidFill>
              </a:rPr>
              <a:t>AI</a:t>
            </a:r>
            <a:r>
              <a:rPr lang="en-GB" sz="800"/>
              <a:t>) Agent</a:t>
            </a:r>
            <a:endParaRPr lang="en-SE" sz="8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7C1A1A1-0093-911B-AC8E-69ED748ABBCA}"/>
              </a:ext>
            </a:extLst>
          </p:cNvPr>
          <p:cNvSpPr/>
          <p:nvPr/>
        </p:nvSpPr>
        <p:spPr>
          <a:xfrm>
            <a:off x="8474041" y="2417897"/>
            <a:ext cx="971550" cy="215444"/>
          </a:xfrm>
          <a:prstGeom prst="ellipse">
            <a:avLst/>
          </a:prstGeom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/>
              <a:t>Intelligence</a:t>
            </a:r>
            <a:endParaRPr lang="en-SE" sz="8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76CC47A-8126-896E-BFEE-63D91074132D}"/>
              </a:ext>
            </a:extLst>
          </p:cNvPr>
          <p:cNvSpPr/>
          <p:nvPr/>
        </p:nvSpPr>
        <p:spPr>
          <a:xfrm>
            <a:off x="8496972" y="4032537"/>
            <a:ext cx="927100" cy="21544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7A18C4-E838-CD5E-AA36-21B813F54F72}"/>
              </a:ext>
            </a:extLst>
          </p:cNvPr>
          <p:cNvSpPr txBox="1"/>
          <p:nvPr/>
        </p:nvSpPr>
        <p:spPr>
          <a:xfrm>
            <a:off x="8566136" y="4020317"/>
            <a:ext cx="78877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Environment</a:t>
            </a:r>
            <a:endParaRPr lang="en-SE" sz="80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43AFD96-1CBF-42B8-D548-AE92C4E930C4}"/>
              </a:ext>
            </a:extLst>
          </p:cNvPr>
          <p:cNvCxnSpPr>
            <a:stCxn id="17" idx="2"/>
            <a:endCxn id="27" idx="0"/>
          </p:cNvCxnSpPr>
          <p:nvPr/>
        </p:nvCxnSpPr>
        <p:spPr>
          <a:xfrm>
            <a:off x="8959816" y="3012926"/>
            <a:ext cx="706" cy="10073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F6A77F6-463A-A001-3821-674268901D6A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8959816" y="3533775"/>
            <a:ext cx="509638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89309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D4A5E-B775-A8E2-81A9-8EB14CACC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F27E161-0553-CC40-FC81-FF4873F40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Observations and Proposals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5F114DE5-C191-D915-0748-2AE2AA309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4" y="1868487"/>
            <a:ext cx="7456825" cy="4358353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b="1" dirty="0"/>
              <a:t>Observation 3: </a:t>
            </a:r>
            <a:r>
              <a:rPr lang="en-US" altLang="en-US" sz="1800" dirty="0"/>
              <a:t>An IHF receives intents which describe requirements and expectations, and it aims to fulfil the intent through triggering relevant actions.</a:t>
            </a:r>
          </a:p>
          <a:p>
            <a:pPr lvl="1"/>
            <a:r>
              <a:rPr lang="en-US" altLang="en-US" sz="1800" b="1" dirty="0"/>
              <a:t>Proposal 5: </a:t>
            </a:r>
            <a:r>
              <a:rPr lang="en-US" altLang="en-US" sz="1800" dirty="0"/>
              <a:t>An IHF can be considered as an agent or consists of several agents.</a:t>
            </a:r>
            <a:endParaRPr lang="en-US" altLang="en-US" sz="1800" strike="sngStrike" dirty="0"/>
          </a:p>
          <a:p>
            <a:pPr lvl="1"/>
            <a:r>
              <a:rPr lang="en-US" altLang="en-US" sz="1800" b="1" dirty="0"/>
              <a:t>Proposal 6: </a:t>
            </a:r>
            <a:r>
              <a:rPr lang="en-US" altLang="en-US" sz="1800" dirty="0"/>
              <a:t>An IHF may coordinate other agents to fulfil an intent.</a:t>
            </a:r>
            <a:endParaRPr lang="en-US" altLang="en-US" sz="1800" strike="sngStrike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b="1" dirty="0"/>
              <a:t>Observation 4:</a:t>
            </a:r>
            <a:r>
              <a:rPr lang="en-US" altLang="en-US" sz="1800" dirty="0"/>
              <a:t> A Closed Control Loop (CCL) performs monitoring, analysis, making decisions, and executing actions.</a:t>
            </a:r>
          </a:p>
          <a:p>
            <a:pPr lvl="1"/>
            <a:r>
              <a:rPr lang="en-US" altLang="en-US" sz="1800" b="1" dirty="0"/>
              <a:t>Proposal 7: </a:t>
            </a:r>
            <a:r>
              <a:rPr lang="en-US" altLang="en-US" sz="1800" dirty="0"/>
              <a:t>A CCL can be realized as one or multiple agents.</a:t>
            </a:r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en-US" altLang="en-US" sz="1800" dirty="0"/>
          </a:p>
        </p:txBody>
      </p:sp>
      <p:sp>
        <p:nvSpPr>
          <p:cNvPr id="16" name="Flowchart: Process 15">
            <a:extLst>
              <a:ext uri="{FF2B5EF4-FFF2-40B4-BE49-F238E27FC236}">
                <a16:creationId xmlns:a16="http://schemas.microsoft.com/office/drawing/2014/main" id="{D117A92C-185B-A2F9-F90F-D80F8B40E3E0}"/>
              </a:ext>
            </a:extLst>
          </p:cNvPr>
          <p:cNvSpPr/>
          <p:nvPr/>
        </p:nvSpPr>
        <p:spPr>
          <a:xfrm>
            <a:off x="8624305" y="2777805"/>
            <a:ext cx="2605267" cy="805342"/>
          </a:xfrm>
          <a:prstGeom prst="flowChartProcess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6237157-5B66-882E-06FC-BF764E2D01CD}"/>
              </a:ext>
            </a:extLst>
          </p:cNvPr>
          <p:cNvSpPr txBox="1"/>
          <p:nvPr/>
        </p:nvSpPr>
        <p:spPr>
          <a:xfrm>
            <a:off x="8633530" y="2778512"/>
            <a:ext cx="797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/>
              <a:t>(</a:t>
            </a:r>
            <a:r>
              <a:rPr lang="en-GB" sz="1000">
                <a:solidFill>
                  <a:schemeClr val="accent1"/>
                </a:solidFill>
              </a:rPr>
              <a:t>AI</a:t>
            </a:r>
            <a:r>
              <a:rPr lang="en-GB" sz="1000"/>
              <a:t>) Agent</a:t>
            </a:r>
            <a:endParaRPr lang="en-SE" sz="1000"/>
          </a:p>
        </p:txBody>
      </p:sp>
      <p:sp>
        <p:nvSpPr>
          <p:cNvPr id="19" name="Flowchart: Process 18">
            <a:extLst>
              <a:ext uri="{FF2B5EF4-FFF2-40B4-BE49-F238E27FC236}">
                <a16:creationId xmlns:a16="http://schemas.microsoft.com/office/drawing/2014/main" id="{A291A6D1-4E9E-96F5-2684-7EFB0A4D0615}"/>
              </a:ext>
            </a:extLst>
          </p:cNvPr>
          <p:cNvSpPr/>
          <p:nvPr/>
        </p:nvSpPr>
        <p:spPr>
          <a:xfrm>
            <a:off x="9257494" y="3022253"/>
            <a:ext cx="1306339" cy="342078"/>
          </a:xfrm>
          <a:prstGeom prst="flowChartProces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CA4DA92-ED8A-194C-AE0D-B9271420155C}"/>
              </a:ext>
            </a:extLst>
          </p:cNvPr>
          <p:cNvSpPr txBox="1"/>
          <p:nvPr/>
        </p:nvSpPr>
        <p:spPr>
          <a:xfrm>
            <a:off x="9711946" y="3070713"/>
            <a:ext cx="4299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/>
              <a:t>IHF</a:t>
            </a:r>
            <a:endParaRPr lang="en-SE" sz="100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EF64CB4-AEEF-0BDA-9DF0-A8BCC11760A8}"/>
              </a:ext>
            </a:extLst>
          </p:cNvPr>
          <p:cNvCxnSpPr>
            <a:cxnSpLocks/>
            <a:stCxn id="19" idx="2"/>
          </p:cNvCxnSpPr>
          <p:nvPr/>
        </p:nvCxnSpPr>
        <p:spPr>
          <a:xfrm>
            <a:off x="9910664" y="3364331"/>
            <a:ext cx="0" cy="462557"/>
          </a:xfrm>
          <a:prstGeom prst="line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6E404B73-A9FF-80C5-A03D-72788397B77E}"/>
              </a:ext>
            </a:extLst>
          </p:cNvPr>
          <p:cNvSpPr txBox="1"/>
          <p:nvPr/>
        </p:nvSpPr>
        <p:spPr>
          <a:xfrm>
            <a:off x="9977164" y="2546335"/>
            <a:ext cx="11859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Intent / Intent report</a:t>
            </a:r>
            <a:endParaRPr lang="en-SE" sz="800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6DF74BB-27A4-4ED1-45D1-2217AD588A70}"/>
              </a:ext>
            </a:extLst>
          </p:cNvPr>
          <p:cNvCxnSpPr>
            <a:cxnSpLocks/>
            <a:endCxn id="19" idx="0"/>
          </p:cNvCxnSpPr>
          <p:nvPr/>
        </p:nvCxnSpPr>
        <p:spPr>
          <a:xfrm>
            <a:off x="9910664" y="2532540"/>
            <a:ext cx="0" cy="489713"/>
          </a:xfrm>
          <a:prstGeom prst="line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8DEB2E57-00F0-69ED-E509-6EAE1250F488}"/>
              </a:ext>
            </a:extLst>
          </p:cNvPr>
          <p:cNvSpPr txBox="1"/>
          <p:nvPr/>
        </p:nvSpPr>
        <p:spPr>
          <a:xfrm>
            <a:off x="9926938" y="3592914"/>
            <a:ext cx="10792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Intent / Intent report</a:t>
            </a:r>
            <a:endParaRPr lang="en-SE" sz="8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7BA8ECC-B2F5-D1A2-35D9-0B51663F0B46}"/>
              </a:ext>
            </a:extLst>
          </p:cNvPr>
          <p:cNvSpPr txBox="1"/>
          <p:nvPr/>
        </p:nvSpPr>
        <p:spPr>
          <a:xfrm>
            <a:off x="8717202" y="4647992"/>
            <a:ext cx="23762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Fig. 2: Anatomy of an (AI) agent as an IHF.</a:t>
            </a:r>
            <a:endParaRPr kumimoji="0" lang="en-DE" sz="9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E0BFB31-8469-B7FB-B55A-24ED1206F8A4}"/>
              </a:ext>
            </a:extLst>
          </p:cNvPr>
          <p:cNvSpPr/>
          <p:nvPr/>
        </p:nvSpPr>
        <p:spPr>
          <a:xfrm>
            <a:off x="10215460" y="2902698"/>
            <a:ext cx="971550" cy="215444"/>
          </a:xfrm>
          <a:prstGeom prst="ellipse">
            <a:avLst/>
          </a:prstGeom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/>
              <a:t>Intelligence</a:t>
            </a:r>
            <a:endParaRPr lang="en-SE" sz="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F34E8-1322-3231-8311-98AEEA391F62}"/>
              </a:ext>
            </a:extLst>
          </p:cNvPr>
          <p:cNvSpPr/>
          <p:nvPr/>
        </p:nvSpPr>
        <p:spPr>
          <a:xfrm>
            <a:off x="9443702" y="1852737"/>
            <a:ext cx="927100" cy="679450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D215B8-AC05-2542-8BF0-C038CF3D39E3}"/>
              </a:ext>
            </a:extLst>
          </p:cNvPr>
          <p:cNvSpPr txBox="1"/>
          <p:nvPr/>
        </p:nvSpPr>
        <p:spPr>
          <a:xfrm>
            <a:off x="9553732" y="2280964"/>
            <a:ext cx="7031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(</a:t>
            </a:r>
            <a:r>
              <a:rPr lang="en-GB" sz="800">
                <a:solidFill>
                  <a:schemeClr val="accent1"/>
                </a:solidFill>
              </a:rPr>
              <a:t>AI</a:t>
            </a:r>
            <a:r>
              <a:rPr lang="en-GB" sz="800"/>
              <a:t>) Agent</a:t>
            </a:r>
            <a:endParaRPr lang="en-SE" sz="8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38A8606-FE76-146B-7C17-41779073374C}"/>
              </a:ext>
            </a:extLst>
          </p:cNvPr>
          <p:cNvSpPr/>
          <p:nvPr/>
        </p:nvSpPr>
        <p:spPr>
          <a:xfrm>
            <a:off x="9421477" y="1937158"/>
            <a:ext cx="971550" cy="215444"/>
          </a:xfrm>
          <a:prstGeom prst="ellipse">
            <a:avLst/>
          </a:prstGeom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/>
              <a:t>Intelligence</a:t>
            </a:r>
            <a:endParaRPr lang="en-SE" sz="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D766CB-A3C3-FD84-1826-10BC4DE6A9EF}"/>
              </a:ext>
            </a:extLst>
          </p:cNvPr>
          <p:cNvSpPr/>
          <p:nvPr/>
        </p:nvSpPr>
        <p:spPr>
          <a:xfrm>
            <a:off x="9443702" y="3829727"/>
            <a:ext cx="927100" cy="679450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6DA915-EA9C-3C83-F167-ABDF9DB90C40}"/>
              </a:ext>
            </a:extLst>
          </p:cNvPr>
          <p:cNvSpPr txBox="1"/>
          <p:nvPr/>
        </p:nvSpPr>
        <p:spPr>
          <a:xfrm>
            <a:off x="9553732" y="4267387"/>
            <a:ext cx="7031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(</a:t>
            </a:r>
            <a:r>
              <a:rPr lang="en-GB" sz="800">
                <a:solidFill>
                  <a:schemeClr val="accent1"/>
                </a:solidFill>
              </a:rPr>
              <a:t>AI</a:t>
            </a:r>
            <a:r>
              <a:rPr lang="en-GB" sz="800"/>
              <a:t>) Agent</a:t>
            </a:r>
            <a:endParaRPr lang="en-SE" sz="8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992AA33-83CA-D83E-474A-CECA430726FD}"/>
              </a:ext>
            </a:extLst>
          </p:cNvPr>
          <p:cNvSpPr/>
          <p:nvPr/>
        </p:nvSpPr>
        <p:spPr>
          <a:xfrm>
            <a:off x="9421477" y="3914148"/>
            <a:ext cx="971550" cy="215444"/>
          </a:xfrm>
          <a:prstGeom prst="ellipse">
            <a:avLst/>
          </a:prstGeom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/>
              <a:t>Intelligence</a:t>
            </a:r>
            <a:endParaRPr lang="en-SE" sz="8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A937BC5-BE7B-1E9F-1E1A-D1F637D92257}"/>
              </a:ext>
            </a:extLst>
          </p:cNvPr>
          <p:cNvSpPr/>
          <p:nvPr/>
        </p:nvSpPr>
        <p:spPr>
          <a:xfrm>
            <a:off x="9746833" y="2154044"/>
            <a:ext cx="360209" cy="1408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IHF</a:t>
            </a:r>
            <a:endParaRPr lang="en-SE" sz="80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D5EE1AA-6930-56E1-94D5-405F3249DD9E}"/>
              </a:ext>
            </a:extLst>
          </p:cNvPr>
          <p:cNvSpPr/>
          <p:nvPr/>
        </p:nvSpPr>
        <p:spPr>
          <a:xfrm>
            <a:off x="9727709" y="4128578"/>
            <a:ext cx="360209" cy="1408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IHF</a:t>
            </a:r>
            <a:endParaRPr lang="en-SE" sz="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62260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trike="sngStrike" dirty="0"/>
              <a:t>For endorsement 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998" y="1920240"/>
            <a:ext cx="10718801" cy="4196079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800" dirty="0"/>
              <a:t>It is requested to </a:t>
            </a:r>
            <a:r>
              <a:rPr lang="en-US" altLang="en-US" sz="1800" dirty="0">
                <a:highlight>
                  <a:srgbClr val="FFFF00"/>
                </a:highlight>
              </a:rPr>
              <a:t>considered</a:t>
            </a:r>
            <a:r>
              <a:rPr lang="en-US" altLang="en-US" sz="1800" dirty="0"/>
              <a:t> the following proposals:</a:t>
            </a:r>
          </a:p>
          <a:p>
            <a:r>
              <a:rPr lang="en-US" altLang="en-US" sz="1800" b="1" dirty="0"/>
              <a:t>Proposal 8: (Initial definition of autonomous </a:t>
            </a:r>
            <a:r>
              <a:rPr lang="en-US" altLang="en-US" sz="1800" b="1" dirty="0" err="1"/>
              <a:t>Autonomous</a:t>
            </a:r>
            <a:r>
              <a:rPr lang="en-US" altLang="en-US" sz="1800" b="1" dirty="0"/>
              <a:t> Agents) - </a:t>
            </a:r>
            <a:r>
              <a:rPr lang="en-US" sz="1800" dirty="0"/>
              <a:t>An </a:t>
            </a:r>
            <a:r>
              <a:rPr lang="en-US" sz="1800" dirty="0">
                <a:highlight>
                  <a:srgbClr val="FFFF00"/>
                </a:highlight>
              </a:rPr>
              <a:t>autonomous agent </a:t>
            </a:r>
            <a:r>
              <a:rPr lang="en-US" sz="1800" dirty="0"/>
              <a:t>is an autonomous system requested to perform one or more tasks by acting, deciding, and self-initiating actions </a:t>
            </a:r>
            <a:r>
              <a:rPr lang="en-US" sz="1800" dirty="0">
                <a:highlight>
                  <a:srgbClr val="FFFF00"/>
                </a:highlight>
              </a:rPr>
              <a:t>and other tasks</a:t>
            </a:r>
            <a:r>
              <a:rPr lang="en-US" sz="1800" dirty="0"/>
              <a:t>. An </a:t>
            </a:r>
            <a:r>
              <a:rPr lang="en-US" sz="1800" dirty="0">
                <a:highlight>
                  <a:srgbClr val="FFFF00"/>
                </a:highlight>
              </a:rPr>
              <a:t>Autonomous</a:t>
            </a:r>
            <a:r>
              <a:rPr lang="en-US" sz="1800" dirty="0"/>
              <a:t> AI agent extends this by using AI techniques to update its internal knowledge and adapt to changing conditions. </a:t>
            </a:r>
            <a:r>
              <a:rPr lang="en-US" sz="1800" dirty="0">
                <a:highlight>
                  <a:srgbClr val="FFFF00"/>
                </a:highlight>
              </a:rPr>
              <a:t>Autonomous Agents</a:t>
            </a:r>
            <a:r>
              <a:rPr lang="en-US" sz="1800" dirty="0"/>
              <a:t> may use rules, logic, learned models, and tools to generate outputs (actions, decisions, or tasks) but must remain restricted from altering their assigned tasks.</a:t>
            </a:r>
            <a:endParaRPr lang="en-US" altLang="en-US" sz="1800" dirty="0"/>
          </a:p>
          <a:p>
            <a:r>
              <a:rPr lang="en-US" altLang="en-US" sz="1800" b="1" dirty="0"/>
              <a:t>Proposal 9:</a:t>
            </a:r>
            <a:r>
              <a:rPr lang="en-US" altLang="en-US" sz="1800" dirty="0"/>
              <a:t> </a:t>
            </a:r>
            <a:r>
              <a:rPr lang="en-US" sz="1800" dirty="0"/>
              <a:t>An </a:t>
            </a:r>
            <a:r>
              <a:rPr lang="en-US" sz="1800" dirty="0">
                <a:highlight>
                  <a:srgbClr val="FFFF00"/>
                </a:highlight>
              </a:rPr>
              <a:t>autonomous agent</a:t>
            </a:r>
            <a:r>
              <a:rPr lang="en-US" sz="1800" dirty="0"/>
              <a:t> can receive its tasks either from an </a:t>
            </a:r>
            <a:r>
              <a:rPr lang="en-US" sz="1800" dirty="0" err="1"/>
              <a:t>MnS</a:t>
            </a:r>
            <a:r>
              <a:rPr lang="en-US" sz="1800" dirty="0"/>
              <a:t> consumer or through interactions with other </a:t>
            </a:r>
            <a:r>
              <a:rPr lang="en-US" sz="1800" dirty="0">
                <a:highlight>
                  <a:srgbClr val="FFFF00"/>
                </a:highlight>
              </a:rPr>
              <a:t>autonomous agents</a:t>
            </a:r>
            <a:r>
              <a:rPr lang="en-US" sz="1800" dirty="0"/>
              <a:t>. An Intent Handling Function (IHF) may employ one or multiple </a:t>
            </a:r>
            <a:r>
              <a:rPr lang="en-US" sz="1800" dirty="0">
                <a:highlight>
                  <a:srgbClr val="FFFF00"/>
                </a:highlight>
              </a:rPr>
              <a:t>autonomous agents</a:t>
            </a:r>
            <a:r>
              <a:rPr lang="en-US" sz="1800" dirty="0"/>
              <a:t> to perform its functions</a:t>
            </a:r>
            <a:r>
              <a:rPr lang="en-US" altLang="en-US" sz="1800" dirty="0"/>
              <a:t>.</a:t>
            </a:r>
          </a:p>
          <a:p>
            <a:r>
              <a:rPr lang="en-US" altLang="en-US" sz="1800" b="1" dirty="0"/>
              <a:t>Proposal 10:</a:t>
            </a:r>
            <a:r>
              <a:rPr lang="en-US" altLang="en-US" sz="1800" dirty="0"/>
              <a:t> </a:t>
            </a:r>
            <a:r>
              <a:rPr lang="en-US" sz="1800" dirty="0"/>
              <a:t>An IHF receives intents describing desired outcomes and works to fulfill them by triggering appropriate actions. It can either act as a single </a:t>
            </a:r>
            <a:r>
              <a:rPr lang="en-US" sz="1800" dirty="0">
                <a:highlight>
                  <a:srgbClr val="FFFF00"/>
                </a:highlight>
              </a:rPr>
              <a:t>autonomous agent </a:t>
            </a:r>
            <a:r>
              <a:rPr lang="en-US" sz="1800" dirty="0"/>
              <a:t>or comprise multiple </a:t>
            </a:r>
            <a:r>
              <a:rPr lang="en-US" sz="1800" dirty="0">
                <a:highlight>
                  <a:srgbClr val="FFFF00"/>
                </a:highlight>
              </a:rPr>
              <a:t>autonomous agents </a:t>
            </a:r>
            <a:r>
              <a:rPr lang="en-US" sz="1800" dirty="0"/>
              <a:t>and may also coordinate other </a:t>
            </a:r>
            <a:r>
              <a:rPr lang="en-US" sz="1800" dirty="0">
                <a:highlight>
                  <a:srgbClr val="FFFF00"/>
                </a:highlight>
              </a:rPr>
              <a:t>autonomous agents </a:t>
            </a:r>
            <a:r>
              <a:rPr lang="en-US" sz="1800" dirty="0"/>
              <a:t>to achieve the intent.</a:t>
            </a:r>
            <a:endParaRPr lang="en-US" altLang="en-US" sz="1800" dirty="0"/>
          </a:p>
          <a:p>
            <a:r>
              <a:rPr lang="en-US" altLang="en-US" sz="1800" b="1" dirty="0"/>
              <a:t>Proposal 11: </a:t>
            </a:r>
            <a:r>
              <a:rPr lang="en-US" sz="1800" dirty="0"/>
              <a:t>A Closed Control Loop (CCL) monitors, analyzes, decides, and acts, and it may be realized as one or multiple </a:t>
            </a:r>
            <a:r>
              <a:rPr lang="en-US" sz="1800" dirty="0">
                <a:highlight>
                  <a:srgbClr val="FFFF00"/>
                </a:highlight>
              </a:rPr>
              <a:t>autonomous agents</a:t>
            </a:r>
            <a:r>
              <a:rPr lang="en-US" sz="1800" dirty="0"/>
              <a:t>.</a:t>
            </a: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DB98482345D4E96D29D2FF81F583D" ma:contentTypeVersion="14" ma:contentTypeDescription="Create a new document." ma:contentTypeScope="" ma:versionID="11dbcf9c05e47bc45cfc019eda348da5">
  <xsd:schema xmlns:xsd="http://www.w3.org/2001/XMLSchema" xmlns:xs="http://www.w3.org/2001/XMLSchema" xmlns:p="http://schemas.microsoft.com/office/2006/metadata/properties" xmlns:ns2="3ba6957d-a9a8-4f41-8172-bfeef4911de5" xmlns:ns3="e6e3f665-e8c2-4c0d-a4cd-935ea700b3b9" targetNamespace="http://schemas.microsoft.com/office/2006/metadata/properties" ma:root="true" ma:fieldsID="721dd7ed1ca520703f28285a7c79f852" ns2:_="" ns3:_="">
    <xsd:import namespace="3ba6957d-a9a8-4f41-8172-bfeef4911de5"/>
    <xsd:import namespace="e6e3f665-e8c2-4c0d-a4cd-935ea700b3b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_Flow_SignoffStatus" minOccurs="0"/>
                <xsd:element ref="ns2:Additionalinf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a6957d-a9a8-4f41-8172-bfeef4911d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_x0024_Resources_x003a_core_x002c_Signoff_Status">
      <xsd:simpleType>
        <xsd:restriction base="dms:Text"/>
      </xsd:simpleType>
    </xsd:element>
    <xsd:element name="Additionalinfo" ma:index="21" nillable="true" ma:displayName="Additional info" ma:format="Dropdown" ma:internalName="Additionalinfo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e3f665-e8c2-4c0d-a4cd-935ea700b3b9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1bb17b45-0fc3-4dfd-8d17-d7a441c478d4}" ma:internalName="TaxCatchAll" ma:showField="CatchAllData" ma:web="e6e3f665-e8c2-4c0d-a4cd-935ea700b3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e3f665-e8c2-4c0d-a4cd-935ea700b3b9" xsi:nil="true"/>
    <lcf76f155ced4ddcb4097134ff3c332f xmlns="3ba6957d-a9a8-4f41-8172-bfeef4911de5">
      <Terms xmlns="http://schemas.microsoft.com/office/infopath/2007/PartnerControls"/>
    </lcf76f155ced4ddcb4097134ff3c332f>
    <Additionalinfo xmlns="3ba6957d-a9a8-4f41-8172-bfeef4911de5" xsi:nil="true"/>
    <_Flow_SignoffStatus xmlns="3ba6957d-a9a8-4f41-8172-bfeef4911de5" xsi:nil="true"/>
  </documentManagement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426EC0-5E09-4CAE-BADA-A55827096D79}">
  <ds:schemaRefs>
    <ds:schemaRef ds:uri="3ba6957d-a9a8-4f41-8172-bfeef4911de5"/>
    <ds:schemaRef ds:uri="e6e3f665-e8c2-4c0d-a4cd-935ea700b3b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3ba6957d-a9a8-4f41-8172-bfeef4911de5"/>
    <ds:schemaRef ds:uri="e6e3f665-e8c2-4c0d-a4cd-935ea700b3b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774</Words>
  <Application>Microsoft Office PowerPoint</Application>
  <PresentationFormat>Widescreen</PresentationFormat>
  <Paragraphs>58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Agents, AI agents, Intents and CCLs</vt:lpstr>
      <vt:lpstr>Introduction</vt:lpstr>
      <vt:lpstr>Observations and Proposals</vt:lpstr>
      <vt:lpstr>Observations and Proposals</vt:lpstr>
      <vt:lpstr>For endorsement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2</cp:revision>
  <dcterms:created xsi:type="dcterms:W3CDTF">2010-02-05T13:52:04Z</dcterms:created>
  <dcterms:modified xsi:type="dcterms:W3CDTF">2025-11-21T02:41:18Z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0x010100380DB98482345D4E96D29D2FF81F583D</vt:lpwstr>
  </property>
  <property fmtid="{D5CDD505-2E9C-101B-9397-08002B2CF9AE}" pid="3" name="_dlc_DocIdItemGuid">
    <vt:lpwstr>09f554ed-93eb-463a-86b8-ed02b0610872</vt:lpwstr>
  </property>
  <property fmtid="{D5CDD505-2E9C-101B-9397-08002B2CF9AE}" pid="4" name="MediaServiceImageTags">
    <vt:lpwstr/>
  </property>
</Properties>
</file>