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modernComment_16C_0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6"/>
  </p:sldMasterIdLst>
  <p:notesMasterIdLst>
    <p:notesMasterId r:id="rId12"/>
  </p:notesMasterIdLst>
  <p:handoutMasterIdLst>
    <p:handoutMasterId r:id="rId13"/>
  </p:handoutMasterIdLst>
  <p:sldIdLst>
    <p:sldId id="341" r:id="rId7"/>
    <p:sldId id="363" r:id="rId8"/>
    <p:sldId id="364" r:id="rId9"/>
    <p:sldId id="366" r:id="rId10"/>
    <p:sldId id="365" r:id="rId1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4BDE4B-3FCE-D582-BE96-44C1232A6B64}" name="Anubhab 1. Banerjee (Nokia)" initials="A(" userId="S::anubhab.1.banerjee@nokia.com::2238952d-02ac-416c-9410-4b2f0213d4bd" providerId="AD"/>
  <p188:author id="{CE61EBC3-DB5C-5B12-114A-3D7B49002502}" name="Daniyal Awan (Nokia)" initials="DA" userId="S::daniyal.awan@nokia.com::eb16313a-99e2-424c-b28b-0bd12182909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76"/>
        <p:guide pos="21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omments/modernComment_16C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95531D4-11D5-4D6F-91CA-18AE7242D214}" authorId="{CE61EBC3-DB5C-5B12-114A-3D7B49002502}" status="resolved" created="2025-09-08T08:34:51.863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364"/>
      <ac:spMk id="7171" creationId="{8B215120-9330-4C24-86C0-93DB3C460B0D}"/>
      <ac:txMk cp="35">
        <ac:context len="567" hash="1740268703"/>
      </ac:txMk>
    </ac:txMkLst>
    <p188:pos x="9896707" y="2582824"/>
    <p188:txBody>
      <a:bodyPr/>
      <a:lstStyle/>
      <a:p>
        <a:r>
          <a:rPr lang="en-DE"/>
          <a:t>Revision needed as unclear</a:t>
        </a:r>
      </a:p>
    </p188:txBody>
  </p188:cm>
  <p188:cm id="{34F00C18-E7EB-4F4E-95A4-9EB44D4349AE}" authorId="{564BDE4B-3FCE-D582-BE96-44C1232A6B64}" status="resolved" created="2025-09-15T13:19:37.990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364"/>
      <ac:spMk id="7171" creationId="{8B215120-9330-4C24-86C0-93DB3C460B0D}"/>
      <ac:txMk cp="0">
        <ac:context len="567" hash="1740268703"/>
      </ac:txMk>
    </ac:txMkLst>
    <p188:pos x="4701152" y="284135"/>
    <p188:txBody>
      <a:bodyPr/>
      <a:lstStyle/>
      <a:p>
        <a:r>
          <a:rPr lang="en-US"/>
          <a:t>too controversial</a:t>
        </a:r>
      </a:p>
    </p188:txBody>
  </p188:cm>
  <p188:cm id="{3E718838-B287-4D5F-9072-9AFCDB69B746}" authorId="{564BDE4B-3FCE-D582-BE96-44C1232A6B64}" status="resolved" created="2025-09-15T13:20:05.211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364"/>
      <ac:spMk id="7171" creationId="{8B215120-9330-4C24-86C0-93DB3C460B0D}"/>
      <ac:txMk cp="28">
        <ac:context len="567" hash="1740268703"/>
      </ac:txMk>
    </ac:txMkLst>
    <p188:pos x="3564610" y="632847"/>
    <p188:txBody>
      <a:bodyPr/>
      <a:lstStyle/>
      <a:p>
        <a:r>
          <a:rPr lang="en-US"/>
          <a:t>'automation' or 'autonomous'?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8339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sz="1200" b="1" i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TSG-SA5 Meeting #163</a:t>
            </a:r>
          </a:p>
          <a:p>
            <a:r>
              <a:rPr lang="en-GB" sz="1200" b="1" i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Wuhan, China, October 2025</a:t>
            </a:r>
            <a:endParaRPr lang="sv-SE" altLang="en-US" sz="1200" b="1" i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sz="1200" b="1" i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S5-254641</a:t>
            </a:r>
            <a:r>
              <a:rPr lang="sv-SE" altLang="en-US" sz="1200" b="1" i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microsoft.com/office/2018/10/relationships/comments" Target="../comments/modernComment_16C_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2551398"/>
            <a:ext cx="9495007" cy="1230491"/>
          </a:xfrm>
        </p:spPr>
        <p:txBody>
          <a:bodyPr/>
          <a:lstStyle/>
          <a:p>
            <a:pPr eaLnBrk="1" hangingPunct="1"/>
            <a:r>
              <a:rPr lang="en-US" altLang="en-US" dirty="0"/>
              <a:t>Intents, Goals and Autonomous Agents</a:t>
            </a: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Stephen Mwanje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/>
              <a:t>Nokia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Introduction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92719" cy="4085473"/>
          </a:xfrm>
        </p:spPr>
        <p:txBody>
          <a:bodyPr/>
          <a:lstStyle/>
          <a:p>
            <a:r>
              <a:rPr lang="en-US" altLang="en-US" sz="1800" dirty="0"/>
              <a:t>In SA5#162, </a:t>
            </a:r>
            <a:r>
              <a:rPr lang="en-US" altLang="en-US" sz="1800" dirty="0" err="1"/>
              <a:t>pCR</a:t>
            </a:r>
            <a:r>
              <a:rPr lang="en-US" altLang="en-US" sz="1800" dirty="0"/>
              <a:t> S5-253529 proposed to break down the intent utility function into prioritized weighted targets. </a:t>
            </a:r>
          </a:p>
          <a:p>
            <a:r>
              <a:rPr lang="en-US" altLang="en-US" sz="1800" dirty="0"/>
              <a:t>However, the weighting of specific outcomes and their relative priority is also part of intent-handling which provides requirements to be accomplished by the entities supporting the intent handler</a:t>
            </a:r>
          </a:p>
          <a:p>
            <a:r>
              <a:rPr lang="en-US" altLang="en-US" sz="1800" dirty="0"/>
              <a:t>In 6G we plan to study Agents, Intent-driven management, and CCLs - All three are conceptually related functionalities</a:t>
            </a:r>
          </a:p>
          <a:p>
            <a:r>
              <a:rPr lang="en-US" altLang="en-US" sz="1800" dirty="0"/>
              <a:t>The work on Agent should leverage existing concepts – </a:t>
            </a:r>
            <a:r>
              <a:rPr lang="en-US" altLang="en-US" sz="1800" b="1" dirty="0"/>
              <a:t>as a starting point</a:t>
            </a:r>
          </a:p>
          <a:p>
            <a:r>
              <a:rPr lang="en-US" altLang="en-US" sz="1800" b="1" dirty="0"/>
              <a:t>But clarity is required on how they are related.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Observations and Proposals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4" y="1868487"/>
            <a:ext cx="6078726" cy="4358353"/>
          </a:xfrm>
        </p:spPr>
        <p:txBody>
          <a:bodyPr/>
          <a:lstStyle/>
          <a:p>
            <a:r>
              <a:rPr lang="en-US" altLang="en-US" sz="1800" b="1" dirty="0"/>
              <a:t>Observation 1: </a:t>
            </a:r>
            <a:r>
              <a:rPr lang="en-US" altLang="en-US" sz="1800" dirty="0"/>
              <a:t>An Agent needs a </a:t>
            </a:r>
            <a:r>
              <a:rPr lang="en-US" altLang="en-US" sz="1800" b="1" i="1" dirty="0"/>
              <a:t>mechanism</a:t>
            </a:r>
            <a:r>
              <a:rPr lang="en-US" altLang="en-US" sz="1800" dirty="0"/>
              <a:t> to derive appropriate actions and execute them.</a:t>
            </a:r>
          </a:p>
          <a:p>
            <a:pPr lvl="1"/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The agent is similar to a CCL in the functionality of observing network state, deriving actions and executing actions</a:t>
            </a:r>
          </a:p>
          <a:p>
            <a:pPr lvl="1"/>
            <a:r>
              <a:rPr lang="en-US" altLang="en-US" sz="1800" b="1" dirty="0"/>
              <a:t>Proposal 1: </a:t>
            </a:r>
            <a:r>
              <a:rPr lang="en-US" altLang="en-US" sz="1800" dirty="0"/>
              <a:t>The definition of agent should start from CCL as a building block</a:t>
            </a:r>
          </a:p>
          <a:p>
            <a:pPr lvl="1"/>
            <a:endParaRPr lang="en-US" altLang="en-US" sz="1800" dirty="0"/>
          </a:p>
          <a:p>
            <a:pPr marL="228600" lvl="1">
              <a:spcBef>
                <a:spcPts val="1000"/>
              </a:spcBef>
              <a:buBlip>
                <a:blip r:embed="rId3"/>
              </a:buBlip>
            </a:pPr>
            <a:r>
              <a:rPr lang="en-US" altLang="en-US" sz="1800" b="1" dirty="0"/>
              <a:t>Observation 2: </a:t>
            </a:r>
            <a:r>
              <a:rPr lang="en-US" altLang="en-US" sz="1800" dirty="0"/>
              <a:t>An Agent needs to have intelligence with which to plan its constituent functionality (tools) </a:t>
            </a:r>
            <a:r>
              <a:rPr lang="en-US" altLang="en-US" sz="1800" dirty="0">
                <a:sym typeface="Wingdings" panose="05000000000000000000" pitchFamily="2" charset="2"/>
              </a:rPr>
              <a:t></a:t>
            </a:r>
            <a:r>
              <a:rPr lang="en-US" altLang="en-US" sz="1800" dirty="0"/>
              <a:t> A the agent may utilize AI/ML or other resources of 3GPP management system </a:t>
            </a:r>
          </a:p>
          <a:p>
            <a:pPr marL="228600" lvl="1">
              <a:spcBef>
                <a:spcPts val="1000"/>
              </a:spcBef>
              <a:buBlip>
                <a:blip r:embed="rId3"/>
              </a:buBlip>
            </a:pPr>
            <a:r>
              <a:rPr lang="en-US" altLang="en-US" sz="1800" b="1" dirty="0"/>
              <a:t>Proposal 2: </a:t>
            </a:r>
            <a:r>
              <a:rPr lang="en-US" altLang="en-US" sz="1800" dirty="0"/>
              <a:t>An agent is a combination of a CCL with some intelligence or an intelligent CCL</a:t>
            </a:r>
          </a:p>
          <a:p>
            <a:pPr marL="228600" lvl="1">
              <a:spcBef>
                <a:spcPts val="1000"/>
              </a:spcBef>
              <a:buBlip>
                <a:blip r:embed="rId3"/>
              </a:buBlip>
            </a:pPr>
            <a:endParaRPr lang="en-US" altLang="en-US" sz="1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10A1E1-1E75-4461-6574-549BB3D148C1}"/>
              </a:ext>
            </a:extLst>
          </p:cNvPr>
          <p:cNvSpPr txBox="1"/>
          <p:nvPr/>
        </p:nvSpPr>
        <p:spPr>
          <a:xfrm>
            <a:off x="8311412" y="4388488"/>
            <a:ext cx="32405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Fig. 1: Agents &amp; CCLs (evolution of 5G Rel. 19)</a:t>
            </a:r>
            <a:endParaRPr kumimoji="0" lang="en-DE" sz="9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969B22E-012F-2085-6CBB-003766879B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7141" y="3474022"/>
            <a:ext cx="2903044" cy="82505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82AEB02-3243-A81E-6FEF-62B633C22A8D}"/>
              </a:ext>
            </a:extLst>
          </p:cNvPr>
          <p:cNvSpPr txBox="1"/>
          <p:nvPr/>
        </p:nvSpPr>
        <p:spPr>
          <a:xfrm>
            <a:off x="7849626" y="3153221"/>
            <a:ext cx="3630559" cy="805797"/>
          </a:xfrm>
          <a:prstGeom prst="rect">
            <a:avLst/>
          </a:prstGeom>
          <a:noFill/>
          <a:ln w="3175">
            <a:solidFill>
              <a:schemeClr val="tx2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endParaRPr kumimoji="0" lang="en-DE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918BBB4-7248-5876-FF85-5B57FF5E7A35}"/>
              </a:ext>
            </a:extLst>
          </p:cNvPr>
          <p:cNvSpPr txBox="1"/>
          <p:nvPr/>
        </p:nvSpPr>
        <p:spPr>
          <a:xfrm>
            <a:off x="8052350" y="3778508"/>
            <a:ext cx="360616" cy="17174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Agent</a:t>
            </a:r>
            <a:endParaRPr kumimoji="0" lang="en-DE" sz="10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24" name="Thought Bubble: Cloud 23">
            <a:extLst>
              <a:ext uri="{FF2B5EF4-FFF2-40B4-BE49-F238E27FC236}">
                <a16:creationId xmlns:a16="http://schemas.microsoft.com/office/drawing/2014/main" id="{1ABE7CA6-AA90-5660-B595-D03B4B26C66E}"/>
              </a:ext>
            </a:extLst>
          </p:cNvPr>
          <p:cNvSpPr/>
          <p:nvPr/>
        </p:nvSpPr>
        <p:spPr>
          <a:xfrm>
            <a:off x="7868602" y="3295193"/>
            <a:ext cx="661919" cy="340653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DE" sz="120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D2C666A-F3AD-4799-32D8-592E2431C9E0}"/>
              </a:ext>
            </a:extLst>
          </p:cNvPr>
          <p:cNvCxnSpPr>
            <a:cxnSpLocks/>
          </p:cNvCxnSpPr>
          <p:nvPr/>
        </p:nvCxnSpPr>
        <p:spPr>
          <a:xfrm>
            <a:off x="7148617" y="3510119"/>
            <a:ext cx="646992" cy="0"/>
          </a:xfrm>
          <a:prstGeom prst="straightConnector1">
            <a:avLst/>
          </a:prstGeom>
          <a:ln w="635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8493EEF-24FF-06A9-34D6-33D7515CB18B}"/>
              </a:ext>
            </a:extLst>
          </p:cNvPr>
          <p:cNvSpPr txBox="1"/>
          <p:nvPr/>
        </p:nvSpPr>
        <p:spPr>
          <a:xfrm>
            <a:off x="7945764" y="3402400"/>
            <a:ext cx="600889" cy="193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intelligence</a:t>
            </a:r>
            <a:endParaRPr kumimoji="0" lang="en-DE" sz="8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CE87C15-D839-B71E-1046-A4FF6C46C2B7}"/>
              </a:ext>
            </a:extLst>
          </p:cNvPr>
          <p:cNvSpPr txBox="1"/>
          <p:nvPr/>
        </p:nvSpPr>
        <p:spPr>
          <a:xfrm>
            <a:off x="9515521" y="3372090"/>
            <a:ext cx="959072" cy="17174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800" i="1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Closed control loop</a:t>
            </a:r>
            <a:endParaRPr kumimoji="0" lang="en-DE" sz="80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1AE3C0E-BE34-EB7F-2A92-3969CBF439AF}"/>
              </a:ext>
            </a:extLst>
          </p:cNvPr>
          <p:cNvCxnSpPr>
            <a:cxnSpLocks/>
          </p:cNvCxnSpPr>
          <p:nvPr/>
        </p:nvCxnSpPr>
        <p:spPr>
          <a:xfrm flipH="1">
            <a:off x="7117100" y="3624995"/>
            <a:ext cx="646992" cy="0"/>
          </a:xfrm>
          <a:prstGeom prst="straightConnector1">
            <a:avLst/>
          </a:prstGeom>
          <a:noFill/>
          <a:ln w="6350" cap="flat" cmpd="sng" algn="ctr">
            <a:solidFill>
              <a:srgbClr val="666666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DBE5063-9D43-465B-73C5-58C4A580840F}"/>
              </a:ext>
            </a:extLst>
          </p:cNvPr>
          <p:cNvSpPr txBox="1"/>
          <p:nvPr/>
        </p:nvSpPr>
        <p:spPr>
          <a:xfrm>
            <a:off x="6995613" y="3657864"/>
            <a:ext cx="932752" cy="1148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Output= Reports/insights</a:t>
            </a:r>
            <a:endParaRPr kumimoji="0" lang="en-DE" sz="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69AD8A0-E9E9-F4C9-2F54-1FF475CC6897}"/>
              </a:ext>
            </a:extLst>
          </p:cNvPr>
          <p:cNvSpPr txBox="1"/>
          <p:nvPr/>
        </p:nvSpPr>
        <p:spPr>
          <a:xfrm>
            <a:off x="7263995" y="3329205"/>
            <a:ext cx="444350" cy="3400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Input?</a:t>
            </a:r>
            <a:endParaRPr kumimoji="0" lang="en-DE" sz="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6C60268-8D9F-A415-3876-48892E18269E}"/>
              </a:ext>
            </a:extLst>
          </p:cNvPr>
          <p:cNvSpPr/>
          <p:nvPr/>
        </p:nvSpPr>
        <p:spPr>
          <a:xfrm>
            <a:off x="9557799" y="4016058"/>
            <a:ext cx="651075" cy="2208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CD3B5D5-2B02-D64F-A7FF-471B858857D0}"/>
              </a:ext>
            </a:extLst>
          </p:cNvPr>
          <p:cNvSpPr txBox="1"/>
          <p:nvPr/>
        </p:nvSpPr>
        <p:spPr>
          <a:xfrm>
            <a:off x="9515521" y="4027239"/>
            <a:ext cx="73913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/>
              <a:t>Managed entity</a:t>
            </a:r>
            <a:endParaRPr lang="en-DE" sz="600"/>
          </a:p>
        </p:txBody>
      </p:sp>
    </p:spTree>
  </p:cSld>
  <p:clrMapOvr>
    <a:masterClrMapping/>
  </p:clrMapOvr>
  <p:transition>
    <p:wipe dir="r"/>
  </p:transition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DCB2F-1F40-6E93-9071-D94C208BD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CA8DABE7-4A49-B66A-9445-F8CE112B1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Observations and Proposals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F54C69BB-C39B-EAD3-DA27-EEB03276C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5" y="1868487"/>
            <a:ext cx="7005274" cy="4358353"/>
          </a:xfrm>
        </p:spPr>
        <p:txBody>
          <a:bodyPr/>
          <a:lstStyle/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en-US" sz="1800" b="1" dirty="0"/>
              <a:t>Observation 3: </a:t>
            </a:r>
            <a:r>
              <a:rPr lang="en-US" altLang="en-US" sz="1800" dirty="0"/>
              <a:t>An intent handler takes input in form of an intent but no execution function is assumed for the intent handler</a:t>
            </a:r>
          </a:p>
          <a:p>
            <a:pPr lvl="1"/>
            <a:r>
              <a:rPr lang="en-US" altLang="en-US" sz="1800" b="1" dirty="0"/>
              <a:t>Proposal 2: </a:t>
            </a:r>
            <a:r>
              <a:rPr lang="en-US" altLang="en-US" sz="1800" dirty="0"/>
              <a:t>An agent cannot be equivalent to an intent handler</a:t>
            </a:r>
          </a:p>
          <a:p>
            <a:pPr lvl="1"/>
            <a:r>
              <a:rPr lang="en-US" altLang="en-US" sz="1800" b="1" dirty="0"/>
              <a:t>Proposal 3: </a:t>
            </a:r>
            <a:r>
              <a:rPr lang="en-US" altLang="en-US" sz="1800" dirty="0"/>
              <a:t>Like a CCL, an agent (i.e., intelligent CCL) is an example entity that supports an intent handler in fulfilling intents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endParaRPr lang="en-US" altLang="en-US" sz="1800" dirty="0"/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en-US" sz="1800" b="1" dirty="0"/>
              <a:t>Observation 4: </a:t>
            </a:r>
            <a:r>
              <a:rPr lang="en-US" altLang="en-US" sz="1800" dirty="0"/>
              <a:t>An Agent needs to take an input defining what the agent must achieve. The input cannot be the same as intent, otherwise the two become equivalent.</a:t>
            </a:r>
          </a:p>
          <a:p>
            <a:pPr lvl="1"/>
            <a:r>
              <a:rPr lang="en-US" altLang="en-US" sz="1800" b="1" dirty="0"/>
              <a:t>Proposal 4: </a:t>
            </a:r>
            <a:r>
              <a:rPr lang="en-US" altLang="en-US" sz="1800" dirty="0"/>
              <a:t>The Agent exposes a service different from an intents → Can be called an agent control MnS,</a:t>
            </a:r>
          </a:p>
          <a:p>
            <a:pPr lvl="1"/>
            <a:r>
              <a:rPr lang="en-US" altLang="en-US" sz="1800" b="1" dirty="0"/>
              <a:t>Proposal 5: </a:t>
            </a:r>
            <a:r>
              <a:rPr lang="en-US" altLang="en-US" sz="1800" dirty="0"/>
              <a:t>The input to an Agent should be content derived by the intent handler → Can be called goals or tasks,</a:t>
            </a:r>
          </a:p>
          <a:p>
            <a:pPr lvl="1"/>
            <a:r>
              <a:rPr lang="en-US" altLang="en-US" sz="1800" b="1" dirty="0"/>
              <a:t>Proposal 6: </a:t>
            </a:r>
            <a:r>
              <a:rPr lang="en-US" altLang="en-US" sz="1800" dirty="0"/>
              <a:t>The goals or tasks provided as input to CCLs or agents are the detailed target descriptions derived from intents.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0F4ED2-E8D8-4475-3B88-10F1A70F5EC3}"/>
              </a:ext>
            </a:extLst>
          </p:cNvPr>
          <p:cNvSpPr txBox="1"/>
          <p:nvPr/>
        </p:nvSpPr>
        <p:spPr>
          <a:xfrm>
            <a:off x="8826155" y="4275313"/>
            <a:ext cx="27257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Fig. 2: Possible E2E implementation</a:t>
            </a:r>
            <a:endParaRPr kumimoji="0" lang="en-DE" sz="9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3F323C7-DE38-F77B-FED3-B10FB368BE5D}"/>
              </a:ext>
            </a:extLst>
          </p:cNvPr>
          <p:cNvSpPr txBox="1"/>
          <p:nvPr/>
        </p:nvSpPr>
        <p:spPr>
          <a:xfrm rot="5400000">
            <a:off x="10020541" y="3574528"/>
            <a:ext cx="992071" cy="2006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>
            <a:noAutofit/>
          </a:bodyPr>
          <a:lstStyle/>
          <a:p>
            <a:pPr marL="0" marR="0" indent="0" algn="ctr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Agent Control MnS</a:t>
            </a:r>
          </a:p>
          <a:p>
            <a:pPr marL="0" marR="0" indent="0" algn="ctr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endParaRPr kumimoji="0" lang="en-DE" sz="1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86AEF9E-6014-7396-8811-AC24F84FC15F}"/>
              </a:ext>
            </a:extLst>
          </p:cNvPr>
          <p:cNvCxnSpPr>
            <a:cxnSpLocks/>
          </p:cNvCxnSpPr>
          <p:nvPr/>
        </p:nvCxnSpPr>
        <p:spPr>
          <a:xfrm>
            <a:off x="9645055" y="3645983"/>
            <a:ext cx="646992" cy="0"/>
          </a:xfrm>
          <a:prstGeom prst="straightConnector1">
            <a:avLst/>
          </a:prstGeom>
          <a:ln w="6350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1CACE9-4297-A9BE-CBB2-997CBD01681B}"/>
              </a:ext>
            </a:extLst>
          </p:cNvPr>
          <p:cNvCxnSpPr>
            <a:cxnSpLocks/>
          </p:cNvCxnSpPr>
          <p:nvPr/>
        </p:nvCxnSpPr>
        <p:spPr>
          <a:xfrm flipH="1">
            <a:off x="9598171" y="3780623"/>
            <a:ext cx="646992" cy="5281"/>
          </a:xfrm>
          <a:prstGeom prst="straightConnector1">
            <a:avLst/>
          </a:prstGeom>
          <a:noFill/>
          <a:ln w="6350" cap="flat" cmpd="sng" algn="ctr">
            <a:solidFill>
              <a:srgbClr val="666666"/>
            </a:solidFill>
            <a:prstDash val="dash"/>
            <a:miter lim="800000"/>
            <a:tailEnd type="triangle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AC0B3C0-46A0-22CE-9E06-FAF559C4EA7B}"/>
              </a:ext>
            </a:extLst>
          </p:cNvPr>
          <p:cNvSpPr txBox="1"/>
          <p:nvPr/>
        </p:nvSpPr>
        <p:spPr>
          <a:xfrm>
            <a:off x="9548211" y="3845185"/>
            <a:ext cx="881024" cy="11097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Reports/insights</a:t>
            </a:r>
            <a:endParaRPr kumimoji="0" lang="en-DE" sz="9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4E8084-3F94-204E-5999-5CA392366EE9}"/>
              </a:ext>
            </a:extLst>
          </p:cNvPr>
          <p:cNvSpPr txBox="1"/>
          <p:nvPr/>
        </p:nvSpPr>
        <p:spPr>
          <a:xfrm>
            <a:off x="7944163" y="3462857"/>
            <a:ext cx="932752" cy="49739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lang="en-GB" sz="800" dirty="0">
                <a:solidFill>
                  <a:schemeClr val="tx2"/>
                </a:solidFill>
                <a:latin typeface="Nokia Pure Text Light"/>
              </a:rPr>
              <a:t>E2E Automation Requirement: </a:t>
            </a:r>
            <a:r>
              <a:rPr lang="en-GB" sz="800" dirty="0">
                <a:solidFill>
                  <a:schemeClr val="accent1"/>
                </a:solidFill>
              </a:rPr>
              <a:t>Intents from consumer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6119E2-9451-EE75-5D6C-A385FD7CE506}"/>
              </a:ext>
            </a:extLst>
          </p:cNvPr>
          <p:cNvSpPr txBox="1"/>
          <p:nvPr/>
        </p:nvSpPr>
        <p:spPr>
          <a:xfrm>
            <a:off x="9206613" y="3807387"/>
            <a:ext cx="190133" cy="1865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lang="en-GB" sz="1200">
                <a:solidFill>
                  <a:schemeClr val="bg1"/>
                </a:solidFill>
                <a:latin typeface="Nokia Pure Text Light"/>
              </a:rPr>
              <a:t>AE</a:t>
            </a:r>
            <a:endParaRPr kumimoji="0" lang="en-DE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27B337-AB9F-1960-5C8B-4A84ECD0378C}"/>
              </a:ext>
            </a:extLst>
          </p:cNvPr>
          <p:cNvSpPr/>
          <p:nvPr/>
        </p:nvSpPr>
        <p:spPr>
          <a:xfrm>
            <a:off x="9008497" y="3175000"/>
            <a:ext cx="456727" cy="968205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DE" sz="1200">
              <a:solidFill>
                <a:schemeClr val="tx2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5979C1-AE41-A458-5C48-8E72C1066900}"/>
              </a:ext>
            </a:extLst>
          </p:cNvPr>
          <p:cNvSpPr txBox="1"/>
          <p:nvPr/>
        </p:nvSpPr>
        <p:spPr>
          <a:xfrm>
            <a:off x="9036059" y="3569698"/>
            <a:ext cx="514129" cy="1865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lang="en-GB" sz="900" i="1">
                <a:solidFill>
                  <a:schemeClr val="tx2"/>
                </a:solidFill>
                <a:latin typeface="Nokia Pure Text Light"/>
              </a:rPr>
              <a:t>Intent handler</a:t>
            </a:r>
            <a:endParaRPr kumimoji="0" lang="en-DE" sz="9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E714044-FAD3-278B-D6D2-6181FC81EEDD}"/>
              </a:ext>
            </a:extLst>
          </p:cNvPr>
          <p:cNvCxnSpPr>
            <a:cxnSpLocks/>
            <a:endCxn id="27" idx="1"/>
          </p:cNvCxnSpPr>
          <p:nvPr/>
        </p:nvCxnSpPr>
        <p:spPr>
          <a:xfrm flipV="1">
            <a:off x="8639305" y="3662984"/>
            <a:ext cx="396754" cy="0"/>
          </a:xfrm>
          <a:prstGeom prst="straightConnector1">
            <a:avLst/>
          </a:prstGeom>
          <a:ln w="3175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954E55D-4A6D-86CA-A711-5A977B754DD7}"/>
              </a:ext>
            </a:extLst>
          </p:cNvPr>
          <p:cNvSpPr txBox="1"/>
          <p:nvPr/>
        </p:nvSpPr>
        <p:spPr>
          <a:xfrm>
            <a:off x="10646020" y="3175000"/>
            <a:ext cx="1008026" cy="992071"/>
          </a:xfrm>
          <a:prstGeom prst="rect">
            <a:avLst/>
          </a:prstGeom>
          <a:noFill/>
          <a:ln w="3175">
            <a:solidFill>
              <a:schemeClr val="tx2"/>
            </a:solidFill>
            <a:prstDash val="sysDash"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endParaRPr kumimoji="0" lang="en-DE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C9FC15-A954-5C7E-F311-02E202C1BC2C}"/>
              </a:ext>
            </a:extLst>
          </p:cNvPr>
          <p:cNvSpPr txBox="1"/>
          <p:nvPr/>
        </p:nvSpPr>
        <p:spPr>
          <a:xfrm>
            <a:off x="10599571" y="3462545"/>
            <a:ext cx="1105275" cy="37169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pPr algn="ctr" defTabSz="180000" eaLnBrk="1" fontAlgn="auto" hangingPunct="1">
              <a:spcBef>
                <a:spcPts val="0"/>
              </a:spcBef>
              <a:spcAft>
                <a:spcPts val="300"/>
              </a:spcAft>
              <a:tabLst>
                <a:tab pos="180000" algn="l"/>
              </a:tabLst>
            </a:pPr>
            <a:r>
              <a:rPr lang="en-GB" sz="1000" b="1" dirty="0">
                <a:solidFill>
                  <a:schemeClr val="tx2"/>
                </a:solidFill>
                <a:latin typeface="Nokia Pure Text Light"/>
                <a:cs typeface="+mn-cs"/>
              </a:rPr>
              <a:t>Agent </a:t>
            </a:r>
          </a:p>
          <a:p>
            <a:pPr algn="ctr" defTabSz="180000" eaLnBrk="1" fontAlgn="auto" hangingPunct="1">
              <a:spcBef>
                <a:spcPts val="0"/>
              </a:spcBef>
              <a:spcAft>
                <a:spcPts val="300"/>
              </a:spcAft>
              <a:tabLst>
                <a:tab pos="180000" algn="l"/>
              </a:tabLst>
            </a:pPr>
            <a:r>
              <a:rPr lang="en-GB" sz="1000" b="1" dirty="0">
                <a:solidFill>
                  <a:schemeClr val="tx2"/>
                </a:solidFill>
                <a:latin typeface="Nokia Pure Text Light"/>
                <a:cs typeface="+mn-cs"/>
              </a:rPr>
              <a:t>(</a:t>
            </a:r>
            <a:r>
              <a:rPr lang="en-US" altLang="en-US" sz="1000" b="1" dirty="0">
                <a:solidFill>
                  <a:schemeClr val="tx2"/>
                </a:solidFill>
                <a:latin typeface="Nokia Pure Text Light"/>
                <a:cs typeface="+mn-cs"/>
              </a:rPr>
              <a:t>intelligent CCL</a:t>
            </a:r>
            <a:r>
              <a:rPr lang="en-US" altLang="en-US" sz="1000" dirty="0"/>
              <a:t>)</a:t>
            </a:r>
            <a:endParaRPr kumimoji="0" lang="en-DE" sz="1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4DFE098-C945-FAB9-4C4E-8F7ACED93F89}"/>
              </a:ext>
            </a:extLst>
          </p:cNvPr>
          <p:cNvSpPr txBox="1"/>
          <p:nvPr/>
        </p:nvSpPr>
        <p:spPr>
          <a:xfrm>
            <a:off x="9597512" y="3294725"/>
            <a:ext cx="742078" cy="3141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goals/tasks/..</a:t>
            </a:r>
            <a:endParaRPr kumimoji="0" lang="en-DE" sz="9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512301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For endorsement 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999" y="1920240"/>
            <a:ext cx="6670040" cy="4196079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dirty="0"/>
              <a:t>The group is requested to endorse the following proposals and related end-to-end figure (Fig. 3) </a:t>
            </a:r>
          </a:p>
          <a:p>
            <a:r>
              <a:rPr lang="en-US" altLang="en-US" sz="1800" b="1" dirty="0"/>
              <a:t>Proposal 1: </a:t>
            </a:r>
            <a:r>
              <a:rPr lang="en-US" altLang="en-US" sz="1800" dirty="0"/>
              <a:t>The definition of agent starts with CCL as a building block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en-US" sz="1800" b="1" dirty="0"/>
              <a:t>Proposal 2: </a:t>
            </a:r>
            <a:r>
              <a:rPr lang="en-US" altLang="en-US" sz="1800" dirty="0"/>
              <a:t>An agent cannot be equivalent to an intent handler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en-US" sz="1800" b="1" dirty="0"/>
              <a:t>Proposal 3: </a:t>
            </a:r>
            <a:r>
              <a:rPr lang="en-US" altLang="en-US" sz="1800" dirty="0"/>
              <a:t>An agent is an example entity that supports an intent handler in fulfilling intents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en-US" sz="1800" b="1" dirty="0"/>
              <a:t>Proposal 4: </a:t>
            </a:r>
            <a:r>
              <a:rPr lang="en-US" altLang="en-US" sz="1800" dirty="0"/>
              <a:t>The Agent exposes a service different from an intents → Can be called an agent control MnS,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en-US" sz="1800" b="1" dirty="0"/>
              <a:t>Proposal 5: </a:t>
            </a:r>
            <a:r>
              <a:rPr lang="en-US" altLang="en-US" sz="1800" dirty="0"/>
              <a:t>The Agent control input can be derived by an intent handler </a:t>
            </a:r>
            <a:r>
              <a:rPr lang="en-US" altLang="en-US" sz="1800" dirty="0">
                <a:sym typeface="Wingdings" panose="05000000000000000000" pitchFamily="2" charset="2"/>
              </a:rPr>
              <a:t> </a:t>
            </a:r>
            <a:r>
              <a:rPr lang="en-US" altLang="en-US" sz="1800" dirty="0"/>
              <a:t>can be called goals or tasks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en-US" sz="1800" b="1" dirty="0"/>
              <a:t>Proposal 6: </a:t>
            </a:r>
            <a:r>
              <a:rPr lang="en-US" altLang="en-US" sz="1800" dirty="0"/>
              <a:t>The goals or tasks provided as input to CCLs or agents are the detailed target descriptions derived from intents.</a:t>
            </a:r>
          </a:p>
          <a:p>
            <a:pPr marL="893763" lvl="2"/>
            <a:r>
              <a:rPr lang="en-US" altLang="en-US" sz="1800" dirty="0"/>
              <a:t>The definitions of goals and tasks are </a:t>
            </a:r>
            <a:r>
              <a:rPr lang="en-US" altLang="en-US" sz="1800" dirty="0">
                <a:solidFill>
                  <a:srgbClr val="FF0000"/>
                </a:solidFill>
              </a:rPr>
              <a:t>FFS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5BA2C0-DFDD-9460-4C62-D84AA133A9AE}"/>
              </a:ext>
            </a:extLst>
          </p:cNvPr>
          <p:cNvSpPr txBox="1"/>
          <p:nvPr/>
        </p:nvSpPr>
        <p:spPr>
          <a:xfrm>
            <a:off x="7963512" y="6378433"/>
            <a:ext cx="27257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Fig. 2: Possible E2E implementation</a:t>
            </a:r>
            <a:endParaRPr kumimoji="0" lang="en-DE" sz="9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27E41C-9A4C-2CE9-AD1E-578ADBB2C35B}"/>
              </a:ext>
            </a:extLst>
          </p:cNvPr>
          <p:cNvSpPr txBox="1"/>
          <p:nvPr/>
        </p:nvSpPr>
        <p:spPr>
          <a:xfrm>
            <a:off x="9317257" y="3551048"/>
            <a:ext cx="992071" cy="2006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>
            <a:noAutofit/>
          </a:bodyPr>
          <a:lstStyle/>
          <a:p>
            <a:pPr marL="0" marR="0" indent="0" algn="ctr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Agent Control MnS</a:t>
            </a:r>
          </a:p>
          <a:p>
            <a:pPr marL="0" marR="0" indent="0" algn="ctr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endParaRPr kumimoji="0" lang="en-DE" sz="105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8D1302-9675-8BEC-4615-D0FCDB84D3F1}"/>
              </a:ext>
            </a:extLst>
          </p:cNvPr>
          <p:cNvSpPr txBox="1"/>
          <p:nvPr/>
        </p:nvSpPr>
        <p:spPr>
          <a:xfrm>
            <a:off x="9913485" y="1920240"/>
            <a:ext cx="1330554" cy="3941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lang="en-GB" sz="900" dirty="0">
                <a:solidFill>
                  <a:schemeClr val="tx2"/>
                </a:solidFill>
                <a:latin typeface="Nokia Pure Text Light"/>
              </a:rPr>
              <a:t>E2E Automation Requirements: </a:t>
            </a:r>
            <a:r>
              <a:rPr lang="en-GB" sz="900" dirty="0">
                <a:solidFill>
                  <a:schemeClr val="accent1"/>
                </a:solidFill>
              </a:rPr>
              <a:t>Intents from consumer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402301-607E-30C9-FEE5-04491982794D}"/>
              </a:ext>
            </a:extLst>
          </p:cNvPr>
          <p:cNvSpPr txBox="1"/>
          <p:nvPr/>
        </p:nvSpPr>
        <p:spPr>
          <a:xfrm>
            <a:off x="8075266" y="5461340"/>
            <a:ext cx="190133" cy="1865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lang="en-GB" sz="1400">
                <a:solidFill>
                  <a:schemeClr val="bg1"/>
                </a:solidFill>
                <a:latin typeface="Nokia Pure Text Light"/>
              </a:rPr>
              <a:t>AE</a:t>
            </a:r>
            <a:endParaRPr kumimoji="0" lang="en-DE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45904A-5527-C3C9-87C0-33C2D443DA3B}"/>
              </a:ext>
            </a:extLst>
          </p:cNvPr>
          <p:cNvSpPr/>
          <p:nvPr/>
        </p:nvSpPr>
        <p:spPr>
          <a:xfrm>
            <a:off x="9206534" y="2570148"/>
            <a:ext cx="1250437" cy="45652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DE" sz="1400">
              <a:solidFill>
                <a:schemeClr val="tx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E242CB-5390-FDF2-6FD4-884A776039E3}"/>
              </a:ext>
            </a:extLst>
          </p:cNvPr>
          <p:cNvSpPr txBox="1"/>
          <p:nvPr/>
        </p:nvSpPr>
        <p:spPr>
          <a:xfrm>
            <a:off x="9639096" y="2640369"/>
            <a:ext cx="514129" cy="3159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lang="en-GB" sz="1000" i="1" dirty="0">
                <a:solidFill>
                  <a:schemeClr val="tx2"/>
                </a:solidFill>
                <a:latin typeface="Nokia Pure Text Light"/>
              </a:rPr>
              <a:t>Intent handler</a:t>
            </a:r>
            <a:endParaRPr kumimoji="0" lang="en-DE" sz="10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7331CE5-4944-3426-A7A2-3843AABDF702}"/>
              </a:ext>
            </a:extLst>
          </p:cNvPr>
          <p:cNvCxnSpPr>
            <a:cxnSpLocks/>
          </p:cNvCxnSpPr>
          <p:nvPr/>
        </p:nvCxnSpPr>
        <p:spPr>
          <a:xfrm>
            <a:off x="9827701" y="1918228"/>
            <a:ext cx="0" cy="415187"/>
          </a:xfrm>
          <a:prstGeom prst="straightConnector1">
            <a:avLst/>
          </a:prstGeom>
          <a:ln w="3175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FE11F2-23B6-D848-A24F-6A6A23DC7393}"/>
              </a:ext>
            </a:extLst>
          </p:cNvPr>
          <p:cNvSpPr txBox="1"/>
          <p:nvPr/>
        </p:nvSpPr>
        <p:spPr>
          <a:xfrm>
            <a:off x="7951843" y="5668141"/>
            <a:ext cx="38082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685800"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Fig. 3: Input-output relations of intents, CCLs and </a:t>
            </a:r>
            <a:r>
              <a:rPr lang="en-GB" sz="1000" dirty="0"/>
              <a:t>Agents</a:t>
            </a:r>
            <a:endParaRPr kumimoji="0" lang="en-DE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hought Bubble: Cloud 18">
            <a:extLst>
              <a:ext uri="{FF2B5EF4-FFF2-40B4-BE49-F238E27FC236}">
                <a16:creationId xmlns:a16="http://schemas.microsoft.com/office/drawing/2014/main" id="{5CA6D574-D08B-6FD3-8C9D-6DD2F065C206}"/>
              </a:ext>
            </a:extLst>
          </p:cNvPr>
          <p:cNvSpPr/>
          <p:nvPr/>
        </p:nvSpPr>
        <p:spPr>
          <a:xfrm>
            <a:off x="9387417" y="3783091"/>
            <a:ext cx="661919" cy="340653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DE" sz="140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46A16A5-5CD0-8571-3B99-2F74A954A3E5}"/>
              </a:ext>
            </a:extLst>
          </p:cNvPr>
          <p:cNvCxnSpPr>
            <a:cxnSpLocks/>
          </p:cNvCxnSpPr>
          <p:nvPr/>
        </p:nvCxnSpPr>
        <p:spPr>
          <a:xfrm>
            <a:off x="9710216" y="3060007"/>
            <a:ext cx="0" cy="432000"/>
          </a:xfrm>
          <a:prstGeom prst="straightConnector1">
            <a:avLst/>
          </a:prstGeom>
          <a:ln w="6350">
            <a:solidFill>
              <a:schemeClr val="tx2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DDB21660-3D38-D276-9807-C3BE2B086436}"/>
              </a:ext>
            </a:extLst>
          </p:cNvPr>
          <p:cNvSpPr txBox="1"/>
          <p:nvPr/>
        </p:nvSpPr>
        <p:spPr>
          <a:xfrm>
            <a:off x="9456536" y="3868338"/>
            <a:ext cx="600889" cy="193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intelligence</a:t>
            </a:r>
            <a:endParaRPr kumimoji="0" lang="en-DE" sz="9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6666E4-F49A-3E98-A616-3A313339CB4A}"/>
              </a:ext>
            </a:extLst>
          </p:cNvPr>
          <p:cNvCxnSpPr>
            <a:cxnSpLocks/>
          </p:cNvCxnSpPr>
          <p:nvPr/>
        </p:nvCxnSpPr>
        <p:spPr>
          <a:xfrm flipV="1">
            <a:off x="9934359" y="3060007"/>
            <a:ext cx="0" cy="432000"/>
          </a:xfrm>
          <a:prstGeom prst="straightConnector1">
            <a:avLst/>
          </a:prstGeom>
          <a:noFill/>
          <a:ln w="6350" cap="flat" cmpd="sng" algn="ctr">
            <a:solidFill>
              <a:srgbClr val="666666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868CF44-D9FB-944E-7BCB-C14E7620B801}"/>
              </a:ext>
            </a:extLst>
          </p:cNvPr>
          <p:cNvSpPr txBox="1"/>
          <p:nvPr/>
        </p:nvSpPr>
        <p:spPr>
          <a:xfrm>
            <a:off x="9975397" y="3143355"/>
            <a:ext cx="932752" cy="27029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Output= Reports/insights</a:t>
            </a:r>
            <a:endParaRPr kumimoji="0" lang="en-DE" sz="1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6C445CD-EE33-EC5E-DE9A-A560552E3ADF}"/>
              </a:ext>
            </a:extLst>
          </p:cNvPr>
          <p:cNvSpPr txBox="1"/>
          <p:nvPr/>
        </p:nvSpPr>
        <p:spPr>
          <a:xfrm>
            <a:off x="8849362" y="3111718"/>
            <a:ext cx="810768" cy="34005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algn="r" defTabSz="180000" eaLnBrk="1" fontAlgn="auto" hangingPunct="1">
              <a:spcBef>
                <a:spcPts val="0"/>
              </a:spcBef>
              <a:spcAft>
                <a:spcPts val="300"/>
              </a:spcAft>
              <a:tabLst>
                <a:tab pos="180000" algn="l"/>
              </a:tabLst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Input= </a:t>
            </a:r>
            <a:r>
              <a:rPr lang="en-GB" sz="1000" dirty="0">
                <a:solidFill>
                  <a:schemeClr val="tx2"/>
                </a:solidFill>
                <a:latin typeface="Nokia Pure Text Light"/>
              </a:rPr>
              <a:t>Goals / tasks/..</a:t>
            </a:r>
            <a:endParaRPr lang="en-DE" sz="1000" dirty="0">
              <a:solidFill>
                <a:schemeClr val="tx2"/>
              </a:solidFill>
              <a:latin typeface="Nokia Pure Text Light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F8CA1D5-5C9B-BBF2-29E1-336B6BD71923}"/>
              </a:ext>
            </a:extLst>
          </p:cNvPr>
          <p:cNvGrpSpPr/>
          <p:nvPr/>
        </p:nvGrpSpPr>
        <p:grpSpPr>
          <a:xfrm>
            <a:off x="7852321" y="4358788"/>
            <a:ext cx="3808278" cy="1082323"/>
            <a:chOff x="7852321" y="4358788"/>
            <a:chExt cx="3808278" cy="1082323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AD42A31-FD88-C547-4EE4-EAF8554A98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52321" y="4358788"/>
              <a:ext cx="3808278" cy="1082323"/>
            </a:xfrm>
            <a:prstGeom prst="rect">
              <a:avLst/>
            </a:prstGeom>
          </p:spPr>
        </p:pic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7E229F0-9A74-3A57-5541-A7CE93F42934}"/>
                </a:ext>
              </a:extLst>
            </p:cNvPr>
            <p:cNvSpPr/>
            <p:nvPr/>
          </p:nvSpPr>
          <p:spPr>
            <a:xfrm>
              <a:off x="9120749" y="4988347"/>
              <a:ext cx="895553" cy="44651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100" dirty="0"/>
                <a:t>Managed entity</a:t>
              </a:r>
              <a:endParaRPr lang="en-DE" sz="1100" dirty="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96EA3029-7F16-90C7-5C35-39D0D69BE284}"/>
              </a:ext>
            </a:extLst>
          </p:cNvPr>
          <p:cNvSpPr txBox="1"/>
          <p:nvPr/>
        </p:nvSpPr>
        <p:spPr>
          <a:xfrm>
            <a:off x="9491564" y="2373300"/>
            <a:ext cx="728836" cy="2045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tIns="0" rIns="0" bIns="0" rtlCol="0">
            <a:noAutofit/>
          </a:bodyPr>
          <a:lstStyle/>
          <a:p>
            <a:pPr marL="0" marR="0" indent="0" algn="ctr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IDM MnS</a:t>
            </a:r>
          </a:p>
          <a:p>
            <a:pPr marL="0" marR="0" indent="0" algn="ctr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endParaRPr kumimoji="0" lang="en-DE" sz="105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A2FF90-36DC-BBB8-8585-12B52CE60205}"/>
              </a:ext>
            </a:extLst>
          </p:cNvPr>
          <p:cNvSpPr txBox="1"/>
          <p:nvPr/>
        </p:nvSpPr>
        <p:spPr>
          <a:xfrm>
            <a:off x="7792721" y="3739703"/>
            <a:ext cx="3888198" cy="1104082"/>
          </a:xfrm>
          <a:prstGeom prst="rect">
            <a:avLst/>
          </a:prstGeom>
          <a:noFill/>
          <a:ln w="3175">
            <a:solidFill>
              <a:schemeClr val="tx2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endParaRPr kumimoji="0" lang="en-DE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E4EC5F-DF7A-3812-16E6-648608037DFA}"/>
              </a:ext>
            </a:extLst>
          </p:cNvPr>
          <p:cNvSpPr txBox="1"/>
          <p:nvPr/>
        </p:nvSpPr>
        <p:spPr>
          <a:xfrm>
            <a:off x="7932502" y="3351224"/>
            <a:ext cx="665794" cy="34065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pPr algn="r" defTabSz="180000" eaLnBrk="1" fontAlgn="auto" hangingPunct="1">
              <a:spcBef>
                <a:spcPts val="0"/>
              </a:spcBef>
              <a:spcAft>
                <a:spcPts val="300"/>
              </a:spcAft>
              <a:tabLst>
                <a:tab pos="180000" algn="l"/>
              </a:tabLst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Agent</a:t>
            </a:r>
          </a:p>
          <a:p>
            <a:pPr algn="r" defTabSz="180000" eaLnBrk="1" fontAlgn="auto" hangingPunct="1">
              <a:spcBef>
                <a:spcPts val="0"/>
              </a:spcBef>
              <a:spcAft>
                <a:spcPts val="300"/>
              </a:spcAft>
              <a:tabLst>
                <a:tab pos="180000" algn="l"/>
              </a:tabLst>
            </a:pPr>
            <a:r>
              <a:rPr lang="en-GB" sz="1050" b="1" dirty="0">
                <a:solidFill>
                  <a:schemeClr val="tx2"/>
                </a:solidFill>
                <a:latin typeface="Nokia Pure Text Light"/>
              </a:rPr>
              <a:t>(</a:t>
            </a:r>
            <a:r>
              <a:rPr lang="en-US" altLang="en-US" sz="1050" b="1" dirty="0">
                <a:solidFill>
                  <a:schemeClr val="tx2"/>
                </a:solidFill>
                <a:latin typeface="Nokia Pure Text Light"/>
              </a:rPr>
              <a:t>intelligent CCL</a:t>
            </a:r>
            <a:r>
              <a:rPr lang="en-US" altLang="en-US" sz="1050" dirty="0"/>
              <a:t>)</a:t>
            </a:r>
            <a:endParaRPr lang="en-DE" sz="1050" b="1" dirty="0">
              <a:solidFill>
                <a:schemeClr val="tx2"/>
              </a:solidFill>
              <a:latin typeface="Nokia Pure Text Light"/>
            </a:endParaRPr>
          </a:p>
          <a:p>
            <a:pPr marL="0" marR="0" indent="0" algn="r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endParaRPr kumimoji="0" lang="en-DE" sz="105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BF596E-E841-A248-8016-4540C5E3BB2B}"/>
              </a:ext>
            </a:extLst>
          </p:cNvPr>
          <p:cNvSpPr txBox="1"/>
          <p:nvPr/>
        </p:nvSpPr>
        <p:spPr>
          <a:xfrm>
            <a:off x="9326392" y="4280714"/>
            <a:ext cx="959072" cy="17174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None/>
              <a:tabLst>
                <a:tab pos="180000" algn="l"/>
              </a:tabLst>
            </a:pPr>
            <a:r>
              <a:rPr kumimoji="0" lang="en-GB" sz="90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okia Pure Text Light"/>
                <a:ea typeface="+mn-ea"/>
                <a:cs typeface="+mn-cs"/>
              </a:rPr>
              <a:t>Closed control loop</a:t>
            </a:r>
            <a:endParaRPr kumimoji="0" lang="en-DE" sz="90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okia Pure Text Ligh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275bb01-7583-478d-bc14-e839a2dd5989" xsi:nil="true"/>
    <HideFromDelve xmlns="71c5aaf6-e6ce-465b-b873-5148d2a4c105">false</HideFromDelve>
    <_dlc_DocId xmlns="71c5aaf6-e6ce-465b-b873-5148d2a4c105">RBI5PAMIO524-1616901215-56805</_dlc_DocId>
    <_dlc_DocIdUrl xmlns="71c5aaf6-e6ce-465b-b873-5148d2a4c105">
      <Url>https://nokia.sharepoint.com/sites/gxp/_layouts/15/DocIdRedir.aspx?ID=RBI5PAMIO524-1616901215-56805</Url>
      <Description>RBI5PAMIO524-1616901215-56805</Description>
    </_dlc_DocIdUrl>
    <lcf76f155ced4ddcb4097134ff3c332f xmlns="3f2ce089-3858-4176-9a21-a30f9204848e">
      <Terms xmlns="http://schemas.microsoft.com/office/infopath/2007/PartnerControls"/>
    </lcf76f155ced4ddcb4097134ff3c332f>
    <Comments xmlns="3f2ce089-3858-4176-9a21-a30f9204848e">OK</Comment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A05E76B664164F9F76E63E6D6BE6ED" ma:contentTypeVersion="16" ma:contentTypeDescription="Create a new document." ma:contentTypeScope="" ma:versionID="5c8b5305460db3742c343ff219c2d919">
  <xsd:schema xmlns:xsd="http://www.w3.org/2001/XMLSchema" xmlns:xs="http://www.w3.org/2001/XMLSchema" xmlns:p="http://schemas.microsoft.com/office/2006/metadata/properties" xmlns:ns2="71c5aaf6-e6ce-465b-b873-5148d2a4c105" xmlns:ns3="3f2ce089-3858-4176-9a21-a30f9204848e" xmlns:ns4="7275bb01-7583-478d-bc14-e839a2dd5989" targetNamespace="http://schemas.microsoft.com/office/2006/metadata/properties" ma:root="true" ma:fieldsID="eebcbbec2d8c434ca6df0e8e1aef661a" ns2:_="" ns3:_="" ns4:_="">
    <xsd:import namespace="71c5aaf6-e6ce-465b-b873-5148d2a4c105"/>
    <xsd:import namespace="3f2ce089-3858-4176-9a21-a30f9204848e"/>
    <xsd:import namespace="7275bb01-7583-478d-bc14-e839a2dd598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HideFromDelve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CR" minOccurs="0"/>
                <xsd:element ref="ns3:MediaServiceLocation" minOccurs="0"/>
                <xsd:element ref="ns3:MediaServiceSearchProperties" minOccurs="0"/>
                <xsd:element ref="ns3:Comments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2ce089-3858-4176-9a21-a30f920484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4c87397-5fc1-491e-85e7-d6110dbe9c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Comments" ma:index="25" nillable="true" ma:displayName="Navaneethan Comments" ma:default="OK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75bb01-7583-478d-bc14-e839a2dd5989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0ac3f90-bf3b-4c63-910d-f3e01299c9db}" ma:internalName="TaxCatchAll" ma:showField="CatchAllData" ma:web="7275bb01-7583-478d-bc14-e839a2dd59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34c87397-5fc1-491e-85e7-d6110dbe9cbd" ContentTypeId="0x0101" PreviousValue="false" LastSyncTimeStamp="2018-03-09T14:36:50.893Z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5CA3727-A4EB-4398-9783-D0148B061093}">
  <ds:schemaRefs>
    <ds:schemaRef ds:uri="71c5aaf6-e6ce-465b-b873-5148d2a4c105"/>
    <ds:schemaRef ds:uri="7275bb01-7583-478d-bc14-e839a2dd5989"/>
    <ds:schemaRef ds:uri="cb835acb-78cc-4c0f-9422-4e2764c5eed6"/>
    <ds:schemaRef ds:uri="http://schemas.microsoft.com/office/2006/metadata/properties"/>
    <ds:schemaRef ds:uri="http://schemas.microsoft.com/office/infopath/2007/PartnerControls"/>
    <ds:schemaRef ds:uri="3f2ce089-3858-4176-9a21-a30f9204848e"/>
  </ds:schemaRefs>
</ds:datastoreItem>
</file>

<file path=customXml/itemProps2.xml><?xml version="1.0" encoding="utf-8"?>
<ds:datastoreItem xmlns:ds="http://schemas.openxmlformats.org/officeDocument/2006/customXml" ds:itemID="{CDC09151-BC3D-48FC-B363-C740DB8E77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3f2ce089-3858-4176-9a21-a30f9204848e"/>
    <ds:schemaRef ds:uri="7275bb01-7583-478d-bc14-e839a2dd59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1636C8A-8064-4662-83AE-9AF91DBB13E6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43B6E811-216F-4A0F-994E-0B543010716A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</TotalTime>
  <Words>629</Words>
  <Application>Microsoft Office PowerPoint</Application>
  <PresentationFormat>Widescreen</PresentationFormat>
  <Paragraphs>66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</vt:lpstr>
      <vt:lpstr>Calibri</vt:lpstr>
      <vt:lpstr>Calibri Light</vt:lpstr>
      <vt:lpstr>Nokia Pure Text Light</vt:lpstr>
      <vt:lpstr>Times New Roman</vt:lpstr>
      <vt:lpstr>Wingdings</vt:lpstr>
      <vt:lpstr>Office Theme</vt:lpstr>
      <vt:lpstr>Intents, Goals and Autonomous Agents</vt:lpstr>
      <vt:lpstr>Introduction</vt:lpstr>
      <vt:lpstr>Observations and Proposals</vt:lpstr>
      <vt:lpstr>Observations and Proposals</vt:lpstr>
      <vt:lpstr>For endorsement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Stephen Mwanje (Nokia)</cp:lastModifiedBy>
  <cp:revision>11</cp:revision>
  <dcterms:created xsi:type="dcterms:W3CDTF">2010-02-05T13:52:04Z</dcterms:created>
  <dcterms:modified xsi:type="dcterms:W3CDTF">2025-10-16T05:40:40Z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0x01010055A05E76B664164F9F76E63E6D6BE6ED</vt:lpwstr>
  </property>
  <property fmtid="{D5CDD505-2E9C-101B-9397-08002B2CF9AE}" pid="3" name="_dlc_DocIdItemGuid">
    <vt:lpwstr>09f554ed-93eb-463a-86b8-ed02b0610872</vt:lpwstr>
  </property>
  <property fmtid="{D5CDD505-2E9C-101B-9397-08002B2CF9AE}" pid="4" name="MediaServiceImageTags">
    <vt:lpwstr/>
  </property>
</Properties>
</file>