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customXml/itemProps5.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729" r:id="rId6"/>
  </p:sldMasterIdLst>
  <p:notesMasterIdLst>
    <p:notesMasterId r:id="rId24"/>
  </p:notesMasterIdLst>
  <p:handoutMasterIdLst>
    <p:handoutMasterId r:id="rId25"/>
  </p:handoutMasterIdLst>
  <p:sldIdLst>
    <p:sldId id="303" r:id="rId7"/>
    <p:sldId id="959" r:id="rId8"/>
    <p:sldId id="961" r:id="rId9"/>
    <p:sldId id="962" r:id="rId10"/>
    <p:sldId id="957" r:id="rId11"/>
    <p:sldId id="946" r:id="rId12"/>
    <p:sldId id="947" r:id="rId13"/>
    <p:sldId id="948" r:id="rId14"/>
    <p:sldId id="949" r:id="rId15"/>
    <p:sldId id="950" r:id="rId16"/>
    <p:sldId id="951" r:id="rId17"/>
    <p:sldId id="952" r:id="rId18"/>
    <p:sldId id="954" r:id="rId19"/>
    <p:sldId id="955" r:id="rId20"/>
    <p:sldId id="956" r:id="rId21"/>
    <p:sldId id="963" r:id="rId22"/>
    <p:sldId id="704" r:id="rId23"/>
  </p:sldIdLst>
  <p:sldSz cx="12192000" cy="6858000"/>
  <p:notesSz cx="6797675" cy="9928225"/>
  <p:defaultTextStyle>
    <a:defPPr>
      <a:defRPr lang="en-GB"/>
    </a:defPPr>
    <a:lvl1pPr algn="l" rtl="0" eaLnBrk="0" fontAlgn="base" hangingPunct="0">
      <a:spcBef>
        <a:spcPct val="0"/>
      </a:spcBef>
      <a:spcAft>
        <a:spcPct val="0"/>
      </a:spcAft>
      <a:defRPr sz="1300" kern="1200">
        <a:solidFill>
          <a:schemeClr val="tx1"/>
        </a:solidFill>
        <a:latin typeface="Arial" panose="020B0604020202020204" pitchFamily="34" charset="0"/>
        <a:ea typeface="+mn-ea"/>
        <a:cs typeface="Arial" panose="020B0604020202020204" pitchFamily="34" charset="0"/>
      </a:defRPr>
    </a:lvl1pPr>
    <a:lvl2pPr marL="608013" indent="-150813" algn="l" rtl="0" eaLnBrk="0" fontAlgn="base" hangingPunct="0">
      <a:spcBef>
        <a:spcPct val="0"/>
      </a:spcBef>
      <a:spcAft>
        <a:spcPct val="0"/>
      </a:spcAft>
      <a:defRPr sz="1300" kern="1200">
        <a:solidFill>
          <a:schemeClr val="tx1"/>
        </a:solidFill>
        <a:latin typeface="Arial" panose="020B0604020202020204" pitchFamily="34" charset="0"/>
        <a:ea typeface="+mn-ea"/>
        <a:cs typeface="Arial" panose="020B0604020202020204" pitchFamily="34" charset="0"/>
      </a:defRPr>
    </a:lvl2pPr>
    <a:lvl3pPr marL="1217613" indent="-303213" algn="l" rtl="0" eaLnBrk="0" fontAlgn="base" hangingPunct="0">
      <a:spcBef>
        <a:spcPct val="0"/>
      </a:spcBef>
      <a:spcAft>
        <a:spcPct val="0"/>
      </a:spcAft>
      <a:defRPr sz="1300" kern="1200">
        <a:solidFill>
          <a:schemeClr val="tx1"/>
        </a:solidFill>
        <a:latin typeface="Arial" panose="020B0604020202020204" pitchFamily="34" charset="0"/>
        <a:ea typeface="+mn-ea"/>
        <a:cs typeface="Arial" panose="020B0604020202020204" pitchFamily="34" charset="0"/>
      </a:defRPr>
    </a:lvl3pPr>
    <a:lvl4pPr marL="1827213" indent="-455613" algn="l" rtl="0" eaLnBrk="0" fontAlgn="base" hangingPunct="0">
      <a:spcBef>
        <a:spcPct val="0"/>
      </a:spcBef>
      <a:spcAft>
        <a:spcPct val="0"/>
      </a:spcAft>
      <a:defRPr sz="1300" kern="1200">
        <a:solidFill>
          <a:schemeClr val="tx1"/>
        </a:solidFill>
        <a:latin typeface="Arial" panose="020B0604020202020204" pitchFamily="34" charset="0"/>
        <a:ea typeface="+mn-ea"/>
        <a:cs typeface="Arial" panose="020B0604020202020204" pitchFamily="34" charset="0"/>
      </a:defRPr>
    </a:lvl4pPr>
    <a:lvl5pPr marL="2436813" indent="-608013" algn="l" rtl="0" eaLnBrk="0" fontAlgn="base" hangingPunct="0">
      <a:spcBef>
        <a:spcPct val="0"/>
      </a:spcBef>
      <a:spcAft>
        <a:spcPct val="0"/>
      </a:spcAft>
      <a:defRPr sz="1300"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sz="1300"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sz="1300"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sz="1300"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sz="1300"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15:guide id="1" orient="horz" pos="3127">
          <p15:clr>
            <a:srgbClr val="A4A3A4"/>
          </p15:clr>
        </p15:guide>
        <p15:guide id="2" pos="214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5C88D0"/>
    <a:srgbClr val="72AF2F"/>
    <a:srgbClr val="FFFFCC"/>
    <a:srgbClr val="C1E442"/>
    <a:srgbClr val="FFFF99"/>
    <a:srgbClr val="C6D254"/>
    <a:srgbClr val="000000"/>
    <a:srgbClr val="2A6EA8"/>
    <a:srgbClr val="B1D254"/>
    <a:srgbClr val="72732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284E427A-3D55-4303-BF80-6455036E1DE7}" styleName="Themed Style 1 - Accent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35758FB7-9AC5-4552-8A53-C91805E547FA}" styleName="Themed Style 1 - Accent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775DCB02-9BB8-47FD-8907-85C794F793BA}" styleName="Themed Style 1 - Accent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 styleId="{08FB837D-C827-4EFA-A057-4D05807E0F7C}" styleName="Themed Style 1 - Accent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327F97BB-C833-4FB7-BDE5-3F7075034690}" styleName="Themed Style 2 - Accent 5">
    <a:tblBg>
      <a:fillRef idx="3">
        <a:schemeClr val="accent5"/>
      </a:fillRef>
      <a:effectRef idx="3">
        <a:schemeClr val="accent5"/>
      </a:effectRef>
    </a:tblBg>
    <a:wholeTbl>
      <a:tcTxStyle>
        <a:fontRef idx="minor">
          <a:scrgbClr r="0" g="0" b="0"/>
        </a:fontRef>
        <a:schemeClr val="lt1"/>
      </a:tcTxStyle>
      <a:tcStyle>
        <a:tcBdr>
          <a:left>
            <a:lnRef idx="1">
              <a:schemeClr val="accent5">
                <a:tint val="50000"/>
              </a:schemeClr>
            </a:lnRef>
          </a:left>
          <a:right>
            <a:lnRef idx="1">
              <a:schemeClr val="accent5">
                <a:tint val="50000"/>
              </a:schemeClr>
            </a:lnRef>
          </a:right>
          <a:top>
            <a:lnRef idx="1">
              <a:schemeClr val="accent5">
                <a:tint val="50000"/>
              </a:schemeClr>
            </a:lnRef>
          </a:top>
          <a:bottom>
            <a:lnRef idx="1">
              <a:schemeClr val="accent5">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306799F8-075E-4A3A-A7F6-7FBC6576F1A4}" styleName="Themed Style 2 - Accent 3">
    <a:tblBg>
      <a:fillRef idx="3">
        <a:schemeClr val="accent3"/>
      </a:fillRef>
      <a:effectRef idx="3">
        <a:schemeClr val="accent3"/>
      </a:effectRef>
    </a:tblBg>
    <a:wholeTbl>
      <a:tcTxStyle>
        <a:fontRef idx="minor">
          <a:scrgbClr r="0" g="0" b="0"/>
        </a:fontRef>
        <a:schemeClr val="lt1"/>
      </a:tcTxStyle>
      <a:tcStyle>
        <a:tcBdr>
          <a:left>
            <a:lnRef idx="1">
              <a:schemeClr val="accent3">
                <a:tint val="50000"/>
              </a:schemeClr>
            </a:lnRef>
          </a:left>
          <a:right>
            <a:lnRef idx="1">
              <a:schemeClr val="accent3">
                <a:tint val="50000"/>
              </a:schemeClr>
            </a:lnRef>
          </a:right>
          <a:top>
            <a:lnRef idx="1">
              <a:schemeClr val="accent3">
                <a:tint val="50000"/>
              </a:schemeClr>
            </a:lnRef>
          </a:top>
          <a:bottom>
            <a:lnRef idx="1">
              <a:schemeClr val="accent3">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E269D01E-BC32-4049-B463-5C60D7B0CCD2}" styleName="Themed Style 2 - Accent 4">
    <a:tblBg>
      <a:fillRef idx="3">
        <a:schemeClr val="accent4"/>
      </a:fillRef>
      <a:effectRef idx="3">
        <a:schemeClr val="accent4"/>
      </a:effectRef>
    </a:tblBg>
    <a:wholeTbl>
      <a:tcTxStyle>
        <a:fontRef idx="minor">
          <a:scrgbClr r="0" g="0" b="0"/>
        </a:fontRef>
        <a:schemeClr val="lt1"/>
      </a:tcTxStyle>
      <a:tcStyle>
        <a:tcBdr>
          <a:left>
            <a:lnRef idx="1">
              <a:schemeClr val="accent4">
                <a:tint val="50000"/>
              </a:schemeClr>
            </a:lnRef>
          </a:left>
          <a:right>
            <a:lnRef idx="1">
              <a:schemeClr val="accent4">
                <a:tint val="50000"/>
              </a:schemeClr>
            </a:lnRef>
          </a:right>
          <a:top>
            <a:lnRef idx="1">
              <a:schemeClr val="accent4">
                <a:tint val="50000"/>
              </a:schemeClr>
            </a:lnRef>
          </a:top>
          <a:bottom>
            <a:lnRef idx="1">
              <a:schemeClr val="accent4">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38B1855-1B75-4FBE-930C-398BA8C253C6}" styleName="Themed Style 2 - Accent 6">
    <a:tblBg>
      <a:fillRef idx="3">
        <a:schemeClr val="accent6"/>
      </a:fillRef>
      <a:effectRef idx="3">
        <a:schemeClr val="accent6"/>
      </a:effectRef>
    </a:tblBg>
    <a:wholeTbl>
      <a:tcTxStyle>
        <a:fontRef idx="minor">
          <a:scrgbClr r="0" g="0" b="0"/>
        </a:fontRef>
        <a:schemeClr val="lt1"/>
      </a:tcTxStyle>
      <a:tcStyle>
        <a:tcBdr>
          <a:left>
            <a:lnRef idx="1">
              <a:schemeClr val="accent6">
                <a:tint val="50000"/>
              </a:schemeClr>
            </a:lnRef>
          </a:left>
          <a:right>
            <a:lnRef idx="1">
              <a:schemeClr val="accent6">
                <a:tint val="50000"/>
              </a:schemeClr>
            </a:lnRef>
          </a:right>
          <a:top>
            <a:lnRef idx="1">
              <a:schemeClr val="accent6">
                <a:tint val="50000"/>
              </a:schemeClr>
            </a:lnRef>
          </a:top>
          <a:bottom>
            <a:lnRef idx="1">
              <a:schemeClr val="accent6">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74C1A8A3-306A-4EB7-A6B1-4F7E0EB9C5D6}" styleName="Medium Style 3 - Accent 5">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5"/>
          </a:solidFill>
        </a:fill>
      </a:tcStyle>
    </a:lastCol>
    <a:firstCol>
      <a:tcTxStyle b="on">
        <a:fontRef idx="minor">
          <a:scrgbClr r="0" g="0" b="0"/>
        </a:fontRef>
        <a:schemeClr val="lt1"/>
      </a:tcTxStyle>
      <a:tcStyle>
        <a:tcBdr/>
        <a:fill>
          <a:solidFill>
            <a:schemeClr val="accent5"/>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5"/>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AF606853-7671-496A-8E4F-DF71F8EC918B}" styleName="Dark Style 1 - Accent 6">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6"/>
          </a:solidFill>
        </a:fill>
      </a:tcStyle>
    </a:wholeTbl>
    <a:band1H>
      <a:tcStyle>
        <a:tcBdr/>
        <a:fill>
          <a:solidFill>
            <a:schemeClr val="accent6">
              <a:shade val="60000"/>
            </a:schemeClr>
          </a:solidFill>
        </a:fill>
      </a:tcStyle>
    </a:band1H>
    <a:band1V>
      <a:tcStyle>
        <a:tcBdr/>
        <a:fill>
          <a:solidFill>
            <a:schemeClr val="accent6">
              <a:shade val="60000"/>
            </a:schemeClr>
          </a:solidFill>
        </a:fill>
      </a:tcStyle>
    </a:band1V>
    <a:lastCol>
      <a:tcTxStyle b="on"/>
      <a:tcStyle>
        <a:tcBdr>
          <a:left>
            <a:ln w="25400" cmpd="sng">
              <a:solidFill>
                <a:schemeClr val="lt1"/>
              </a:solidFill>
            </a:ln>
          </a:left>
        </a:tcBdr>
        <a:fill>
          <a:solidFill>
            <a:schemeClr val="accent6">
              <a:shade val="60000"/>
            </a:schemeClr>
          </a:solidFill>
        </a:fill>
      </a:tcStyle>
    </a:lastCol>
    <a:firstCol>
      <a:tcTxStyle b="on"/>
      <a:tcStyle>
        <a:tcBdr>
          <a:right>
            <a:ln w="25400" cmpd="sng">
              <a:solidFill>
                <a:schemeClr val="lt1"/>
              </a:solidFill>
            </a:ln>
          </a:right>
        </a:tcBdr>
        <a:fill>
          <a:solidFill>
            <a:schemeClr val="accent6">
              <a:shade val="60000"/>
            </a:schemeClr>
          </a:solidFill>
        </a:fill>
      </a:tcStyle>
    </a:firstCol>
    <a:lastRow>
      <a:tcTxStyle b="on"/>
      <a:tcStyle>
        <a:tcBdr>
          <a:top>
            <a:ln w="25400" cmpd="sng">
              <a:solidFill>
                <a:schemeClr val="lt1"/>
              </a:solidFill>
            </a:ln>
          </a:top>
        </a:tcBdr>
        <a:fill>
          <a:solidFill>
            <a:schemeClr val="accent6">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4881" autoAdjust="0"/>
    <p:restoredTop sz="97457" autoAdjust="0"/>
  </p:normalViewPr>
  <p:slideViewPr>
    <p:cSldViewPr snapToGrid="0">
      <p:cViewPr varScale="1">
        <p:scale>
          <a:sx n="101" d="100"/>
          <a:sy n="101" d="100"/>
        </p:scale>
        <p:origin x="114" y="51"/>
      </p:cViewPr>
      <p:guideLst>
        <p:guide orient="horz" pos="2160"/>
        <p:guide pos="384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80" d="100"/>
        <a:sy n="80" d="100"/>
      </p:scale>
      <p:origin x="0" y="0"/>
    </p:cViewPr>
  </p:sorterViewPr>
  <p:notesViewPr>
    <p:cSldViewPr snapToGrid="0">
      <p:cViewPr varScale="1">
        <p:scale>
          <a:sx n="45" d="100"/>
          <a:sy n="45" d="100"/>
        </p:scale>
        <p:origin x="2768" y="56"/>
      </p:cViewPr>
      <p:guideLst>
        <p:guide orient="horz" pos="3127"/>
        <p:guide pos="2141"/>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slide" Target="slides/slide7.xml"/><Relationship Id="rId18" Type="http://schemas.openxmlformats.org/officeDocument/2006/relationships/slide" Target="slides/slide12.xml"/><Relationship Id="rId26"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slide" Target="slides/slide15.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slide" Target="slides/slide11.xml"/><Relationship Id="rId25" Type="http://schemas.openxmlformats.org/officeDocument/2006/relationships/handoutMaster" Target="handoutMasters/handoutMaster1.xml"/><Relationship Id="rId2" Type="http://schemas.openxmlformats.org/officeDocument/2006/relationships/customXml" Target="../customXml/item2.xml"/><Relationship Id="rId16" Type="http://schemas.openxmlformats.org/officeDocument/2006/relationships/slide" Target="slides/slide10.xml"/><Relationship Id="rId20" Type="http://schemas.openxmlformats.org/officeDocument/2006/relationships/slide" Target="slides/slide14.xml"/><Relationship Id="rId29"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Master" Target="slideMasters/slideMaster1.xml"/><Relationship Id="rId11" Type="http://schemas.openxmlformats.org/officeDocument/2006/relationships/slide" Target="slides/slide5.xml"/><Relationship Id="rId24" Type="http://schemas.openxmlformats.org/officeDocument/2006/relationships/notesMaster" Target="notesMasters/notesMaster1.xml"/><Relationship Id="rId5" Type="http://schemas.openxmlformats.org/officeDocument/2006/relationships/customXml" Target="../customXml/item5.xml"/><Relationship Id="rId15" Type="http://schemas.openxmlformats.org/officeDocument/2006/relationships/slide" Target="slides/slide9.xml"/><Relationship Id="rId23" Type="http://schemas.openxmlformats.org/officeDocument/2006/relationships/slide" Target="slides/slide17.xml"/><Relationship Id="rId28" Type="http://schemas.openxmlformats.org/officeDocument/2006/relationships/theme" Target="theme/theme1.xml"/><Relationship Id="rId10" Type="http://schemas.openxmlformats.org/officeDocument/2006/relationships/slide" Target="slides/slide4.xml"/><Relationship Id="rId19" Type="http://schemas.openxmlformats.org/officeDocument/2006/relationships/slide" Target="slides/slide13.xml"/><Relationship Id="rId4" Type="http://schemas.openxmlformats.org/officeDocument/2006/relationships/customXml" Target="../customXml/item4.xml"/><Relationship Id="rId9" Type="http://schemas.openxmlformats.org/officeDocument/2006/relationships/slide" Target="slides/slide3.xml"/><Relationship Id="rId14" Type="http://schemas.openxmlformats.org/officeDocument/2006/relationships/slide" Target="slides/slide8.xml"/><Relationship Id="rId22" Type="http://schemas.openxmlformats.org/officeDocument/2006/relationships/slide" Target="slides/slide16.xml"/><Relationship Id="rId27"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8" name="Rectangle 2"/>
          <p:cNvSpPr>
            <a:spLocks noGrp="1" noChangeArrowheads="1"/>
          </p:cNvSpPr>
          <p:nvPr>
            <p:ph type="hdr" sz="quarter"/>
          </p:nvPr>
        </p:nvSpPr>
        <p:spPr bwMode="auto">
          <a:xfrm>
            <a:off x="0" y="0"/>
            <a:ext cx="2946400" cy="496888"/>
          </a:xfrm>
          <a:prstGeom prst="rect">
            <a:avLst/>
          </a:prstGeom>
          <a:noFill/>
          <a:ln w="9525">
            <a:noFill/>
            <a:miter lim="800000"/>
            <a:headEnd/>
            <a:tailEnd/>
          </a:ln>
        </p:spPr>
        <p:txBody>
          <a:bodyPr vert="horz" wrap="square" lIns="92859" tIns="46430" rIns="92859" bIns="46430" numCol="1" anchor="t" anchorCtr="0" compatLnSpc="1">
            <a:prstTxWarp prst="textNoShape">
              <a:avLst/>
            </a:prstTxWarp>
          </a:bodyPr>
          <a:lstStyle>
            <a:lvl1pPr defTabSz="930275" eaLnBrk="1" hangingPunct="1">
              <a:defRPr sz="1200">
                <a:latin typeface="Times New Roman" pitchFamily="18" charset="0"/>
                <a:cs typeface="+mn-cs"/>
              </a:defRPr>
            </a:lvl1pPr>
          </a:lstStyle>
          <a:p>
            <a:pPr>
              <a:defRPr/>
            </a:pPr>
            <a:endParaRPr lang="en-US"/>
          </a:p>
        </p:txBody>
      </p:sp>
      <p:sp>
        <p:nvSpPr>
          <p:cNvPr id="9219" name="Rectangle 3"/>
          <p:cNvSpPr>
            <a:spLocks noGrp="1" noChangeArrowheads="1"/>
          </p:cNvSpPr>
          <p:nvPr>
            <p:ph type="dt" sz="quarter" idx="1"/>
          </p:nvPr>
        </p:nvSpPr>
        <p:spPr bwMode="auto">
          <a:xfrm>
            <a:off x="3851275" y="0"/>
            <a:ext cx="2946400" cy="496888"/>
          </a:xfrm>
          <a:prstGeom prst="rect">
            <a:avLst/>
          </a:prstGeom>
          <a:noFill/>
          <a:ln w="9525">
            <a:noFill/>
            <a:miter lim="800000"/>
            <a:headEnd/>
            <a:tailEnd/>
          </a:ln>
        </p:spPr>
        <p:txBody>
          <a:bodyPr vert="horz" wrap="square" lIns="92859" tIns="46430" rIns="92859" bIns="46430" numCol="1" anchor="t" anchorCtr="0" compatLnSpc="1">
            <a:prstTxWarp prst="textNoShape">
              <a:avLst/>
            </a:prstTxWarp>
          </a:bodyPr>
          <a:lstStyle>
            <a:lvl1pPr algn="r" defTabSz="930275" eaLnBrk="1" hangingPunct="1">
              <a:defRPr sz="1200">
                <a:latin typeface="Times New Roman" pitchFamily="18" charset="0"/>
                <a:cs typeface="+mn-cs"/>
              </a:defRPr>
            </a:lvl1pPr>
          </a:lstStyle>
          <a:p>
            <a:pPr>
              <a:defRPr/>
            </a:pPr>
            <a:fld id="{AA78BAD3-FC21-4679-B770-3EA085F20603}" type="datetime1">
              <a:rPr lang="en-US"/>
              <a:pPr>
                <a:defRPr/>
              </a:pPr>
              <a:t>10/15/2025</a:t>
            </a:fld>
            <a:endParaRPr lang="en-US" dirty="0"/>
          </a:p>
        </p:txBody>
      </p:sp>
      <p:sp>
        <p:nvSpPr>
          <p:cNvPr id="9220" name="Rectangle 4"/>
          <p:cNvSpPr>
            <a:spLocks noGrp="1" noChangeArrowheads="1"/>
          </p:cNvSpPr>
          <p:nvPr>
            <p:ph type="ftr" sz="quarter" idx="2"/>
          </p:nvPr>
        </p:nvSpPr>
        <p:spPr bwMode="auto">
          <a:xfrm>
            <a:off x="0" y="9431338"/>
            <a:ext cx="2946400" cy="496887"/>
          </a:xfrm>
          <a:prstGeom prst="rect">
            <a:avLst/>
          </a:prstGeom>
          <a:noFill/>
          <a:ln w="9525">
            <a:noFill/>
            <a:miter lim="800000"/>
            <a:headEnd/>
            <a:tailEnd/>
          </a:ln>
        </p:spPr>
        <p:txBody>
          <a:bodyPr vert="horz" wrap="square" lIns="92859" tIns="46430" rIns="92859" bIns="46430" numCol="1" anchor="b" anchorCtr="0" compatLnSpc="1">
            <a:prstTxWarp prst="textNoShape">
              <a:avLst/>
            </a:prstTxWarp>
          </a:bodyPr>
          <a:lstStyle>
            <a:lvl1pPr defTabSz="930275" eaLnBrk="1" hangingPunct="1">
              <a:defRPr sz="1200">
                <a:latin typeface="Times New Roman" pitchFamily="18" charset="0"/>
                <a:cs typeface="+mn-cs"/>
              </a:defRPr>
            </a:lvl1pPr>
          </a:lstStyle>
          <a:p>
            <a:pPr>
              <a:defRPr/>
            </a:pPr>
            <a:endParaRPr lang="en-US"/>
          </a:p>
        </p:txBody>
      </p:sp>
      <p:sp>
        <p:nvSpPr>
          <p:cNvPr id="9221" name="Rectangle 5"/>
          <p:cNvSpPr>
            <a:spLocks noGrp="1" noChangeArrowheads="1"/>
          </p:cNvSpPr>
          <p:nvPr>
            <p:ph type="sldNum" sz="quarter" idx="3"/>
          </p:nvPr>
        </p:nvSpPr>
        <p:spPr bwMode="auto">
          <a:xfrm>
            <a:off x="3851275" y="9431338"/>
            <a:ext cx="2946400" cy="496887"/>
          </a:xfrm>
          <a:prstGeom prst="rect">
            <a:avLst/>
          </a:prstGeom>
          <a:noFill/>
          <a:ln w="9525">
            <a:noFill/>
            <a:miter lim="800000"/>
            <a:headEnd/>
            <a:tailEnd/>
          </a:ln>
        </p:spPr>
        <p:txBody>
          <a:bodyPr vert="horz" wrap="square" lIns="92859" tIns="46430" rIns="92859" bIns="46430" numCol="1" anchor="b" anchorCtr="0" compatLnSpc="1">
            <a:prstTxWarp prst="textNoShape">
              <a:avLst/>
            </a:prstTxWarp>
          </a:bodyPr>
          <a:lstStyle>
            <a:lvl1pPr algn="r" defTabSz="930275" eaLnBrk="1" hangingPunct="1">
              <a:defRPr sz="1200">
                <a:latin typeface="Times New Roman" panose="02020603050405020304" pitchFamily="18" charset="0"/>
              </a:defRPr>
            </a:lvl1pPr>
          </a:lstStyle>
          <a:p>
            <a:pPr>
              <a:defRPr/>
            </a:pPr>
            <a:fld id="{817FF792-3EB9-44FA-9386-5606498586BD}" type="slidenum">
              <a:rPr lang="en-GB" altLang="en-US"/>
              <a:pPr>
                <a:defRPr/>
              </a:pPr>
              <a:t>‹#›</a:t>
            </a:fld>
            <a:endParaRPr lang="en-GB" altLang="en-US"/>
          </a:p>
        </p:txBody>
      </p:sp>
    </p:spTree>
    <p:extLst>
      <p:ext uri="{BB962C8B-B14F-4D97-AF65-F5344CB8AC3E}">
        <p14:creationId xmlns:p14="http://schemas.microsoft.com/office/powerpoint/2010/main" val="215220780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0" y="0"/>
            <a:ext cx="2946400" cy="496888"/>
          </a:xfrm>
          <a:prstGeom prst="rect">
            <a:avLst/>
          </a:prstGeom>
          <a:noFill/>
          <a:ln w="9525">
            <a:noFill/>
            <a:miter lim="800000"/>
            <a:headEnd/>
            <a:tailEnd/>
          </a:ln>
        </p:spPr>
        <p:txBody>
          <a:bodyPr vert="horz" wrap="square" lIns="92859" tIns="46430" rIns="92859" bIns="46430" numCol="1" anchor="t" anchorCtr="0" compatLnSpc="1">
            <a:prstTxWarp prst="textNoShape">
              <a:avLst/>
            </a:prstTxWarp>
          </a:bodyPr>
          <a:lstStyle>
            <a:lvl1pPr defTabSz="930275" eaLnBrk="1" hangingPunct="1">
              <a:defRPr sz="1200">
                <a:latin typeface="Times New Roman" pitchFamily="18" charset="0"/>
                <a:cs typeface="+mn-cs"/>
              </a:defRPr>
            </a:lvl1pPr>
          </a:lstStyle>
          <a:p>
            <a:pPr>
              <a:defRPr/>
            </a:pPr>
            <a:endParaRPr lang="en-US"/>
          </a:p>
        </p:txBody>
      </p:sp>
      <p:sp>
        <p:nvSpPr>
          <p:cNvPr id="4099" name="Rectangle 3"/>
          <p:cNvSpPr>
            <a:spLocks noGrp="1" noChangeArrowheads="1"/>
          </p:cNvSpPr>
          <p:nvPr>
            <p:ph type="dt" idx="1"/>
          </p:nvPr>
        </p:nvSpPr>
        <p:spPr bwMode="auto">
          <a:xfrm>
            <a:off x="3851275" y="0"/>
            <a:ext cx="2946400" cy="496888"/>
          </a:xfrm>
          <a:prstGeom prst="rect">
            <a:avLst/>
          </a:prstGeom>
          <a:noFill/>
          <a:ln w="9525">
            <a:noFill/>
            <a:miter lim="800000"/>
            <a:headEnd/>
            <a:tailEnd/>
          </a:ln>
        </p:spPr>
        <p:txBody>
          <a:bodyPr vert="horz" wrap="square" lIns="92859" tIns="46430" rIns="92859" bIns="46430" numCol="1" anchor="t" anchorCtr="0" compatLnSpc="1">
            <a:prstTxWarp prst="textNoShape">
              <a:avLst/>
            </a:prstTxWarp>
          </a:bodyPr>
          <a:lstStyle>
            <a:lvl1pPr algn="r" defTabSz="930275" eaLnBrk="1" hangingPunct="1">
              <a:defRPr sz="1200">
                <a:latin typeface="Times New Roman" pitchFamily="18" charset="0"/>
                <a:cs typeface="+mn-cs"/>
              </a:defRPr>
            </a:lvl1pPr>
          </a:lstStyle>
          <a:p>
            <a:pPr>
              <a:defRPr/>
            </a:pPr>
            <a:fld id="{BE730920-F8FB-4BAB-A0E2-B112E44812FA}" type="datetime1">
              <a:rPr lang="en-US"/>
              <a:pPr>
                <a:defRPr/>
              </a:pPr>
              <a:t>10/15/2025</a:t>
            </a:fld>
            <a:endParaRPr lang="en-US" dirty="0"/>
          </a:p>
        </p:txBody>
      </p:sp>
      <p:sp>
        <p:nvSpPr>
          <p:cNvPr id="4100" name="Rectangle 4"/>
          <p:cNvSpPr>
            <a:spLocks noGrp="1" noRot="1" noChangeAspect="1" noChangeArrowheads="1" noTextEdit="1"/>
          </p:cNvSpPr>
          <p:nvPr>
            <p:ph type="sldImg" idx="2"/>
          </p:nvPr>
        </p:nvSpPr>
        <p:spPr bwMode="auto">
          <a:xfrm>
            <a:off x="88900" y="742950"/>
            <a:ext cx="6619875" cy="3724275"/>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101" name="Rectangle 5"/>
          <p:cNvSpPr>
            <a:spLocks noGrp="1" noChangeArrowheads="1"/>
          </p:cNvSpPr>
          <p:nvPr>
            <p:ph type="body" sz="quarter" idx="3"/>
          </p:nvPr>
        </p:nvSpPr>
        <p:spPr bwMode="auto">
          <a:xfrm>
            <a:off x="906463" y="4716463"/>
            <a:ext cx="4984750" cy="4468812"/>
          </a:xfrm>
          <a:prstGeom prst="rect">
            <a:avLst/>
          </a:prstGeom>
          <a:noFill/>
          <a:ln w="9525">
            <a:noFill/>
            <a:miter lim="800000"/>
            <a:headEnd/>
            <a:tailEnd/>
          </a:ln>
        </p:spPr>
        <p:txBody>
          <a:bodyPr vert="horz" wrap="square" lIns="92859" tIns="46430" rIns="92859" bIns="46430" numCol="1" anchor="t" anchorCtr="0" compatLnSpc="1">
            <a:prstTxWarp prst="textNoShape">
              <a:avLst/>
            </a:prstTxWarp>
          </a:bodyPr>
          <a:lstStyle/>
          <a:p>
            <a:pPr lvl="0"/>
            <a:r>
              <a:rPr lang="en-GB" noProof="0"/>
              <a:t>Click to edit Master text styles</a:t>
            </a:r>
          </a:p>
          <a:p>
            <a:pPr lvl="1"/>
            <a:r>
              <a:rPr lang="en-GB" noProof="0"/>
              <a:t>Second level</a:t>
            </a:r>
          </a:p>
          <a:p>
            <a:pPr lvl="2"/>
            <a:r>
              <a:rPr lang="en-GB" noProof="0"/>
              <a:t>Third level</a:t>
            </a:r>
          </a:p>
          <a:p>
            <a:pPr lvl="3"/>
            <a:r>
              <a:rPr lang="en-GB" noProof="0"/>
              <a:t>Fourth level</a:t>
            </a:r>
          </a:p>
          <a:p>
            <a:pPr lvl="4"/>
            <a:r>
              <a:rPr lang="en-GB" noProof="0"/>
              <a:t>Fifth level</a:t>
            </a:r>
          </a:p>
        </p:txBody>
      </p:sp>
      <p:sp>
        <p:nvSpPr>
          <p:cNvPr id="4102" name="Rectangle 6"/>
          <p:cNvSpPr>
            <a:spLocks noGrp="1" noChangeArrowheads="1"/>
          </p:cNvSpPr>
          <p:nvPr>
            <p:ph type="ftr" sz="quarter" idx="4"/>
          </p:nvPr>
        </p:nvSpPr>
        <p:spPr bwMode="auto">
          <a:xfrm>
            <a:off x="0" y="9431338"/>
            <a:ext cx="2946400" cy="496887"/>
          </a:xfrm>
          <a:prstGeom prst="rect">
            <a:avLst/>
          </a:prstGeom>
          <a:noFill/>
          <a:ln w="9525">
            <a:noFill/>
            <a:miter lim="800000"/>
            <a:headEnd/>
            <a:tailEnd/>
          </a:ln>
        </p:spPr>
        <p:txBody>
          <a:bodyPr vert="horz" wrap="square" lIns="92859" tIns="46430" rIns="92859" bIns="46430" numCol="1" anchor="b" anchorCtr="0" compatLnSpc="1">
            <a:prstTxWarp prst="textNoShape">
              <a:avLst/>
            </a:prstTxWarp>
          </a:bodyPr>
          <a:lstStyle>
            <a:lvl1pPr defTabSz="930275" eaLnBrk="1" hangingPunct="1">
              <a:defRPr sz="1200">
                <a:latin typeface="Times New Roman" pitchFamily="18" charset="0"/>
                <a:cs typeface="+mn-cs"/>
              </a:defRPr>
            </a:lvl1pPr>
          </a:lstStyle>
          <a:p>
            <a:pPr>
              <a:defRPr/>
            </a:pPr>
            <a:endParaRPr lang="en-US"/>
          </a:p>
        </p:txBody>
      </p:sp>
      <p:sp>
        <p:nvSpPr>
          <p:cNvPr id="4103" name="Rectangle 7"/>
          <p:cNvSpPr>
            <a:spLocks noGrp="1" noChangeArrowheads="1"/>
          </p:cNvSpPr>
          <p:nvPr>
            <p:ph type="sldNum" sz="quarter" idx="5"/>
          </p:nvPr>
        </p:nvSpPr>
        <p:spPr bwMode="auto">
          <a:xfrm>
            <a:off x="3851275" y="9431338"/>
            <a:ext cx="2946400" cy="496887"/>
          </a:xfrm>
          <a:prstGeom prst="rect">
            <a:avLst/>
          </a:prstGeom>
          <a:noFill/>
          <a:ln w="9525">
            <a:noFill/>
            <a:miter lim="800000"/>
            <a:headEnd/>
            <a:tailEnd/>
          </a:ln>
        </p:spPr>
        <p:txBody>
          <a:bodyPr vert="horz" wrap="square" lIns="92859" tIns="46430" rIns="92859" bIns="46430" numCol="1" anchor="b" anchorCtr="0" compatLnSpc="1">
            <a:prstTxWarp prst="textNoShape">
              <a:avLst/>
            </a:prstTxWarp>
          </a:bodyPr>
          <a:lstStyle>
            <a:lvl1pPr algn="r" defTabSz="930275" eaLnBrk="1" hangingPunct="1">
              <a:defRPr sz="1200">
                <a:latin typeface="Times New Roman" panose="02020603050405020304" pitchFamily="18" charset="0"/>
              </a:defRPr>
            </a:lvl1pPr>
          </a:lstStyle>
          <a:p>
            <a:pPr>
              <a:defRPr/>
            </a:pPr>
            <a:fld id="{27BB3565-DE1F-45E8-8B92-B6CEF3A5A934}" type="slidenum">
              <a:rPr lang="en-GB" altLang="en-US"/>
              <a:pPr>
                <a:defRPr/>
              </a:pPr>
              <a:t>‹#›</a:t>
            </a:fld>
            <a:endParaRPr lang="en-GB" altLang="en-US"/>
          </a:p>
        </p:txBody>
      </p:sp>
    </p:spTree>
    <p:extLst>
      <p:ext uri="{BB962C8B-B14F-4D97-AF65-F5344CB8AC3E}">
        <p14:creationId xmlns:p14="http://schemas.microsoft.com/office/powerpoint/2010/main" val="65645932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600" kern="1200">
        <a:solidFill>
          <a:schemeClr val="tx1"/>
        </a:solidFill>
        <a:latin typeface="Times New Roman" pitchFamily="18" charset="0"/>
        <a:ea typeface="+mn-ea"/>
        <a:cs typeface="+mn-cs"/>
      </a:defRPr>
    </a:lvl1pPr>
    <a:lvl2pPr marL="608013" algn="l" rtl="0" eaLnBrk="0" fontAlgn="base" hangingPunct="0">
      <a:spcBef>
        <a:spcPct val="30000"/>
      </a:spcBef>
      <a:spcAft>
        <a:spcPct val="0"/>
      </a:spcAft>
      <a:defRPr sz="1600" kern="1200">
        <a:solidFill>
          <a:schemeClr val="tx1"/>
        </a:solidFill>
        <a:latin typeface="Times New Roman" pitchFamily="18" charset="0"/>
        <a:ea typeface="+mn-ea"/>
        <a:cs typeface="+mn-cs"/>
      </a:defRPr>
    </a:lvl2pPr>
    <a:lvl3pPr marL="1217613" algn="l" rtl="0" eaLnBrk="0" fontAlgn="base" hangingPunct="0">
      <a:spcBef>
        <a:spcPct val="30000"/>
      </a:spcBef>
      <a:spcAft>
        <a:spcPct val="0"/>
      </a:spcAft>
      <a:defRPr sz="1600" kern="1200">
        <a:solidFill>
          <a:schemeClr val="tx1"/>
        </a:solidFill>
        <a:latin typeface="Times New Roman" pitchFamily="18" charset="0"/>
        <a:ea typeface="+mn-ea"/>
        <a:cs typeface="+mn-cs"/>
      </a:defRPr>
    </a:lvl3pPr>
    <a:lvl4pPr marL="1827213" algn="l" rtl="0" eaLnBrk="0" fontAlgn="base" hangingPunct="0">
      <a:spcBef>
        <a:spcPct val="30000"/>
      </a:spcBef>
      <a:spcAft>
        <a:spcPct val="0"/>
      </a:spcAft>
      <a:defRPr sz="1600" kern="1200">
        <a:solidFill>
          <a:schemeClr val="tx1"/>
        </a:solidFill>
        <a:latin typeface="Times New Roman" pitchFamily="18" charset="0"/>
        <a:ea typeface="+mn-ea"/>
        <a:cs typeface="+mn-cs"/>
      </a:defRPr>
    </a:lvl4pPr>
    <a:lvl5pPr marL="2436813" algn="l" rtl="0" eaLnBrk="0" fontAlgn="base" hangingPunct="0">
      <a:spcBef>
        <a:spcPct val="30000"/>
      </a:spcBef>
      <a:spcAft>
        <a:spcPct val="0"/>
      </a:spcAft>
      <a:defRPr sz="1600" kern="1200">
        <a:solidFill>
          <a:schemeClr val="tx1"/>
        </a:solidFill>
        <a:latin typeface="Times New Roman" pitchFamily="18" charset="0"/>
        <a:ea typeface="+mn-ea"/>
        <a:cs typeface="+mn-cs"/>
      </a:defRPr>
    </a:lvl5pPr>
    <a:lvl6pPr marL="3047924" algn="l" defTabSz="1219170" rtl="0" eaLnBrk="1" latinLnBrk="0" hangingPunct="1">
      <a:defRPr sz="1600" kern="1200">
        <a:solidFill>
          <a:schemeClr val="tx1"/>
        </a:solidFill>
        <a:latin typeface="+mn-lt"/>
        <a:ea typeface="+mn-ea"/>
        <a:cs typeface="+mn-cs"/>
      </a:defRPr>
    </a:lvl6pPr>
    <a:lvl7pPr marL="3657509" algn="l" defTabSz="1219170" rtl="0" eaLnBrk="1" latinLnBrk="0" hangingPunct="1">
      <a:defRPr sz="1600" kern="1200">
        <a:solidFill>
          <a:schemeClr val="tx1"/>
        </a:solidFill>
        <a:latin typeface="+mn-lt"/>
        <a:ea typeface="+mn-ea"/>
        <a:cs typeface="+mn-cs"/>
      </a:defRPr>
    </a:lvl7pPr>
    <a:lvl8pPr marL="4267093" algn="l" defTabSz="1219170" rtl="0" eaLnBrk="1" latinLnBrk="0" hangingPunct="1">
      <a:defRPr sz="1600" kern="1200">
        <a:solidFill>
          <a:schemeClr val="tx1"/>
        </a:solidFill>
        <a:latin typeface="+mn-lt"/>
        <a:ea typeface="+mn-ea"/>
        <a:cs typeface="+mn-cs"/>
      </a:defRPr>
    </a:lvl8pPr>
    <a:lvl9pPr marL="4876678" algn="l" defTabSz="1219170" rtl="0" eaLnBrk="1" latinLnBrk="0" hangingPunct="1">
      <a:defRPr sz="16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a:spcBef>
                <a:spcPct val="30000"/>
              </a:spcBef>
              <a:defRPr sz="1600">
                <a:solidFill>
                  <a:schemeClr val="tx1"/>
                </a:solidFill>
                <a:latin typeface="Times New Roman" panose="02020603050405020304" pitchFamily="18" charset="0"/>
              </a:defRPr>
            </a:lvl1pPr>
            <a:lvl2pPr marL="742950" indent="-285750" defTabSz="930275">
              <a:spcBef>
                <a:spcPct val="30000"/>
              </a:spcBef>
              <a:defRPr sz="1600">
                <a:solidFill>
                  <a:schemeClr val="tx1"/>
                </a:solidFill>
                <a:latin typeface="Times New Roman" panose="02020603050405020304" pitchFamily="18" charset="0"/>
              </a:defRPr>
            </a:lvl2pPr>
            <a:lvl3pPr marL="1143000" indent="-228600" defTabSz="930275">
              <a:spcBef>
                <a:spcPct val="30000"/>
              </a:spcBef>
              <a:defRPr sz="1600">
                <a:solidFill>
                  <a:schemeClr val="tx1"/>
                </a:solidFill>
                <a:latin typeface="Times New Roman" panose="02020603050405020304" pitchFamily="18" charset="0"/>
              </a:defRPr>
            </a:lvl3pPr>
            <a:lvl4pPr marL="1600200" indent="-228600" defTabSz="930275">
              <a:spcBef>
                <a:spcPct val="30000"/>
              </a:spcBef>
              <a:defRPr sz="1600">
                <a:solidFill>
                  <a:schemeClr val="tx1"/>
                </a:solidFill>
                <a:latin typeface="Times New Roman" panose="02020603050405020304" pitchFamily="18" charset="0"/>
              </a:defRPr>
            </a:lvl4pPr>
            <a:lvl5pPr marL="2057400" indent="-228600" defTabSz="930275">
              <a:spcBef>
                <a:spcPct val="30000"/>
              </a:spcBef>
              <a:defRPr sz="1600">
                <a:solidFill>
                  <a:schemeClr val="tx1"/>
                </a:solidFill>
                <a:latin typeface="Times New Roman" panose="02020603050405020304" pitchFamily="18" charset="0"/>
              </a:defRPr>
            </a:lvl5pPr>
            <a:lvl6pPr marL="2514600" indent="-228600" defTabSz="930275" eaLnBrk="0" fontAlgn="base" hangingPunct="0">
              <a:spcBef>
                <a:spcPct val="30000"/>
              </a:spcBef>
              <a:spcAft>
                <a:spcPct val="0"/>
              </a:spcAft>
              <a:defRPr sz="1600">
                <a:solidFill>
                  <a:schemeClr val="tx1"/>
                </a:solidFill>
                <a:latin typeface="Times New Roman" panose="02020603050405020304" pitchFamily="18" charset="0"/>
              </a:defRPr>
            </a:lvl6pPr>
            <a:lvl7pPr marL="2971800" indent="-228600" defTabSz="930275" eaLnBrk="0" fontAlgn="base" hangingPunct="0">
              <a:spcBef>
                <a:spcPct val="30000"/>
              </a:spcBef>
              <a:spcAft>
                <a:spcPct val="0"/>
              </a:spcAft>
              <a:defRPr sz="1600">
                <a:solidFill>
                  <a:schemeClr val="tx1"/>
                </a:solidFill>
                <a:latin typeface="Times New Roman" panose="02020603050405020304" pitchFamily="18" charset="0"/>
              </a:defRPr>
            </a:lvl7pPr>
            <a:lvl8pPr marL="3429000" indent="-228600" defTabSz="930275" eaLnBrk="0" fontAlgn="base" hangingPunct="0">
              <a:spcBef>
                <a:spcPct val="30000"/>
              </a:spcBef>
              <a:spcAft>
                <a:spcPct val="0"/>
              </a:spcAft>
              <a:defRPr sz="1600">
                <a:solidFill>
                  <a:schemeClr val="tx1"/>
                </a:solidFill>
                <a:latin typeface="Times New Roman" panose="02020603050405020304" pitchFamily="18" charset="0"/>
              </a:defRPr>
            </a:lvl8pPr>
            <a:lvl9pPr marL="3886200" indent="-228600" defTabSz="930275" eaLnBrk="0" fontAlgn="base" hangingPunct="0">
              <a:spcBef>
                <a:spcPct val="30000"/>
              </a:spcBef>
              <a:spcAft>
                <a:spcPct val="0"/>
              </a:spcAft>
              <a:defRPr sz="1600">
                <a:solidFill>
                  <a:schemeClr val="tx1"/>
                </a:solidFill>
                <a:latin typeface="Times New Roman" panose="02020603050405020304" pitchFamily="18" charset="0"/>
              </a:defRPr>
            </a:lvl9pPr>
          </a:lstStyle>
          <a:p>
            <a:pPr>
              <a:spcBef>
                <a:spcPct val="0"/>
              </a:spcBef>
            </a:pPr>
            <a:fld id="{E31A0830-7958-478F-A687-980EFBB47EC2}" type="slidenum">
              <a:rPr lang="en-GB" altLang="en-US" sz="1200" smtClean="0"/>
              <a:pPr>
                <a:spcBef>
                  <a:spcPct val="0"/>
                </a:spcBef>
              </a:pPr>
              <a:t>1</a:t>
            </a:fld>
            <a:endParaRPr lang="en-GB" altLang="en-US" sz="1200"/>
          </a:p>
        </p:txBody>
      </p:sp>
      <p:sp>
        <p:nvSpPr>
          <p:cNvPr id="7171" name="Rectangle 2"/>
          <p:cNvSpPr>
            <a:spLocks noGrp="1" noRot="1" noChangeAspect="1" noChangeArrowheads="1" noTextEdit="1"/>
          </p:cNvSpPr>
          <p:nvPr>
            <p:ph type="sldImg"/>
          </p:nvPr>
        </p:nvSpPr>
        <p:spPr>
          <a:xfrm>
            <a:off x="88900" y="742950"/>
            <a:ext cx="6621463" cy="3725863"/>
          </a:xfrm>
          <a:ln/>
        </p:spPr>
      </p:sp>
      <p:sp>
        <p:nvSpPr>
          <p:cNvPr id="7172" name="Rectangle 3"/>
          <p:cNvSpPr>
            <a:spLocks noGrp="1" noChangeArrowheads="1"/>
          </p:cNvSpPr>
          <p:nvPr>
            <p:ph type="body" idx="1"/>
          </p:nvPr>
        </p:nvSpPr>
        <p:spPr>
          <a:xfrm>
            <a:off x="904875" y="4718050"/>
            <a:ext cx="4987925" cy="44672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extLst>
      <p:ext uri="{BB962C8B-B14F-4D97-AF65-F5344CB8AC3E}">
        <p14:creationId xmlns:p14="http://schemas.microsoft.com/office/powerpoint/2010/main" val="1461312854"/>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4" name="Picture 10" descr="bubbles_ppt_cover.pn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27013" y="0"/>
            <a:ext cx="5145087" cy="6330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Subtitle 2"/>
          <p:cNvSpPr>
            <a:spLocks noGrp="1"/>
          </p:cNvSpPr>
          <p:nvPr>
            <p:ph type="subTitle" idx="1"/>
          </p:nvPr>
        </p:nvSpPr>
        <p:spPr>
          <a:xfrm>
            <a:off x="1810043" y="3839308"/>
            <a:ext cx="8534400" cy="1752600"/>
          </a:xfrm>
        </p:spPr>
        <p:txBody>
          <a:bodyPr/>
          <a:lstStyle>
            <a:lvl1pPr marL="0" indent="0" algn="ctr">
              <a:buNone/>
              <a:defRPr/>
            </a:lvl1pPr>
            <a:lvl2pPr marL="609585" indent="0" algn="ctr">
              <a:buNone/>
              <a:defRPr/>
            </a:lvl2pPr>
            <a:lvl3pPr marL="1219170" indent="0" algn="ctr">
              <a:buNone/>
              <a:defRPr/>
            </a:lvl3pPr>
            <a:lvl4pPr marL="1828754" indent="0" algn="ctr">
              <a:buNone/>
              <a:defRPr/>
            </a:lvl4pPr>
            <a:lvl5pPr marL="2438339" indent="0" algn="ctr">
              <a:buNone/>
              <a:defRPr/>
            </a:lvl5pPr>
            <a:lvl6pPr marL="3047924" indent="0" algn="ctr">
              <a:buNone/>
              <a:defRPr/>
            </a:lvl6pPr>
            <a:lvl7pPr marL="3657509" indent="0" algn="ctr">
              <a:buNone/>
              <a:defRPr/>
            </a:lvl7pPr>
            <a:lvl8pPr marL="4267093" indent="0" algn="ctr">
              <a:buNone/>
              <a:defRPr/>
            </a:lvl8pPr>
            <a:lvl9pPr marL="4876678" indent="0" algn="ctr">
              <a:buNone/>
              <a:defRPr/>
            </a:lvl9pPr>
          </a:lstStyle>
          <a:p>
            <a:r>
              <a:rPr lang="en-US" dirty="0"/>
              <a:t>Click to edit Master subtitle style</a:t>
            </a:r>
            <a:endParaRPr lang="en-GB" dirty="0"/>
          </a:p>
        </p:txBody>
      </p:sp>
      <p:sp>
        <p:nvSpPr>
          <p:cNvPr id="5" name="标题 4">
            <a:extLst>
              <a:ext uri="{FF2B5EF4-FFF2-40B4-BE49-F238E27FC236}">
                <a16:creationId xmlns:a16="http://schemas.microsoft.com/office/drawing/2014/main" id="{34B34A06-0E77-40D5-8C03-85C7F7B9475E}"/>
              </a:ext>
            </a:extLst>
          </p:cNvPr>
          <p:cNvSpPr>
            <a:spLocks noGrp="1"/>
          </p:cNvSpPr>
          <p:nvPr>
            <p:ph type="title"/>
          </p:nvPr>
        </p:nvSpPr>
        <p:spPr/>
        <p:txBody>
          <a:bodyPr/>
          <a:lstStyle/>
          <a:p>
            <a:r>
              <a:rPr lang="zh-CN" altLang="en-US"/>
              <a:t>单击此处编辑母版标题样式</a:t>
            </a:r>
          </a:p>
        </p:txBody>
      </p:sp>
    </p:spTree>
    <p:extLst>
      <p:ext uri="{BB962C8B-B14F-4D97-AF65-F5344CB8AC3E}">
        <p14:creationId xmlns:p14="http://schemas.microsoft.com/office/powerpoint/2010/main" val="930231849"/>
      </p:ext>
    </p:extLst>
  </p:cSld>
  <p:clrMapOvr>
    <a:masterClrMapping/>
  </p:clrMapOvr>
  <p:transition spd="slow"/>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endParaRPr lang="en-GB" dirty="0"/>
          </a:p>
        </p:txBody>
      </p:sp>
      <p:sp>
        <p:nvSpPr>
          <p:cNvPr id="3" name="Content Placeholder 2"/>
          <p:cNvSpPr>
            <a:spLocks noGrp="1"/>
          </p:cNvSpPr>
          <p:nvPr>
            <p:ph idx="1"/>
          </p:nvPr>
        </p:nvSpPr>
        <p:spPr/>
        <p:txBody>
          <a:bodyPr/>
          <a:lstStyle>
            <a:lvl1pPr marL="609585" indent="-609585">
              <a:buFontTx/>
              <a:buBlip>
                <a:blip r:embed="rId2"/>
              </a:buBlip>
              <a:defRPr/>
            </a:lvl1pPr>
          </a:lstStyle>
          <a:p>
            <a:pPr lvl="0"/>
            <a:r>
              <a:rPr lang="en-US" altLang="en-US" dirty="0"/>
              <a:t>Click to edit Master text styles</a:t>
            </a:r>
          </a:p>
          <a:p>
            <a:pPr lvl="1"/>
            <a:r>
              <a:rPr lang="en-US" altLang="en-US" dirty="0"/>
              <a:t>Second level</a:t>
            </a:r>
          </a:p>
          <a:p>
            <a:pPr lvl="2"/>
            <a:r>
              <a:rPr lang="en-US" altLang="en-US" dirty="0"/>
              <a:t>Third level</a:t>
            </a:r>
          </a:p>
          <a:p>
            <a:pPr lvl="3"/>
            <a:r>
              <a:rPr lang="en-US" altLang="en-US" dirty="0"/>
              <a:t>Fourth level</a:t>
            </a:r>
          </a:p>
          <a:p>
            <a:pPr lvl="4"/>
            <a:r>
              <a:rPr lang="en-US" altLang="en-US" dirty="0"/>
              <a:t>Fifth level</a:t>
            </a:r>
            <a:endParaRPr lang="en-GB" altLang="en-US" dirty="0"/>
          </a:p>
        </p:txBody>
      </p:sp>
    </p:spTree>
    <p:extLst>
      <p:ext uri="{BB962C8B-B14F-4D97-AF65-F5344CB8AC3E}">
        <p14:creationId xmlns:p14="http://schemas.microsoft.com/office/powerpoint/2010/main" val="1623381228"/>
      </p:ext>
    </p:extLst>
  </p:cSld>
  <p:clrMapOvr>
    <a:masterClrMapping/>
  </p:clrMapOvr>
  <p:transition spd="slow"/>
</p:sldLayout>
</file>

<file path=ppt/slideLayouts/slideLayout3.xml><?xml version="1.0" encoding="utf-8"?>
<p:sldLayout xmlns:a="http://schemas.openxmlformats.org/drawingml/2006/main" xmlns:r="http://schemas.openxmlformats.org/officeDocument/2006/relationships" xmlns:p="http://schemas.openxmlformats.org/presentationml/2006/main" type="tbl">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9112251" cy="1143000"/>
          </a:xfrm>
        </p:spPr>
        <p:txBody>
          <a:bodyPr/>
          <a:lstStyle/>
          <a:p>
            <a:r>
              <a:rPr lang="en-US"/>
              <a:t>Click to edit Master title style</a:t>
            </a:r>
            <a:endParaRPr lang="en-IE"/>
          </a:p>
        </p:txBody>
      </p:sp>
      <p:sp>
        <p:nvSpPr>
          <p:cNvPr id="3" name="Table Placeholder 2"/>
          <p:cNvSpPr>
            <a:spLocks noGrp="1"/>
          </p:cNvSpPr>
          <p:nvPr>
            <p:ph type="tbl" idx="1"/>
          </p:nvPr>
        </p:nvSpPr>
        <p:spPr>
          <a:xfrm>
            <a:off x="609600" y="1600201"/>
            <a:ext cx="10972800" cy="4525963"/>
          </a:xfrm>
        </p:spPr>
        <p:txBody>
          <a:bodyPr/>
          <a:lstStyle/>
          <a:p>
            <a:pPr lvl="0"/>
            <a:endParaRPr lang="en-IE" noProof="0" dirty="0"/>
          </a:p>
        </p:txBody>
      </p:sp>
      <p:sp>
        <p:nvSpPr>
          <p:cNvPr id="4" name="Slide Number Placeholder 5"/>
          <p:cNvSpPr>
            <a:spLocks noGrp="1"/>
          </p:cNvSpPr>
          <p:nvPr>
            <p:ph type="sldNum" sz="quarter" idx="10"/>
          </p:nvPr>
        </p:nvSpPr>
        <p:spPr>
          <a:xfrm>
            <a:off x="11410952" y="6483350"/>
            <a:ext cx="527049" cy="222250"/>
          </a:xfrm>
          <a:prstGeom prst="rect">
            <a:avLst/>
          </a:prstGeom>
        </p:spPr>
        <p:txBody>
          <a:bodyPr/>
          <a:lstStyle>
            <a:lvl1pPr>
              <a:defRPr>
                <a:latin typeface="Arial" charset="0"/>
                <a:cs typeface="Arial" charset="0"/>
              </a:defRPr>
            </a:lvl1pPr>
          </a:lstStyle>
          <a:p>
            <a:pPr>
              <a:defRPr/>
            </a:pPr>
            <a:fld id="{8B78E712-7E90-46AF-8873-540771249AD5}" type="slidenum">
              <a:rPr lang="en-GB"/>
              <a:pPr>
                <a:defRPr/>
              </a:pPr>
              <a:t>‹#›</a:t>
            </a:fld>
            <a:endParaRPr lang="en-GB" dirty="0"/>
          </a:p>
        </p:txBody>
      </p:sp>
    </p:spTree>
    <p:extLst>
      <p:ext uri="{BB962C8B-B14F-4D97-AF65-F5344CB8AC3E}">
        <p14:creationId xmlns:p14="http://schemas.microsoft.com/office/powerpoint/2010/main" val="191304689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4.png"/><Relationship Id="rId3" Type="http://schemas.openxmlformats.org/officeDocument/2006/relationships/slideLayout" Target="../slideLayouts/slideLayout3.xml"/><Relationship Id="rId7" Type="http://schemas.openxmlformats.org/officeDocument/2006/relationships/image" Target="../media/image3.jpe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2.jpeg"/><Relationship Id="rId5" Type="http://schemas.openxmlformats.org/officeDocument/2006/relationships/image" Target="../media/image1.jpeg"/><Relationship Id="rId4" Type="http://schemas.openxmlformats.org/officeDocument/2006/relationships/theme" Target="../theme/theme1.xml"/><Relationship Id="rId9" Type="http://schemas.openxmlformats.org/officeDocument/2006/relationships/image" Target="../media/image5.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AutoShape 14"/>
          <p:cNvSpPr>
            <a:spLocks noChangeArrowheads="1"/>
          </p:cNvSpPr>
          <p:nvPr userDrawn="1"/>
        </p:nvSpPr>
        <p:spPr bwMode="auto">
          <a:xfrm>
            <a:off x="938327" y="6413501"/>
            <a:ext cx="8224837" cy="333374"/>
          </a:xfrm>
          <a:prstGeom prst="homePlate">
            <a:avLst>
              <a:gd name="adj" fmla="val 91600"/>
            </a:avLst>
          </a:prstGeom>
          <a:solidFill>
            <a:srgbClr val="72AF2F">
              <a:alpha val="94901"/>
            </a:srgb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a:defRPr/>
            </a:pPr>
            <a:endParaRPr lang="en-US" altLang="en-US" sz="1333"/>
          </a:p>
        </p:txBody>
      </p:sp>
      <p:sp>
        <p:nvSpPr>
          <p:cNvPr id="1027" name="Title Placeholder 1"/>
          <p:cNvSpPr>
            <a:spLocks noGrp="1"/>
          </p:cNvSpPr>
          <p:nvPr>
            <p:ph type="title"/>
          </p:nvPr>
        </p:nvSpPr>
        <p:spPr bwMode="auto">
          <a:xfrm>
            <a:off x="652463" y="228600"/>
            <a:ext cx="9102725"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endParaRPr lang="en-GB" altLang="en-US"/>
          </a:p>
        </p:txBody>
      </p:sp>
      <p:sp>
        <p:nvSpPr>
          <p:cNvPr id="1028" name="Text Placeholder 2"/>
          <p:cNvSpPr>
            <a:spLocks noGrp="1"/>
          </p:cNvSpPr>
          <p:nvPr>
            <p:ph type="body" idx="1"/>
          </p:nvPr>
        </p:nvSpPr>
        <p:spPr bwMode="auto">
          <a:xfrm>
            <a:off x="647700" y="1454150"/>
            <a:ext cx="11183938" cy="4830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dirty="0"/>
              <a:t>Click to edit Master text styles</a:t>
            </a:r>
          </a:p>
          <a:p>
            <a:pPr lvl="1"/>
            <a:r>
              <a:rPr lang="en-US" altLang="en-US" dirty="0"/>
              <a:t>Second level</a:t>
            </a:r>
          </a:p>
          <a:p>
            <a:pPr lvl="2"/>
            <a:r>
              <a:rPr lang="en-US" altLang="en-US" dirty="0"/>
              <a:t>Third level</a:t>
            </a:r>
          </a:p>
          <a:p>
            <a:pPr lvl="3"/>
            <a:r>
              <a:rPr lang="en-US" altLang="en-US" dirty="0"/>
              <a:t>Fourth level</a:t>
            </a:r>
          </a:p>
          <a:p>
            <a:pPr lvl="4"/>
            <a:r>
              <a:rPr lang="en-US" altLang="en-US" dirty="0"/>
              <a:t>Fifth level</a:t>
            </a:r>
            <a:endParaRPr lang="en-GB" altLang="en-US" dirty="0"/>
          </a:p>
        </p:txBody>
      </p:sp>
      <p:sp>
        <p:nvSpPr>
          <p:cNvPr id="14" name="TextBox 13"/>
          <p:cNvSpPr txBox="1"/>
          <p:nvPr userDrawn="1"/>
        </p:nvSpPr>
        <p:spPr>
          <a:xfrm>
            <a:off x="1212963" y="6511925"/>
            <a:ext cx="7950201" cy="234950"/>
          </a:xfrm>
          <a:prstGeom prst="rect">
            <a:avLst/>
          </a:prstGeom>
          <a:noFill/>
        </p:spPr>
        <p:txBody>
          <a:bodyPr anchor="ctr"/>
          <a:lstStyle/>
          <a:p>
            <a:pPr marL="0" marR="0" lvl="0" indent="0" algn="l" defTabSz="914400" rtl="0" eaLnBrk="0" fontAlgn="base" latinLnBrk="0" hangingPunct="0">
              <a:lnSpc>
                <a:spcPct val="100000"/>
              </a:lnSpc>
              <a:spcBef>
                <a:spcPct val="0"/>
              </a:spcBef>
              <a:spcAft>
                <a:spcPct val="0"/>
              </a:spcAft>
              <a:buClrTx/>
              <a:buSzTx/>
              <a:buFontTx/>
              <a:buNone/>
              <a:tabLst/>
              <a:defRPr/>
            </a:pPr>
            <a:r>
              <a:rPr lang="en-GB" sz="133" spc="400" dirty="0">
                <a:solidFill>
                  <a:schemeClr val="bg1"/>
                </a:solidFill>
              </a:rPr>
              <a:t> </a:t>
            </a:r>
            <a:r>
              <a:rPr lang="en-GB" sz="1100" b="1" spc="300" dirty="0">
                <a:ea typeface="+mn-ea"/>
                <a:cs typeface="Arial" panose="020B0604020202020204" pitchFamily="34" charset="0"/>
              </a:rPr>
              <a:t>S5-22 Mapping</a:t>
            </a:r>
            <a:r>
              <a:rPr lang="en-GB" sz="1100" b="1" spc="300" baseline="0" dirty="0">
                <a:ea typeface="+mn-ea"/>
                <a:cs typeface="Arial" panose="020B0604020202020204" pitchFamily="34" charset="0"/>
              </a:rPr>
              <a:t> with SA1 Charging Requirements</a:t>
            </a:r>
            <a:r>
              <a:rPr lang="en-GB" sz="1100" b="1" spc="300" dirty="0">
                <a:ea typeface="+mn-ea"/>
                <a:cs typeface="Arial" panose="020B0604020202020204" pitchFamily="34" charset="0"/>
              </a:rPr>
              <a:t>(SA5#163e CH)</a:t>
            </a:r>
          </a:p>
        </p:txBody>
      </p:sp>
      <p:sp>
        <p:nvSpPr>
          <p:cNvPr id="1030" name="Rectangle 15"/>
          <p:cNvSpPr>
            <a:spLocks noChangeArrowheads="1"/>
          </p:cNvSpPr>
          <p:nvPr userDrawn="1"/>
        </p:nvSpPr>
        <p:spPr bwMode="auto">
          <a:xfrm>
            <a:off x="5448300" y="3303588"/>
            <a:ext cx="1238250" cy="298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eaLnBrk="1" hangingPunct="1">
              <a:defRPr/>
            </a:pPr>
            <a:r>
              <a:rPr lang="en-GB" altLang="en-US" sz="1333">
                <a:solidFill>
                  <a:schemeClr val="bg1"/>
                </a:solidFill>
              </a:rPr>
              <a:t>© 3GPP 2012</a:t>
            </a:r>
            <a:endParaRPr lang="en-GB" altLang="en-US" sz="1333"/>
          </a:p>
        </p:txBody>
      </p:sp>
      <p:pic>
        <p:nvPicPr>
          <p:cNvPr id="1031" name="Picture 10" descr="3GPP_TM_RD.jpg"/>
          <p:cNvPicPr>
            <a:picLocks noChangeAspect="1"/>
          </p:cNvPicPr>
          <p:nvPr userDrawn="1"/>
        </p:nvPicPr>
        <p:blipFill>
          <a:blip r:embed="rId5">
            <a:extLst>
              <a:ext uri="{28A0092B-C50C-407E-A947-70E740481C1C}">
                <a14:useLocalDpi xmlns:a14="http://schemas.microsoft.com/office/drawing/2010/main" val="0"/>
              </a:ext>
            </a:extLst>
          </a:blip>
          <a:srcRect/>
          <a:stretch>
            <a:fillRect/>
          </a:stretch>
        </p:blipFill>
        <p:spPr bwMode="auto">
          <a:xfrm>
            <a:off x="10098088" y="306388"/>
            <a:ext cx="1584325" cy="920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32" name="Rectangle 16"/>
          <p:cNvSpPr>
            <a:spLocks noChangeArrowheads="1"/>
          </p:cNvSpPr>
          <p:nvPr userDrawn="1"/>
        </p:nvSpPr>
        <p:spPr bwMode="auto">
          <a:xfrm>
            <a:off x="9918700" y="6462713"/>
            <a:ext cx="1027845" cy="2565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eaLnBrk="1" hangingPunct="1">
              <a:defRPr/>
            </a:pPr>
            <a:r>
              <a:rPr lang="en-GB" altLang="en-US" sz="1067" dirty="0"/>
              <a:t>© 3GPP 2022</a:t>
            </a:r>
          </a:p>
        </p:txBody>
      </p:sp>
      <p:pic>
        <p:nvPicPr>
          <p:cNvPr id="11" name="Picture 13" descr="green2.jpg"/>
          <p:cNvPicPr>
            <a:picLocks noChangeAspect="1"/>
          </p:cNvPicPr>
          <p:nvPr userDrawn="1"/>
        </p:nvPicPr>
        <p:blipFill>
          <a:blip r:embed="rId6" cstate="print">
            <a:extLst>
              <a:ext uri="{28A0092B-C50C-407E-A947-70E740481C1C}">
                <a14:useLocalDpi xmlns:a14="http://schemas.microsoft.com/office/drawing/2010/main" val="0"/>
              </a:ext>
            </a:extLst>
          </a:blip>
          <a:srcRect/>
          <a:stretch>
            <a:fillRect/>
          </a:stretch>
        </p:blipFill>
        <p:spPr bwMode="auto">
          <a:xfrm>
            <a:off x="11381467" y="6423704"/>
            <a:ext cx="365125" cy="239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 name="Oval 11"/>
          <p:cNvSpPr/>
          <p:nvPr userDrawn="1"/>
        </p:nvSpPr>
        <p:spPr bwMode="auto">
          <a:xfrm>
            <a:off x="11157629" y="6330667"/>
            <a:ext cx="812800" cy="419100"/>
          </a:xfrm>
          <a:prstGeom prst="ellipse">
            <a:avLst/>
          </a:prstGeom>
          <a:solidFill>
            <a:schemeClr val="bg1">
              <a:alpha val="50000"/>
            </a:schemeClr>
          </a:solidFill>
          <a:ln w="9525" cap="flat" cmpd="sng" algn="ctr">
            <a:noFill/>
            <a:prstDash val="solid"/>
            <a:round/>
            <a:headEnd type="none" w="med" len="med"/>
            <a:tailEnd type="none" w="med" len="med"/>
          </a:ln>
          <a:effectLst/>
        </p:spPr>
        <p:txBody>
          <a:bodyPr/>
          <a:lstStyle>
            <a:lvl1pPr eaLnBrk="0" hangingPunct="0">
              <a:defRPr sz="1000">
                <a:solidFill>
                  <a:schemeClr val="tx1"/>
                </a:solidFill>
                <a:latin typeface="Arial" panose="020B0604020202020204" pitchFamily="34" charset="0"/>
                <a:cs typeface="Arial" panose="020B0604020202020204" pitchFamily="34" charset="0"/>
              </a:defRPr>
            </a:lvl1pPr>
            <a:lvl2pPr marL="742950" indent="-285750" eaLnBrk="0" hangingPunct="0">
              <a:defRPr sz="1000">
                <a:solidFill>
                  <a:schemeClr val="tx1"/>
                </a:solidFill>
                <a:latin typeface="Arial" panose="020B0604020202020204" pitchFamily="34" charset="0"/>
                <a:cs typeface="Arial" panose="020B0604020202020204" pitchFamily="34" charset="0"/>
              </a:defRPr>
            </a:lvl2pPr>
            <a:lvl3pPr marL="1143000" indent="-228600" eaLnBrk="0" hangingPunct="0">
              <a:defRPr sz="1000">
                <a:solidFill>
                  <a:schemeClr val="tx1"/>
                </a:solidFill>
                <a:latin typeface="Arial" panose="020B0604020202020204" pitchFamily="34" charset="0"/>
                <a:cs typeface="Arial" panose="020B0604020202020204" pitchFamily="34" charset="0"/>
              </a:defRPr>
            </a:lvl3pPr>
            <a:lvl4pPr marL="1600200" indent="-228600" eaLnBrk="0" hangingPunct="0">
              <a:defRPr sz="1000">
                <a:solidFill>
                  <a:schemeClr val="tx1"/>
                </a:solidFill>
                <a:latin typeface="Arial" panose="020B0604020202020204" pitchFamily="34" charset="0"/>
                <a:cs typeface="Arial" panose="020B0604020202020204" pitchFamily="34" charset="0"/>
              </a:defRPr>
            </a:lvl4pPr>
            <a:lvl5pPr marL="2057400" indent="-228600" eaLnBrk="0" hangingPunct="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algn="ctr">
              <a:defRPr/>
            </a:pPr>
            <a:fld id="{435BA645-663C-49B9-8214-3A0DBAD6F1FF}" type="slidenum">
              <a:rPr lang="en-GB" altLang="en-US" sz="1333" b="1" smtClean="0"/>
              <a:pPr algn="ctr">
                <a:defRPr/>
              </a:pPr>
              <a:t>‹#›</a:t>
            </a:fld>
            <a:endParaRPr lang="en-GB" altLang="en-US" sz="1333" b="1" dirty="0"/>
          </a:p>
          <a:p>
            <a:pPr>
              <a:defRPr/>
            </a:pPr>
            <a:endParaRPr lang="en-GB" altLang="en-US" sz="1333" dirty="0"/>
          </a:p>
        </p:txBody>
      </p:sp>
    </p:spTree>
  </p:cSld>
  <p:clrMap bg1="lt1" tx1="dk1" bg2="lt2" tx2="dk2" accent1="accent1" accent2="accent2" accent3="accent3" accent4="accent4" accent5="accent5" accent6="accent6" hlink="hlink" folHlink="folHlink"/>
  <p:sldLayoutIdLst>
    <p:sldLayoutId id="2147483938" r:id="rId1"/>
    <p:sldLayoutId id="2147483936" r:id="rId2"/>
    <p:sldLayoutId id="2147483939" r:id="rId3"/>
  </p:sldLayoutIdLst>
  <p:transition spd="slow"/>
  <p:hf hdr="0" ftr="0" dt="0"/>
  <p:txStyles>
    <p:titleStyle>
      <a:lvl1pPr algn="ctr" rtl="0" eaLnBrk="0" fontAlgn="base" hangingPunct="0">
        <a:spcBef>
          <a:spcPct val="0"/>
        </a:spcBef>
        <a:spcAft>
          <a:spcPct val="0"/>
        </a:spcAft>
        <a:defRPr sz="4200">
          <a:solidFill>
            <a:srgbClr val="FF0000"/>
          </a:solidFill>
          <a:latin typeface="+mj-lt"/>
          <a:ea typeface="+mj-ea"/>
          <a:cs typeface="+mj-cs"/>
        </a:defRPr>
      </a:lvl1pPr>
      <a:lvl2pPr algn="ctr" rtl="0" eaLnBrk="0" fontAlgn="base" hangingPunct="0">
        <a:spcBef>
          <a:spcPct val="0"/>
        </a:spcBef>
        <a:spcAft>
          <a:spcPct val="0"/>
        </a:spcAft>
        <a:defRPr sz="4200">
          <a:solidFill>
            <a:srgbClr val="FF0000"/>
          </a:solidFill>
          <a:latin typeface="Calibri" pitchFamily="34" charset="0"/>
        </a:defRPr>
      </a:lvl2pPr>
      <a:lvl3pPr algn="ctr" rtl="0" eaLnBrk="0" fontAlgn="base" hangingPunct="0">
        <a:spcBef>
          <a:spcPct val="0"/>
        </a:spcBef>
        <a:spcAft>
          <a:spcPct val="0"/>
        </a:spcAft>
        <a:defRPr sz="4200">
          <a:solidFill>
            <a:srgbClr val="FF0000"/>
          </a:solidFill>
          <a:latin typeface="Calibri" pitchFamily="34" charset="0"/>
        </a:defRPr>
      </a:lvl3pPr>
      <a:lvl4pPr algn="ctr" rtl="0" eaLnBrk="0" fontAlgn="base" hangingPunct="0">
        <a:spcBef>
          <a:spcPct val="0"/>
        </a:spcBef>
        <a:spcAft>
          <a:spcPct val="0"/>
        </a:spcAft>
        <a:defRPr sz="4200">
          <a:solidFill>
            <a:srgbClr val="FF0000"/>
          </a:solidFill>
          <a:latin typeface="Calibri" pitchFamily="34" charset="0"/>
        </a:defRPr>
      </a:lvl4pPr>
      <a:lvl5pPr algn="ctr" rtl="0" eaLnBrk="0" fontAlgn="base" hangingPunct="0">
        <a:spcBef>
          <a:spcPct val="0"/>
        </a:spcBef>
        <a:spcAft>
          <a:spcPct val="0"/>
        </a:spcAft>
        <a:defRPr sz="4200">
          <a:solidFill>
            <a:srgbClr val="FF0000"/>
          </a:solidFill>
          <a:latin typeface="Calibri" pitchFamily="34" charset="0"/>
        </a:defRPr>
      </a:lvl5pPr>
      <a:lvl6pPr marL="609585" algn="ctr" rtl="0" eaLnBrk="0" fontAlgn="base" hangingPunct="0">
        <a:spcBef>
          <a:spcPct val="0"/>
        </a:spcBef>
        <a:spcAft>
          <a:spcPct val="0"/>
        </a:spcAft>
        <a:defRPr sz="4267">
          <a:solidFill>
            <a:srgbClr val="FF0000"/>
          </a:solidFill>
          <a:latin typeface="Calibri" pitchFamily="34" charset="0"/>
        </a:defRPr>
      </a:lvl6pPr>
      <a:lvl7pPr marL="1219170" algn="ctr" rtl="0" eaLnBrk="0" fontAlgn="base" hangingPunct="0">
        <a:spcBef>
          <a:spcPct val="0"/>
        </a:spcBef>
        <a:spcAft>
          <a:spcPct val="0"/>
        </a:spcAft>
        <a:defRPr sz="4267">
          <a:solidFill>
            <a:srgbClr val="FF0000"/>
          </a:solidFill>
          <a:latin typeface="Calibri" pitchFamily="34" charset="0"/>
        </a:defRPr>
      </a:lvl7pPr>
      <a:lvl8pPr marL="1828754" algn="ctr" rtl="0" eaLnBrk="0" fontAlgn="base" hangingPunct="0">
        <a:spcBef>
          <a:spcPct val="0"/>
        </a:spcBef>
        <a:spcAft>
          <a:spcPct val="0"/>
        </a:spcAft>
        <a:defRPr sz="4267">
          <a:solidFill>
            <a:srgbClr val="FF0000"/>
          </a:solidFill>
          <a:latin typeface="Calibri" pitchFamily="34" charset="0"/>
        </a:defRPr>
      </a:lvl8pPr>
      <a:lvl9pPr marL="2438339" algn="ctr" rtl="0" eaLnBrk="0" fontAlgn="base" hangingPunct="0">
        <a:spcBef>
          <a:spcPct val="0"/>
        </a:spcBef>
        <a:spcAft>
          <a:spcPct val="0"/>
        </a:spcAft>
        <a:defRPr sz="4267">
          <a:solidFill>
            <a:srgbClr val="FF0000"/>
          </a:solidFill>
          <a:latin typeface="Calibri" pitchFamily="34" charset="0"/>
        </a:defRPr>
      </a:lvl9pPr>
    </p:titleStyle>
    <p:bodyStyle>
      <a:lvl1pPr marL="608013" indent="-608013" algn="l" rtl="0" eaLnBrk="0" fontAlgn="base" hangingPunct="0">
        <a:spcBef>
          <a:spcPct val="20000"/>
        </a:spcBef>
        <a:spcAft>
          <a:spcPct val="0"/>
        </a:spcAft>
        <a:buBlip>
          <a:blip r:embed="rId7"/>
        </a:buBlip>
        <a:defRPr sz="3700">
          <a:solidFill>
            <a:schemeClr val="tx1"/>
          </a:solidFill>
          <a:latin typeface="+mn-lt"/>
          <a:ea typeface="+mn-ea"/>
          <a:cs typeface="+mn-cs"/>
        </a:defRPr>
      </a:lvl1pPr>
      <a:lvl2pPr marL="989013" indent="-379413" algn="l" rtl="0" eaLnBrk="0" fontAlgn="base" hangingPunct="0">
        <a:spcBef>
          <a:spcPct val="20000"/>
        </a:spcBef>
        <a:spcAft>
          <a:spcPct val="0"/>
        </a:spcAft>
        <a:buClr>
          <a:srgbClr val="C00000"/>
        </a:buClr>
        <a:buBlip>
          <a:blip r:embed="rId8"/>
        </a:buBlip>
        <a:defRPr sz="3200">
          <a:solidFill>
            <a:schemeClr val="tx1"/>
          </a:solidFill>
          <a:latin typeface="+mn-lt"/>
        </a:defRPr>
      </a:lvl2pPr>
      <a:lvl3pPr marL="1522413" indent="-303213" algn="l" rtl="0" eaLnBrk="0" fontAlgn="base" hangingPunct="0">
        <a:spcBef>
          <a:spcPct val="20000"/>
        </a:spcBef>
        <a:spcAft>
          <a:spcPct val="0"/>
        </a:spcAft>
        <a:buBlip>
          <a:blip r:embed="rId9"/>
        </a:buBlip>
        <a:defRPr sz="2600">
          <a:solidFill>
            <a:schemeClr val="tx1"/>
          </a:solidFill>
          <a:latin typeface="+mn-lt"/>
        </a:defRPr>
      </a:lvl3pPr>
      <a:lvl4pPr marL="2132013" indent="-303213" algn="l" rtl="0" eaLnBrk="0" fontAlgn="base" hangingPunct="0">
        <a:spcBef>
          <a:spcPct val="20000"/>
        </a:spcBef>
        <a:spcAft>
          <a:spcPct val="0"/>
        </a:spcAft>
        <a:buFont typeface="Arial" panose="020B0604020202020204" pitchFamily="34" charset="0"/>
        <a:buChar char="–"/>
        <a:defRPr sz="2600">
          <a:solidFill>
            <a:schemeClr val="tx1"/>
          </a:solidFill>
          <a:latin typeface="+mn-lt"/>
        </a:defRPr>
      </a:lvl4pPr>
      <a:lvl5pPr marL="2741613" indent="-303213" algn="l" rtl="0" eaLnBrk="0" fontAlgn="base" hangingPunct="0">
        <a:spcBef>
          <a:spcPct val="20000"/>
        </a:spcBef>
        <a:spcAft>
          <a:spcPct val="0"/>
        </a:spcAft>
        <a:buFont typeface="Arial" panose="020B0604020202020204" pitchFamily="34" charset="0"/>
        <a:buChar char="»"/>
        <a:defRPr sz="2100">
          <a:solidFill>
            <a:schemeClr val="tx1"/>
          </a:solidFill>
          <a:latin typeface="+mn-lt"/>
        </a:defRPr>
      </a:lvl5pPr>
      <a:lvl6pPr marL="3352716" indent="-304792" algn="l" rtl="0" eaLnBrk="0" fontAlgn="base" hangingPunct="0">
        <a:spcBef>
          <a:spcPct val="20000"/>
        </a:spcBef>
        <a:spcAft>
          <a:spcPct val="0"/>
        </a:spcAft>
        <a:buFont typeface="Arial" charset="0"/>
        <a:buChar char="»"/>
        <a:defRPr sz="2133">
          <a:solidFill>
            <a:schemeClr val="tx1"/>
          </a:solidFill>
          <a:latin typeface="+mn-lt"/>
        </a:defRPr>
      </a:lvl6pPr>
      <a:lvl7pPr marL="3962301" indent="-304792" algn="l" rtl="0" eaLnBrk="0" fontAlgn="base" hangingPunct="0">
        <a:spcBef>
          <a:spcPct val="20000"/>
        </a:spcBef>
        <a:spcAft>
          <a:spcPct val="0"/>
        </a:spcAft>
        <a:buFont typeface="Arial" charset="0"/>
        <a:buChar char="»"/>
        <a:defRPr sz="2133">
          <a:solidFill>
            <a:schemeClr val="tx1"/>
          </a:solidFill>
          <a:latin typeface="+mn-lt"/>
        </a:defRPr>
      </a:lvl7pPr>
      <a:lvl8pPr marL="4571886" indent="-304792" algn="l" rtl="0" eaLnBrk="0" fontAlgn="base" hangingPunct="0">
        <a:spcBef>
          <a:spcPct val="20000"/>
        </a:spcBef>
        <a:spcAft>
          <a:spcPct val="0"/>
        </a:spcAft>
        <a:buFont typeface="Arial" charset="0"/>
        <a:buChar char="»"/>
        <a:defRPr sz="2133">
          <a:solidFill>
            <a:schemeClr val="tx1"/>
          </a:solidFill>
          <a:latin typeface="+mn-lt"/>
        </a:defRPr>
      </a:lvl8pPr>
      <a:lvl9pPr marL="5181470" indent="-304792" algn="l" rtl="0" eaLnBrk="0" fontAlgn="base" hangingPunct="0">
        <a:spcBef>
          <a:spcPct val="20000"/>
        </a:spcBef>
        <a:spcAft>
          <a:spcPct val="0"/>
        </a:spcAft>
        <a:buFont typeface="Arial" charset="0"/>
        <a:buChar char="»"/>
        <a:defRPr sz="2133">
          <a:solidFill>
            <a:schemeClr val="tx1"/>
          </a:solidFill>
          <a:latin typeface="+mn-lt"/>
        </a:defRPr>
      </a:lvl9pPr>
    </p:bodyStyle>
    <p:otherStyle>
      <a:defPPr>
        <a:defRPr lang="en-US"/>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Rectangle 2"/>
          <p:cNvSpPr>
            <a:spLocks noGrp="1" noChangeArrowheads="1"/>
          </p:cNvSpPr>
          <p:nvPr>
            <p:ph type="ctrTitle"/>
          </p:nvPr>
        </p:nvSpPr>
        <p:spPr>
          <a:xfrm>
            <a:off x="1583841" y="2958234"/>
            <a:ext cx="10363200" cy="1470025"/>
          </a:xfrm>
        </p:spPr>
        <p:txBody>
          <a:bodyPr>
            <a:noAutofit/>
          </a:bodyPr>
          <a:lstStyle/>
          <a:p>
            <a:pPr>
              <a:lnSpc>
                <a:spcPct val="150000"/>
              </a:lnSpc>
              <a:defRPr/>
            </a:pPr>
            <a:r>
              <a:rPr lang="en-GB" sz="4800" b="1" i="1" dirty="0">
                <a:effectLst>
                  <a:outerShdw blurRad="38100" dist="38100" dir="2700000" algn="tl">
                    <a:srgbClr val="C0C0C0"/>
                  </a:outerShdw>
                </a:effectLst>
              </a:rPr>
              <a:t>  </a:t>
            </a:r>
            <a:br>
              <a:rPr lang="en-GB" sz="4800" dirty="0"/>
            </a:br>
            <a:br>
              <a:rPr lang="en-GB" sz="4800" dirty="0"/>
            </a:br>
            <a:r>
              <a:rPr lang="en-GB" sz="4400" dirty="0"/>
              <a:t>Mapping with SA1 Charging Requirement</a:t>
            </a:r>
            <a:r>
              <a:rPr lang="en-GB" sz="4400" dirty="0">
                <a:latin typeface="Arial" pitchFamily="34" charset="0"/>
              </a:rPr>
              <a:t> </a:t>
            </a:r>
            <a:br>
              <a:rPr lang="en-GB" altLang="zh-CN" sz="3200" b="1" dirty="0"/>
            </a:br>
            <a:r>
              <a:rPr lang="en-GB" altLang="zh-CN" sz="3200" b="1" dirty="0"/>
              <a:t> (SA5 163# CH)</a:t>
            </a:r>
            <a:br>
              <a:rPr lang="en-GB" altLang="zh-CN" sz="3200" b="1" i="1" dirty="0"/>
            </a:br>
            <a:br>
              <a:rPr lang="en-GB" altLang="zh-CN" sz="3200" b="1" dirty="0"/>
            </a:br>
            <a:br>
              <a:rPr lang="en-US" sz="4800" dirty="0">
                <a:effectLst>
                  <a:outerShdw blurRad="38100" dist="38100" dir="2700000" algn="tl">
                    <a:srgbClr val="C0C0C0"/>
                  </a:outerShdw>
                </a:effectLst>
              </a:rPr>
            </a:br>
            <a:endParaRPr lang="en-GB" sz="4800" dirty="0">
              <a:effectLst>
                <a:outerShdw blurRad="38100" dist="38100" dir="2700000" algn="tl">
                  <a:srgbClr val="C0C0C0"/>
                </a:outerShdw>
              </a:effectLst>
            </a:endParaRPr>
          </a:p>
        </p:txBody>
      </p:sp>
      <p:sp>
        <p:nvSpPr>
          <p:cNvPr id="6147" name="Subtitle 6"/>
          <p:cNvSpPr>
            <a:spLocks noGrp="1"/>
          </p:cNvSpPr>
          <p:nvPr>
            <p:ph type="subTitle" idx="1"/>
          </p:nvPr>
        </p:nvSpPr>
        <p:spPr>
          <a:xfrm>
            <a:off x="2044467" y="4555010"/>
            <a:ext cx="8534400" cy="1752600"/>
          </a:xfrm>
        </p:spPr>
        <p:txBody>
          <a:bodyPr/>
          <a:lstStyle/>
          <a:p>
            <a:pPr>
              <a:lnSpc>
                <a:spcPct val="80000"/>
              </a:lnSpc>
            </a:pPr>
            <a:endParaRPr lang="en-US" altLang="zh-CN" sz="2400" dirty="0">
              <a:latin typeface="Arial" charset="0"/>
            </a:endParaRPr>
          </a:p>
          <a:p>
            <a:pPr>
              <a:lnSpc>
                <a:spcPct val="80000"/>
              </a:lnSpc>
            </a:pPr>
            <a:r>
              <a:rPr lang="en-US" altLang="zh-CN" sz="2400" dirty="0">
                <a:latin typeface="Arial" charset="0"/>
              </a:rPr>
              <a:t>Chen Shan  Huawei</a:t>
            </a:r>
            <a:endParaRPr lang="en-GB" sz="2400" dirty="0">
              <a:latin typeface="Arial" charset="0"/>
            </a:endParaRPr>
          </a:p>
        </p:txBody>
      </p:sp>
    </p:spTree>
  </p:cSld>
  <p:clrMapOvr>
    <a:masterClrMapping/>
  </p:clrMapOvr>
  <p:transition spd="slow">
    <p:fad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D6F9A58A-34DE-4257-B8E0-D5465187E40E}"/>
              </a:ext>
            </a:extLst>
          </p:cNvPr>
          <p:cNvSpPr>
            <a:spLocks noGrp="1"/>
          </p:cNvSpPr>
          <p:nvPr>
            <p:ph type="title"/>
          </p:nvPr>
        </p:nvSpPr>
        <p:spPr>
          <a:xfrm>
            <a:off x="492886" y="0"/>
            <a:ext cx="9477375" cy="1143000"/>
          </a:xfrm>
        </p:spPr>
        <p:txBody>
          <a:bodyPr/>
          <a:lstStyle/>
          <a:p>
            <a:pPr algn="l"/>
            <a:r>
              <a:rPr lang="en-US" altLang="zh-CN" sz="3200" dirty="0"/>
              <a:t>Charging requirements of Providing Access to Local Services</a:t>
            </a:r>
            <a:endParaRPr lang="zh-CN" altLang="en-US" sz="3200" dirty="0"/>
          </a:p>
        </p:txBody>
      </p:sp>
      <p:graphicFrame>
        <p:nvGraphicFramePr>
          <p:cNvPr id="7" name="表格 6"/>
          <p:cNvGraphicFramePr>
            <a:graphicFrameLocks noGrp="1"/>
          </p:cNvGraphicFramePr>
          <p:nvPr>
            <p:extLst>
              <p:ext uri="{D42A27DB-BD31-4B8C-83A1-F6EECF244321}">
                <p14:modId xmlns:p14="http://schemas.microsoft.com/office/powerpoint/2010/main" val="1590538512"/>
              </p:ext>
            </p:extLst>
          </p:nvPr>
        </p:nvGraphicFramePr>
        <p:xfrm>
          <a:off x="492886" y="1307212"/>
          <a:ext cx="10701371" cy="2086068"/>
        </p:xfrm>
        <a:graphic>
          <a:graphicData uri="http://schemas.openxmlformats.org/drawingml/2006/table">
            <a:tbl>
              <a:tblPr/>
              <a:tblGrid>
                <a:gridCol w="1878839">
                  <a:extLst>
                    <a:ext uri="{9D8B030D-6E8A-4147-A177-3AD203B41FA5}">
                      <a16:colId xmlns:a16="http://schemas.microsoft.com/office/drawing/2014/main" val="20000"/>
                    </a:ext>
                  </a:extLst>
                </a:gridCol>
                <a:gridCol w="5960811">
                  <a:extLst>
                    <a:ext uri="{9D8B030D-6E8A-4147-A177-3AD203B41FA5}">
                      <a16:colId xmlns:a16="http://schemas.microsoft.com/office/drawing/2014/main" val="20001"/>
                    </a:ext>
                  </a:extLst>
                </a:gridCol>
                <a:gridCol w="1710811">
                  <a:extLst>
                    <a:ext uri="{9D8B030D-6E8A-4147-A177-3AD203B41FA5}">
                      <a16:colId xmlns:a16="http://schemas.microsoft.com/office/drawing/2014/main" val="20002"/>
                    </a:ext>
                  </a:extLst>
                </a:gridCol>
                <a:gridCol w="1150910">
                  <a:extLst>
                    <a:ext uri="{9D8B030D-6E8A-4147-A177-3AD203B41FA5}">
                      <a16:colId xmlns:a16="http://schemas.microsoft.com/office/drawing/2014/main" val="20003"/>
                    </a:ext>
                  </a:extLst>
                </a:gridCol>
              </a:tblGrid>
              <a:tr h="352115">
                <a:tc>
                  <a:txBody>
                    <a:bodyPr/>
                    <a:lstStyle/>
                    <a:p>
                      <a:pPr algn="ctr" fontAlgn="t">
                        <a:spcAft>
                          <a:spcPts val="300"/>
                        </a:spcAft>
                      </a:pPr>
                      <a:endParaRPr lang="en-US" altLang="zh-CN" sz="1050" b="1" i="0" u="none" strike="noStrike" dirty="0">
                        <a:solidFill>
                          <a:srgbClr val="000000"/>
                        </a:solidFill>
                        <a:effectLst/>
                        <a:latin typeface="Arial" panose="020B0604020202020204" pitchFamily="34" charset="0"/>
                        <a:ea typeface="等线" panose="02010600030101010101" pitchFamily="2" charset="-122"/>
                        <a:cs typeface="Arial" panose="020B0604020202020204" pitchFamily="34" charset="0"/>
                      </a:endParaRPr>
                    </a:p>
                  </a:txBody>
                  <a:tcPr marL="72000" marR="36000" marT="36000" marB="36000" anchor="ctr">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solidFill>
                      <a:schemeClr val="accent3"/>
                    </a:solidFill>
                  </a:tcPr>
                </a:tc>
                <a:tc>
                  <a:txBody>
                    <a:bodyPr/>
                    <a:lstStyle/>
                    <a:p>
                      <a:pPr algn="ctr" fontAlgn="t">
                        <a:spcAft>
                          <a:spcPts val="300"/>
                        </a:spcAft>
                      </a:pPr>
                      <a:r>
                        <a:rPr lang="en-US" altLang="zh-CN" sz="1050" b="1" i="0" u="none" strike="noStrike" dirty="0">
                          <a:solidFill>
                            <a:srgbClr val="000000"/>
                          </a:solidFill>
                          <a:effectLst/>
                          <a:latin typeface="Arial" panose="020B0604020202020204" pitchFamily="34" charset="0"/>
                          <a:ea typeface="等线" panose="02010600030101010101" pitchFamily="2" charset="-122"/>
                          <a:cs typeface="Arial" panose="020B0604020202020204" pitchFamily="34" charset="0"/>
                        </a:rPr>
                        <a:t>SA1 Charging Requirements  </a:t>
                      </a:r>
                    </a:p>
                  </a:txBody>
                  <a:tcPr marL="72000" marR="36000" marT="36000" marB="36000" anchor="ctr">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solidFill>
                      <a:schemeClr val="accent3"/>
                    </a:solidFill>
                  </a:tcPr>
                </a:tc>
                <a:tc>
                  <a:txBody>
                    <a:bodyPr/>
                    <a:lstStyle/>
                    <a:p>
                      <a:pPr algn="ctr" fontAlgn="t">
                        <a:spcAft>
                          <a:spcPts val="300"/>
                        </a:spcAft>
                      </a:pPr>
                      <a:r>
                        <a:rPr lang="en-US" sz="1050" b="1" i="0" u="none" strike="noStrike" dirty="0">
                          <a:solidFill>
                            <a:srgbClr val="000000"/>
                          </a:solidFill>
                          <a:effectLst/>
                          <a:latin typeface="Arial" panose="020B0604020202020204" pitchFamily="34" charset="0"/>
                          <a:ea typeface="等线" panose="02010600030101010101" pitchFamily="2" charset="-122"/>
                          <a:cs typeface="Arial" panose="020B0604020202020204" pitchFamily="34" charset="0"/>
                        </a:rPr>
                        <a:t>SA5  WID </a:t>
                      </a:r>
                    </a:p>
                  </a:txBody>
                  <a:tcPr marL="72000" marR="36000" marT="36000" marB="36000" anchor="ctr">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solidFill>
                      <a:schemeClr val="accent3"/>
                    </a:solidFill>
                  </a:tcPr>
                </a:tc>
                <a:tc>
                  <a:txBody>
                    <a:bodyPr/>
                    <a:lstStyle/>
                    <a:p>
                      <a:pPr algn="ctr" fontAlgn="t">
                        <a:spcAft>
                          <a:spcPts val="300"/>
                        </a:spcAft>
                      </a:pPr>
                      <a:r>
                        <a:rPr lang="en-US" sz="1050" b="1" i="0" u="none" strike="noStrike" dirty="0">
                          <a:solidFill>
                            <a:srgbClr val="000000"/>
                          </a:solidFill>
                          <a:effectLst/>
                          <a:latin typeface="Arial" panose="020B0604020202020204" pitchFamily="34" charset="0"/>
                          <a:ea typeface="等线" panose="02010600030101010101" pitchFamily="2" charset="-122"/>
                          <a:cs typeface="Arial" panose="020B0604020202020204" pitchFamily="34" charset="0"/>
                        </a:rPr>
                        <a:t>Status</a:t>
                      </a:r>
                      <a:r>
                        <a:rPr lang="en-US" sz="1050" b="1" i="0" u="none" strike="noStrike" baseline="0" dirty="0">
                          <a:solidFill>
                            <a:srgbClr val="000000"/>
                          </a:solidFill>
                          <a:effectLst/>
                          <a:latin typeface="Arial" panose="020B0604020202020204" pitchFamily="34" charset="0"/>
                          <a:ea typeface="等线" panose="02010600030101010101" pitchFamily="2" charset="-122"/>
                          <a:cs typeface="Arial" panose="020B0604020202020204" pitchFamily="34" charset="0"/>
                        </a:rPr>
                        <a:t> </a:t>
                      </a:r>
                      <a:endParaRPr lang="en-US" sz="1050" b="1" i="0" u="none" strike="noStrike" dirty="0">
                        <a:solidFill>
                          <a:srgbClr val="000000"/>
                        </a:solidFill>
                        <a:effectLst/>
                        <a:latin typeface="Arial" panose="020B0604020202020204" pitchFamily="34" charset="0"/>
                        <a:ea typeface="等线" panose="02010600030101010101" pitchFamily="2" charset="-122"/>
                        <a:cs typeface="Arial" panose="020B0604020202020204" pitchFamily="34" charset="0"/>
                      </a:endParaRPr>
                    </a:p>
                  </a:txBody>
                  <a:tcPr marL="72000" marR="36000" marT="36000" marB="36000" anchor="ctr">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solidFill>
                      <a:schemeClr val="accent3"/>
                    </a:solidFill>
                  </a:tcPr>
                </a:tc>
                <a:extLst>
                  <a:ext uri="{0D108BD9-81ED-4DB2-BD59-A6C34878D82A}">
                    <a16:rowId xmlns:a16="http://schemas.microsoft.com/office/drawing/2014/main" val="10000"/>
                  </a:ext>
                </a:extLst>
              </a:tr>
              <a:tr h="739015">
                <a:tc>
                  <a:txBody>
                    <a:bodyPr/>
                    <a:lstStyle/>
                    <a:p>
                      <a:pPr algn="l" fontAlgn="t">
                        <a:spcAft>
                          <a:spcPts val="300"/>
                        </a:spcAft>
                      </a:pPr>
                      <a:r>
                        <a:rPr lang="en-US" altLang="zh-CN" sz="1050" b="0" i="0" u="none" strike="noStrike" dirty="0">
                          <a:solidFill>
                            <a:srgbClr val="000000"/>
                          </a:solidFill>
                          <a:effectLst/>
                          <a:latin typeface="Arial" panose="020B0604020202020204" pitchFamily="34" charset="0"/>
                          <a:ea typeface="等线" panose="02010600030101010101" pitchFamily="2" charset="-122"/>
                        </a:rPr>
                        <a:t>TS</a:t>
                      </a:r>
                      <a:r>
                        <a:rPr lang="en-US" altLang="zh-CN" sz="1050" b="0" i="0" u="none" strike="noStrike" baseline="0" dirty="0">
                          <a:solidFill>
                            <a:srgbClr val="000000"/>
                          </a:solidFill>
                          <a:effectLst/>
                          <a:latin typeface="Arial" panose="020B0604020202020204" pitchFamily="34" charset="0"/>
                          <a:ea typeface="等线" panose="02010600030101010101" pitchFamily="2" charset="-122"/>
                        </a:rPr>
                        <a:t> 22.261 </a:t>
                      </a:r>
                    </a:p>
                    <a:p>
                      <a:pPr algn="l" fontAlgn="t">
                        <a:spcAft>
                          <a:spcPts val="300"/>
                        </a:spcAft>
                      </a:pPr>
                      <a:r>
                        <a:rPr lang="en-US" altLang="zh-CN" sz="1050" b="0" i="0" u="none" strike="noStrike" dirty="0">
                          <a:solidFill>
                            <a:srgbClr val="000000"/>
                          </a:solidFill>
                          <a:effectLst/>
                          <a:latin typeface="Arial" panose="020B0604020202020204" pitchFamily="34" charset="0"/>
                          <a:ea typeface="等线" panose="02010600030101010101" pitchFamily="2" charset="-122"/>
                        </a:rPr>
                        <a:t>6.41.2.8 Charging</a:t>
                      </a:r>
                    </a:p>
                  </a:txBody>
                  <a:tcPr marL="72000" marR="36000" marT="36000" marB="36000">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tcPr>
                </a:tc>
                <a:tc>
                  <a:txBody>
                    <a:bodyPr/>
                    <a:lstStyle/>
                    <a:p>
                      <a:pPr algn="l" fontAlgn="t">
                        <a:spcAft>
                          <a:spcPts val="300"/>
                        </a:spcAft>
                      </a:pPr>
                      <a:r>
                        <a:rPr lang="en-US" altLang="zh-CN" sz="1050" b="0" i="0" u="none" strike="noStrike" dirty="0">
                          <a:solidFill>
                            <a:srgbClr val="000000"/>
                          </a:solidFill>
                          <a:effectLst/>
                          <a:latin typeface="Arial" panose="020B0604020202020204" pitchFamily="34" charset="0"/>
                          <a:ea typeface="等线" panose="02010600030101010101" pitchFamily="2" charset="-122"/>
                        </a:rPr>
                        <a:t>The 5G system shall be able to collect charging information for the use of localized services at the hosting network and provide the charging records to UEs’ home operators based on localized service agreements and charging policies provided by the service providers of localized services.</a:t>
                      </a:r>
                    </a:p>
                  </a:txBody>
                  <a:tcPr marL="72000" marR="36000" marT="36000" marB="36000">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tcPr>
                </a:tc>
                <a:tc>
                  <a:txBody>
                    <a:bodyPr/>
                    <a:lstStyle/>
                    <a:p>
                      <a:pPr algn="l" fontAlgn="t">
                        <a:spcAft>
                          <a:spcPts val="300"/>
                        </a:spcAft>
                      </a:pPr>
                      <a:r>
                        <a:rPr lang="en-US" sz="1050" b="0" i="0" u="none" strike="noStrike" dirty="0">
                          <a:solidFill>
                            <a:srgbClr val="000000"/>
                          </a:solidFill>
                          <a:effectLst/>
                          <a:latin typeface="Arial" panose="020B0604020202020204" pitchFamily="34" charset="0"/>
                          <a:ea typeface="等线" panose="02010600030101010101" pitchFamily="2" charset="-122"/>
                        </a:rPr>
                        <a:t>Edge Computing supported (???)</a:t>
                      </a:r>
                    </a:p>
                  </a:txBody>
                  <a:tcPr marL="72000" marR="36000" marT="36000" marB="36000">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tcPr>
                </a:tc>
                <a:tc>
                  <a:txBody>
                    <a:bodyPr/>
                    <a:lstStyle/>
                    <a:p>
                      <a:pPr algn="l" fontAlgn="t">
                        <a:spcAft>
                          <a:spcPts val="300"/>
                        </a:spcAft>
                      </a:pPr>
                      <a:endParaRPr lang="en-US" sz="1050" b="0" i="0" u="none" strike="noStrike" dirty="0">
                        <a:solidFill>
                          <a:srgbClr val="000000"/>
                        </a:solidFill>
                        <a:effectLst/>
                        <a:latin typeface="Arial" panose="020B0604020202020204" pitchFamily="34" charset="0"/>
                        <a:ea typeface="等线" panose="02010600030101010101" pitchFamily="2" charset="-122"/>
                      </a:endParaRPr>
                    </a:p>
                  </a:txBody>
                  <a:tcPr marL="72000" marR="36000" marT="36000" marB="36000">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tcPr>
                </a:tc>
                <a:extLst>
                  <a:ext uri="{0D108BD9-81ED-4DB2-BD59-A6C34878D82A}">
                    <a16:rowId xmlns:a16="http://schemas.microsoft.com/office/drawing/2014/main" val="10001"/>
                  </a:ext>
                </a:extLst>
              </a:tr>
              <a:tr h="497469">
                <a:tc>
                  <a:txBody>
                    <a:bodyPr/>
                    <a:lstStyle/>
                    <a:p>
                      <a:pPr algn="l" fontAlgn="t">
                        <a:spcAft>
                          <a:spcPts val="300"/>
                        </a:spcAft>
                      </a:pPr>
                      <a:endParaRPr lang="en-US" altLang="zh-CN" sz="1050" b="0" i="0" u="none" strike="noStrike" dirty="0">
                        <a:solidFill>
                          <a:srgbClr val="000000"/>
                        </a:solidFill>
                        <a:effectLst/>
                        <a:latin typeface="Arial" panose="020B0604020202020204" pitchFamily="34" charset="0"/>
                        <a:ea typeface="等线" panose="02010600030101010101" pitchFamily="2" charset="-122"/>
                      </a:endParaRPr>
                    </a:p>
                  </a:txBody>
                  <a:tcPr marL="72000" marR="36000" marT="36000" marB="36000">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tcPr>
                </a:tc>
                <a:tc>
                  <a:txBody>
                    <a:bodyPr/>
                    <a:lstStyle/>
                    <a:p>
                      <a:pPr algn="l" fontAlgn="t">
                        <a:spcAft>
                          <a:spcPts val="300"/>
                        </a:spcAft>
                      </a:pPr>
                      <a:endParaRPr lang="en-US" altLang="zh-CN" sz="1050" b="0" i="0" u="none" strike="noStrike" dirty="0">
                        <a:solidFill>
                          <a:srgbClr val="000000"/>
                        </a:solidFill>
                        <a:effectLst/>
                        <a:latin typeface="Arial" panose="020B0604020202020204" pitchFamily="34" charset="0"/>
                        <a:ea typeface="等线" panose="02010600030101010101" pitchFamily="2" charset="-122"/>
                      </a:endParaRPr>
                    </a:p>
                  </a:txBody>
                  <a:tcPr marL="72000" marR="36000" marT="36000" marB="36000">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tcPr>
                </a:tc>
                <a:tc>
                  <a:txBody>
                    <a:bodyPr/>
                    <a:lstStyle/>
                    <a:p>
                      <a:pPr algn="l" fontAlgn="t">
                        <a:spcAft>
                          <a:spcPts val="300"/>
                        </a:spcAft>
                      </a:pPr>
                      <a:endParaRPr lang="en-US" sz="1050" b="0" i="0" u="none" strike="noStrike" dirty="0">
                        <a:solidFill>
                          <a:srgbClr val="000000"/>
                        </a:solidFill>
                        <a:effectLst/>
                        <a:latin typeface="Arial" panose="020B0604020202020204" pitchFamily="34" charset="0"/>
                        <a:ea typeface="等线" panose="02010600030101010101" pitchFamily="2" charset="-122"/>
                      </a:endParaRPr>
                    </a:p>
                  </a:txBody>
                  <a:tcPr marL="72000" marR="36000" marT="36000" marB="36000">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tcPr>
                </a:tc>
                <a:tc>
                  <a:txBody>
                    <a:bodyPr/>
                    <a:lstStyle/>
                    <a:p>
                      <a:pPr algn="l" fontAlgn="t">
                        <a:spcAft>
                          <a:spcPts val="300"/>
                        </a:spcAft>
                      </a:pPr>
                      <a:endParaRPr lang="en-US" sz="1050" b="0" i="0" u="none" strike="noStrike">
                        <a:solidFill>
                          <a:srgbClr val="000000"/>
                        </a:solidFill>
                        <a:effectLst/>
                        <a:latin typeface="Arial" panose="020B0604020202020204" pitchFamily="34" charset="0"/>
                        <a:ea typeface="等线" panose="02010600030101010101" pitchFamily="2" charset="-122"/>
                      </a:endParaRPr>
                    </a:p>
                  </a:txBody>
                  <a:tcPr marL="72000" marR="36000" marT="36000" marB="36000">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tcPr>
                </a:tc>
                <a:extLst>
                  <a:ext uri="{0D108BD9-81ED-4DB2-BD59-A6C34878D82A}">
                    <a16:rowId xmlns:a16="http://schemas.microsoft.com/office/drawing/2014/main" val="10002"/>
                  </a:ext>
                </a:extLst>
              </a:tr>
              <a:tr h="497469">
                <a:tc>
                  <a:txBody>
                    <a:bodyPr/>
                    <a:lstStyle/>
                    <a:p>
                      <a:pPr algn="l" fontAlgn="t">
                        <a:spcAft>
                          <a:spcPts val="300"/>
                        </a:spcAft>
                      </a:pPr>
                      <a:endParaRPr lang="en-US" altLang="zh-CN" sz="1050" b="0" i="0" u="none" strike="noStrike" dirty="0">
                        <a:solidFill>
                          <a:srgbClr val="000000"/>
                        </a:solidFill>
                        <a:effectLst/>
                        <a:latin typeface="Arial" panose="020B0604020202020204" pitchFamily="34" charset="0"/>
                        <a:ea typeface="等线" panose="02010600030101010101" pitchFamily="2" charset="-122"/>
                      </a:endParaRPr>
                    </a:p>
                  </a:txBody>
                  <a:tcPr marL="72000" marR="36000" marT="36000" marB="36000">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tcPr>
                </a:tc>
                <a:tc>
                  <a:txBody>
                    <a:bodyPr/>
                    <a:lstStyle/>
                    <a:p>
                      <a:pPr algn="l" fontAlgn="t">
                        <a:spcAft>
                          <a:spcPts val="300"/>
                        </a:spcAft>
                      </a:pPr>
                      <a:endParaRPr lang="en-US" altLang="zh-CN" sz="1050" b="0" i="0" u="none" strike="noStrike" dirty="0">
                        <a:solidFill>
                          <a:srgbClr val="000000"/>
                        </a:solidFill>
                        <a:effectLst/>
                        <a:latin typeface="Arial" panose="020B0604020202020204" pitchFamily="34" charset="0"/>
                        <a:ea typeface="等线" panose="02010600030101010101" pitchFamily="2" charset="-122"/>
                      </a:endParaRPr>
                    </a:p>
                  </a:txBody>
                  <a:tcPr marL="72000" marR="36000" marT="36000" marB="36000">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tcPr>
                </a:tc>
                <a:tc>
                  <a:txBody>
                    <a:bodyPr/>
                    <a:lstStyle/>
                    <a:p>
                      <a:pPr algn="l" fontAlgn="t">
                        <a:spcAft>
                          <a:spcPts val="300"/>
                        </a:spcAft>
                      </a:pPr>
                      <a:endParaRPr lang="en-US" sz="1050" b="0" i="0" u="none" strike="noStrike" dirty="0">
                        <a:solidFill>
                          <a:srgbClr val="000000"/>
                        </a:solidFill>
                        <a:effectLst/>
                        <a:latin typeface="Arial" panose="020B0604020202020204" pitchFamily="34" charset="0"/>
                        <a:ea typeface="等线" panose="02010600030101010101" pitchFamily="2" charset="-122"/>
                      </a:endParaRPr>
                    </a:p>
                  </a:txBody>
                  <a:tcPr marL="72000" marR="36000" marT="36000" marB="36000">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tcPr>
                </a:tc>
                <a:tc>
                  <a:txBody>
                    <a:bodyPr/>
                    <a:lstStyle/>
                    <a:p>
                      <a:pPr algn="l" fontAlgn="t">
                        <a:spcAft>
                          <a:spcPts val="300"/>
                        </a:spcAft>
                      </a:pPr>
                      <a:endParaRPr lang="en-US" sz="1050" b="0" i="0" u="none" strike="noStrike" dirty="0">
                        <a:solidFill>
                          <a:srgbClr val="000000"/>
                        </a:solidFill>
                        <a:effectLst/>
                        <a:latin typeface="Arial" panose="020B0604020202020204" pitchFamily="34" charset="0"/>
                        <a:ea typeface="等线" panose="02010600030101010101" pitchFamily="2" charset="-122"/>
                      </a:endParaRPr>
                    </a:p>
                  </a:txBody>
                  <a:tcPr marL="72000" marR="36000" marT="36000" marB="36000">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tcPr>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1809775660"/>
      </p:ext>
    </p:extLst>
  </p:cSld>
  <p:clrMapOvr>
    <a:masterClrMapping/>
  </p:clrMapOvr>
  <p:transition spd="slow"/>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D6F9A58A-34DE-4257-B8E0-D5465187E40E}"/>
              </a:ext>
            </a:extLst>
          </p:cNvPr>
          <p:cNvSpPr>
            <a:spLocks noGrp="1"/>
          </p:cNvSpPr>
          <p:nvPr>
            <p:ph type="title"/>
          </p:nvPr>
        </p:nvSpPr>
        <p:spPr>
          <a:xfrm>
            <a:off x="492886" y="0"/>
            <a:ext cx="9477375" cy="1143000"/>
          </a:xfrm>
        </p:spPr>
        <p:txBody>
          <a:bodyPr/>
          <a:lstStyle/>
          <a:p>
            <a:pPr algn="l"/>
            <a:r>
              <a:rPr lang="en-US" altLang="zh-CN" sz="3200" dirty="0"/>
              <a:t>Charging requirements of Mobile base station relays</a:t>
            </a:r>
            <a:endParaRPr lang="zh-CN" altLang="en-US" sz="3200" dirty="0"/>
          </a:p>
        </p:txBody>
      </p:sp>
      <p:graphicFrame>
        <p:nvGraphicFramePr>
          <p:cNvPr id="7" name="表格 6"/>
          <p:cNvGraphicFramePr>
            <a:graphicFrameLocks noGrp="1"/>
          </p:cNvGraphicFramePr>
          <p:nvPr>
            <p:extLst>
              <p:ext uri="{D42A27DB-BD31-4B8C-83A1-F6EECF244321}">
                <p14:modId xmlns:p14="http://schemas.microsoft.com/office/powerpoint/2010/main" val="1090949493"/>
              </p:ext>
            </p:extLst>
          </p:nvPr>
        </p:nvGraphicFramePr>
        <p:xfrm>
          <a:off x="492886" y="1307306"/>
          <a:ext cx="10701371" cy="2057399"/>
        </p:xfrm>
        <a:graphic>
          <a:graphicData uri="http://schemas.openxmlformats.org/drawingml/2006/table">
            <a:tbl>
              <a:tblPr/>
              <a:tblGrid>
                <a:gridCol w="1771683">
                  <a:extLst>
                    <a:ext uri="{9D8B030D-6E8A-4147-A177-3AD203B41FA5}">
                      <a16:colId xmlns:a16="http://schemas.microsoft.com/office/drawing/2014/main" val="20000"/>
                    </a:ext>
                  </a:extLst>
                </a:gridCol>
                <a:gridCol w="6067967">
                  <a:extLst>
                    <a:ext uri="{9D8B030D-6E8A-4147-A177-3AD203B41FA5}">
                      <a16:colId xmlns:a16="http://schemas.microsoft.com/office/drawing/2014/main" val="20001"/>
                    </a:ext>
                  </a:extLst>
                </a:gridCol>
                <a:gridCol w="1710811">
                  <a:extLst>
                    <a:ext uri="{9D8B030D-6E8A-4147-A177-3AD203B41FA5}">
                      <a16:colId xmlns:a16="http://schemas.microsoft.com/office/drawing/2014/main" val="20002"/>
                    </a:ext>
                  </a:extLst>
                </a:gridCol>
                <a:gridCol w="1150910">
                  <a:extLst>
                    <a:ext uri="{9D8B030D-6E8A-4147-A177-3AD203B41FA5}">
                      <a16:colId xmlns:a16="http://schemas.microsoft.com/office/drawing/2014/main" val="20003"/>
                    </a:ext>
                  </a:extLst>
                </a:gridCol>
              </a:tblGrid>
              <a:tr h="323446">
                <a:tc>
                  <a:txBody>
                    <a:bodyPr/>
                    <a:lstStyle/>
                    <a:p>
                      <a:pPr algn="ctr" fontAlgn="t">
                        <a:spcAft>
                          <a:spcPts val="300"/>
                        </a:spcAft>
                      </a:pPr>
                      <a:endParaRPr lang="en-US" altLang="zh-CN" sz="1050" b="1" i="0" u="none" strike="noStrike" dirty="0">
                        <a:solidFill>
                          <a:srgbClr val="000000"/>
                        </a:solidFill>
                        <a:effectLst/>
                        <a:latin typeface="Arial" panose="020B0604020202020204" pitchFamily="34" charset="0"/>
                        <a:ea typeface="等线" panose="02010600030101010101" pitchFamily="2" charset="-122"/>
                        <a:cs typeface="Arial" panose="020B0604020202020204" pitchFamily="34" charset="0"/>
                      </a:endParaRPr>
                    </a:p>
                  </a:txBody>
                  <a:tcPr marL="72000" marR="36000" marT="36000" marB="36000" anchor="ctr">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solidFill>
                      <a:schemeClr val="accent3"/>
                    </a:solidFill>
                  </a:tcPr>
                </a:tc>
                <a:tc>
                  <a:txBody>
                    <a:bodyPr/>
                    <a:lstStyle/>
                    <a:p>
                      <a:pPr algn="ctr" fontAlgn="t">
                        <a:spcAft>
                          <a:spcPts val="300"/>
                        </a:spcAft>
                      </a:pPr>
                      <a:r>
                        <a:rPr lang="en-US" altLang="zh-CN" sz="1050" b="1" i="0" u="none" strike="noStrike" dirty="0">
                          <a:solidFill>
                            <a:srgbClr val="000000"/>
                          </a:solidFill>
                          <a:effectLst/>
                          <a:latin typeface="Arial" panose="020B0604020202020204" pitchFamily="34" charset="0"/>
                          <a:ea typeface="等线" panose="02010600030101010101" pitchFamily="2" charset="-122"/>
                          <a:cs typeface="Arial" panose="020B0604020202020204" pitchFamily="34" charset="0"/>
                        </a:rPr>
                        <a:t>SA1 Charging Requirements  </a:t>
                      </a:r>
                    </a:p>
                  </a:txBody>
                  <a:tcPr marL="72000" marR="36000" marT="36000" marB="36000" anchor="ctr">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solidFill>
                      <a:schemeClr val="accent3"/>
                    </a:solidFill>
                  </a:tcPr>
                </a:tc>
                <a:tc>
                  <a:txBody>
                    <a:bodyPr/>
                    <a:lstStyle/>
                    <a:p>
                      <a:pPr algn="ctr" fontAlgn="t">
                        <a:spcAft>
                          <a:spcPts val="300"/>
                        </a:spcAft>
                      </a:pPr>
                      <a:r>
                        <a:rPr lang="en-US" sz="1050" b="1" i="0" u="none" strike="noStrike" dirty="0">
                          <a:solidFill>
                            <a:srgbClr val="000000"/>
                          </a:solidFill>
                          <a:effectLst/>
                          <a:latin typeface="Arial" panose="020B0604020202020204" pitchFamily="34" charset="0"/>
                          <a:ea typeface="等线" panose="02010600030101010101" pitchFamily="2" charset="-122"/>
                          <a:cs typeface="Arial" panose="020B0604020202020204" pitchFamily="34" charset="0"/>
                        </a:rPr>
                        <a:t>SA5  WID </a:t>
                      </a:r>
                    </a:p>
                  </a:txBody>
                  <a:tcPr marL="72000" marR="36000" marT="36000" marB="36000" anchor="ctr">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solidFill>
                      <a:schemeClr val="accent3"/>
                    </a:solidFill>
                  </a:tcPr>
                </a:tc>
                <a:tc>
                  <a:txBody>
                    <a:bodyPr/>
                    <a:lstStyle/>
                    <a:p>
                      <a:pPr algn="ctr" fontAlgn="t">
                        <a:spcAft>
                          <a:spcPts val="300"/>
                        </a:spcAft>
                      </a:pPr>
                      <a:r>
                        <a:rPr lang="en-US" sz="1050" b="1" i="0" u="none" strike="noStrike" dirty="0">
                          <a:solidFill>
                            <a:srgbClr val="000000"/>
                          </a:solidFill>
                          <a:effectLst/>
                          <a:latin typeface="Arial" panose="020B0604020202020204" pitchFamily="34" charset="0"/>
                          <a:ea typeface="等线" panose="02010600030101010101" pitchFamily="2" charset="-122"/>
                          <a:cs typeface="Arial" panose="020B0604020202020204" pitchFamily="34" charset="0"/>
                        </a:rPr>
                        <a:t>Status</a:t>
                      </a:r>
                      <a:r>
                        <a:rPr lang="en-US" sz="1050" b="1" i="0" u="none" strike="noStrike" baseline="0" dirty="0">
                          <a:solidFill>
                            <a:srgbClr val="000000"/>
                          </a:solidFill>
                          <a:effectLst/>
                          <a:latin typeface="Arial" panose="020B0604020202020204" pitchFamily="34" charset="0"/>
                          <a:ea typeface="等线" panose="02010600030101010101" pitchFamily="2" charset="-122"/>
                          <a:cs typeface="Arial" panose="020B0604020202020204" pitchFamily="34" charset="0"/>
                        </a:rPr>
                        <a:t> </a:t>
                      </a:r>
                      <a:endParaRPr lang="en-US" sz="1050" b="1" i="0" u="none" strike="noStrike" dirty="0">
                        <a:solidFill>
                          <a:srgbClr val="000000"/>
                        </a:solidFill>
                        <a:effectLst/>
                        <a:latin typeface="Arial" panose="020B0604020202020204" pitchFamily="34" charset="0"/>
                        <a:ea typeface="等线" panose="02010600030101010101" pitchFamily="2" charset="-122"/>
                        <a:cs typeface="Arial" panose="020B0604020202020204" pitchFamily="34" charset="0"/>
                      </a:endParaRPr>
                    </a:p>
                  </a:txBody>
                  <a:tcPr marL="72000" marR="36000" marT="36000" marB="36000" anchor="ctr">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solidFill>
                      <a:schemeClr val="accent3"/>
                    </a:solidFill>
                  </a:tcPr>
                </a:tc>
                <a:extLst>
                  <a:ext uri="{0D108BD9-81ED-4DB2-BD59-A6C34878D82A}">
                    <a16:rowId xmlns:a16="http://schemas.microsoft.com/office/drawing/2014/main" val="10000"/>
                  </a:ext>
                </a:extLst>
              </a:tr>
              <a:tr h="739015">
                <a:tc>
                  <a:txBody>
                    <a:bodyPr/>
                    <a:lstStyle/>
                    <a:p>
                      <a:pPr algn="l" fontAlgn="t">
                        <a:spcAft>
                          <a:spcPts val="300"/>
                        </a:spcAft>
                      </a:pPr>
                      <a:r>
                        <a:rPr lang="en-US" altLang="zh-CN" sz="1050" b="0" i="0" u="none" strike="noStrike" dirty="0">
                          <a:solidFill>
                            <a:srgbClr val="000000"/>
                          </a:solidFill>
                          <a:effectLst/>
                          <a:latin typeface="Arial" panose="020B0604020202020204" pitchFamily="34" charset="0"/>
                          <a:ea typeface="等线" panose="02010600030101010101" pitchFamily="2" charset="-122"/>
                        </a:rPr>
                        <a:t>TS</a:t>
                      </a:r>
                      <a:r>
                        <a:rPr lang="en-US" altLang="zh-CN" sz="1050" b="0" i="0" u="none" strike="noStrike" baseline="0" dirty="0">
                          <a:solidFill>
                            <a:srgbClr val="000000"/>
                          </a:solidFill>
                          <a:effectLst/>
                          <a:latin typeface="Arial" panose="020B0604020202020204" pitchFamily="34" charset="0"/>
                          <a:ea typeface="等线" panose="02010600030101010101" pitchFamily="2" charset="-122"/>
                        </a:rPr>
                        <a:t> 22.261</a:t>
                      </a:r>
                      <a:endParaRPr lang="en-US" altLang="zh-CN" sz="1050" b="0" i="0" u="none" strike="noStrike" dirty="0">
                        <a:solidFill>
                          <a:srgbClr val="000000"/>
                        </a:solidFill>
                        <a:effectLst/>
                        <a:latin typeface="Arial" panose="020B0604020202020204" pitchFamily="34" charset="0"/>
                        <a:ea typeface="等线" panose="02010600030101010101" pitchFamily="2" charset="-122"/>
                      </a:endParaRPr>
                    </a:p>
                    <a:p>
                      <a:pPr algn="l" fontAlgn="t">
                        <a:spcAft>
                          <a:spcPts val="300"/>
                        </a:spcAft>
                      </a:pPr>
                      <a:r>
                        <a:rPr lang="en-US" altLang="zh-CN" sz="1050" b="0" i="0" u="none" strike="noStrike" dirty="0">
                          <a:solidFill>
                            <a:srgbClr val="000000"/>
                          </a:solidFill>
                          <a:effectLst/>
                          <a:latin typeface="Arial" panose="020B0604020202020204" pitchFamily="34" charset="0"/>
                          <a:ea typeface="等线" panose="02010600030101010101" pitchFamily="2" charset="-122"/>
                        </a:rPr>
                        <a:t>6.42.2 Requirements</a:t>
                      </a:r>
                    </a:p>
                  </a:txBody>
                  <a:tcPr marL="72000" marR="36000" marT="36000" marB="36000">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tcPr>
                </a:tc>
                <a:tc>
                  <a:txBody>
                    <a:bodyPr/>
                    <a:lstStyle/>
                    <a:p>
                      <a:pPr algn="l" fontAlgn="t">
                        <a:spcAft>
                          <a:spcPts val="300"/>
                        </a:spcAft>
                      </a:pPr>
                      <a:r>
                        <a:rPr lang="en-US" altLang="zh-CN" sz="1050" b="0" i="0" u="none" strike="noStrike" dirty="0">
                          <a:solidFill>
                            <a:srgbClr val="000000"/>
                          </a:solidFill>
                          <a:effectLst/>
                          <a:latin typeface="Arial" panose="020B0604020202020204" pitchFamily="34" charset="0"/>
                          <a:ea typeface="等线" panose="02010600030101010101" pitchFamily="2" charset="-122"/>
                        </a:rPr>
                        <a:t>The 5G system shall be able to identify and differentiate UEs’ traffic carried via a mobile base station relay and collect charging information, including specific relay information (e.g. geographic location served by the relay).</a:t>
                      </a:r>
                    </a:p>
                  </a:txBody>
                  <a:tcPr marL="72000" marR="36000" marT="36000" marB="36000">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tcPr>
                </a:tc>
                <a:tc>
                  <a:txBody>
                    <a:bodyPr/>
                    <a:lstStyle/>
                    <a:p>
                      <a:pPr algn="l" fontAlgn="t">
                        <a:spcAft>
                          <a:spcPts val="300"/>
                        </a:spcAft>
                      </a:pPr>
                      <a:endParaRPr lang="en-US" sz="1050" b="0" i="0" u="none" strike="noStrike" dirty="0">
                        <a:solidFill>
                          <a:srgbClr val="000000"/>
                        </a:solidFill>
                        <a:effectLst/>
                        <a:latin typeface="Arial" panose="020B0604020202020204" pitchFamily="34" charset="0"/>
                        <a:ea typeface="等线" panose="02010600030101010101" pitchFamily="2" charset="-122"/>
                      </a:endParaRPr>
                    </a:p>
                  </a:txBody>
                  <a:tcPr marL="72000" marR="36000" marT="36000" marB="36000">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tcPr>
                </a:tc>
                <a:tc>
                  <a:txBody>
                    <a:bodyPr/>
                    <a:lstStyle/>
                    <a:p>
                      <a:pPr algn="l" fontAlgn="t">
                        <a:spcAft>
                          <a:spcPts val="300"/>
                        </a:spcAft>
                      </a:pPr>
                      <a:endParaRPr lang="en-US" sz="1050" b="0" i="0" u="none" strike="noStrike" dirty="0">
                        <a:solidFill>
                          <a:srgbClr val="000000"/>
                        </a:solidFill>
                        <a:effectLst/>
                        <a:latin typeface="Arial" panose="020B0604020202020204" pitchFamily="34" charset="0"/>
                        <a:ea typeface="等线" panose="02010600030101010101" pitchFamily="2" charset="-122"/>
                      </a:endParaRPr>
                    </a:p>
                  </a:txBody>
                  <a:tcPr marL="72000" marR="36000" marT="36000" marB="36000">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tcPr>
                </a:tc>
                <a:extLst>
                  <a:ext uri="{0D108BD9-81ED-4DB2-BD59-A6C34878D82A}">
                    <a16:rowId xmlns:a16="http://schemas.microsoft.com/office/drawing/2014/main" val="10001"/>
                  </a:ext>
                </a:extLst>
              </a:tr>
              <a:tr h="497469">
                <a:tc>
                  <a:txBody>
                    <a:bodyPr/>
                    <a:lstStyle/>
                    <a:p>
                      <a:pPr algn="l" fontAlgn="t">
                        <a:spcAft>
                          <a:spcPts val="300"/>
                        </a:spcAft>
                      </a:pPr>
                      <a:endParaRPr lang="en-US" altLang="zh-CN" sz="1050" b="0" i="0" u="none" strike="noStrike" dirty="0">
                        <a:solidFill>
                          <a:srgbClr val="000000"/>
                        </a:solidFill>
                        <a:effectLst/>
                        <a:latin typeface="Arial" panose="020B0604020202020204" pitchFamily="34" charset="0"/>
                        <a:ea typeface="等线" panose="02010600030101010101" pitchFamily="2" charset="-122"/>
                      </a:endParaRPr>
                    </a:p>
                  </a:txBody>
                  <a:tcPr marL="72000" marR="36000" marT="36000" marB="36000">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tcPr>
                </a:tc>
                <a:tc>
                  <a:txBody>
                    <a:bodyPr/>
                    <a:lstStyle/>
                    <a:p>
                      <a:pPr algn="l" fontAlgn="t">
                        <a:spcAft>
                          <a:spcPts val="300"/>
                        </a:spcAft>
                      </a:pPr>
                      <a:endParaRPr lang="en-US" altLang="zh-CN" sz="1050" b="0" i="0" u="none" strike="noStrike" dirty="0">
                        <a:solidFill>
                          <a:srgbClr val="000000"/>
                        </a:solidFill>
                        <a:effectLst/>
                        <a:latin typeface="Arial" panose="020B0604020202020204" pitchFamily="34" charset="0"/>
                        <a:ea typeface="等线" panose="02010600030101010101" pitchFamily="2" charset="-122"/>
                      </a:endParaRPr>
                    </a:p>
                  </a:txBody>
                  <a:tcPr marL="72000" marR="36000" marT="36000" marB="36000">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tcPr>
                </a:tc>
                <a:tc>
                  <a:txBody>
                    <a:bodyPr/>
                    <a:lstStyle/>
                    <a:p>
                      <a:pPr algn="l" fontAlgn="t">
                        <a:spcAft>
                          <a:spcPts val="300"/>
                        </a:spcAft>
                      </a:pPr>
                      <a:endParaRPr lang="en-US" sz="1050" b="0" i="0" u="none" strike="noStrike" dirty="0">
                        <a:solidFill>
                          <a:srgbClr val="000000"/>
                        </a:solidFill>
                        <a:effectLst/>
                        <a:latin typeface="Arial" panose="020B0604020202020204" pitchFamily="34" charset="0"/>
                        <a:ea typeface="等线" panose="02010600030101010101" pitchFamily="2" charset="-122"/>
                      </a:endParaRPr>
                    </a:p>
                  </a:txBody>
                  <a:tcPr marL="72000" marR="36000" marT="36000" marB="36000">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tcPr>
                </a:tc>
                <a:tc>
                  <a:txBody>
                    <a:bodyPr/>
                    <a:lstStyle/>
                    <a:p>
                      <a:pPr algn="l" fontAlgn="t">
                        <a:spcAft>
                          <a:spcPts val="300"/>
                        </a:spcAft>
                      </a:pPr>
                      <a:endParaRPr lang="en-US" sz="1050" b="0" i="0" u="none" strike="noStrike">
                        <a:solidFill>
                          <a:srgbClr val="000000"/>
                        </a:solidFill>
                        <a:effectLst/>
                        <a:latin typeface="Arial" panose="020B0604020202020204" pitchFamily="34" charset="0"/>
                        <a:ea typeface="等线" panose="02010600030101010101" pitchFamily="2" charset="-122"/>
                      </a:endParaRPr>
                    </a:p>
                  </a:txBody>
                  <a:tcPr marL="72000" marR="36000" marT="36000" marB="36000">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tcPr>
                </a:tc>
                <a:extLst>
                  <a:ext uri="{0D108BD9-81ED-4DB2-BD59-A6C34878D82A}">
                    <a16:rowId xmlns:a16="http://schemas.microsoft.com/office/drawing/2014/main" val="10002"/>
                  </a:ext>
                </a:extLst>
              </a:tr>
              <a:tr h="497469">
                <a:tc>
                  <a:txBody>
                    <a:bodyPr/>
                    <a:lstStyle/>
                    <a:p>
                      <a:pPr algn="l" fontAlgn="t">
                        <a:spcAft>
                          <a:spcPts val="300"/>
                        </a:spcAft>
                      </a:pPr>
                      <a:endParaRPr lang="en-US" altLang="zh-CN" sz="1050" b="0" i="0" u="none" strike="noStrike" dirty="0">
                        <a:solidFill>
                          <a:srgbClr val="000000"/>
                        </a:solidFill>
                        <a:effectLst/>
                        <a:latin typeface="Arial" panose="020B0604020202020204" pitchFamily="34" charset="0"/>
                        <a:ea typeface="等线" panose="02010600030101010101" pitchFamily="2" charset="-122"/>
                      </a:endParaRPr>
                    </a:p>
                  </a:txBody>
                  <a:tcPr marL="72000" marR="36000" marT="36000" marB="36000">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tcPr>
                </a:tc>
                <a:tc>
                  <a:txBody>
                    <a:bodyPr/>
                    <a:lstStyle/>
                    <a:p>
                      <a:pPr algn="l" fontAlgn="t">
                        <a:spcAft>
                          <a:spcPts val="300"/>
                        </a:spcAft>
                      </a:pPr>
                      <a:endParaRPr lang="en-US" altLang="zh-CN" sz="1050" b="0" i="0" u="none" strike="noStrike" dirty="0">
                        <a:solidFill>
                          <a:srgbClr val="000000"/>
                        </a:solidFill>
                        <a:effectLst/>
                        <a:latin typeface="Arial" panose="020B0604020202020204" pitchFamily="34" charset="0"/>
                        <a:ea typeface="等线" panose="02010600030101010101" pitchFamily="2" charset="-122"/>
                      </a:endParaRPr>
                    </a:p>
                  </a:txBody>
                  <a:tcPr marL="72000" marR="36000" marT="36000" marB="36000">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tcPr>
                </a:tc>
                <a:tc>
                  <a:txBody>
                    <a:bodyPr/>
                    <a:lstStyle/>
                    <a:p>
                      <a:pPr algn="l" fontAlgn="t">
                        <a:spcAft>
                          <a:spcPts val="300"/>
                        </a:spcAft>
                      </a:pPr>
                      <a:endParaRPr lang="en-US" sz="1050" b="0" i="0" u="none" strike="noStrike" dirty="0">
                        <a:solidFill>
                          <a:srgbClr val="000000"/>
                        </a:solidFill>
                        <a:effectLst/>
                        <a:latin typeface="Arial" panose="020B0604020202020204" pitchFamily="34" charset="0"/>
                        <a:ea typeface="等线" panose="02010600030101010101" pitchFamily="2" charset="-122"/>
                      </a:endParaRPr>
                    </a:p>
                  </a:txBody>
                  <a:tcPr marL="72000" marR="36000" marT="36000" marB="36000">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tcPr>
                </a:tc>
                <a:tc>
                  <a:txBody>
                    <a:bodyPr/>
                    <a:lstStyle/>
                    <a:p>
                      <a:pPr algn="l" fontAlgn="t">
                        <a:spcAft>
                          <a:spcPts val="300"/>
                        </a:spcAft>
                      </a:pPr>
                      <a:endParaRPr lang="en-US" sz="1050" b="0" i="0" u="none" strike="noStrike" dirty="0">
                        <a:solidFill>
                          <a:srgbClr val="000000"/>
                        </a:solidFill>
                        <a:effectLst/>
                        <a:latin typeface="Arial" panose="020B0604020202020204" pitchFamily="34" charset="0"/>
                        <a:ea typeface="等线" panose="02010600030101010101" pitchFamily="2" charset="-122"/>
                      </a:endParaRPr>
                    </a:p>
                  </a:txBody>
                  <a:tcPr marL="72000" marR="36000" marT="36000" marB="36000">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tcPr>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2381569537"/>
      </p:ext>
    </p:extLst>
  </p:cSld>
  <p:clrMapOvr>
    <a:masterClrMapping/>
  </p:clrMapOvr>
  <p:transition spd="slow"/>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D6F9A58A-34DE-4257-B8E0-D5465187E40E}"/>
              </a:ext>
            </a:extLst>
          </p:cNvPr>
          <p:cNvSpPr>
            <a:spLocks noGrp="1"/>
          </p:cNvSpPr>
          <p:nvPr>
            <p:ph type="title"/>
          </p:nvPr>
        </p:nvSpPr>
        <p:spPr>
          <a:xfrm>
            <a:off x="492886" y="0"/>
            <a:ext cx="9477375" cy="1143000"/>
          </a:xfrm>
        </p:spPr>
        <p:txBody>
          <a:bodyPr/>
          <a:lstStyle/>
          <a:p>
            <a:pPr algn="l"/>
            <a:r>
              <a:rPr lang="en-US" altLang="zh-CN" sz="3200" dirty="0"/>
              <a:t>Charging requirements of 5G wireless sensing service</a:t>
            </a:r>
            <a:endParaRPr lang="zh-CN" altLang="en-US" sz="3200" dirty="0"/>
          </a:p>
        </p:txBody>
      </p:sp>
      <p:graphicFrame>
        <p:nvGraphicFramePr>
          <p:cNvPr id="7" name="表格 6"/>
          <p:cNvGraphicFramePr>
            <a:graphicFrameLocks noGrp="1"/>
          </p:cNvGraphicFramePr>
          <p:nvPr>
            <p:extLst>
              <p:ext uri="{D42A27DB-BD31-4B8C-83A1-F6EECF244321}">
                <p14:modId xmlns:p14="http://schemas.microsoft.com/office/powerpoint/2010/main" val="1011744439"/>
              </p:ext>
            </p:extLst>
          </p:nvPr>
        </p:nvGraphicFramePr>
        <p:xfrm>
          <a:off x="492886" y="1292925"/>
          <a:ext cx="10701371" cy="2086068"/>
        </p:xfrm>
        <a:graphic>
          <a:graphicData uri="http://schemas.openxmlformats.org/drawingml/2006/table">
            <a:tbl>
              <a:tblPr/>
              <a:tblGrid>
                <a:gridCol w="1700245">
                  <a:extLst>
                    <a:ext uri="{9D8B030D-6E8A-4147-A177-3AD203B41FA5}">
                      <a16:colId xmlns:a16="http://schemas.microsoft.com/office/drawing/2014/main" val="20000"/>
                    </a:ext>
                  </a:extLst>
                </a:gridCol>
                <a:gridCol w="6139405">
                  <a:extLst>
                    <a:ext uri="{9D8B030D-6E8A-4147-A177-3AD203B41FA5}">
                      <a16:colId xmlns:a16="http://schemas.microsoft.com/office/drawing/2014/main" val="20001"/>
                    </a:ext>
                  </a:extLst>
                </a:gridCol>
                <a:gridCol w="1710811">
                  <a:extLst>
                    <a:ext uri="{9D8B030D-6E8A-4147-A177-3AD203B41FA5}">
                      <a16:colId xmlns:a16="http://schemas.microsoft.com/office/drawing/2014/main" val="20002"/>
                    </a:ext>
                  </a:extLst>
                </a:gridCol>
                <a:gridCol w="1150910">
                  <a:extLst>
                    <a:ext uri="{9D8B030D-6E8A-4147-A177-3AD203B41FA5}">
                      <a16:colId xmlns:a16="http://schemas.microsoft.com/office/drawing/2014/main" val="20003"/>
                    </a:ext>
                  </a:extLst>
                </a:gridCol>
              </a:tblGrid>
              <a:tr h="352115">
                <a:tc>
                  <a:txBody>
                    <a:bodyPr/>
                    <a:lstStyle/>
                    <a:p>
                      <a:pPr algn="ctr" fontAlgn="t">
                        <a:spcAft>
                          <a:spcPts val="300"/>
                        </a:spcAft>
                      </a:pPr>
                      <a:endParaRPr lang="en-US" altLang="zh-CN" sz="1050" b="1" i="0" u="none" strike="noStrike" dirty="0">
                        <a:solidFill>
                          <a:srgbClr val="000000"/>
                        </a:solidFill>
                        <a:effectLst/>
                        <a:latin typeface="Arial" panose="020B0604020202020204" pitchFamily="34" charset="0"/>
                        <a:ea typeface="等线" panose="02010600030101010101" pitchFamily="2" charset="-122"/>
                        <a:cs typeface="Arial" panose="020B0604020202020204" pitchFamily="34" charset="0"/>
                      </a:endParaRPr>
                    </a:p>
                  </a:txBody>
                  <a:tcPr marL="72000" marR="36000" marT="36000" marB="36000" anchor="ctr">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solidFill>
                      <a:schemeClr val="accent3"/>
                    </a:solidFill>
                  </a:tcPr>
                </a:tc>
                <a:tc>
                  <a:txBody>
                    <a:bodyPr/>
                    <a:lstStyle/>
                    <a:p>
                      <a:pPr algn="ctr" fontAlgn="t">
                        <a:spcAft>
                          <a:spcPts val="300"/>
                        </a:spcAft>
                      </a:pPr>
                      <a:r>
                        <a:rPr lang="en-US" altLang="zh-CN" sz="1050" b="1" i="0" u="none" strike="noStrike" dirty="0">
                          <a:solidFill>
                            <a:srgbClr val="000000"/>
                          </a:solidFill>
                          <a:effectLst/>
                          <a:latin typeface="Arial" panose="020B0604020202020204" pitchFamily="34" charset="0"/>
                          <a:ea typeface="等线" panose="02010600030101010101" pitchFamily="2" charset="-122"/>
                          <a:cs typeface="Arial" panose="020B0604020202020204" pitchFamily="34" charset="0"/>
                        </a:rPr>
                        <a:t>SA1 Charging Requirements  </a:t>
                      </a:r>
                    </a:p>
                  </a:txBody>
                  <a:tcPr marL="72000" marR="36000" marT="36000" marB="36000" anchor="ctr">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solidFill>
                      <a:schemeClr val="accent3"/>
                    </a:solidFill>
                  </a:tcPr>
                </a:tc>
                <a:tc>
                  <a:txBody>
                    <a:bodyPr/>
                    <a:lstStyle/>
                    <a:p>
                      <a:pPr algn="ctr" fontAlgn="t">
                        <a:spcAft>
                          <a:spcPts val="300"/>
                        </a:spcAft>
                      </a:pPr>
                      <a:r>
                        <a:rPr lang="en-US" sz="1050" b="1" i="0" u="none" strike="noStrike" dirty="0">
                          <a:solidFill>
                            <a:srgbClr val="000000"/>
                          </a:solidFill>
                          <a:effectLst/>
                          <a:latin typeface="Arial" panose="020B0604020202020204" pitchFamily="34" charset="0"/>
                          <a:ea typeface="等线" panose="02010600030101010101" pitchFamily="2" charset="-122"/>
                          <a:cs typeface="Arial" panose="020B0604020202020204" pitchFamily="34" charset="0"/>
                        </a:rPr>
                        <a:t>SA5  WID </a:t>
                      </a:r>
                    </a:p>
                  </a:txBody>
                  <a:tcPr marL="72000" marR="36000" marT="36000" marB="36000" anchor="ctr">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solidFill>
                      <a:schemeClr val="accent3"/>
                    </a:solidFill>
                  </a:tcPr>
                </a:tc>
                <a:tc>
                  <a:txBody>
                    <a:bodyPr/>
                    <a:lstStyle/>
                    <a:p>
                      <a:pPr algn="ctr" fontAlgn="t">
                        <a:spcAft>
                          <a:spcPts val="300"/>
                        </a:spcAft>
                      </a:pPr>
                      <a:r>
                        <a:rPr lang="en-US" sz="1050" b="1" i="0" u="none" strike="noStrike" dirty="0">
                          <a:solidFill>
                            <a:srgbClr val="000000"/>
                          </a:solidFill>
                          <a:effectLst/>
                          <a:latin typeface="Arial" panose="020B0604020202020204" pitchFamily="34" charset="0"/>
                          <a:ea typeface="等线" panose="02010600030101010101" pitchFamily="2" charset="-122"/>
                          <a:cs typeface="Arial" panose="020B0604020202020204" pitchFamily="34" charset="0"/>
                        </a:rPr>
                        <a:t>Status</a:t>
                      </a:r>
                      <a:r>
                        <a:rPr lang="en-US" sz="1050" b="1" i="0" u="none" strike="noStrike" baseline="0" dirty="0">
                          <a:solidFill>
                            <a:srgbClr val="000000"/>
                          </a:solidFill>
                          <a:effectLst/>
                          <a:latin typeface="Arial" panose="020B0604020202020204" pitchFamily="34" charset="0"/>
                          <a:ea typeface="等线" panose="02010600030101010101" pitchFamily="2" charset="-122"/>
                          <a:cs typeface="Arial" panose="020B0604020202020204" pitchFamily="34" charset="0"/>
                        </a:rPr>
                        <a:t> </a:t>
                      </a:r>
                      <a:endParaRPr lang="en-US" sz="1050" b="1" i="0" u="none" strike="noStrike" dirty="0">
                        <a:solidFill>
                          <a:srgbClr val="000000"/>
                        </a:solidFill>
                        <a:effectLst/>
                        <a:latin typeface="Arial" panose="020B0604020202020204" pitchFamily="34" charset="0"/>
                        <a:ea typeface="等线" panose="02010600030101010101" pitchFamily="2" charset="-122"/>
                        <a:cs typeface="Arial" panose="020B0604020202020204" pitchFamily="34" charset="0"/>
                      </a:endParaRPr>
                    </a:p>
                  </a:txBody>
                  <a:tcPr marL="72000" marR="36000" marT="36000" marB="36000" anchor="ctr">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solidFill>
                      <a:schemeClr val="accent3"/>
                    </a:solidFill>
                  </a:tcPr>
                </a:tc>
                <a:extLst>
                  <a:ext uri="{0D108BD9-81ED-4DB2-BD59-A6C34878D82A}">
                    <a16:rowId xmlns:a16="http://schemas.microsoft.com/office/drawing/2014/main" val="10000"/>
                  </a:ext>
                </a:extLst>
              </a:tr>
              <a:tr h="739015">
                <a:tc>
                  <a:txBody>
                    <a:bodyPr/>
                    <a:lstStyle/>
                    <a:p>
                      <a:pPr algn="l" fontAlgn="t">
                        <a:spcAft>
                          <a:spcPts val="300"/>
                        </a:spcAft>
                      </a:pPr>
                      <a:r>
                        <a:rPr lang="en-US" altLang="zh-CN" sz="1050" b="0" i="0" u="none" strike="noStrike" dirty="0">
                          <a:solidFill>
                            <a:srgbClr val="000000"/>
                          </a:solidFill>
                          <a:effectLst/>
                          <a:latin typeface="Arial" panose="020B0604020202020204" pitchFamily="34" charset="0"/>
                          <a:ea typeface="等线" panose="02010600030101010101" pitchFamily="2" charset="-122"/>
                        </a:rPr>
                        <a:t>TS</a:t>
                      </a:r>
                      <a:r>
                        <a:rPr lang="en-US" altLang="zh-CN" sz="1050" b="0" i="0" u="none" strike="noStrike" baseline="0" dirty="0">
                          <a:solidFill>
                            <a:srgbClr val="000000"/>
                          </a:solidFill>
                          <a:effectLst/>
                          <a:latin typeface="Arial" panose="020B0604020202020204" pitchFamily="34" charset="0"/>
                          <a:ea typeface="等线" panose="02010600030101010101" pitchFamily="2" charset="-122"/>
                        </a:rPr>
                        <a:t> 22.137  </a:t>
                      </a:r>
                    </a:p>
                    <a:p>
                      <a:pPr algn="l" fontAlgn="t">
                        <a:spcAft>
                          <a:spcPts val="300"/>
                        </a:spcAft>
                      </a:pPr>
                      <a:r>
                        <a:rPr lang="en-US" altLang="zh-CN" sz="1050" b="0" i="0" u="none" strike="noStrike" baseline="0" dirty="0">
                          <a:solidFill>
                            <a:srgbClr val="000000"/>
                          </a:solidFill>
                          <a:effectLst/>
                          <a:latin typeface="Arial" panose="020B0604020202020204" pitchFamily="34" charset="0"/>
                          <a:ea typeface="等线" panose="02010600030101010101" pitchFamily="2" charset="-122"/>
                        </a:rPr>
                        <a:t>5.2.5   Charging</a:t>
                      </a:r>
                      <a:endParaRPr lang="en-US" altLang="zh-CN" sz="1050" b="0" i="0" u="none" strike="noStrike" dirty="0">
                        <a:solidFill>
                          <a:srgbClr val="000000"/>
                        </a:solidFill>
                        <a:effectLst/>
                        <a:latin typeface="Arial" panose="020B0604020202020204" pitchFamily="34" charset="0"/>
                        <a:ea typeface="等线" panose="02010600030101010101" pitchFamily="2" charset="-122"/>
                      </a:endParaRPr>
                    </a:p>
                  </a:txBody>
                  <a:tcPr marL="72000" marR="36000" marT="36000" marB="36000">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tcPr>
                </a:tc>
                <a:tc>
                  <a:txBody>
                    <a:bodyPr/>
                    <a:lstStyle/>
                    <a:p>
                      <a:pPr algn="l" fontAlgn="t">
                        <a:spcAft>
                          <a:spcPts val="300"/>
                        </a:spcAft>
                      </a:pPr>
                      <a:r>
                        <a:rPr lang="en-US" altLang="zh-CN" sz="1050" b="0" i="0" u="none" strike="noStrike" dirty="0">
                          <a:solidFill>
                            <a:srgbClr val="000000"/>
                          </a:solidFill>
                          <a:effectLst/>
                          <a:latin typeface="Arial" panose="020B0604020202020204" pitchFamily="34" charset="0"/>
                          <a:ea typeface="等线" panose="02010600030101010101" pitchFamily="2" charset="-122"/>
                        </a:rPr>
                        <a:t>The 5G system shall be able to support charging for the 5G wireless sensing service (e.g., considering sensing KPIs, duration).</a:t>
                      </a:r>
                    </a:p>
                  </a:txBody>
                  <a:tcPr marL="72000" marR="36000" marT="36000" marB="36000">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tcPr>
                </a:tc>
                <a:tc>
                  <a:txBody>
                    <a:bodyPr/>
                    <a:lstStyle/>
                    <a:p>
                      <a:pPr algn="l" fontAlgn="t">
                        <a:spcAft>
                          <a:spcPts val="300"/>
                        </a:spcAft>
                      </a:pPr>
                      <a:endParaRPr lang="en-US" sz="1050" b="0" i="0" u="none" strike="noStrike" dirty="0">
                        <a:solidFill>
                          <a:srgbClr val="000000"/>
                        </a:solidFill>
                        <a:effectLst/>
                        <a:latin typeface="Arial" panose="020B0604020202020204" pitchFamily="34" charset="0"/>
                        <a:ea typeface="等线" panose="02010600030101010101" pitchFamily="2" charset="-122"/>
                      </a:endParaRPr>
                    </a:p>
                  </a:txBody>
                  <a:tcPr marL="72000" marR="36000" marT="36000" marB="36000">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tcPr>
                </a:tc>
                <a:tc>
                  <a:txBody>
                    <a:bodyPr/>
                    <a:lstStyle/>
                    <a:p>
                      <a:pPr algn="l" fontAlgn="t">
                        <a:spcAft>
                          <a:spcPts val="300"/>
                        </a:spcAft>
                      </a:pPr>
                      <a:endParaRPr lang="en-US" sz="1050" b="0" i="0" u="none" strike="noStrike" dirty="0">
                        <a:solidFill>
                          <a:srgbClr val="000000"/>
                        </a:solidFill>
                        <a:effectLst/>
                        <a:latin typeface="Arial" panose="020B0604020202020204" pitchFamily="34" charset="0"/>
                        <a:ea typeface="等线" panose="02010600030101010101" pitchFamily="2" charset="-122"/>
                      </a:endParaRPr>
                    </a:p>
                  </a:txBody>
                  <a:tcPr marL="72000" marR="36000" marT="36000" marB="36000">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tcPr>
                </a:tc>
                <a:extLst>
                  <a:ext uri="{0D108BD9-81ED-4DB2-BD59-A6C34878D82A}">
                    <a16:rowId xmlns:a16="http://schemas.microsoft.com/office/drawing/2014/main" val="10001"/>
                  </a:ext>
                </a:extLst>
              </a:tr>
              <a:tr h="497469">
                <a:tc>
                  <a:txBody>
                    <a:bodyPr/>
                    <a:lstStyle/>
                    <a:p>
                      <a:pPr algn="l" fontAlgn="t">
                        <a:spcAft>
                          <a:spcPts val="300"/>
                        </a:spcAft>
                      </a:pPr>
                      <a:endParaRPr lang="en-US" altLang="zh-CN" sz="1050" b="0" i="0" u="none" strike="noStrike" dirty="0">
                        <a:solidFill>
                          <a:srgbClr val="000000"/>
                        </a:solidFill>
                        <a:effectLst/>
                        <a:latin typeface="Arial" panose="020B0604020202020204" pitchFamily="34" charset="0"/>
                        <a:ea typeface="等线" panose="02010600030101010101" pitchFamily="2" charset="-122"/>
                      </a:endParaRPr>
                    </a:p>
                  </a:txBody>
                  <a:tcPr marL="72000" marR="36000" marT="36000" marB="36000">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tcPr>
                </a:tc>
                <a:tc>
                  <a:txBody>
                    <a:bodyPr/>
                    <a:lstStyle/>
                    <a:p>
                      <a:pPr algn="l" fontAlgn="t">
                        <a:spcAft>
                          <a:spcPts val="300"/>
                        </a:spcAft>
                      </a:pPr>
                      <a:endParaRPr lang="en-US" altLang="zh-CN" sz="1050" b="0" i="0" u="none" strike="noStrike" dirty="0">
                        <a:solidFill>
                          <a:srgbClr val="000000"/>
                        </a:solidFill>
                        <a:effectLst/>
                        <a:latin typeface="Arial" panose="020B0604020202020204" pitchFamily="34" charset="0"/>
                        <a:ea typeface="等线" panose="02010600030101010101" pitchFamily="2" charset="-122"/>
                      </a:endParaRPr>
                    </a:p>
                  </a:txBody>
                  <a:tcPr marL="72000" marR="36000" marT="36000" marB="36000">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tcPr>
                </a:tc>
                <a:tc>
                  <a:txBody>
                    <a:bodyPr/>
                    <a:lstStyle/>
                    <a:p>
                      <a:pPr algn="l" fontAlgn="t">
                        <a:spcAft>
                          <a:spcPts val="300"/>
                        </a:spcAft>
                      </a:pPr>
                      <a:endParaRPr lang="en-US" sz="1050" b="0" i="0" u="none" strike="noStrike" dirty="0">
                        <a:solidFill>
                          <a:srgbClr val="000000"/>
                        </a:solidFill>
                        <a:effectLst/>
                        <a:latin typeface="Arial" panose="020B0604020202020204" pitchFamily="34" charset="0"/>
                        <a:ea typeface="等线" panose="02010600030101010101" pitchFamily="2" charset="-122"/>
                      </a:endParaRPr>
                    </a:p>
                  </a:txBody>
                  <a:tcPr marL="72000" marR="36000" marT="36000" marB="36000">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tcPr>
                </a:tc>
                <a:tc>
                  <a:txBody>
                    <a:bodyPr/>
                    <a:lstStyle/>
                    <a:p>
                      <a:pPr algn="l" fontAlgn="t">
                        <a:spcAft>
                          <a:spcPts val="300"/>
                        </a:spcAft>
                      </a:pPr>
                      <a:endParaRPr lang="en-US" sz="1050" b="0" i="0" u="none" strike="noStrike">
                        <a:solidFill>
                          <a:srgbClr val="000000"/>
                        </a:solidFill>
                        <a:effectLst/>
                        <a:latin typeface="Arial" panose="020B0604020202020204" pitchFamily="34" charset="0"/>
                        <a:ea typeface="等线" panose="02010600030101010101" pitchFamily="2" charset="-122"/>
                      </a:endParaRPr>
                    </a:p>
                  </a:txBody>
                  <a:tcPr marL="72000" marR="36000" marT="36000" marB="36000">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tcPr>
                </a:tc>
                <a:extLst>
                  <a:ext uri="{0D108BD9-81ED-4DB2-BD59-A6C34878D82A}">
                    <a16:rowId xmlns:a16="http://schemas.microsoft.com/office/drawing/2014/main" val="10002"/>
                  </a:ext>
                </a:extLst>
              </a:tr>
              <a:tr h="497469">
                <a:tc>
                  <a:txBody>
                    <a:bodyPr/>
                    <a:lstStyle/>
                    <a:p>
                      <a:pPr algn="l" fontAlgn="t">
                        <a:spcAft>
                          <a:spcPts val="300"/>
                        </a:spcAft>
                      </a:pPr>
                      <a:endParaRPr lang="en-US" altLang="zh-CN" sz="1050" b="0" i="0" u="none" strike="noStrike" dirty="0">
                        <a:solidFill>
                          <a:srgbClr val="000000"/>
                        </a:solidFill>
                        <a:effectLst/>
                        <a:latin typeface="Arial" panose="020B0604020202020204" pitchFamily="34" charset="0"/>
                        <a:ea typeface="等线" panose="02010600030101010101" pitchFamily="2" charset="-122"/>
                      </a:endParaRPr>
                    </a:p>
                  </a:txBody>
                  <a:tcPr marL="72000" marR="36000" marT="36000" marB="36000">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tcPr>
                </a:tc>
                <a:tc>
                  <a:txBody>
                    <a:bodyPr/>
                    <a:lstStyle/>
                    <a:p>
                      <a:pPr algn="l" fontAlgn="t">
                        <a:spcAft>
                          <a:spcPts val="300"/>
                        </a:spcAft>
                      </a:pPr>
                      <a:endParaRPr lang="en-US" altLang="zh-CN" sz="1050" b="0" i="0" u="none" strike="noStrike" dirty="0">
                        <a:solidFill>
                          <a:srgbClr val="000000"/>
                        </a:solidFill>
                        <a:effectLst/>
                        <a:latin typeface="Arial" panose="020B0604020202020204" pitchFamily="34" charset="0"/>
                        <a:ea typeface="等线" panose="02010600030101010101" pitchFamily="2" charset="-122"/>
                      </a:endParaRPr>
                    </a:p>
                  </a:txBody>
                  <a:tcPr marL="72000" marR="36000" marT="36000" marB="36000">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tcPr>
                </a:tc>
                <a:tc>
                  <a:txBody>
                    <a:bodyPr/>
                    <a:lstStyle/>
                    <a:p>
                      <a:pPr algn="l" fontAlgn="t">
                        <a:spcAft>
                          <a:spcPts val="300"/>
                        </a:spcAft>
                      </a:pPr>
                      <a:endParaRPr lang="en-US" sz="1050" b="0" i="0" u="none" strike="noStrike" dirty="0">
                        <a:solidFill>
                          <a:srgbClr val="000000"/>
                        </a:solidFill>
                        <a:effectLst/>
                        <a:latin typeface="Arial" panose="020B0604020202020204" pitchFamily="34" charset="0"/>
                        <a:ea typeface="等线" panose="02010600030101010101" pitchFamily="2" charset="-122"/>
                      </a:endParaRPr>
                    </a:p>
                  </a:txBody>
                  <a:tcPr marL="72000" marR="36000" marT="36000" marB="36000">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tcPr>
                </a:tc>
                <a:tc>
                  <a:txBody>
                    <a:bodyPr/>
                    <a:lstStyle/>
                    <a:p>
                      <a:pPr algn="l" fontAlgn="t">
                        <a:spcAft>
                          <a:spcPts val="300"/>
                        </a:spcAft>
                      </a:pPr>
                      <a:endParaRPr lang="en-US" sz="1050" b="0" i="0" u="none" strike="noStrike" dirty="0">
                        <a:solidFill>
                          <a:srgbClr val="000000"/>
                        </a:solidFill>
                        <a:effectLst/>
                        <a:latin typeface="Arial" panose="020B0604020202020204" pitchFamily="34" charset="0"/>
                        <a:ea typeface="等线" panose="02010600030101010101" pitchFamily="2" charset="-122"/>
                      </a:endParaRPr>
                    </a:p>
                  </a:txBody>
                  <a:tcPr marL="72000" marR="36000" marT="36000" marB="36000">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tcPr>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1205576820"/>
      </p:ext>
    </p:extLst>
  </p:cSld>
  <p:clrMapOvr>
    <a:masterClrMapping/>
  </p:clrMapOvr>
  <p:transition spd="slow"/>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D6F9A58A-34DE-4257-B8E0-D5465187E40E}"/>
              </a:ext>
            </a:extLst>
          </p:cNvPr>
          <p:cNvSpPr>
            <a:spLocks noGrp="1"/>
          </p:cNvSpPr>
          <p:nvPr>
            <p:ph type="title"/>
          </p:nvPr>
        </p:nvSpPr>
        <p:spPr>
          <a:xfrm>
            <a:off x="507174" y="0"/>
            <a:ext cx="9477375" cy="1143000"/>
          </a:xfrm>
        </p:spPr>
        <p:txBody>
          <a:bodyPr/>
          <a:lstStyle/>
          <a:p>
            <a:pPr algn="l"/>
            <a:r>
              <a:rPr lang="en-US" altLang="zh-CN" sz="3200" dirty="0"/>
              <a:t>Charging requirements of Ambient power-enabled </a:t>
            </a:r>
            <a:r>
              <a:rPr lang="en-US" altLang="zh-CN" sz="3200" dirty="0" err="1"/>
              <a:t>IoT</a:t>
            </a:r>
            <a:endParaRPr lang="zh-CN" altLang="en-US" sz="3200" dirty="0"/>
          </a:p>
        </p:txBody>
      </p:sp>
      <p:graphicFrame>
        <p:nvGraphicFramePr>
          <p:cNvPr id="7" name="表格 6"/>
          <p:cNvGraphicFramePr>
            <a:graphicFrameLocks noGrp="1"/>
          </p:cNvGraphicFramePr>
          <p:nvPr>
            <p:extLst>
              <p:ext uri="{D42A27DB-BD31-4B8C-83A1-F6EECF244321}">
                <p14:modId xmlns:p14="http://schemas.microsoft.com/office/powerpoint/2010/main" val="1685170693"/>
              </p:ext>
            </p:extLst>
          </p:nvPr>
        </p:nvGraphicFramePr>
        <p:xfrm>
          <a:off x="507174" y="1285781"/>
          <a:ext cx="10701371" cy="2895039"/>
        </p:xfrm>
        <a:graphic>
          <a:graphicData uri="http://schemas.openxmlformats.org/drawingml/2006/table">
            <a:tbl>
              <a:tblPr/>
              <a:tblGrid>
                <a:gridCol w="1800258">
                  <a:extLst>
                    <a:ext uri="{9D8B030D-6E8A-4147-A177-3AD203B41FA5}">
                      <a16:colId xmlns:a16="http://schemas.microsoft.com/office/drawing/2014/main" val="20000"/>
                    </a:ext>
                  </a:extLst>
                </a:gridCol>
                <a:gridCol w="6039392">
                  <a:extLst>
                    <a:ext uri="{9D8B030D-6E8A-4147-A177-3AD203B41FA5}">
                      <a16:colId xmlns:a16="http://schemas.microsoft.com/office/drawing/2014/main" val="20001"/>
                    </a:ext>
                  </a:extLst>
                </a:gridCol>
                <a:gridCol w="1710811">
                  <a:extLst>
                    <a:ext uri="{9D8B030D-6E8A-4147-A177-3AD203B41FA5}">
                      <a16:colId xmlns:a16="http://schemas.microsoft.com/office/drawing/2014/main" val="20002"/>
                    </a:ext>
                  </a:extLst>
                </a:gridCol>
                <a:gridCol w="1150910">
                  <a:extLst>
                    <a:ext uri="{9D8B030D-6E8A-4147-A177-3AD203B41FA5}">
                      <a16:colId xmlns:a16="http://schemas.microsoft.com/office/drawing/2014/main" val="20003"/>
                    </a:ext>
                  </a:extLst>
                </a:gridCol>
              </a:tblGrid>
              <a:tr h="352115">
                <a:tc>
                  <a:txBody>
                    <a:bodyPr/>
                    <a:lstStyle/>
                    <a:p>
                      <a:pPr algn="ctr" fontAlgn="t">
                        <a:spcAft>
                          <a:spcPts val="300"/>
                        </a:spcAft>
                      </a:pPr>
                      <a:endParaRPr lang="en-US" altLang="zh-CN" sz="1050" b="1" i="0" u="none" strike="noStrike" dirty="0">
                        <a:solidFill>
                          <a:srgbClr val="000000"/>
                        </a:solidFill>
                        <a:effectLst/>
                        <a:latin typeface="Arial" panose="020B0604020202020204" pitchFamily="34" charset="0"/>
                        <a:ea typeface="等线" panose="02010600030101010101" pitchFamily="2" charset="-122"/>
                        <a:cs typeface="Arial" panose="020B0604020202020204" pitchFamily="34" charset="0"/>
                      </a:endParaRPr>
                    </a:p>
                  </a:txBody>
                  <a:tcPr marL="72000" marR="36000" marT="36000" marB="36000" anchor="ctr">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solidFill>
                      <a:schemeClr val="accent3"/>
                    </a:solidFill>
                  </a:tcPr>
                </a:tc>
                <a:tc>
                  <a:txBody>
                    <a:bodyPr/>
                    <a:lstStyle/>
                    <a:p>
                      <a:pPr algn="ctr" fontAlgn="t">
                        <a:spcAft>
                          <a:spcPts val="300"/>
                        </a:spcAft>
                      </a:pPr>
                      <a:r>
                        <a:rPr lang="en-US" altLang="zh-CN" sz="1050" b="1" i="0" u="none" strike="noStrike" dirty="0">
                          <a:solidFill>
                            <a:srgbClr val="000000"/>
                          </a:solidFill>
                          <a:effectLst/>
                          <a:latin typeface="Arial" panose="020B0604020202020204" pitchFamily="34" charset="0"/>
                          <a:ea typeface="等线" panose="02010600030101010101" pitchFamily="2" charset="-122"/>
                          <a:cs typeface="Arial" panose="020B0604020202020204" pitchFamily="34" charset="0"/>
                        </a:rPr>
                        <a:t>SA1 Charging Requirements  </a:t>
                      </a:r>
                    </a:p>
                  </a:txBody>
                  <a:tcPr marL="72000" marR="36000" marT="36000" marB="36000" anchor="ctr">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solidFill>
                      <a:schemeClr val="accent3"/>
                    </a:solidFill>
                  </a:tcPr>
                </a:tc>
                <a:tc>
                  <a:txBody>
                    <a:bodyPr/>
                    <a:lstStyle/>
                    <a:p>
                      <a:pPr algn="ctr" fontAlgn="t">
                        <a:spcAft>
                          <a:spcPts val="300"/>
                        </a:spcAft>
                      </a:pPr>
                      <a:r>
                        <a:rPr lang="en-US" sz="1050" b="1" i="0" u="none" strike="noStrike" dirty="0">
                          <a:solidFill>
                            <a:srgbClr val="000000"/>
                          </a:solidFill>
                          <a:effectLst/>
                          <a:latin typeface="Arial" panose="020B0604020202020204" pitchFamily="34" charset="0"/>
                          <a:ea typeface="等线" panose="02010600030101010101" pitchFamily="2" charset="-122"/>
                          <a:cs typeface="Arial" panose="020B0604020202020204" pitchFamily="34" charset="0"/>
                        </a:rPr>
                        <a:t>SA5  WID </a:t>
                      </a:r>
                    </a:p>
                  </a:txBody>
                  <a:tcPr marL="72000" marR="36000" marT="36000" marB="36000" anchor="ctr">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solidFill>
                      <a:schemeClr val="accent3"/>
                    </a:solidFill>
                  </a:tcPr>
                </a:tc>
                <a:tc>
                  <a:txBody>
                    <a:bodyPr/>
                    <a:lstStyle/>
                    <a:p>
                      <a:pPr algn="ctr" fontAlgn="t">
                        <a:spcAft>
                          <a:spcPts val="300"/>
                        </a:spcAft>
                      </a:pPr>
                      <a:r>
                        <a:rPr lang="en-US" sz="1050" b="1" i="0" u="none" strike="noStrike" dirty="0">
                          <a:solidFill>
                            <a:srgbClr val="000000"/>
                          </a:solidFill>
                          <a:effectLst/>
                          <a:latin typeface="Arial" panose="020B0604020202020204" pitchFamily="34" charset="0"/>
                          <a:ea typeface="等线" panose="02010600030101010101" pitchFamily="2" charset="-122"/>
                          <a:cs typeface="Arial" panose="020B0604020202020204" pitchFamily="34" charset="0"/>
                        </a:rPr>
                        <a:t>Status</a:t>
                      </a:r>
                      <a:r>
                        <a:rPr lang="en-US" sz="1050" b="1" i="0" u="none" strike="noStrike" baseline="0" dirty="0">
                          <a:solidFill>
                            <a:srgbClr val="000000"/>
                          </a:solidFill>
                          <a:effectLst/>
                          <a:latin typeface="Arial" panose="020B0604020202020204" pitchFamily="34" charset="0"/>
                          <a:ea typeface="等线" panose="02010600030101010101" pitchFamily="2" charset="-122"/>
                          <a:cs typeface="Arial" panose="020B0604020202020204" pitchFamily="34" charset="0"/>
                        </a:rPr>
                        <a:t> </a:t>
                      </a:r>
                      <a:endParaRPr lang="en-US" sz="1050" b="1" i="0" u="none" strike="noStrike" dirty="0">
                        <a:solidFill>
                          <a:srgbClr val="000000"/>
                        </a:solidFill>
                        <a:effectLst/>
                        <a:latin typeface="Arial" panose="020B0604020202020204" pitchFamily="34" charset="0"/>
                        <a:ea typeface="等线" panose="02010600030101010101" pitchFamily="2" charset="-122"/>
                        <a:cs typeface="Arial" panose="020B0604020202020204" pitchFamily="34" charset="0"/>
                      </a:endParaRPr>
                    </a:p>
                  </a:txBody>
                  <a:tcPr marL="72000" marR="36000" marT="36000" marB="36000" anchor="ctr">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solidFill>
                      <a:schemeClr val="accent3"/>
                    </a:solidFill>
                  </a:tcPr>
                </a:tc>
                <a:extLst>
                  <a:ext uri="{0D108BD9-81ED-4DB2-BD59-A6C34878D82A}">
                    <a16:rowId xmlns:a16="http://schemas.microsoft.com/office/drawing/2014/main" val="10000"/>
                  </a:ext>
                </a:extLst>
              </a:tr>
              <a:tr h="739015">
                <a:tc>
                  <a:txBody>
                    <a:bodyPr/>
                    <a:lstStyle/>
                    <a:p>
                      <a:pPr algn="l" fontAlgn="t">
                        <a:spcAft>
                          <a:spcPts val="300"/>
                        </a:spcAft>
                      </a:pPr>
                      <a:r>
                        <a:rPr lang="en-US" altLang="zh-CN" sz="1050" b="0" i="0" u="none" strike="noStrike" dirty="0">
                          <a:solidFill>
                            <a:srgbClr val="000000"/>
                          </a:solidFill>
                          <a:effectLst/>
                          <a:latin typeface="Arial" panose="020B0604020202020204" pitchFamily="34" charset="0"/>
                          <a:ea typeface="等线" panose="02010600030101010101" pitchFamily="2" charset="-122"/>
                        </a:rPr>
                        <a:t>TS</a:t>
                      </a:r>
                      <a:r>
                        <a:rPr lang="en-US" altLang="zh-CN" sz="1050" b="0" i="0" u="none" strike="noStrike" baseline="0" dirty="0">
                          <a:solidFill>
                            <a:srgbClr val="000000"/>
                          </a:solidFill>
                          <a:effectLst/>
                          <a:latin typeface="Arial" panose="020B0604020202020204" pitchFamily="34" charset="0"/>
                          <a:ea typeface="等线" panose="02010600030101010101" pitchFamily="2" charset="-122"/>
                        </a:rPr>
                        <a:t> 22.369  </a:t>
                      </a:r>
                    </a:p>
                    <a:p>
                      <a:pPr algn="l" fontAlgn="t">
                        <a:spcAft>
                          <a:spcPts val="300"/>
                        </a:spcAft>
                      </a:pPr>
                      <a:r>
                        <a:rPr lang="en-US" altLang="zh-CN" sz="1050" b="0" i="0" u="none" strike="noStrike" dirty="0">
                          <a:solidFill>
                            <a:srgbClr val="000000"/>
                          </a:solidFill>
                          <a:effectLst/>
                          <a:latin typeface="Arial" panose="020B0604020202020204" pitchFamily="34" charset="0"/>
                          <a:ea typeface="等线" panose="02010600030101010101" pitchFamily="2" charset="-122"/>
                        </a:rPr>
                        <a:t>5.2.5</a:t>
                      </a:r>
                      <a:r>
                        <a:rPr lang="en-US" altLang="zh-CN" sz="1050" b="0" i="0" u="none" strike="noStrike" baseline="0" dirty="0">
                          <a:solidFill>
                            <a:srgbClr val="000000"/>
                          </a:solidFill>
                          <a:effectLst/>
                          <a:latin typeface="Arial" panose="020B0604020202020204" pitchFamily="34" charset="0"/>
                          <a:ea typeface="等线" panose="02010600030101010101" pitchFamily="2" charset="-122"/>
                        </a:rPr>
                        <a:t> </a:t>
                      </a:r>
                      <a:r>
                        <a:rPr lang="en-US" altLang="zh-CN" sz="1050" b="0" i="0" u="none" strike="noStrike" dirty="0">
                          <a:solidFill>
                            <a:srgbClr val="000000"/>
                          </a:solidFill>
                          <a:effectLst/>
                          <a:latin typeface="Arial" panose="020B0604020202020204" pitchFamily="34" charset="0"/>
                          <a:ea typeface="等线" panose="02010600030101010101" pitchFamily="2" charset="-122"/>
                        </a:rPr>
                        <a:t>Charging</a:t>
                      </a:r>
                    </a:p>
                  </a:txBody>
                  <a:tcPr marL="72000" marR="36000" marT="36000" marB="36000">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tcPr>
                </a:tc>
                <a:tc>
                  <a:txBody>
                    <a:bodyPr/>
                    <a:lstStyle/>
                    <a:p>
                      <a:pPr algn="l" fontAlgn="t">
                        <a:spcAft>
                          <a:spcPts val="300"/>
                        </a:spcAft>
                      </a:pPr>
                      <a:r>
                        <a:rPr lang="en-US" altLang="zh-CN" sz="1050" b="0" i="0" u="none" strike="noStrike" dirty="0">
                          <a:solidFill>
                            <a:srgbClr val="000000"/>
                          </a:solidFill>
                          <a:effectLst/>
                          <a:latin typeface="Arial" panose="020B0604020202020204" pitchFamily="34" charset="0"/>
                          <a:ea typeface="等线" panose="02010600030101010101" pitchFamily="2" charset="-122"/>
                        </a:rPr>
                        <a:t>The 5G system shall be able to collect charging information in a suitable way for using Ambient </a:t>
                      </a:r>
                      <a:r>
                        <a:rPr lang="en-US" altLang="zh-CN" sz="1050" b="0" i="0" u="none" strike="noStrike" dirty="0" err="1">
                          <a:solidFill>
                            <a:srgbClr val="000000"/>
                          </a:solidFill>
                          <a:effectLst/>
                          <a:latin typeface="Arial" panose="020B0604020202020204" pitchFamily="34" charset="0"/>
                          <a:ea typeface="等线" panose="02010600030101010101" pitchFamily="2" charset="-122"/>
                        </a:rPr>
                        <a:t>IoT</a:t>
                      </a:r>
                      <a:r>
                        <a:rPr lang="en-US" altLang="zh-CN" sz="1050" b="0" i="0" u="none" strike="noStrike" dirty="0">
                          <a:solidFill>
                            <a:srgbClr val="000000"/>
                          </a:solidFill>
                          <a:effectLst/>
                          <a:latin typeface="Arial" panose="020B0604020202020204" pitchFamily="34" charset="0"/>
                          <a:ea typeface="等线" panose="02010600030101010101" pitchFamily="2" charset="-122"/>
                        </a:rPr>
                        <a:t> services on per Ambient </a:t>
                      </a:r>
                      <a:r>
                        <a:rPr lang="en-US" altLang="zh-CN" sz="1050" b="0" i="0" u="none" strike="noStrike" dirty="0" err="1">
                          <a:solidFill>
                            <a:srgbClr val="000000"/>
                          </a:solidFill>
                          <a:effectLst/>
                          <a:latin typeface="Arial" panose="020B0604020202020204" pitchFamily="34" charset="0"/>
                          <a:ea typeface="等线" panose="02010600030101010101" pitchFamily="2" charset="-122"/>
                        </a:rPr>
                        <a:t>IoT</a:t>
                      </a:r>
                      <a:r>
                        <a:rPr lang="en-US" altLang="zh-CN" sz="1050" b="0" i="0" u="none" strike="noStrike" dirty="0">
                          <a:solidFill>
                            <a:srgbClr val="000000"/>
                          </a:solidFill>
                          <a:effectLst/>
                          <a:latin typeface="Arial" panose="020B0604020202020204" pitchFamily="34" charset="0"/>
                          <a:ea typeface="等线" panose="02010600030101010101" pitchFamily="2" charset="-122"/>
                        </a:rPr>
                        <a:t> device basis or a group of Ambient </a:t>
                      </a:r>
                      <a:r>
                        <a:rPr lang="en-US" altLang="zh-CN" sz="1050" b="0" i="0" u="none" strike="noStrike" dirty="0" err="1">
                          <a:solidFill>
                            <a:srgbClr val="000000"/>
                          </a:solidFill>
                          <a:effectLst/>
                          <a:latin typeface="Arial" panose="020B0604020202020204" pitchFamily="34" charset="0"/>
                          <a:ea typeface="等线" panose="02010600030101010101" pitchFamily="2" charset="-122"/>
                        </a:rPr>
                        <a:t>IoT</a:t>
                      </a:r>
                      <a:r>
                        <a:rPr lang="en-US" altLang="zh-CN" sz="1050" b="0" i="0" u="none" strike="noStrike" dirty="0">
                          <a:solidFill>
                            <a:srgbClr val="000000"/>
                          </a:solidFill>
                          <a:effectLst/>
                          <a:latin typeface="Arial" panose="020B0604020202020204" pitchFamily="34" charset="0"/>
                          <a:ea typeface="等线" panose="02010600030101010101" pitchFamily="2" charset="-122"/>
                        </a:rPr>
                        <a:t> devices (e.g., total number of communications per charging period).</a:t>
                      </a:r>
                    </a:p>
                  </a:txBody>
                  <a:tcPr marL="72000" marR="36000" marT="36000" marB="36000">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tcPr>
                </a:tc>
                <a:tc>
                  <a:txBody>
                    <a:bodyPr/>
                    <a:lstStyle/>
                    <a:p>
                      <a:pPr algn="l" fontAlgn="t">
                        <a:spcAft>
                          <a:spcPts val="300"/>
                        </a:spcAft>
                      </a:pPr>
                      <a:endParaRPr lang="en-US" sz="1050" b="0" i="0" u="none" strike="noStrike" dirty="0">
                        <a:solidFill>
                          <a:srgbClr val="000000"/>
                        </a:solidFill>
                        <a:effectLst/>
                        <a:latin typeface="Arial" panose="020B0604020202020204" pitchFamily="34" charset="0"/>
                        <a:ea typeface="等线" panose="02010600030101010101" pitchFamily="2" charset="-122"/>
                      </a:endParaRPr>
                    </a:p>
                  </a:txBody>
                  <a:tcPr marL="72000" marR="36000" marT="36000" marB="36000">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tcPr>
                </a:tc>
                <a:tc>
                  <a:txBody>
                    <a:bodyPr/>
                    <a:lstStyle/>
                    <a:p>
                      <a:pPr algn="l" fontAlgn="t">
                        <a:spcAft>
                          <a:spcPts val="300"/>
                        </a:spcAft>
                      </a:pPr>
                      <a:endParaRPr lang="en-US" sz="1050" b="0" i="0" u="none" strike="noStrike" dirty="0">
                        <a:solidFill>
                          <a:srgbClr val="000000"/>
                        </a:solidFill>
                        <a:effectLst/>
                        <a:latin typeface="Arial" panose="020B0604020202020204" pitchFamily="34" charset="0"/>
                        <a:ea typeface="等线" panose="02010600030101010101" pitchFamily="2" charset="-122"/>
                      </a:endParaRPr>
                    </a:p>
                  </a:txBody>
                  <a:tcPr marL="72000" marR="36000" marT="36000" marB="36000">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tcPr>
                </a:tc>
                <a:extLst>
                  <a:ext uri="{0D108BD9-81ED-4DB2-BD59-A6C34878D82A}">
                    <a16:rowId xmlns:a16="http://schemas.microsoft.com/office/drawing/2014/main" val="10001"/>
                  </a:ext>
                </a:extLst>
              </a:tr>
              <a:tr h="497469">
                <a:tc>
                  <a:txBody>
                    <a:bodyPr/>
                    <a:lstStyle/>
                    <a:p>
                      <a:pPr algn="l" fontAlgn="t">
                        <a:spcAft>
                          <a:spcPts val="300"/>
                        </a:spcAft>
                      </a:pPr>
                      <a:endParaRPr lang="en-US" altLang="zh-CN" sz="1050" b="0" i="0" u="none" strike="noStrike" dirty="0">
                        <a:solidFill>
                          <a:srgbClr val="000000"/>
                        </a:solidFill>
                        <a:effectLst/>
                        <a:latin typeface="Arial" panose="020B0604020202020204" pitchFamily="34" charset="0"/>
                        <a:ea typeface="等线" panose="02010600030101010101" pitchFamily="2" charset="-122"/>
                      </a:endParaRPr>
                    </a:p>
                  </a:txBody>
                  <a:tcPr marL="72000" marR="36000" marT="36000" marB="36000">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tcPr>
                </a:tc>
                <a:tc>
                  <a:txBody>
                    <a:bodyPr/>
                    <a:lstStyle/>
                    <a:p>
                      <a:pPr algn="l" fontAlgn="t">
                        <a:spcAft>
                          <a:spcPts val="300"/>
                        </a:spcAft>
                      </a:pPr>
                      <a:endParaRPr lang="en-US" altLang="zh-CN" sz="1050" b="0" i="0" u="none" strike="noStrike" dirty="0">
                        <a:solidFill>
                          <a:srgbClr val="000000"/>
                        </a:solidFill>
                        <a:effectLst/>
                        <a:latin typeface="Arial" panose="020B0604020202020204" pitchFamily="34" charset="0"/>
                        <a:ea typeface="等线" panose="02010600030101010101" pitchFamily="2" charset="-122"/>
                      </a:endParaRPr>
                    </a:p>
                  </a:txBody>
                  <a:tcPr marL="72000" marR="36000" marT="36000" marB="36000">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tcPr>
                </a:tc>
                <a:tc>
                  <a:txBody>
                    <a:bodyPr/>
                    <a:lstStyle/>
                    <a:p>
                      <a:pPr algn="l" fontAlgn="t">
                        <a:spcAft>
                          <a:spcPts val="300"/>
                        </a:spcAft>
                      </a:pPr>
                      <a:r>
                        <a:rPr lang="en-US" sz="1050" b="0" i="0" u="none" strike="noStrike" dirty="0" err="1">
                          <a:solidFill>
                            <a:srgbClr val="000000"/>
                          </a:solidFill>
                          <a:effectLst/>
                          <a:latin typeface="Arial" panose="020B0604020202020204" pitchFamily="34" charset="0"/>
                          <a:ea typeface="等线" panose="02010600030101010101" pitchFamily="2" charset="-122"/>
                        </a:rPr>
                        <a:t>AmbientIoT</a:t>
                      </a:r>
                      <a:r>
                        <a:rPr lang="en-US" sz="1050" b="0" i="0" u="none" strike="noStrike" dirty="0">
                          <a:solidFill>
                            <a:srgbClr val="000000"/>
                          </a:solidFill>
                          <a:effectLst/>
                          <a:latin typeface="Arial" panose="020B0604020202020204" pitchFamily="34" charset="0"/>
                          <a:ea typeface="等线" panose="02010600030101010101" pitchFamily="2" charset="-122"/>
                        </a:rPr>
                        <a:t>-CH</a:t>
                      </a:r>
                    </a:p>
                    <a:p>
                      <a:pPr algn="l" fontAlgn="t">
                        <a:spcAft>
                          <a:spcPts val="300"/>
                        </a:spcAft>
                      </a:pPr>
                      <a:r>
                        <a:rPr lang="en-US" sz="1050" b="0" i="0" u="none" strike="noStrike" dirty="0">
                          <a:solidFill>
                            <a:srgbClr val="000000"/>
                          </a:solidFill>
                          <a:effectLst/>
                          <a:latin typeface="Arial" panose="020B0604020202020204" pitchFamily="34" charset="0"/>
                          <a:ea typeface="等线" panose="02010600030101010101" pitchFamily="2" charset="-122"/>
                        </a:rPr>
                        <a:t>Charging for Ambient power-enabled Internet of Things</a:t>
                      </a:r>
                    </a:p>
                    <a:p>
                      <a:pPr algn="l" fontAlgn="t">
                        <a:spcAft>
                          <a:spcPts val="300"/>
                        </a:spcAft>
                      </a:pPr>
                      <a:r>
                        <a:rPr lang="en-US" sz="1050" b="0" i="0" u="none" strike="noStrike" dirty="0">
                          <a:solidFill>
                            <a:srgbClr val="FF0000"/>
                          </a:solidFill>
                          <a:effectLst/>
                          <a:latin typeface="Arial" panose="020B0604020202020204" pitchFamily="34" charset="0"/>
                          <a:ea typeface="等线" panose="02010600030101010101" pitchFamily="2" charset="-122"/>
                        </a:rPr>
                        <a:t>(</a:t>
                      </a:r>
                      <a:r>
                        <a:rPr lang="en-US" sz="1050" b="0" i="0" u="none" strike="noStrike" dirty="0" err="1">
                          <a:solidFill>
                            <a:srgbClr val="FF0000"/>
                          </a:solidFill>
                          <a:effectLst/>
                          <a:latin typeface="Arial" panose="020B0604020202020204" pitchFamily="34" charset="0"/>
                          <a:ea typeface="等线" panose="02010600030101010101" pitchFamily="2" charset="-122"/>
                        </a:rPr>
                        <a:t>AIoT</a:t>
                      </a:r>
                      <a:r>
                        <a:rPr lang="en-US" sz="1050" b="0" i="0" u="none" strike="noStrike" baseline="0" dirty="0">
                          <a:solidFill>
                            <a:srgbClr val="FF0000"/>
                          </a:solidFill>
                          <a:effectLst/>
                          <a:latin typeface="Arial" panose="020B0604020202020204" pitchFamily="34" charset="0"/>
                          <a:ea typeface="等线" panose="02010600030101010101" pitchFamily="2" charset="-122"/>
                        </a:rPr>
                        <a:t> Charging via NEF for the API invocation</a:t>
                      </a:r>
                      <a:r>
                        <a:rPr lang="en-US" sz="1050" b="0" i="0" u="none" strike="noStrike" dirty="0">
                          <a:solidFill>
                            <a:srgbClr val="FF0000"/>
                          </a:solidFill>
                          <a:effectLst/>
                          <a:latin typeface="Arial" panose="020B0604020202020204" pitchFamily="34" charset="0"/>
                          <a:ea typeface="等线" panose="02010600030101010101" pitchFamily="2" charset="-122"/>
                        </a:rPr>
                        <a:t>)</a:t>
                      </a:r>
                    </a:p>
                    <a:p>
                      <a:pPr algn="l" fontAlgn="t">
                        <a:spcAft>
                          <a:spcPts val="300"/>
                        </a:spcAft>
                      </a:pPr>
                      <a:endParaRPr lang="en-US" sz="1050" b="0" i="0" u="none" strike="noStrike" dirty="0">
                        <a:solidFill>
                          <a:srgbClr val="000000"/>
                        </a:solidFill>
                        <a:effectLst/>
                        <a:latin typeface="Arial" panose="020B0604020202020204" pitchFamily="34" charset="0"/>
                        <a:ea typeface="等线" panose="02010600030101010101" pitchFamily="2" charset="-122"/>
                      </a:endParaRPr>
                    </a:p>
                  </a:txBody>
                  <a:tcPr marL="72000" marR="36000" marT="36000" marB="36000">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tcPr>
                </a:tc>
                <a:tc>
                  <a:txBody>
                    <a:bodyPr/>
                    <a:lstStyle/>
                    <a:p>
                      <a:pPr marL="0" marR="0" lvl="0" indent="0" algn="l" defTabSz="1219170" rtl="0" eaLnBrk="1" fontAlgn="t" latinLnBrk="0" hangingPunct="1">
                        <a:lnSpc>
                          <a:spcPct val="100000"/>
                        </a:lnSpc>
                        <a:spcBef>
                          <a:spcPts val="0"/>
                        </a:spcBef>
                        <a:spcAft>
                          <a:spcPts val="300"/>
                        </a:spcAft>
                        <a:buClrTx/>
                        <a:buSzTx/>
                        <a:buFontTx/>
                        <a:buNone/>
                        <a:tabLst/>
                        <a:defRPr/>
                      </a:pPr>
                      <a:r>
                        <a:rPr lang="en-US" sz="1050" b="0" i="0" u="none" strike="noStrike" dirty="0">
                          <a:solidFill>
                            <a:srgbClr val="000000"/>
                          </a:solidFill>
                          <a:effectLst/>
                          <a:latin typeface="Arial" panose="020B0604020202020204" pitchFamily="34" charset="0"/>
                          <a:ea typeface="等线" panose="02010600030101010101" pitchFamily="2" charset="-122"/>
                        </a:rPr>
                        <a:t>R19</a:t>
                      </a:r>
                      <a:r>
                        <a:rPr lang="en-US" sz="1050" b="0" i="0" u="none" strike="noStrike" baseline="0" dirty="0">
                          <a:solidFill>
                            <a:srgbClr val="000000"/>
                          </a:solidFill>
                          <a:effectLst/>
                          <a:latin typeface="Arial" panose="020B0604020202020204" pitchFamily="34" charset="0"/>
                          <a:ea typeface="等线" panose="02010600030101010101" pitchFamily="2" charset="-122"/>
                        </a:rPr>
                        <a:t> </a:t>
                      </a:r>
                      <a:r>
                        <a:rPr lang="en-US" altLang="zh-CN" sz="1050" b="0" i="0" u="none" strike="noStrike" dirty="0">
                          <a:solidFill>
                            <a:srgbClr val="000000"/>
                          </a:solidFill>
                          <a:effectLst/>
                          <a:latin typeface="Arial" panose="020B0604020202020204" pitchFamily="34" charset="0"/>
                          <a:ea typeface="等线" panose="02010600030101010101" pitchFamily="2" charset="-122"/>
                        </a:rPr>
                        <a:t>Available </a:t>
                      </a:r>
                    </a:p>
                    <a:p>
                      <a:pPr algn="l" fontAlgn="t">
                        <a:spcAft>
                          <a:spcPts val="300"/>
                        </a:spcAft>
                      </a:pPr>
                      <a:endParaRPr lang="en-US" sz="1050" b="0" i="0" u="none" strike="noStrike" dirty="0">
                        <a:solidFill>
                          <a:srgbClr val="000000"/>
                        </a:solidFill>
                        <a:effectLst/>
                        <a:latin typeface="Arial" panose="020B0604020202020204" pitchFamily="34" charset="0"/>
                        <a:ea typeface="等线" panose="02010600030101010101" pitchFamily="2" charset="-122"/>
                      </a:endParaRPr>
                    </a:p>
                  </a:txBody>
                  <a:tcPr marL="72000" marR="36000" marT="36000" marB="36000">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tcPr>
                </a:tc>
                <a:extLst>
                  <a:ext uri="{0D108BD9-81ED-4DB2-BD59-A6C34878D82A}">
                    <a16:rowId xmlns:a16="http://schemas.microsoft.com/office/drawing/2014/main" val="10002"/>
                  </a:ext>
                </a:extLst>
              </a:tr>
              <a:tr h="497469">
                <a:tc>
                  <a:txBody>
                    <a:bodyPr/>
                    <a:lstStyle/>
                    <a:p>
                      <a:pPr algn="l" fontAlgn="t">
                        <a:spcAft>
                          <a:spcPts val="300"/>
                        </a:spcAft>
                      </a:pPr>
                      <a:endParaRPr lang="en-US" altLang="zh-CN" sz="1050" b="0" i="0" u="none" strike="noStrike" dirty="0">
                        <a:solidFill>
                          <a:srgbClr val="000000"/>
                        </a:solidFill>
                        <a:effectLst/>
                        <a:latin typeface="Arial" panose="020B0604020202020204" pitchFamily="34" charset="0"/>
                        <a:ea typeface="等线" panose="02010600030101010101" pitchFamily="2" charset="-122"/>
                      </a:endParaRPr>
                    </a:p>
                  </a:txBody>
                  <a:tcPr marL="72000" marR="36000" marT="36000" marB="36000">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tcPr>
                </a:tc>
                <a:tc>
                  <a:txBody>
                    <a:bodyPr/>
                    <a:lstStyle/>
                    <a:p>
                      <a:pPr algn="l" fontAlgn="t">
                        <a:spcAft>
                          <a:spcPts val="300"/>
                        </a:spcAft>
                      </a:pPr>
                      <a:endParaRPr lang="en-US" altLang="zh-CN" sz="1050" b="0" i="0" u="none" strike="noStrike" dirty="0">
                        <a:solidFill>
                          <a:srgbClr val="000000"/>
                        </a:solidFill>
                        <a:effectLst/>
                        <a:latin typeface="Arial" panose="020B0604020202020204" pitchFamily="34" charset="0"/>
                        <a:ea typeface="等线" panose="02010600030101010101" pitchFamily="2" charset="-122"/>
                      </a:endParaRPr>
                    </a:p>
                  </a:txBody>
                  <a:tcPr marL="72000" marR="36000" marT="36000" marB="36000">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tcPr>
                </a:tc>
                <a:tc>
                  <a:txBody>
                    <a:bodyPr/>
                    <a:lstStyle/>
                    <a:p>
                      <a:pPr algn="l" fontAlgn="t">
                        <a:spcAft>
                          <a:spcPts val="300"/>
                        </a:spcAft>
                      </a:pPr>
                      <a:endParaRPr lang="en-US" sz="1050" b="0" i="0" u="none" strike="noStrike" dirty="0">
                        <a:solidFill>
                          <a:srgbClr val="000000"/>
                        </a:solidFill>
                        <a:effectLst/>
                        <a:latin typeface="Arial" panose="020B0604020202020204" pitchFamily="34" charset="0"/>
                        <a:ea typeface="等线" panose="02010600030101010101" pitchFamily="2" charset="-122"/>
                      </a:endParaRPr>
                    </a:p>
                  </a:txBody>
                  <a:tcPr marL="72000" marR="36000" marT="36000" marB="36000">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tcPr>
                </a:tc>
                <a:tc>
                  <a:txBody>
                    <a:bodyPr/>
                    <a:lstStyle/>
                    <a:p>
                      <a:pPr algn="l" fontAlgn="t">
                        <a:spcAft>
                          <a:spcPts val="300"/>
                        </a:spcAft>
                      </a:pPr>
                      <a:endParaRPr lang="en-US" sz="1050" b="0" i="0" u="none" strike="noStrike" dirty="0">
                        <a:solidFill>
                          <a:srgbClr val="000000"/>
                        </a:solidFill>
                        <a:effectLst/>
                        <a:latin typeface="Arial" panose="020B0604020202020204" pitchFamily="34" charset="0"/>
                        <a:ea typeface="等线" panose="02010600030101010101" pitchFamily="2" charset="-122"/>
                      </a:endParaRPr>
                    </a:p>
                  </a:txBody>
                  <a:tcPr marL="72000" marR="36000" marT="36000" marB="36000">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tcPr>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50029820"/>
      </p:ext>
    </p:extLst>
  </p:cSld>
  <p:clrMapOvr>
    <a:masterClrMapping/>
  </p:clrMapOvr>
  <p:transition spd="slow"/>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D6F9A58A-34DE-4257-B8E0-D5465187E40E}"/>
              </a:ext>
            </a:extLst>
          </p:cNvPr>
          <p:cNvSpPr>
            <a:spLocks noGrp="1"/>
          </p:cNvSpPr>
          <p:nvPr>
            <p:ph type="title"/>
          </p:nvPr>
        </p:nvSpPr>
        <p:spPr>
          <a:xfrm>
            <a:off x="428592" y="0"/>
            <a:ext cx="9477375" cy="1143000"/>
          </a:xfrm>
        </p:spPr>
        <p:txBody>
          <a:bodyPr/>
          <a:lstStyle/>
          <a:p>
            <a:pPr algn="l"/>
            <a:r>
              <a:rPr lang="en-US" altLang="zh-CN" sz="3200" dirty="0"/>
              <a:t>Charging requirements of Mobile </a:t>
            </a:r>
            <a:r>
              <a:rPr lang="en-US" altLang="zh-CN" sz="3200" dirty="0" err="1"/>
              <a:t>Metaverse</a:t>
            </a:r>
            <a:r>
              <a:rPr lang="en-US" altLang="zh-CN" sz="3200" dirty="0"/>
              <a:t> Services</a:t>
            </a:r>
            <a:endParaRPr lang="zh-CN" altLang="en-US" sz="3200" dirty="0"/>
          </a:p>
        </p:txBody>
      </p:sp>
      <p:graphicFrame>
        <p:nvGraphicFramePr>
          <p:cNvPr id="7" name="表格 6"/>
          <p:cNvGraphicFramePr>
            <a:graphicFrameLocks noGrp="1"/>
          </p:cNvGraphicFramePr>
          <p:nvPr>
            <p:extLst>
              <p:ext uri="{D42A27DB-BD31-4B8C-83A1-F6EECF244321}">
                <p14:modId xmlns:p14="http://schemas.microsoft.com/office/powerpoint/2010/main" val="3661181078"/>
              </p:ext>
            </p:extLst>
          </p:nvPr>
        </p:nvGraphicFramePr>
        <p:xfrm>
          <a:off x="542892" y="1264352"/>
          <a:ext cx="10701372" cy="5107234"/>
        </p:xfrm>
        <a:graphic>
          <a:graphicData uri="http://schemas.openxmlformats.org/drawingml/2006/table">
            <a:tbl>
              <a:tblPr/>
              <a:tblGrid>
                <a:gridCol w="2357471">
                  <a:extLst>
                    <a:ext uri="{9D8B030D-6E8A-4147-A177-3AD203B41FA5}">
                      <a16:colId xmlns:a16="http://schemas.microsoft.com/office/drawing/2014/main" val="20000"/>
                    </a:ext>
                  </a:extLst>
                </a:gridCol>
                <a:gridCol w="5993607">
                  <a:extLst>
                    <a:ext uri="{9D8B030D-6E8A-4147-A177-3AD203B41FA5}">
                      <a16:colId xmlns:a16="http://schemas.microsoft.com/office/drawing/2014/main" val="20001"/>
                    </a:ext>
                  </a:extLst>
                </a:gridCol>
                <a:gridCol w="1297089">
                  <a:extLst>
                    <a:ext uri="{9D8B030D-6E8A-4147-A177-3AD203B41FA5}">
                      <a16:colId xmlns:a16="http://schemas.microsoft.com/office/drawing/2014/main" val="20002"/>
                    </a:ext>
                  </a:extLst>
                </a:gridCol>
                <a:gridCol w="1053205">
                  <a:extLst>
                    <a:ext uri="{9D8B030D-6E8A-4147-A177-3AD203B41FA5}">
                      <a16:colId xmlns:a16="http://schemas.microsoft.com/office/drawing/2014/main" val="20003"/>
                    </a:ext>
                  </a:extLst>
                </a:gridCol>
              </a:tblGrid>
              <a:tr h="306334">
                <a:tc>
                  <a:txBody>
                    <a:bodyPr/>
                    <a:lstStyle/>
                    <a:p>
                      <a:pPr algn="ctr" fontAlgn="t">
                        <a:spcAft>
                          <a:spcPts val="300"/>
                        </a:spcAft>
                      </a:pPr>
                      <a:endParaRPr lang="en-US" altLang="zh-CN" sz="1050" b="1" i="0" u="none" strike="noStrike" dirty="0">
                        <a:solidFill>
                          <a:srgbClr val="000000"/>
                        </a:solidFill>
                        <a:effectLst/>
                        <a:latin typeface="Arial" panose="020B0604020202020204" pitchFamily="34" charset="0"/>
                        <a:ea typeface="等线" panose="02010600030101010101" pitchFamily="2" charset="-122"/>
                        <a:cs typeface="Arial" panose="020B0604020202020204" pitchFamily="34" charset="0"/>
                      </a:endParaRPr>
                    </a:p>
                  </a:txBody>
                  <a:tcPr marL="72000" marR="36000" marT="36000" marB="36000" anchor="ctr">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solidFill>
                      <a:schemeClr val="accent3"/>
                    </a:solidFill>
                  </a:tcPr>
                </a:tc>
                <a:tc>
                  <a:txBody>
                    <a:bodyPr/>
                    <a:lstStyle/>
                    <a:p>
                      <a:pPr algn="ctr" fontAlgn="t">
                        <a:spcAft>
                          <a:spcPts val="300"/>
                        </a:spcAft>
                      </a:pPr>
                      <a:r>
                        <a:rPr lang="en-US" altLang="zh-CN" sz="1050" b="1" i="0" u="none" strike="noStrike" dirty="0">
                          <a:solidFill>
                            <a:srgbClr val="000000"/>
                          </a:solidFill>
                          <a:effectLst/>
                          <a:latin typeface="Arial" panose="020B0604020202020204" pitchFamily="34" charset="0"/>
                          <a:ea typeface="等线" panose="02010600030101010101" pitchFamily="2" charset="-122"/>
                          <a:cs typeface="Arial" panose="020B0604020202020204" pitchFamily="34" charset="0"/>
                        </a:rPr>
                        <a:t>SA1 Charging Requirements  </a:t>
                      </a:r>
                    </a:p>
                  </a:txBody>
                  <a:tcPr marL="72000" marR="36000" marT="36000" marB="36000" anchor="ctr">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solidFill>
                      <a:schemeClr val="accent3"/>
                    </a:solidFill>
                  </a:tcPr>
                </a:tc>
                <a:tc>
                  <a:txBody>
                    <a:bodyPr/>
                    <a:lstStyle/>
                    <a:p>
                      <a:pPr algn="ctr" fontAlgn="t">
                        <a:spcAft>
                          <a:spcPts val="300"/>
                        </a:spcAft>
                      </a:pPr>
                      <a:r>
                        <a:rPr lang="en-US" sz="1050" b="1" i="0" u="none" strike="noStrike" dirty="0">
                          <a:solidFill>
                            <a:srgbClr val="000000"/>
                          </a:solidFill>
                          <a:effectLst/>
                          <a:latin typeface="Arial" panose="020B0604020202020204" pitchFamily="34" charset="0"/>
                          <a:ea typeface="等线" panose="02010600030101010101" pitchFamily="2" charset="-122"/>
                          <a:cs typeface="Arial" panose="020B0604020202020204" pitchFamily="34" charset="0"/>
                        </a:rPr>
                        <a:t>SA5  WID </a:t>
                      </a:r>
                    </a:p>
                  </a:txBody>
                  <a:tcPr marL="72000" marR="36000" marT="36000" marB="36000" anchor="ctr">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solidFill>
                      <a:schemeClr val="accent3"/>
                    </a:solidFill>
                  </a:tcPr>
                </a:tc>
                <a:tc>
                  <a:txBody>
                    <a:bodyPr/>
                    <a:lstStyle/>
                    <a:p>
                      <a:pPr algn="ctr" fontAlgn="t">
                        <a:spcAft>
                          <a:spcPts val="300"/>
                        </a:spcAft>
                      </a:pPr>
                      <a:r>
                        <a:rPr lang="en-US" sz="1050" b="1" i="0" u="none" strike="noStrike" dirty="0">
                          <a:solidFill>
                            <a:srgbClr val="000000"/>
                          </a:solidFill>
                          <a:effectLst/>
                          <a:latin typeface="Arial" panose="020B0604020202020204" pitchFamily="34" charset="0"/>
                          <a:ea typeface="等线" panose="02010600030101010101" pitchFamily="2" charset="-122"/>
                          <a:cs typeface="Arial" panose="020B0604020202020204" pitchFamily="34" charset="0"/>
                        </a:rPr>
                        <a:t>Status</a:t>
                      </a:r>
                      <a:r>
                        <a:rPr lang="en-US" sz="1050" b="1" i="0" u="none" strike="noStrike" baseline="0" dirty="0">
                          <a:solidFill>
                            <a:srgbClr val="000000"/>
                          </a:solidFill>
                          <a:effectLst/>
                          <a:latin typeface="Arial" panose="020B0604020202020204" pitchFamily="34" charset="0"/>
                          <a:ea typeface="等线" panose="02010600030101010101" pitchFamily="2" charset="-122"/>
                          <a:cs typeface="Arial" panose="020B0604020202020204" pitchFamily="34" charset="0"/>
                        </a:rPr>
                        <a:t> </a:t>
                      </a:r>
                      <a:endParaRPr lang="en-US" sz="1050" b="1" i="0" u="none" strike="noStrike" dirty="0">
                        <a:solidFill>
                          <a:srgbClr val="000000"/>
                        </a:solidFill>
                        <a:effectLst/>
                        <a:latin typeface="Arial" panose="020B0604020202020204" pitchFamily="34" charset="0"/>
                        <a:ea typeface="等线" panose="02010600030101010101" pitchFamily="2" charset="-122"/>
                        <a:cs typeface="Arial" panose="020B0604020202020204" pitchFamily="34" charset="0"/>
                      </a:endParaRPr>
                    </a:p>
                  </a:txBody>
                  <a:tcPr marL="72000" marR="36000" marT="36000" marB="36000" anchor="ctr">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solidFill>
                      <a:schemeClr val="accent3"/>
                    </a:solidFill>
                  </a:tcPr>
                </a:tc>
                <a:extLst>
                  <a:ext uri="{0D108BD9-81ED-4DB2-BD59-A6C34878D82A}">
                    <a16:rowId xmlns:a16="http://schemas.microsoft.com/office/drawing/2014/main" val="10000"/>
                  </a:ext>
                </a:extLst>
              </a:tr>
              <a:tr h="841185">
                <a:tc>
                  <a:txBody>
                    <a:bodyPr/>
                    <a:lstStyle/>
                    <a:p>
                      <a:pPr algn="l" fontAlgn="t">
                        <a:spcAft>
                          <a:spcPts val="300"/>
                        </a:spcAft>
                      </a:pPr>
                      <a:r>
                        <a:rPr lang="en-US" altLang="zh-CN" sz="1050" b="0" i="0" u="none" strike="noStrike" dirty="0">
                          <a:solidFill>
                            <a:srgbClr val="000000"/>
                          </a:solidFill>
                          <a:effectLst/>
                          <a:latin typeface="Arial" panose="020B0604020202020204" pitchFamily="34" charset="0"/>
                          <a:ea typeface="等线" panose="02010600030101010101" pitchFamily="2" charset="-122"/>
                        </a:rPr>
                        <a:t>TS</a:t>
                      </a:r>
                      <a:r>
                        <a:rPr lang="en-US" altLang="zh-CN" sz="1050" b="0" i="0" u="none" strike="noStrike" baseline="0" dirty="0">
                          <a:solidFill>
                            <a:srgbClr val="000000"/>
                          </a:solidFill>
                          <a:effectLst/>
                          <a:latin typeface="Arial" panose="020B0604020202020204" pitchFamily="34" charset="0"/>
                          <a:ea typeface="等线" panose="02010600030101010101" pitchFamily="2" charset="-122"/>
                        </a:rPr>
                        <a:t> 22.156 </a:t>
                      </a:r>
                    </a:p>
                    <a:p>
                      <a:pPr marL="0" marR="0" lvl="0" indent="0" algn="l" defTabSz="1219170" rtl="0" eaLnBrk="1" fontAlgn="t" latinLnBrk="0" hangingPunct="1">
                        <a:lnSpc>
                          <a:spcPct val="100000"/>
                        </a:lnSpc>
                        <a:spcBef>
                          <a:spcPts val="0"/>
                        </a:spcBef>
                        <a:spcAft>
                          <a:spcPts val="300"/>
                        </a:spcAft>
                        <a:buClrTx/>
                        <a:buSzTx/>
                        <a:buFontTx/>
                        <a:buNone/>
                        <a:tabLst/>
                        <a:defRPr/>
                      </a:pPr>
                      <a:r>
                        <a:rPr lang="en-GB" altLang="zh-CN" sz="1050" b="0" i="0" u="none" strike="noStrike" kern="1200" baseline="0" dirty="0">
                          <a:solidFill>
                            <a:srgbClr val="000000"/>
                          </a:solidFill>
                          <a:effectLst/>
                          <a:latin typeface="Arial" panose="020B0604020202020204" pitchFamily="34" charset="0"/>
                          <a:ea typeface="等线" panose="02010600030101010101" pitchFamily="2" charset="-122"/>
                          <a:cs typeface="+mn-cs"/>
                        </a:rPr>
                        <a:t>8.2.1 Localized mobile </a:t>
                      </a:r>
                      <a:r>
                        <a:rPr lang="en-GB" altLang="zh-CN" sz="1050" b="0" i="0" u="none" strike="noStrike" kern="1200" baseline="0" dirty="0" err="1">
                          <a:solidFill>
                            <a:srgbClr val="000000"/>
                          </a:solidFill>
                          <a:effectLst/>
                          <a:latin typeface="Arial" panose="020B0604020202020204" pitchFamily="34" charset="0"/>
                          <a:ea typeface="等线" panose="02010600030101010101" pitchFamily="2" charset="-122"/>
                          <a:cs typeface="+mn-cs"/>
                        </a:rPr>
                        <a:t>metaverse</a:t>
                      </a:r>
                      <a:r>
                        <a:rPr lang="en-GB" altLang="zh-CN" sz="1050" b="0" i="0" u="none" strike="noStrike" kern="1200" baseline="0" dirty="0">
                          <a:solidFill>
                            <a:srgbClr val="000000"/>
                          </a:solidFill>
                          <a:effectLst/>
                          <a:latin typeface="Arial" panose="020B0604020202020204" pitchFamily="34" charset="0"/>
                          <a:ea typeface="等线" panose="02010600030101010101" pitchFamily="2" charset="-122"/>
                          <a:cs typeface="+mn-cs"/>
                        </a:rPr>
                        <a:t> service</a:t>
                      </a:r>
                      <a:endParaRPr lang="en-US" altLang="zh-CN" sz="1050" b="0" i="0" u="none" strike="noStrike" dirty="0">
                        <a:solidFill>
                          <a:srgbClr val="000000"/>
                        </a:solidFill>
                        <a:effectLst/>
                        <a:latin typeface="Arial" panose="020B0604020202020204" pitchFamily="34" charset="0"/>
                        <a:ea typeface="等线" panose="02010600030101010101" pitchFamily="2" charset="-122"/>
                      </a:endParaRPr>
                    </a:p>
                  </a:txBody>
                  <a:tcPr marL="72000" marR="36000" marT="36000" marB="36000">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tcPr>
                </a:tc>
                <a:tc>
                  <a:txBody>
                    <a:bodyPr/>
                    <a:lstStyle/>
                    <a:p>
                      <a:pPr algn="l" fontAlgn="t">
                        <a:spcAft>
                          <a:spcPts val="300"/>
                        </a:spcAft>
                      </a:pPr>
                      <a:r>
                        <a:rPr lang="en-US" altLang="zh-CN" sz="1050" b="0" i="0" u="none" strike="noStrike" dirty="0">
                          <a:solidFill>
                            <a:srgbClr val="000000"/>
                          </a:solidFill>
                          <a:effectLst/>
                          <a:latin typeface="Arial" panose="020B0604020202020204" pitchFamily="34" charset="0"/>
                          <a:ea typeface="等线" panose="02010600030101010101" pitchFamily="2" charset="-122"/>
                        </a:rPr>
                        <a:t>[R-8.2.1-001] The 5G system shall be able to collect charging information for the actions related to spatial anchors, where a third party creates, deletes, or modifies a spatial anchor or associated service information. </a:t>
                      </a:r>
                    </a:p>
                    <a:p>
                      <a:pPr algn="l" fontAlgn="t">
                        <a:spcAft>
                          <a:spcPts val="300"/>
                        </a:spcAft>
                      </a:pPr>
                      <a:r>
                        <a:rPr lang="en-US" altLang="zh-CN" sz="1050" b="0" i="0" u="none" strike="noStrike" dirty="0">
                          <a:solidFill>
                            <a:srgbClr val="000000"/>
                          </a:solidFill>
                          <a:effectLst/>
                          <a:latin typeface="Arial" panose="020B0604020202020204" pitchFamily="34" charset="0"/>
                          <a:ea typeface="等线" panose="02010600030101010101" pitchFamily="2" charset="-122"/>
                        </a:rPr>
                        <a:t>NOTE:</a:t>
                      </a:r>
                      <a:r>
                        <a:rPr lang="en-US" altLang="zh-CN" sz="1050" b="0" i="0" u="none" strike="noStrike" baseline="0" dirty="0">
                          <a:solidFill>
                            <a:srgbClr val="000000"/>
                          </a:solidFill>
                          <a:effectLst/>
                          <a:latin typeface="Arial" panose="020B0604020202020204" pitchFamily="34" charset="0"/>
                          <a:ea typeface="等线" panose="02010600030101010101" pitchFamily="2" charset="-122"/>
                        </a:rPr>
                        <a:t>  </a:t>
                      </a:r>
                      <a:r>
                        <a:rPr lang="en-US" altLang="zh-CN" sz="1050" b="0" i="0" u="none" strike="noStrike" dirty="0">
                          <a:solidFill>
                            <a:srgbClr val="000000"/>
                          </a:solidFill>
                          <a:effectLst/>
                          <a:latin typeface="Arial" panose="020B0604020202020204" pitchFamily="34" charset="0"/>
                          <a:ea typeface="等线" panose="02010600030101010101" pitchFamily="2" charset="-122"/>
                        </a:rPr>
                        <a:t>It is assumed that exposure of network anchors and associated service information can be a service provided by a network operator to third parties.</a:t>
                      </a:r>
                    </a:p>
                  </a:txBody>
                  <a:tcPr marL="72000" marR="36000" marT="36000" marB="36000">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tcPr>
                </a:tc>
                <a:tc>
                  <a:txBody>
                    <a:bodyPr/>
                    <a:lstStyle/>
                    <a:p>
                      <a:pPr algn="l" fontAlgn="t">
                        <a:spcAft>
                          <a:spcPts val="300"/>
                        </a:spcAft>
                      </a:pPr>
                      <a:endParaRPr lang="en-US" sz="1050" b="0" i="0" u="none" strike="noStrike" dirty="0">
                        <a:solidFill>
                          <a:srgbClr val="000000"/>
                        </a:solidFill>
                        <a:effectLst/>
                        <a:latin typeface="Arial" panose="020B0604020202020204" pitchFamily="34" charset="0"/>
                        <a:ea typeface="等线" panose="02010600030101010101" pitchFamily="2" charset="-122"/>
                      </a:endParaRPr>
                    </a:p>
                  </a:txBody>
                  <a:tcPr marL="72000" marR="36000" marT="36000" marB="36000">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tcPr>
                </a:tc>
                <a:tc>
                  <a:txBody>
                    <a:bodyPr/>
                    <a:lstStyle/>
                    <a:p>
                      <a:pPr algn="l" fontAlgn="t">
                        <a:spcAft>
                          <a:spcPts val="300"/>
                        </a:spcAft>
                      </a:pPr>
                      <a:endParaRPr lang="en-US" sz="1050" b="0" i="0" u="none" strike="noStrike" dirty="0">
                        <a:solidFill>
                          <a:srgbClr val="000000"/>
                        </a:solidFill>
                        <a:effectLst/>
                        <a:latin typeface="Arial" panose="020B0604020202020204" pitchFamily="34" charset="0"/>
                        <a:ea typeface="等线" panose="02010600030101010101" pitchFamily="2" charset="-122"/>
                      </a:endParaRPr>
                    </a:p>
                  </a:txBody>
                  <a:tcPr marL="72000" marR="36000" marT="36000" marB="36000">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tcPr>
                </a:tc>
                <a:extLst>
                  <a:ext uri="{0D108BD9-81ED-4DB2-BD59-A6C34878D82A}">
                    <a16:rowId xmlns:a16="http://schemas.microsoft.com/office/drawing/2014/main" val="10001"/>
                  </a:ext>
                </a:extLst>
              </a:tr>
              <a:tr h="362314">
                <a:tc>
                  <a:txBody>
                    <a:bodyPr/>
                    <a:lstStyle/>
                    <a:p>
                      <a:pPr algn="l" fontAlgn="t">
                        <a:spcAft>
                          <a:spcPts val="300"/>
                        </a:spcAft>
                      </a:pPr>
                      <a:endParaRPr lang="en-US" altLang="zh-CN" sz="1050" b="0" i="0" u="none" strike="noStrike" dirty="0">
                        <a:solidFill>
                          <a:srgbClr val="000000"/>
                        </a:solidFill>
                        <a:effectLst/>
                        <a:latin typeface="Arial" panose="020B0604020202020204" pitchFamily="34" charset="0"/>
                        <a:ea typeface="等线" panose="02010600030101010101" pitchFamily="2" charset="-122"/>
                      </a:endParaRPr>
                    </a:p>
                  </a:txBody>
                  <a:tcPr marL="72000" marR="36000" marT="36000" marB="36000">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tcPr>
                </a:tc>
                <a:tc>
                  <a:txBody>
                    <a:bodyPr/>
                    <a:lstStyle/>
                    <a:p>
                      <a:pPr algn="l" fontAlgn="t">
                        <a:spcAft>
                          <a:spcPts val="300"/>
                        </a:spcAft>
                      </a:pPr>
                      <a:r>
                        <a:rPr lang="en-US" altLang="zh-CN" sz="1050" b="0" i="0" u="none" strike="noStrike" dirty="0">
                          <a:solidFill>
                            <a:srgbClr val="000000"/>
                          </a:solidFill>
                          <a:effectLst/>
                          <a:latin typeface="Arial" panose="020B0604020202020204" pitchFamily="34" charset="0"/>
                          <a:ea typeface="等线" panose="02010600030101010101" pitchFamily="2" charset="-122"/>
                        </a:rPr>
                        <a:t>[R-8.2.1-002] The 5G system shall support the collection of charging information associated with the exposure of a spatial map or derived localization information to authorized third parties.</a:t>
                      </a:r>
                    </a:p>
                  </a:txBody>
                  <a:tcPr marL="72000" marR="36000" marT="36000" marB="36000">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tcPr>
                </a:tc>
                <a:tc>
                  <a:txBody>
                    <a:bodyPr/>
                    <a:lstStyle/>
                    <a:p>
                      <a:pPr algn="l" fontAlgn="t">
                        <a:spcAft>
                          <a:spcPts val="300"/>
                        </a:spcAft>
                      </a:pPr>
                      <a:endParaRPr lang="en-US" sz="1050" b="0" i="0" u="none" strike="noStrike" dirty="0">
                        <a:solidFill>
                          <a:srgbClr val="000000"/>
                        </a:solidFill>
                        <a:effectLst/>
                        <a:latin typeface="Arial" panose="020B0604020202020204" pitchFamily="34" charset="0"/>
                        <a:ea typeface="等线" panose="02010600030101010101" pitchFamily="2" charset="-122"/>
                      </a:endParaRPr>
                    </a:p>
                  </a:txBody>
                  <a:tcPr marL="72000" marR="36000" marT="36000" marB="36000">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tcPr>
                </a:tc>
                <a:tc>
                  <a:txBody>
                    <a:bodyPr/>
                    <a:lstStyle/>
                    <a:p>
                      <a:pPr algn="l" fontAlgn="t">
                        <a:spcAft>
                          <a:spcPts val="300"/>
                        </a:spcAft>
                      </a:pPr>
                      <a:endParaRPr lang="en-US" sz="1050" b="0" i="0" u="none" strike="noStrike">
                        <a:solidFill>
                          <a:srgbClr val="000000"/>
                        </a:solidFill>
                        <a:effectLst/>
                        <a:latin typeface="Arial" panose="020B0604020202020204" pitchFamily="34" charset="0"/>
                        <a:ea typeface="等线" panose="02010600030101010101" pitchFamily="2" charset="-122"/>
                      </a:endParaRPr>
                    </a:p>
                  </a:txBody>
                  <a:tcPr marL="72000" marR="36000" marT="36000" marB="36000">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tcPr>
                </a:tc>
                <a:extLst>
                  <a:ext uri="{0D108BD9-81ED-4DB2-BD59-A6C34878D82A}">
                    <a16:rowId xmlns:a16="http://schemas.microsoft.com/office/drawing/2014/main" val="10002"/>
                  </a:ext>
                </a:extLst>
              </a:tr>
              <a:tr h="362314">
                <a:tc>
                  <a:txBody>
                    <a:bodyPr/>
                    <a:lstStyle/>
                    <a:p>
                      <a:pPr algn="l" fontAlgn="t">
                        <a:spcAft>
                          <a:spcPts val="300"/>
                        </a:spcAft>
                      </a:pPr>
                      <a:endParaRPr lang="en-US" altLang="zh-CN" sz="1050" b="0" i="0" u="none" strike="noStrike" dirty="0">
                        <a:solidFill>
                          <a:srgbClr val="000000"/>
                        </a:solidFill>
                        <a:effectLst/>
                        <a:latin typeface="Arial" panose="020B0604020202020204" pitchFamily="34" charset="0"/>
                        <a:ea typeface="等线" panose="02010600030101010101" pitchFamily="2" charset="-122"/>
                      </a:endParaRPr>
                    </a:p>
                  </a:txBody>
                  <a:tcPr marL="72000" marR="36000" marT="36000" marB="36000">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tcPr>
                </a:tc>
                <a:tc>
                  <a:txBody>
                    <a:bodyPr/>
                    <a:lstStyle/>
                    <a:p>
                      <a:pPr algn="l" fontAlgn="t">
                        <a:spcAft>
                          <a:spcPts val="300"/>
                        </a:spcAft>
                      </a:pPr>
                      <a:r>
                        <a:rPr lang="en-US" altLang="zh-CN" sz="1050" b="0" i="0" u="none" strike="noStrike" dirty="0">
                          <a:solidFill>
                            <a:srgbClr val="000000"/>
                          </a:solidFill>
                          <a:effectLst/>
                          <a:latin typeface="Arial" panose="020B0604020202020204" pitchFamily="34" charset="0"/>
                          <a:ea typeface="等线" panose="02010600030101010101" pitchFamily="2" charset="-122"/>
                        </a:rPr>
                        <a:t>[R-8.2.1-003] The 5G system shall support the collection of charging information associated with the production or modification of a spatial map on behalf of an authorized third party.</a:t>
                      </a:r>
                    </a:p>
                  </a:txBody>
                  <a:tcPr marL="72000" marR="36000" marT="36000" marB="36000">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tcPr>
                </a:tc>
                <a:tc>
                  <a:txBody>
                    <a:bodyPr/>
                    <a:lstStyle/>
                    <a:p>
                      <a:pPr algn="l" fontAlgn="t">
                        <a:spcAft>
                          <a:spcPts val="300"/>
                        </a:spcAft>
                      </a:pPr>
                      <a:endParaRPr lang="en-US" sz="1050" b="0" i="0" u="none" strike="noStrike" dirty="0">
                        <a:solidFill>
                          <a:srgbClr val="000000"/>
                        </a:solidFill>
                        <a:effectLst/>
                        <a:latin typeface="Arial" panose="020B0604020202020204" pitchFamily="34" charset="0"/>
                        <a:ea typeface="等线" panose="02010600030101010101" pitchFamily="2" charset="-122"/>
                      </a:endParaRPr>
                    </a:p>
                  </a:txBody>
                  <a:tcPr marL="72000" marR="36000" marT="36000" marB="36000">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tcPr>
                </a:tc>
                <a:tc>
                  <a:txBody>
                    <a:bodyPr/>
                    <a:lstStyle/>
                    <a:p>
                      <a:pPr algn="l" fontAlgn="t">
                        <a:spcAft>
                          <a:spcPts val="300"/>
                        </a:spcAft>
                      </a:pPr>
                      <a:endParaRPr lang="en-US" sz="1050" b="0" i="0" u="none" strike="noStrike" dirty="0">
                        <a:solidFill>
                          <a:srgbClr val="000000"/>
                        </a:solidFill>
                        <a:effectLst/>
                        <a:latin typeface="Arial" panose="020B0604020202020204" pitchFamily="34" charset="0"/>
                        <a:ea typeface="等线" panose="02010600030101010101" pitchFamily="2" charset="-122"/>
                      </a:endParaRPr>
                    </a:p>
                  </a:txBody>
                  <a:tcPr marL="72000" marR="36000" marT="36000" marB="36000">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tcPr>
                </a:tc>
                <a:extLst>
                  <a:ext uri="{0D108BD9-81ED-4DB2-BD59-A6C34878D82A}">
                    <a16:rowId xmlns:a16="http://schemas.microsoft.com/office/drawing/2014/main" val="10003"/>
                  </a:ext>
                </a:extLst>
              </a:tr>
              <a:tr h="362314">
                <a:tc>
                  <a:txBody>
                    <a:bodyPr/>
                    <a:lstStyle/>
                    <a:p>
                      <a:pPr algn="l" fontAlgn="t">
                        <a:spcAft>
                          <a:spcPts val="300"/>
                        </a:spcAft>
                      </a:pPr>
                      <a:endParaRPr lang="en-US" altLang="zh-CN" sz="1050" b="0" i="0" u="none" strike="noStrike" dirty="0">
                        <a:solidFill>
                          <a:srgbClr val="000000"/>
                        </a:solidFill>
                        <a:effectLst/>
                        <a:latin typeface="Arial" panose="020B0604020202020204" pitchFamily="34" charset="0"/>
                        <a:ea typeface="等线" panose="02010600030101010101" pitchFamily="2" charset="-122"/>
                      </a:endParaRPr>
                    </a:p>
                  </a:txBody>
                  <a:tcPr marL="72000" marR="36000" marT="36000" marB="36000">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tcPr>
                </a:tc>
                <a:tc>
                  <a:txBody>
                    <a:bodyPr/>
                    <a:lstStyle/>
                    <a:p>
                      <a:pPr marL="0" algn="l" defTabSz="1219170" rtl="0" eaLnBrk="1" fontAlgn="t" latinLnBrk="0" hangingPunct="1">
                        <a:spcAft>
                          <a:spcPts val="300"/>
                        </a:spcAft>
                      </a:pPr>
                      <a:r>
                        <a:rPr lang="en-US" altLang="zh-CN" sz="1050" b="0" i="0" u="none" strike="noStrike" kern="1200" dirty="0">
                          <a:solidFill>
                            <a:srgbClr val="000000"/>
                          </a:solidFill>
                          <a:effectLst/>
                          <a:latin typeface="Arial" panose="020B0604020202020204" pitchFamily="34" charset="0"/>
                          <a:ea typeface="等线" panose="02010600030101010101" pitchFamily="2" charset="-122"/>
                          <a:cs typeface="+mn-cs"/>
                        </a:rPr>
                        <a:t>[R-8.2.1-004] </a:t>
                      </a:r>
                      <a:r>
                        <a:rPr lang="en-GB" altLang="zh-CN" sz="1050" b="0" i="0" u="none" strike="noStrike" kern="1200" dirty="0">
                          <a:solidFill>
                            <a:srgbClr val="000000"/>
                          </a:solidFill>
                          <a:effectLst/>
                          <a:latin typeface="Arial" panose="020B0604020202020204" pitchFamily="34" charset="0"/>
                          <a:ea typeface="等线" panose="02010600030101010101" pitchFamily="2" charset="-122"/>
                          <a:cs typeface="+mn-cs"/>
                        </a:rPr>
                        <a:t>The 5G system shall support the collection of charging information associated with exposing spatial location service information to authorized third parties.</a:t>
                      </a:r>
                      <a:endParaRPr lang="zh-CN" altLang="zh-CN" sz="1050" b="0" i="0" u="none" strike="noStrike" kern="1200" dirty="0">
                        <a:solidFill>
                          <a:srgbClr val="000000"/>
                        </a:solidFill>
                        <a:effectLst/>
                        <a:latin typeface="Arial" panose="020B0604020202020204" pitchFamily="34" charset="0"/>
                        <a:ea typeface="等线" panose="02010600030101010101" pitchFamily="2" charset="-122"/>
                        <a:cs typeface="+mn-cs"/>
                      </a:endParaRPr>
                    </a:p>
                  </a:txBody>
                  <a:tcPr marL="72000" marR="36000" marT="36000" marB="36000">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tcPr>
                </a:tc>
                <a:tc>
                  <a:txBody>
                    <a:bodyPr/>
                    <a:lstStyle/>
                    <a:p>
                      <a:pPr algn="l" fontAlgn="t">
                        <a:spcAft>
                          <a:spcPts val="300"/>
                        </a:spcAft>
                      </a:pPr>
                      <a:endParaRPr lang="en-US" sz="1050" b="0" i="0" u="none" strike="noStrike" dirty="0">
                        <a:solidFill>
                          <a:srgbClr val="000000"/>
                        </a:solidFill>
                        <a:effectLst/>
                        <a:latin typeface="Arial" panose="020B0604020202020204" pitchFamily="34" charset="0"/>
                        <a:ea typeface="等线" panose="02010600030101010101" pitchFamily="2" charset="-122"/>
                      </a:endParaRPr>
                    </a:p>
                  </a:txBody>
                  <a:tcPr marL="72000" marR="36000" marT="36000" marB="36000">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tcPr>
                </a:tc>
                <a:tc>
                  <a:txBody>
                    <a:bodyPr/>
                    <a:lstStyle/>
                    <a:p>
                      <a:pPr algn="l" fontAlgn="t">
                        <a:spcAft>
                          <a:spcPts val="300"/>
                        </a:spcAft>
                      </a:pPr>
                      <a:endParaRPr lang="en-US" sz="1050" b="0" i="0" u="none" strike="noStrike" dirty="0">
                        <a:solidFill>
                          <a:srgbClr val="000000"/>
                        </a:solidFill>
                        <a:effectLst/>
                        <a:latin typeface="Arial" panose="020B0604020202020204" pitchFamily="34" charset="0"/>
                        <a:ea typeface="等线" panose="02010600030101010101" pitchFamily="2" charset="-122"/>
                      </a:endParaRPr>
                    </a:p>
                  </a:txBody>
                  <a:tcPr marL="72000" marR="36000" marT="36000" marB="36000">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tcPr>
                </a:tc>
                <a:extLst>
                  <a:ext uri="{0D108BD9-81ED-4DB2-BD59-A6C34878D82A}">
                    <a16:rowId xmlns:a16="http://schemas.microsoft.com/office/drawing/2014/main" val="10004"/>
                  </a:ext>
                </a:extLst>
              </a:tr>
              <a:tr h="362314">
                <a:tc>
                  <a:txBody>
                    <a:bodyPr/>
                    <a:lstStyle/>
                    <a:p>
                      <a:pPr algn="l" fontAlgn="t">
                        <a:spcAft>
                          <a:spcPts val="300"/>
                        </a:spcAft>
                      </a:pPr>
                      <a:endParaRPr lang="en-US" altLang="zh-CN" sz="1050" b="0" i="0" u="none" strike="noStrike" dirty="0">
                        <a:solidFill>
                          <a:srgbClr val="000000"/>
                        </a:solidFill>
                        <a:effectLst/>
                        <a:latin typeface="Arial" panose="020B0604020202020204" pitchFamily="34" charset="0"/>
                        <a:ea typeface="等线" panose="02010600030101010101" pitchFamily="2" charset="-122"/>
                      </a:endParaRPr>
                    </a:p>
                  </a:txBody>
                  <a:tcPr marL="72000" marR="36000" marT="36000" marB="36000">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tcPr>
                </a:tc>
                <a:tc>
                  <a:txBody>
                    <a:bodyPr/>
                    <a:lstStyle/>
                    <a:p>
                      <a:pPr marL="0" algn="l" defTabSz="1219170" rtl="0" eaLnBrk="1" fontAlgn="t" latinLnBrk="0" hangingPunct="1">
                        <a:spcAft>
                          <a:spcPts val="300"/>
                        </a:spcAft>
                      </a:pPr>
                      <a:r>
                        <a:rPr lang="en-US" altLang="zh-CN" sz="1050" b="0" i="0" u="none" strike="noStrike" kern="1200" dirty="0">
                          <a:solidFill>
                            <a:srgbClr val="000000"/>
                          </a:solidFill>
                          <a:effectLst/>
                          <a:latin typeface="Arial" panose="020B0604020202020204" pitchFamily="34" charset="0"/>
                          <a:ea typeface="等线" panose="02010600030101010101" pitchFamily="2" charset="-122"/>
                          <a:cs typeface="+mn-cs"/>
                        </a:rPr>
                        <a:t>[R-8.2.1-005] </a:t>
                      </a:r>
                      <a:r>
                        <a:rPr lang="en-GB" altLang="zh-CN" sz="1050" b="0" i="0" u="none" strike="noStrike" kern="1200" dirty="0">
                          <a:solidFill>
                            <a:srgbClr val="000000"/>
                          </a:solidFill>
                          <a:effectLst/>
                          <a:latin typeface="Arial" panose="020B0604020202020204" pitchFamily="34" charset="0"/>
                          <a:ea typeface="等线" panose="02010600030101010101" pitchFamily="2" charset="-122"/>
                          <a:cs typeface="+mn-cs"/>
                        </a:rPr>
                        <a:t>The 5G system shall be able to collect charging information associated with distribution of third party mobile </a:t>
                      </a:r>
                      <a:r>
                        <a:rPr lang="en-GB" altLang="zh-CN" sz="1050" b="0" i="0" u="none" strike="noStrike" kern="1200" dirty="0" err="1">
                          <a:solidFill>
                            <a:srgbClr val="000000"/>
                          </a:solidFill>
                          <a:effectLst/>
                          <a:latin typeface="Arial" panose="020B0604020202020204" pitchFamily="34" charset="0"/>
                          <a:ea typeface="等线" panose="02010600030101010101" pitchFamily="2" charset="-122"/>
                          <a:cs typeface="+mn-cs"/>
                        </a:rPr>
                        <a:t>metaverse</a:t>
                      </a:r>
                      <a:r>
                        <a:rPr lang="en-GB" altLang="zh-CN" sz="1050" b="0" i="0" u="none" strike="noStrike" kern="1200" dirty="0">
                          <a:solidFill>
                            <a:srgbClr val="000000"/>
                          </a:solidFill>
                          <a:effectLst/>
                          <a:latin typeface="Arial" panose="020B0604020202020204" pitchFamily="34" charset="0"/>
                          <a:ea typeface="等线" panose="02010600030101010101" pitchFamily="2" charset="-122"/>
                          <a:cs typeface="+mn-cs"/>
                        </a:rPr>
                        <a:t> media to one or more subscribers.</a:t>
                      </a:r>
                      <a:endParaRPr lang="zh-CN" altLang="zh-CN" sz="1050" b="0" i="0" u="none" strike="noStrike" kern="1200" dirty="0">
                        <a:solidFill>
                          <a:srgbClr val="000000"/>
                        </a:solidFill>
                        <a:effectLst/>
                        <a:latin typeface="Arial" panose="020B0604020202020204" pitchFamily="34" charset="0"/>
                        <a:ea typeface="等线" panose="02010600030101010101" pitchFamily="2" charset="-122"/>
                        <a:cs typeface="+mn-cs"/>
                      </a:endParaRPr>
                    </a:p>
                  </a:txBody>
                  <a:tcPr marL="72000" marR="36000" marT="36000" marB="36000">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tcPr>
                </a:tc>
                <a:tc>
                  <a:txBody>
                    <a:bodyPr/>
                    <a:lstStyle/>
                    <a:p>
                      <a:pPr algn="l" fontAlgn="t">
                        <a:spcAft>
                          <a:spcPts val="300"/>
                        </a:spcAft>
                      </a:pPr>
                      <a:endParaRPr lang="en-US" sz="1050" b="0" i="0" u="none" strike="noStrike" dirty="0">
                        <a:solidFill>
                          <a:srgbClr val="000000"/>
                        </a:solidFill>
                        <a:effectLst/>
                        <a:latin typeface="Arial" panose="020B0604020202020204" pitchFamily="34" charset="0"/>
                        <a:ea typeface="等线" panose="02010600030101010101" pitchFamily="2" charset="-122"/>
                      </a:endParaRPr>
                    </a:p>
                  </a:txBody>
                  <a:tcPr marL="72000" marR="36000" marT="36000" marB="36000">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tcPr>
                </a:tc>
                <a:tc>
                  <a:txBody>
                    <a:bodyPr/>
                    <a:lstStyle/>
                    <a:p>
                      <a:pPr algn="l" fontAlgn="t">
                        <a:spcAft>
                          <a:spcPts val="300"/>
                        </a:spcAft>
                      </a:pPr>
                      <a:endParaRPr lang="en-US" sz="1050" b="0" i="0" u="none" strike="noStrike" dirty="0">
                        <a:solidFill>
                          <a:srgbClr val="000000"/>
                        </a:solidFill>
                        <a:effectLst/>
                        <a:latin typeface="Arial" panose="020B0604020202020204" pitchFamily="34" charset="0"/>
                        <a:ea typeface="等线" panose="02010600030101010101" pitchFamily="2" charset="-122"/>
                      </a:endParaRPr>
                    </a:p>
                  </a:txBody>
                  <a:tcPr marL="72000" marR="36000" marT="36000" marB="36000">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tcPr>
                </a:tc>
                <a:extLst>
                  <a:ext uri="{0D108BD9-81ED-4DB2-BD59-A6C34878D82A}">
                    <a16:rowId xmlns:a16="http://schemas.microsoft.com/office/drawing/2014/main" val="10005"/>
                  </a:ext>
                </a:extLst>
              </a:tr>
              <a:tr h="397525">
                <a:tc>
                  <a:txBody>
                    <a:bodyPr/>
                    <a:lstStyle/>
                    <a:p>
                      <a:pPr algn="l" fontAlgn="t">
                        <a:spcAft>
                          <a:spcPts val="300"/>
                        </a:spcAft>
                      </a:pPr>
                      <a:r>
                        <a:rPr lang="en-US" altLang="zh-CN" sz="1050" b="0" i="0" u="none" strike="noStrike" dirty="0">
                          <a:solidFill>
                            <a:srgbClr val="000000"/>
                          </a:solidFill>
                          <a:effectLst/>
                          <a:latin typeface="Arial" panose="020B0604020202020204" pitchFamily="34" charset="0"/>
                          <a:ea typeface="等线" panose="02010600030101010101" pitchFamily="2" charset="-122"/>
                        </a:rPr>
                        <a:t>8.2.2</a:t>
                      </a:r>
                      <a:r>
                        <a:rPr lang="en-US" altLang="zh-CN" sz="1050" b="0" i="0" u="none" strike="noStrike" baseline="0" dirty="0">
                          <a:solidFill>
                            <a:srgbClr val="000000"/>
                          </a:solidFill>
                          <a:effectLst/>
                          <a:latin typeface="Arial" panose="020B0604020202020204" pitchFamily="34" charset="0"/>
                          <a:ea typeface="等线" panose="02010600030101010101" pitchFamily="2" charset="-122"/>
                        </a:rPr>
                        <a:t> </a:t>
                      </a:r>
                      <a:r>
                        <a:rPr lang="en-US" altLang="zh-CN" sz="1050" b="0" i="0" u="none" strike="noStrike" dirty="0">
                          <a:solidFill>
                            <a:srgbClr val="000000"/>
                          </a:solidFill>
                          <a:effectLst/>
                          <a:latin typeface="Arial" panose="020B0604020202020204" pitchFamily="34" charset="0"/>
                          <a:ea typeface="等线" panose="02010600030101010101" pitchFamily="2" charset="-122"/>
                        </a:rPr>
                        <a:t>Avatar-based real-time communication</a:t>
                      </a:r>
                    </a:p>
                  </a:txBody>
                  <a:tcPr marL="72000" marR="36000" marT="36000" marB="36000">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tcPr>
                </a:tc>
                <a:tc>
                  <a:txBody>
                    <a:bodyPr/>
                    <a:lstStyle/>
                    <a:p>
                      <a:pPr marL="0" algn="l" defTabSz="1219170" rtl="0" eaLnBrk="1" fontAlgn="t" latinLnBrk="0" hangingPunct="1">
                        <a:spcAft>
                          <a:spcPts val="300"/>
                        </a:spcAft>
                      </a:pPr>
                      <a:r>
                        <a:rPr lang="en-US" altLang="zh-CN" sz="1050" b="0" i="0" u="none" strike="noStrike" kern="1200" dirty="0">
                          <a:solidFill>
                            <a:srgbClr val="000000"/>
                          </a:solidFill>
                          <a:effectLst/>
                          <a:latin typeface="Arial" panose="020B0604020202020204" pitchFamily="34" charset="0"/>
                          <a:ea typeface="等线" panose="02010600030101010101" pitchFamily="2" charset="-122"/>
                          <a:cs typeface="+mn-cs"/>
                        </a:rPr>
                        <a:t>[R-8.2.2-001] The 5G system shall support collection of charging information associated with initiating and terminating avatar call.</a:t>
                      </a:r>
                      <a:endParaRPr lang="zh-CN" altLang="zh-CN" sz="1050" b="0" i="0" u="none" strike="noStrike" kern="1200" dirty="0">
                        <a:solidFill>
                          <a:srgbClr val="000000"/>
                        </a:solidFill>
                        <a:effectLst/>
                        <a:latin typeface="Arial" panose="020B0604020202020204" pitchFamily="34" charset="0"/>
                        <a:ea typeface="等线" panose="02010600030101010101" pitchFamily="2" charset="-122"/>
                        <a:cs typeface="+mn-cs"/>
                      </a:endParaRPr>
                    </a:p>
                  </a:txBody>
                  <a:tcPr marL="72000" marR="36000" marT="36000" marB="36000">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tcPr>
                </a:tc>
                <a:tc>
                  <a:txBody>
                    <a:bodyPr/>
                    <a:lstStyle/>
                    <a:p>
                      <a:pPr algn="l" fontAlgn="t">
                        <a:spcAft>
                          <a:spcPts val="300"/>
                        </a:spcAft>
                      </a:pPr>
                      <a:r>
                        <a:rPr lang="en-US" sz="1050" b="0" i="0" u="none" strike="noStrike" dirty="0">
                          <a:solidFill>
                            <a:srgbClr val="000000"/>
                          </a:solidFill>
                          <a:effectLst/>
                          <a:latin typeface="Arial" panose="020B0604020202020204" pitchFamily="34" charset="0"/>
                          <a:ea typeface="等线" panose="02010600030101010101" pitchFamily="2" charset="-122"/>
                        </a:rPr>
                        <a:t>NG_RTC_Ph2-CH</a:t>
                      </a:r>
                    </a:p>
                    <a:p>
                      <a:pPr algn="l" fontAlgn="t">
                        <a:spcAft>
                          <a:spcPts val="300"/>
                        </a:spcAft>
                      </a:pPr>
                      <a:endParaRPr lang="en-US" sz="1050" b="0" i="0" u="none" strike="noStrike" dirty="0">
                        <a:solidFill>
                          <a:srgbClr val="000000"/>
                        </a:solidFill>
                        <a:effectLst/>
                        <a:latin typeface="Arial" panose="020B0604020202020204" pitchFamily="34" charset="0"/>
                        <a:ea typeface="等线" panose="02010600030101010101" pitchFamily="2" charset="-122"/>
                      </a:endParaRPr>
                    </a:p>
                  </a:txBody>
                  <a:tcPr marL="72000" marR="36000" marT="36000" marB="36000">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tcPr>
                </a:tc>
                <a:tc>
                  <a:txBody>
                    <a:bodyPr/>
                    <a:lstStyle/>
                    <a:p>
                      <a:pPr marL="0" marR="0" lvl="0" indent="0" algn="l" defTabSz="1219170" rtl="0" eaLnBrk="1" fontAlgn="t" latinLnBrk="0" hangingPunct="1">
                        <a:lnSpc>
                          <a:spcPct val="100000"/>
                        </a:lnSpc>
                        <a:spcBef>
                          <a:spcPts val="0"/>
                        </a:spcBef>
                        <a:spcAft>
                          <a:spcPts val="300"/>
                        </a:spcAft>
                        <a:buClrTx/>
                        <a:buSzTx/>
                        <a:buFontTx/>
                        <a:buNone/>
                        <a:tabLst/>
                        <a:defRPr/>
                      </a:pPr>
                      <a:r>
                        <a:rPr lang="en-US" altLang="zh-CN" sz="1050" b="0" i="0" u="none" strike="noStrike" dirty="0">
                          <a:solidFill>
                            <a:srgbClr val="000000"/>
                          </a:solidFill>
                          <a:effectLst/>
                          <a:latin typeface="Arial" panose="020B0604020202020204" pitchFamily="34" charset="0"/>
                          <a:ea typeface="等线" panose="02010600030101010101" pitchFamily="2" charset="-122"/>
                        </a:rPr>
                        <a:t>Rel19 Available </a:t>
                      </a:r>
                    </a:p>
                    <a:p>
                      <a:pPr algn="l" fontAlgn="t">
                        <a:spcAft>
                          <a:spcPts val="300"/>
                        </a:spcAft>
                      </a:pPr>
                      <a:endParaRPr lang="en-US" sz="1050" b="0" i="0" u="none" strike="noStrike" dirty="0">
                        <a:solidFill>
                          <a:srgbClr val="000000"/>
                        </a:solidFill>
                        <a:effectLst/>
                        <a:latin typeface="Arial" panose="020B0604020202020204" pitchFamily="34" charset="0"/>
                        <a:ea typeface="等线" panose="02010600030101010101" pitchFamily="2" charset="-122"/>
                      </a:endParaRPr>
                    </a:p>
                  </a:txBody>
                  <a:tcPr marL="72000" marR="36000" marT="36000" marB="36000">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tcPr>
                </a:tc>
                <a:extLst>
                  <a:ext uri="{0D108BD9-81ED-4DB2-BD59-A6C34878D82A}">
                    <a16:rowId xmlns:a16="http://schemas.microsoft.com/office/drawing/2014/main" val="10006"/>
                  </a:ext>
                </a:extLst>
              </a:tr>
              <a:tr h="397525">
                <a:tc>
                  <a:txBody>
                    <a:bodyPr/>
                    <a:lstStyle/>
                    <a:p>
                      <a:pPr algn="l" fontAlgn="t">
                        <a:spcAft>
                          <a:spcPts val="300"/>
                        </a:spcAft>
                      </a:pPr>
                      <a:endParaRPr lang="en-US" altLang="zh-CN" sz="1050" b="0" i="0" u="none" strike="noStrike" dirty="0">
                        <a:solidFill>
                          <a:srgbClr val="000000"/>
                        </a:solidFill>
                        <a:effectLst/>
                        <a:latin typeface="Arial" panose="020B0604020202020204" pitchFamily="34" charset="0"/>
                        <a:ea typeface="等线" panose="02010600030101010101" pitchFamily="2" charset="-122"/>
                      </a:endParaRPr>
                    </a:p>
                  </a:txBody>
                  <a:tcPr marL="72000" marR="36000" marT="36000" marB="36000">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tcPr>
                </a:tc>
                <a:tc>
                  <a:txBody>
                    <a:bodyPr/>
                    <a:lstStyle/>
                    <a:p>
                      <a:pPr marL="0" algn="l" defTabSz="1219170" rtl="0" eaLnBrk="1" fontAlgn="t" latinLnBrk="0" hangingPunct="1">
                        <a:spcAft>
                          <a:spcPts val="300"/>
                        </a:spcAft>
                      </a:pPr>
                      <a:r>
                        <a:rPr lang="en-US" altLang="zh-CN" sz="1050" b="0" i="0" u="none" strike="noStrike" kern="1200" dirty="0">
                          <a:solidFill>
                            <a:srgbClr val="000000"/>
                          </a:solidFill>
                          <a:effectLst/>
                          <a:latin typeface="Arial" panose="020B0604020202020204" pitchFamily="34" charset="0"/>
                          <a:ea typeface="等线" panose="02010600030101010101" pitchFamily="2" charset="-122"/>
                          <a:cs typeface="+mn-cs"/>
                        </a:rPr>
                        <a:t>[R-8.2.2-002] The 5G system shall be able to collect charging information for transcoding services associated with avatar call.</a:t>
                      </a:r>
                      <a:endParaRPr lang="zh-CN" altLang="zh-CN" sz="1050" b="0" i="0" u="none" strike="noStrike" kern="1200" dirty="0">
                        <a:solidFill>
                          <a:srgbClr val="000000"/>
                        </a:solidFill>
                        <a:effectLst/>
                        <a:latin typeface="Arial" panose="020B0604020202020204" pitchFamily="34" charset="0"/>
                        <a:ea typeface="等线" panose="02010600030101010101" pitchFamily="2" charset="-122"/>
                        <a:cs typeface="+mn-cs"/>
                      </a:endParaRPr>
                    </a:p>
                  </a:txBody>
                  <a:tcPr marL="72000" marR="36000" marT="36000" marB="36000">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tcPr>
                </a:tc>
                <a:tc>
                  <a:txBody>
                    <a:bodyPr/>
                    <a:lstStyle/>
                    <a:p>
                      <a:pPr algn="l" fontAlgn="t">
                        <a:spcAft>
                          <a:spcPts val="300"/>
                        </a:spcAft>
                      </a:pPr>
                      <a:r>
                        <a:rPr lang="en-US" sz="1050" b="0" i="0" u="none" strike="noStrike" dirty="0">
                          <a:solidFill>
                            <a:srgbClr val="000000"/>
                          </a:solidFill>
                          <a:effectLst/>
                          <a:latin typeface="Arial" panose="020B0604020202020204" pitchFamily="34" charset="0"/>
                          <a:ea typeface="等线" panose="02010600030101010101" pitchFamily="2" charset="-122"/>
                        </a:rPr>
                        <a:t>NG_RTC_Ph2-CH</a:t>
                      </a:r>
                    </a:p>
                    <a:p>
                      <a:pPr algn="l" fontAlgn="t">
                        <a:spcAft>
                          <a:spcPts val="300"/>
                        </a:spcAft>
                      </a:pPr>
                      <a:endParaRPr lang="en-US" sz="1050" b="0" i="0" u="none" strike="noStrike" dirty="0">
                        <a:solidFill>
                          <a:srgbClr val="000000"/>
                        </a:solidFill>
                        <a:effectLst/>
                        <a:latin typeface="Arial" panose="020B0604020202020204" pitchFamily="34" charset="0"/>
                        <a:ea typeface="等线" panose="02010600030101010101" pitchFamily="2" charset="-122"/>
                      </a:endParaRPr>
                    </a:p>
                  </a:txBody>
                  <a:tcPr marL="72000" marR="36000" marT="36000" marB="36000">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tcPr>
                </a:tc>
                <a:tc>
                  <a:txBody>
                    <a:bodyPr/>
                    <a:lstStyle/>
                    <a:p>
                      <a:pPr marL="0" marR="0" lvl="0" indent="0" algn="l" defTabSz="1219170" rtl="0" eaLnBrk="1" fontAlgn="t" latinLnBrk="0" hangingPunct="1">
                        <a:lnSpc>
                          <a:spcPct val="100000"/>
                        </a:lnSpc>
                        <a:spcBef>
                          <a:spcPts val="0"/>
                        </a:spcBef>
                        <a:spcAft>
                          <a:spcPts val="300"/>
                        </a:spcAft>
                        <a:buClrTx/>
                        <a:buSzTx/>
                        <a:buFontTx/>
                        <a:buNone/>
                        <a:tabLst/>
                        <a:defRPr/>
                      </a:pPr>
                      <a:r>
                        <a:rPr lang="en-US" altLang="zh-CN" sz="1050" b="0" i="0" u="none" strike="noStrike" dirty="0">
                          <a:solidFill>
                            <a:srgbClr val="000000"/>
                          </a:solidFill>
                          <a:effectLst/>
                          <a:latin typeface="Arial" panose="020B0604020202020204" pitchFamily="34" charset="0"/>
                          <a:ea typeface="等线" panose="02010600030101010101" pitchFamily="2" charset="-122"/>
                        </a:rPr>
                        <a:t>Rel19 Available </a:t>
                      </a:r>
                    </a:p>
                  </a:txBody>
                  <a:tcPr marL="72000" marR="36000" marT="36000" marB="36000">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tcPr>
                </a:tc>
                <a:extLst>
                  <a:ext uri="{0D108BD9-81ED-4DB2-BD59-A6C34878D82A}">
                    <a16:rowId xmlns:a16="http://schemas.microsoft.com/office/drawing/2014/main" val="10007"/>
                  </a:ext>
                </a:extLst>
              </a:tr>
              <a:tr h="510201">
                <a:tc>
                  <a:txBody>
                    <a:bodyPr/>
                    <a:lstStyle/>
                    <a:p>
                      <a:pPr algn="l" fontAlgn="t">
                        <a:spcAft>
                          <a:spcPts val="300"/>
                        </a:spcAft>
                      </a:pPr>
                      <a:r>
                        <a:rPr lang="en-US" altLang="zh-CN" sz="1050" b="0" i="0" u="none" strike="noStrike" dirty="0">
                          <a:solidFill>
                            <a:srgbClr val="000000"/>
                          </a:solidFill>
                          <a:effectLst/>
                          <a:latin typeface="Arial" panose="020B0604020202020204" pitchFamily="34" charset="0"/>
                          <a:ea typeface="等线" panose="02010600030101010101" pitchFamily="2" charset="-122"/>
                        </a:rPr>
                        <a:t>8.2.3</a:t>
                      </a:r>
                      <a:r>
                        <a:rPr lang="en-US" altLang="zh-CN" sz="1050" b="0" i="0" u="none" strike="noStrike" baseline="0" dirty="0">
                          <a:solidFill>
                            <a:srgbClr val="000000"/>
                          </a:solidFill>
                          <a:effectLst/>
                          <a:latin typeface="Arial" panose="020B0604020202020204" pitchFamily="34" charset="0"/>
                          <a:ea typeface="等线" panose="02010600030101010101" pitchFamily="2" charset="-122"/>
                        </a:rPr>
                        <a:t> </a:t>
                      </a:r>
                      <a:r>
                        <a:rPr lang="en-US" altLang="zh-CN" sz="1050" b="0" i="0" u="none" strike="noStrike" dirty="0">
                          <a:solidFill>
                            <a:srgbClr val="000000"/>
                          </a:solidFill>
                          <a:effectLst/>
                          <a:latin typeface="Arial" panose="020B0604020202020204" pitchFamily="34" charset="0"/>
                          <a:ea typeface="等线" panose="02010600030101010101" pitchFamily="2" charset="-122"/>
                        </a:rPr>
                        <a:t>Digital asset management</a:t>
                      </a:r>
                    </a:p>
                  </a:txBody>
                  <a:tcPr marL="72000" marR="36000" marT="36000" marB="36000">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tcPr>
                </a:tc>
                <a:tc>
                  <a:txBody>
                    <a:bodyPr/>
                    <a:lstStyle/>
                    <a:p>
                      <a:pPr marL="0" marR="0" lvl="0" indent="0" algn="l" defTabSz="1219170" rtl="0" eaLnBrk="1" fontAlgn="t" latinLnBrk="0" hangingPunct="1">
                        <a:lnSpc>
                          <a:spcPct val="100000"/>
                        </a:lnSpc>
                        <a:spcBef>
                          <a:spcPts val="0"/>
                        </a:spcBef>
                        <a:spcAft>
                          <a:spcPts val="300"/>
                        </a:spcAft>
                        <a:buClrTx/>
                        <a:buSzTx/>
                        <a:buFontTx/>
                        <a:buNone/>
                        <a:tabLst/>
                        <a:defRPr/>
                      </a:pPr>
                      <a:r>
                        <a:rPr lang="en-US" altLang="zh-CN" sz="1050" b="0" i="0" u="none" strike="noStrike" kern="1200" dirty="0">
                          <a:solidFill>
                            <a:srgbClr val="000000"/>
                          </a:solidFill>
                          <a:effectLst/>
                          <a:latin typeface="Arial" panose="020B0604020202020204" pitchFamily="34" charset="0"/>
                          <a:ea typeface="等线" panose="02010600030101010101" pitchFamily="2" charset="-122"/>
                          <a:cs typeface="+mn-cs"/>
                        </a:rPr>
                        <a:t>[R-8.2.3-001] </a:t>
                      </a:r>
                      <a:r>
                        <a:rPr lang="en-GB" altLang="zh-CN" sz="1050" b="0" i="0" u="none" strike="noStrike" kern="1200" dirty="0">
                          <a:solidFill>
                            <a:srgbClr val="000000"/>
                          </a:solidFill>
                          <a:effectLst/>
                          <a:latin typeface="Arial" panose="020B0604020202020204" pitchFamily="34" charset="0"/>
                          <a:ea typeface="等线" panose="02010600030101010101" pitchFamily="2" charset="-122"/>
                          <a:cs typeface="+mn-cs"/>
                        </a:rPr>
                        <a:t>The 5G system shall be able to collect charging information per UE or per application, related to the use of digital assets associated with a user (e.g., typically a human user with a certain subscription).</a:t>
                      </a:r>
                      <a:endParaRPr lang="zh-CN" altLang="zh-CN" sz="1050" b="0" i="0" u="none" strike="noStrike" kern="1200" dirty="0">
                        <a:solidFill>
                          <a:srgbClr val="000000"/>
                        </a:solidFill>
                        <a:effectLst/>
                        <a:latin typeface="Arial" panose="020B0604020202020204" pitchFamily="34" charset="0"/>
                        <a:ea typeface="等线" panose="02010600030101010101" pitchFamily="2" charset="-122"/>
                        <a:cs typeface="+mn-cs"/>
                      </a:endParaRPr>
                    </a:p>
                  </a:txBody>
                  <a:tcPr marL="72000" marR="36000" marT="36000" marB="36000">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tcPr>
                </a:tc>
                <a:tc>
                  <a:txBody>
                    <a:bodyPr/>
                    <a:lstStyle/>
                    <a:p>
                      <a:pPr algn="l" fontAlgn="t">
                        <a:spcAft>
                          <a:spcPts val="300"/>
                        </a:spcAft>
                      </a:pPr>
                      <a:r>
                        <a:rPr lang="en-US" sz="1050" b="0" i="0" u="none" strike="noStrike" dirty="0">
                          <a:solidFill>
                            <a:srgbClr val="000000"/>
                          </a:solidFill>
                          <a:effectLst/>
                          <a:latin typeface="Arial" panose="020B0604020202020204" pitchFamily="34" charset="0"/>
                          <a:ea typeface="等线" panose="02010600030101010101" pitchFamily="2" charset="-122"/>
                        </a:rPr>
                        <a:t>NG_RTC_Ph2-CH</a:t>
                      </a:r>
                    </a:p>
                  </a:txBody>
                  <a:tcPr marL="72000" marR="36000" marT="36000" marB="36000">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tcPr>
                </a:tc>
                <a:tc>
                  <a:txBody>
                    <a:bodyPr/>
                    <a:lstStyle/>
                    <a:p>
                      <a:pPr marL="0" marR="0" lvl="0" indent="0" algn="l" defTabSz="1219170" rtl="0" eaLnBrk="1" fontAlgn="t" latinLnBrk="0" hangingPunct="1">
                        <a:lnSpc>
                          <a:spcPct val="100000"/>
                        </a:lnSpc>
                        <a:spcBef>
                          <a:spcPts val="0"/>
                        </a:spcBef>
                        <a:spcAft>
                          <a:spcPts val="300"/>
                        </a:spcAft>
                        <a:buClrTx/>
                        <a:buSzTx/>
                        <a:buFontTx/>
                        <a:buNone/>
                        <a:tabLst/>
                        <a:defRPr/>
                      </a:pPr>
                      <a:r>
                        <a:rPr lang="en-US" altLang="zh-CN" sz="1050" b="0" i="0" u="none" strike="noStrike" dirty="0">
                          <a:solidFill>
                            <a:srgbClr val="000000"/>
                          </a:solidFill>
                          <a:effectLst/>
                          <a:latin typeface="Arial" panose="020B0604020202020204" pitchFamily="34" charset="0"/>
                          <a:ea typeface="等线" panose="02010600030101010101" pitchFamily="2" charset="-122"/>
                        </a:rPr>
                        <a:t>Rel19 Available </a:t>
                      </a:r>
                    </a:p>
                  </a:txBody>
                  <a:tcPr marL="72000" marR="36000" marT="36000" marB="36000">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tcPr>
                </a:tc>
                <a:extLst>
                  <a:ext uri="{0D108BD9-81ED-4DB2-BD59-A6C34878D82A}">
                    <a16:rowId xmlns:a16="http://schemas.microsoft.com/office/drawing/2014/main" val="10008"/>
                  </a:ext>
                </a:extLst>
              </a:tr>
              <a:tr h="841185">
                <a:tc>
                  <a:txBody>
                    <a:bodyPr/>
                    <a:lstStyle/>
                    <a:p>
                      <a:pPr algn="l" fontAlgn="t">
                        <a:spcAft>
                          <a:spcPts val="300"/>
                        </a:spcAft>
                      </a:pPr>
                      <a:endParaRPr lang="en-US" altLang="zh-CN" sz="1050" b="0" i="0" u="none" strike="noStrike" dirty="0">
                        <a:solidFill>
                          <a:srgbClr val="000000"/>
                        </a:solidFill>
                        <a:effectLst/>
                        <a:latin typeface="Arial" panose="020B0604020202020204" pitchFamily="34" charset="0"/>
                        <a:ea typeface="等线" panose="02010600030101010101" pitchFamily="2" charset="-122"/>
                      </a:endParaRPr>
                    </a:p>
                  </a:txBody>
                  <a:tcPr marL="72000" marR="36000" marT="36000" marB="36000">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tcPr>
                </a:tc>
                <a:tc>
                  <a:txBody>
                    <a:bodyPr/>
                    <a:lstStyle/>
                    <a:p>
                      <a:pPr marL="0" algn="l" defTabSz="1219170" rtl="0" eaLnBrk="1" fontAlgn="t" latinLnBrk="0" hangingPunct="1">
                        <a:spcAft>
                          <a:spcPts val="300"/>
                        </a:spcAft>
                      </a:pPr>
                      <a:r>
                        <a:rPr lang="en-US" altLang="zh-CN" sz="1050" b="0" i="0" u="none" strike="noStrike" kern="1200" dirty="0">
                          <a:solidFill>
                            <a:srgbClr val="000000"/>
                          </a:solidFill>
                          <a:effectLst/>
                          <a:latin typeface="Arial" panose="020B0604020202020204" pitchFamily="34" charset="0"/>
                          <a:ea typeface="等线" panose="02010600030101010101" pitchFamily="2" charset="-122"/>
                          <a:cs typeface="+mn-cs"/>
                        </a:rPr>
                        <a:t>[R-8.2.3-002] </a:t>
                      </a:r>
                      <a:r>
                        <a:rPr lang="en-GB" altLang="zh-CN" sz="1050" b="0" i="0" u="none" strike="noStrike" kern="1200" dirty="0">
                          <a:solidFill>
                            <a:srgbClr val="000000"/>
                          </a:solidFill>
                          <a:effectLst/>
                          <a:latin typeface="Arial" panose="020B0604020202020204" pitchFamily="34" charset="0"/>
                          <a:ea typeface="等线" panose="02010600030101010101" pitchFamily="2" charset="-122"/>
                          <a:cs typeface="+mn-cs"/>
                        </a:rPr>
                        <a:t>The 5G system shall be able to collect charging information per UE for managing the digital assets associated with a user (e.g., typically a human user with a certain subscription) or a third party.</a:t>
                      </a:r>
                      <a:endParaRPr lang="zh-CN" altLang="zh-CN" sz="1050" b="0" i="0" u="none" strike="noStrike" kern="1200" dirty="0">
                        <a:solidFill>
                          <a:srgbClr val="000000"/>
                        </a:solidFill>
                        <a:effectLst/>
                        <a:latin typeface="Arial" panose="020B0604020202020204" pitchFamily="34" charset="0"/>
                        <a:ea typeface="等线" panose="02010600030101010101" pitchFamily="2" charset="-122"/>
                        <a:cs typeface="+mn-cs"/>
                      </a:endParaRPr>
                    </a:p>
                    <a:p>
                      <a:pPr marL="0" algn="l" defTabSz="1219170" rtl="0" eaLnBrk="1" fontAlgn="t" latinLnBrk="0" hangingPunct="1">
                        <a:spcAft>
                          <a:spcPts val="300"/>
                        </a:spcAft>
                      </a:pPr>
                      <a:r>
                        <a:rPr lang="en-GB" altLang="zh-CN" sz="1050" b="0" i="0" u="none" strike="noStrike" kern="1200" dirty="0">
                          <a:solidFill>
                            <a:srgbClr val="000000"/>
                          </a:solidFill>
                          <a:effectLst/>
                          <a:latin typeface="Arial" panose="020B0604020202020204" pitchFamily="34" charset="0"/>
                          <a:ea typeface="等线" panose="02010600030101010101" pitchFamily="2" charset="-122"/>
                          <a:cs typeface="+mn-cs"/>
                        </a:rPr>
                        <a:t>NOTE:</a:t>
                      </a:r>
                      <a:r>
                        <a:rPr lang="en-GB" altLang="zh-CN" sz="1050" b="0" i="0" u="none" strike="noStrike" kern="1200" baseline="0" dirty="0">
                          <a:solidFill>
                            <a:srgbClr val="000000"/>
                          </a:solidFill>
                          <a:effectLst/>
                          <a:latin typeface="Arial" panose="020B0604020202020204" pitchFamily="34" charset="0"/>
                          <a:ea typeface="等线" panose="02010600030101010101" pitchFamily="2" charset="-122"/>
                          <a:cs typeface="+mn-cs"/>
                        </a:rPr>
                        <a:t>  </a:t>
                      </a:r>
                      <a:r>
                        <a:rPr lang="en-GB" altLang="zh-CN" sz="1050" b="0" i="0" u="none" strike="noStrike" kern="1200" dirty="0">
                          <a:solidFill>
                            <a:srgbClr val="000000"/>
                          </a:solidFill>
                          <a:effectLst/>
                          <a:latin typeface="Arial" panose="020B0604020202020204" pitchFamily="34" charset="0"/>
                          <a:ea typeface="等线" panose="02010600030101010101" pitchFamily="2" charset="-122"/>
                          <a:cs typeface="+mn-cs"/>
                        </a:rPr>
                        <a:t>A third party who has digital assets could be an enterprise customer having service level agreement with the operator.</a:t>
                      </a:r>
                      <a:endParaRPr lang="zh-CN" altLang="zh-CN" sz="1050" b="0" i="0" u="none" strike="noStrike" kern="1200" dirty="0">
                        <a:solidFill>
                          <a:srgbClr val="000000"/>
                        </a:solidFill>
                        <a:effectLst/>
                        <a:latin typeface="Arial" panose="020B0604020202020204" pitchFamily="34" charset="0"/>
                        <a:ea typeface="等线" panose="02010600030101010101" pitchFamily="2" charset="-122"/>
                        <a:cs typeface="+mn-cs"/>
                      </a:endParaRPr>
                    </a:p>
                  </a:txBody>
                  <a:tcPr marL="72000" marR="36000" marT="36000" marB="36000">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tcPr>
                </a:tc>
                <a:tc>
                  <a:txBody>
                    <a:bodyPr/>
                    <a:lstStyle/>
                    <a:p>
                      <a:pPr algn="l" fontAlgn="t">
                        <a:spcAft>
                          <a:spcPts val="300"/>
                        </a:spcAft>
                      </a:pPr>
                      <a:r>
                        <a:rPr lang="en-US" sz="1050" b="0" i="0" u="none" strike="noStrike" dirty="0">
                          <a:solidFill>
                            <a:srgbClr val="000000"/>
                          </a:solidFill>
                          <a:effectLst/>
                          <a:latin typeface="Arial" panose="020B0604020202020204" pitchFamily="34" charset="0"/>
                          <a:ea typeface="等线" panose="02010600030101010101" pitchFamily="2" charset="-122"/>
                        </a:rPr>
                        <a:t>NG_RTC_Ph2-CH</a:t>
                      </a:r>
                    </a:p>
                  </a:txBody>
                  <a:tcPr marL="72000" marR="36000" marT="36000" marB="36000">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tcPr>
                </a:tc>
                <a:tc>
                  <a:txBody>
                    <a:bodyPr/>
                    <a:lstStyle/>
                    <a:p>
                      <a:pPr marL="0" marR="0" lvl="0" indent="0" algn="l" defTabSz="1219170" rtl="0" eaLnBrk="1" fontAlgn="t" latinLnBrk="0" hangingPunct="1">
                        <a:lnSpc>
                          <a:spcPct val="100000"/>
                        </a:lnSpc>
                        <a:spcBef>
                          <a:spcPts val="0"/>
                        </a:spcBef>
                        <a:spcAft>
                          <a:spcPts val="300"/>
                        </a:spcAft>
                        <a:buClrTx/>
                        <a:buSzTx/>
                        <a:buFontTx/>
                        <a:buNone/>
                        <a:tabLst/>
                        <a:defRPr/>
                      </a:pPr>
                      <a:r>
                        <a:rPr lang="en-US" altLang="zh-CN" sz="1050" b="0" i="0" u="none" strike="noStrike" dirty="0">
                          <a:solidFill>
                            <a:srgbClr val="000000"/>
                          </a:solidFill>
                          <a:effectLst/>
                          <a:latin typeface="Arial" panose="020B0604020202020204" pitchFamily="34" charset="0"/>
                          <a:ea typeface="等线" panose="02010600030101010101" pitchFamily="2" charset="-122"/>
                        </a:rPr>
                        <a:t>Rel19 Available </a:t>
                      </a:r>
                    </a:p>
                  </a:txBody>
                  <a:tcPr marL="72000" marR="36000" marT="36000" marB="36000">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tcPr>
                </a:tc>
                <a:extLst>
                  <a:ext uri="{0D108BD9-81ED-4DB2-BD59-A6C34878D82A}">
                    <a16:rowId xmlns:a16="http://schemas.microsoft.com/office/drawing/2014/main" val="10009"/>
                  </a:ext>
                </a:extLst>
              </a:tr>
            </a:tbl>
          </a:graphicData>
        </a:graphic>
      </p:graphicFrame>
    </p:spTree>
    <p:extLst>
      <p:ext uri="{BB962C8B-B14F-4D97-AF65-F5344CB8AC3E}">
        <p14:creationId xmlns:p14="http://schemas.microsoft.com/office/powerpoint/2010/main" val="4218775599"/>
      </p:ext>
    </p:extLst>
  </p:cSld>
  <p:clrMapOvr>
    <a:masterClrMapping/>
  </p:clrMapOvr>
  <p:transition spd="slow"/>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D6F9A58A-34DE-4257-B8E0-D5465187E40E}"/>
              </a:ext>
            </a:extLst>
          </p:cNvPr>
          <p:cNvSpPr>
            <a:spLocks noGrp="1"/>
          </p:cNvSpPr>
          <p:nvPr>
            <p:ph type="title"/>
          </p:nvPr>
        </p:nvSpPr>
        <p:spPr>
          <a:xfrm>
            <a:off x="199992" y="0"/>
            <a:ext cx="10008427" cy="1143000"/>
          </a:xfrm>
        </p:spPr>
        <p:txBody>
          <a:bodyPr/>
          <a:lstStyle/>
          <a:p>
            <a:pPr algn="l"/>
            <a:r>
              <a:rPr lang="en-US" altLang="zh-CN" sz="3200" dirty="0"/>
              <a:t>Charging requirements of Traffic steering and switching over two 3GPP access networks</a:t>
            </a:r>
            <a:endParaRPr lang="zh-CN" altLang="en-US" sz="3200" dirty="0"/>
          </a:p>
        </p:txBody>
      </p:sp>
      <p:graphicFrame>
        <p:nvGraphicFramePr>
          <p:cNvPr id="7" name="表格 6"/>
          <p:cNvGraphicFramePr>
            <a:graphicFrameLocks noGrp="1"/>
          </p:cNvGraphicFramePr>
          <p:nvPr>
            <p:extLst>
              <p:ext uri="{D42A27DB-BD31-4B8C-83A1-F6EECF244321}">
                <p14:modId xmlns:p14="http://schemas.microsoft.com/office/powerpoint/2010/main" val="2973114736"/>
              </p:ext>
            </p:extLst>
          </p:nvPr>
        </p:nvGraphicFramePr>
        <p:xfrm>
          <a:off x="392874" y="1271493"/>
          <a:ext cx="10701371" cy="2300679"/>
        </p:xfrm>
        <a:graphic>
          <a:graphicData uri="http://schemas.openxmlformats.org/drawingml/2006/table">
            <a:tbl>
              <a:tblPr/>
              <a:tblGrid>
                <a:gridCol w="2857532">
                  <a:extLst>
                    <a:ext uri="{9D8B030D-6E8A-4147-A177-3AD203B41FA5}">
                      <a16:colId xmlns:a16="http://schemas.microsoft.com/office/drawing/2014/main" val="20000"/>
                    </a:ext>
                  </a:extLst>
                </a:gridCol>
                <a:gridCol w="4982118">
                  <a:extLst>
                    <a:ext uri="{9D8B030D-6E8A-4147-A177-3AD203B41FA5}">
                      <a16:colId xmlns:a16="http://schemas.microsoft.com/office/drawing/2014/main" val="20001"/>
                    </a:ext>
                  </a:extLst>
                </a:gridCol>
                <a:gridCol w="1710811">
                  <a:extLst>
                    <a:ext uri="{9D8B030D-6E8A-4147-A177-3AD203B41FA5}">
                      <a16:colId xmlns:a16="http://schemas.microsoft.com/office/drawing/2014/main" val="20002"/>
                    </a:ext>
                  </a:extLst>
                </a:gridCol>
                <a:gridCol w="1150910">
                  <a:extLst>
                    <a:ext uri="{9D8B030D-6E8A-4147-A177-3AD203B41FA5}">
                      <a16:colId xmlns:a16="http://schemas.microsoft.com/office/drawing/2014/main" val="20003"/>
                    </a:ext>
                  </a:extLst>
                </a:gridCol>
              </a:tblGrid>
              <a:tr h="352115">
                <a:tc>
                  <a:txBody>
                    <a:bodyPr/>
                    <a:lstStyle/>
                    <a:p>
                      <a:pPr algn="ctr" fontAlgn="t">
                        <a:spcAft>
                          <a:spcPts val="300"/>
                        </a:spcAft>
                      </a:pPr>
                      <a:endParaRPr lang="en-US" altLang="zh-CN" sz="1050" b="1" i="0" u="none" strike="noStrike" dirty="0">
                        <a:solidFill>
                          <a:srgbClr val="000000"/>
                        </a:solidFill>
                        <a:effectLst/>
                        <a:latin typeface="Arial" panose="020B0604020202020204" pitchFamily="34" charset="0"/>
                        <a:ea typeface="等线" panose="02010600030101010101" pitchFamily="2" charset="-122"/>
                        <a:cs typeface="Arial" panose="020B0604020202020204" pitchFamily="34" charset="0"/>
                      </a:endParaRPr>
                    </a:p>
                  </a:txBody>
                  <a:tcPr marL="72000" marR="36000" marT="36000" marB="36000" anchor="ctr">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solidFill>
                      <a:schemeClr val="accent3"/>
                    </a:solidFill>
                  </a:tcPr>
                </a:tc>
                <a:tc>
                  <a:txBody>
                    <a:bodyPr/>
                    <a:lstStyle/>
                    <a:p>
                      <a:pPr algn="ctr" fontAlgn="t">
                        <a:spcAft>
                          <a:spcPts val="300"/>
                        </a:spcAft>
                      </a:pPr>
                      <a:r>
                        <a:rPr lang="en-US" altLang="zh-CN" sz="1050" b="1" i="0" u="none" strike="noStrike" dirty="0">
                          <a:solidFill>
                            <a:srgbClr val="000000"/>
                          </a:solidFill>
                          <a:effectLst/>
                          <a:latin typeface="Arial" panose="020B0604020202020204" pitchFamily="34" charset="0"/>
                          <a:ea typeface="等线" panose="02010600030101010101" pitchFamily="2" charset="-122"/>
                          <a:cs typeface="Arial" panose="020B0604020202020204" pitchFamily="34" charset="0"/>
                        </a:rPr>
                        <a:t>SA1 Charging Requirements  </a:t>
                      </a:r>
                    </a:p>
                  </a:txBody>
                  <a:tcPr marL="72000" marR="36000" marT="36000" marB="36000" anchor="ctr">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solidFill>
                      <a:schemeClr val="accent3"/>
                    </a:solidFill>
                  </a:tcPr>
                </a:tc>
                <a:tc>
                  <a:txBody>
                    <a:bodyPr/>
                    <a:lstStyle/>
                    <a:p>
                      <a:pPr algn="ctr" fontAlgn="t">
                        <a:spcAft>
                          <a:spcPts val="300"/>
                        </a:spcAft>
                      </a:pPr>
                      <a:r>
                        <a:rPr lang="en-US" sz="1050" b="1" i="0" u="none" strike="noStrike" dirty="0">
                          <a:solidFill>
                            <a:srgbClr val="000000"/>
                          </a:solidFill>
                          <a:effectLst/>
                          <a:latin typeface="Arial" panose="020B0604020202020204" pitchFamily="34" charset="0"/>
                          <a:ea typeface="等线" panose="02010600030101010101" pitchFamily="2" charset="-122"/>
                          <a:cs typeface="Arial" panose="020B0604020202020204" pitchFamily="34" charset="0"/>
                        </a:rPr>
                        <a:t>SA5  WID </a:t>
                      </a:r>
                    </a:p>
                  </a:txBody>
                  <a:tcPr marL="72000" marR="36000" marT="36000" marB="36000" anchor="ctr">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solidFill>
                      <a:schemeClr val="accent3"/>
                    </a:solidFill>
                  </a:tcPr>
                </a:tc>
                <a:tc>
                  <a:txBody>
                    <a:bodyPr/>
                    <a:lstStyle/>
                    <a:p>
                      <a:pPr algn="ctr" fontAlgn="t">
                        <a:spcAft>
                          <a:spcPts val="300"/>
                        </a:spcAft>
                      </a:pPr>
                      <a:r>
                        <a:rPr lang="en-US" sz="1050" b="1" i="0" u="none" strike="noStrike" dirty="0">
                          <a:solidFill>
                            <a:srgbClr val="000000"/>
                          </a:solidFill>
                          <a:effectLst/>
                          <a:latin typeface="Arial" panose="020B0604020202020204" pitchFamily="34" charset="0"/>
                          <a:ea typeface="等线" panose="02010600030101010101" pitchFamily="2" charset="-122"/>
                          <a:cs typeface="Arial" panose="020B0604020202020204" pitchFamily="34" charset="0"/>
                        </a:rPr>
                        <a:t>Status</a:t>
                      </a:r>
                      <a:r>
                        <a:rPr lang="en-US" sz="1050" b="1" i="0" u="none" strike="noStrike" baseline="0" dirty="0">
                          <a:solidFill>
                            <a:srgbClr val="000000"/>
                          </a:solidFill>
                          <a:effectLst/>
                          <a:latin typeface="Arial" panose="020B0604020202020204" pitchFamily="34" charset="0"/>
                          <a:ea typeface="等线" panose="02010600030101010101" pitchFamily="2" charset="-122"/>
                          <a:cs typeface="Arial" panose="020B0604020202020204" pitchFamily="34" charset="0"/>
                        </a:rPr>
                        <a:t> </a:t>
                      </a:r>
                      <a:endParaRPr lang="en-US" sz="1050" b="1" i="0" u="none" strike="noStrike" dirty="0">
                        <a:solidFill>
                          <a:srgbClr val="000000"/>
                        </a:solidFill>
                        <a:effectLst/>
                        <a:latin typeface="Arial" panose="020B0604020202020204" pitchFamily="34" charset="0"/>
                        <a:ea typeface="等线" panose="02010600030101010101" pitchFamily="2" charset="-122"/>
                        <a:cs typeface="Arial" panose="020B0604020202020204" pitchFamily="34" charset="0"/>
                      </a:endParaRPr>
                    </a:p>
                  </a:txBody>
                  <a:tcPr marL="72000" marR="36000" marT="36000" marB="36000" anchor="ctr">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solidFill>
                      <a:schemeClr val="accent3"/>
                    </a:solidFill>
                  </a:tcPr>
                </a:tc>
                <a:extLst>
                  <a:ext uri="{0D108BD9-81ED-4DB2-BD59-A6C34878D82A}">
                    <a16:rowId xmlns:a16="http://schemas.microsoft.com/office/drawing/2014/main" val="10000"/>
                  </a:ext>
                </a:extLst>
              </a:tr>
              <a:tr h="739015">
                <a:tc>
                  <a:txBody>
                    <a:bodyPr/>
                    <a:lstStyle/>
                    <a:p>
                      <a:pPr algn="l" fontAlgn="t">
                        <a:spcAft>
                          <a:spcPts val="300"/>
                        </a:spcAft>
                      </a:pPr>
                      <a:r>
                        <a:rPr lang="en-US" altLang="zh-CN" sz="1050" b="0" i="0" u="none" strike="noStrike" dirty="0">
                          <a:solidFill>
                            <a:srgbClr val="000000"/>
                          </a:solidFill>
                          <a:effectLst/>
                          <a:latin typeface="Arial" panose="020B0604020202020204" pitchFamily="34" charset="0"/>
                          <a:ea typeface="等线" panose="02010600030101010101" pitchFamily="2" charset="-122"/>
                        </a:rPr>
                        <a:t>TS</a:t>
                      </a:r>
                      <a:r>
                        <a:rPr lang="en-US" altLang="zh-CN" sz="1050" b="0" i="0" u="none" strike="noStrike" baseline="0" dirty="0">
                          <a:solidFill>
                            <a:srgbClr val="000000"/>
                          </a:solidFill>
                          <a:effectLst/>
                          <a:latin typeface="Arial" panose="020B0604020202020204" pitchFamily="34" charset="0"/>
                          <a:ea typeface="等线" panose="02010600030101010101" pitchFamily="2" charset="-122"/>
                        </a:rPr>
                        <a:t> 22.261 </a:t>
                      </a:r>
                    </a:p>
                    <a:p>
                      <a:pPr algn="l" fontAlgn="t">
                        <a:spcAft>
                          <a:spcPts val="300"/>
                        </a:spcAft>
                      </a:pPr>
                      <a:r>
                        <a:rPr lang="en-US" altLang="zh-CN" sz="1050" b="0" i="0" u="none" strike="noStrike" baseline="0" dirty="0">
                          <a:solidFill>
                            <a:srgbClr val="000000"/>
                          </a:solidFill>
                          <a:effectLst/>
                          <a:latin typeface="Arial" panose="020B0604020202020204" pitchFamily="34" charset="0"/>
                          <a:ea typeface="等线" panose="02010600030101010101" pitchFamily="2" charset="-122"/>
                        </a:rPr>
                        <a:t>9.15 Traffic steering and switching over two 3GPP access networks</a:t>
                      </a:r>
                      <a:endParaRPr lang="en-US" altLang="zh-CN" sz="1050" b="0" i="0" u="none" strike="noStrike" dirty="0">
                        <a:solidFill>
                          <a:srgbClr val="000000"/>
                        </a:solidFill>
                        <a:effectLst/>
                        <a:latin typeface="Arial" panose="020B0604020202020204" pitchFamily="34" charset="0"/>
                        <a:ea typeface="等线" panose="02010600030101010101" pitchFamily="2" charset="-122"/>
                      </a:endParaRPr>
                    </a:p>
                  </a:txBody>
                  <a:tcPr marL="72000" marR="36000" marT="36000" marB="36000">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tcPr>
                </a:tc>
                <a:tc>
                  <a:txBody>
                    <a:bodyPr/>
                    <a:lstStyle/>
                    <a:p>
                      <a:pPr algn="l" fontAlgn="t">
                        <a:spcAft>
                          <a:spcPts val="300"/>
                        </a:spcAft>
                      </a:pPr>
                      <a:r>
                        <a:rPr lang="en-US" altLang="zh-CN" sz="1050" b="0" i="0" u="none" strike="noStrike" dirty="0">
                          <a:solidFill>
                            <a:srgbClr val="000000"/>
                          </a:solidFill>
                          <a:effectLst/>
                          <a:latin typeface="Arial" panose="020B0604020202020204" pitchFamily="34" charset="0"/>
                          <a:ea typeface="等线" panose="02010600030101010101" pitchFamily="2" charset="-122"/>
                        </a:rPr>
                        <a:t>Subject to HPLMN policy and network control, the 5G system shall be able to collect charging information related to traffic steering and/or switching of a </a:t>
                      </a:r>
                      <a:r>
                        <a:rPr lang="en-US" altLang="zh-CN" sz="1050" b="0" i="0" u="none" strike="noStrike" dirty="0" err="1">
                          <a:solidFill>
                            <a:srgbClr val="000000"/>
                          </a:solidFill>
                          <a:effectLst/>
                          <a:latin typeface="Arial" panose="020B0604020202020204" pitchFamily="34" charset="0"/>
                          <a:ea typeface="等线" panose="02010600030101010101" pitchFamily="2" charset="-122"/>
                        </a:rPr>
                        <a:t>DualSteer</a:t>
                      </a:r>
                      <a:r>
                        <a:rPr lang="en-US" altLang="zh-CN" sz="1050" b="0" i="0" u="none" strike="noStrike" dirty="0">
                          <a:solidFill>
                            <a:srgbClr val="000000"/>
                          </a:solidFill>
                          <a:effectLst/>
                          <a:latin typeface="Arial" panose="020B0604020202020204" pitchFamily="34" charset="0"/>
                          <a:ea typeface="等线" panose="02010600030101010101" pitchFamily="2" charset="-122"/>
                        </a:rPr>
                        <a:t> device’s user data across two 3GPP access networks. </a:t>
                      </a:r>
                    </a:p>
                  </a:txBody>
                  <a:tcPr marL="72000" marR="36000" marT="36000" marB="36000">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tcPr>
                </a:tc>
                <a:tc>
                  <a:txBody>
                    <a:bodyPr/>
                    <a:lstStyle/>
                    <a:p>
                      <a:pPr algn="l" fontAlgn="t">
                        <a:spcAft>
                          <a:spcPts val="300"/>
                        </a:spcAft>
                      </a:pPr>
                      <a:endParaRPr lang="en-US" sz="1050" b="0" i="0" u="none" strike="noStrike" dirty="0">
                        <a:solidFill>
                          <a:srgbClr val="000000"/>
                        </a:solidFill>
                        <a:effectLst/>
                        <a:latin typeface="Arial" panose="020B0604020202020204" pitchFamily="34" charset="0"/>
                        <a:ea typeface="等线" panose="02010600030101010101" pitchFamily="2" charset="-122"/>
                      </a:endParaRPr>
                    </a:p>
                  </a:txBody>
                  <a:tcPr marL="72000" marR="36000" marT="36000" marB="36000">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tcPr>
                </a:tc>
                <a:tc>
                  <a:txBody>
                    <a:bodyPr/>
                    <a:lstStyle/>
                    <a:p>
                      <a:pPr algn="l" fontAlgn="t">
                        <a:spcAft>
                          <a:spcPts val="300"/>
                        </a:spcAft>
                      </a:pPr>
                      <a:endParaRPr lang="en-US" sz="1050" b="0" i="0" u="none" strike="noStrike" dirty="0">
                        <a:solidFill>
                          <a:srgbClr val="000000"/>
                        </a:solidFill>
                        <a:effectLst/>
                        <a:latin typeface="Arial" panose="020B0604020202020204" pitchFamily="34" charset="0"/>
                        <a:ea typeface="等线" panose="02010600030101010101" pitchFamily="2" charset="-122"/>
                      </a:endParaRPr>
                    </a:p>
                  </a:txBody>
                  <a:tcPr marL="72000" marR="36000" marT="36000" marB="36000">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tcPr>
                </a:tc>
                <a:extLst>
                  <a:ext uri="{0D108BD9-81ED-4DB2-BD59-A6C34878D82A}">
                    <a16:rowId xmlns:a16="http://schemas.microsoft.com/office/drawing/2014/main" val="10001"/>
                  </a:ext>
                </a:extLst>
              </a:tr>
              <a:tr h="497469">
                <a:tc>
                  <a:txBody>
                    <a:bodyPr/>
                    <a:lstStyle/>
                    <a:p>
                      <a:pPr algn="l" fontAlgn="t">
                        <a:spcAft>
                          <a:spcPts val="300"/>
                        </a:spcAft>
                      </a:pPr>
                      <a:endParaRPr lang="en-US" altLang="zh-CN" sz="1050" b="0" i="0" u="none" strike="noStrike" dirty="0">
                        <a:solidFill>
                          <a:srgbClr val="000000"/>
                        </a:solidFill>
                        <a:effectLst/>
                        <a:latin typeface="Arial" panose="020B0604020202020204" pitchFamily="34" charset="0"/>
                        <a:ea typeface="等线" panose="02010600030101010101" pitchFamily="2" charset="-122"/>
                      </a:endParaRPr>
                    </a:p>
                  </a:txBody>
                  <a:tcPr marL="72000" marR="36000" marT="36000" marB="36000">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tcPr>
                </a:tc>
                <a:tc>
                  <a:txBody>
                    <a:bodyPr/>
                    <a:lstStyle/>
                    <a:p>
                      <a:pPr algn="l" fontAlgn="t">
                        <a:spcAft>
                          <a:spcPts val="300"/>
                        </a:spcAft>
                      </a:pPr>
                      <a:r>
                        <a:rPr lang="en-US" altLang="zh-CN" sz="1050" b="0" i="0" u="none" strike="noStrike" dirty="0">
                          <a:solidFill>
                            <a:srgbClr val="000000"/>
                          </a:solidFill>
                          <a:effectLst/>
                          <a:latin typeface="Arial" panose="020B0604020202020204" pitchFamily="34" charset="0"/>
                          <a:ea typeface="等线" panose="02010600030101010101" pitchFamily="2" charset="-122"/>
                        </a:rPr>
                        <a:t>NOTE 1: Charging information should be collected for both 3GPP access networks; in case the two 3GPP access networks belong to different PLMNs, or a PLMN and NPN, a proper business/roaming agreement among network operators is assumed.</a:t>
                      </a:r>
                    </a:p>
                  </a:txBody>
                  <a:tcPr marL="72000" marR="36000" marT="36000" marB="36000">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tcPr>
                </a:tc>
                <a:tc>
                  <a:txBody>
                    <a:bodyPr/>
                    <a:lstStyle/>
                    <a:p>
                      <a:pPr algn="l" fontAlgn="t">
                        <a:spcAft>
                          <a:spcPts val="300"/>
                        </a:spcAft>
                      </a:pPr>
                      <a:r>
                        <a:rPr lang="en-US" sz="1050" b="0" i="0" u="none" strike="noStrike" dirty="0">
                          <a:solidFill>
                            <a:srgbClr val="000000"/>
                          </a:solidFill>
                          <a:effectLst/>
                          <a:latin typeface="Arial" panose="020B0604020202020204" pitchFamily="34" charset="0"/>
                          <a:ea typeface="等线" panose="02010600030101010101" pitchFamily="2" charset="-122"/>
                        </a:rPr>
                        <a:t>Supporting</a:t>
                      </a:r>
                      <a:r>
                        <a:rPr lang="en-US" sz="1050" b="0" i="0" u="none" strike="noStrike" baseline="0" dirty="0">
                          <a:solidFill>
                            <a:srgbClr val="000000"/>
                          </a:solidFill>
                          <a:effectLst/>
                          <a:latin typeface="Arial" panose="020B0604020202020204" pitchFamily="34" charset="0"/>
                          <a:ea typeface="等线" panose="02010600030101010101" pitchFamily="2" charset="-122"/>
                        </a:rPr>
                        <a:t> in the basic charging mechanism </a:t>
                      </a:r>
                      <a:endParaRPr lang="en-US" sz="1050" b="0" i="0" u="none" strike="noStrike" dirty="0">
                        <a:solidFill>
                          <a:srgbClr val="000000"/>
                        </a:solidFill>
                        <a:effectLst/>
                        <a:latin typeface="Arial" panose="020B0604020202020204" pitchFamily="34" charset="0"/>
                        <a:ea typeface="等线" panose="02010600030101010101" pitchFamily="2" charset="-122"/>
                      </a:endParaRPr>
                    </a:p>
                  </a:txBody>
                  <a:tcPr marL="72000" marR="36000" marT="36000" marB="36000">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tcPr>
                </a:tc>
                <a:tc>
                  <a:txBody>
                    <a:bodyPr/>
                    <a:lstStyle/>
                    <a:p>
                      <a:pPr algn="l" fontAlgn="t">
                        <a:spcAft>
                          <a:spcPts val="300"/>
                        </a:spcAft>
                      </a:pPr>
                      <a:r>
                        <a:rPr lang="en-US" sz="1050" b="0" i="0" u="none" strike="noStrike" dirty="0">
                          <a:solidFill>
                            <a:srgbClr val="000000"/>
                          </a:solidFill>
                          <a:effectLst/>
                          <a:latin typeface="Arial" panose="020B0604020202020204" pitchFamily="34" charset="0"/>
                          <a:ea typeface="等线" panose="02010600030101010101" pitchFamily="2" charset="-122"/>
                        </a:rPr>
                        <a:t>From</a:t>
                      </a:r>
                      <a:r>
                        <a:rPr lang="en-US" sz="1050" b="0" i="0" u="none" strike="noStrike" baseline="0" dirty="0">
                          <a:solidFill>
                            <a:srgbClr val="000000"/>
                          </a:solidFill>
                          <a:effectLst/>
                          <a:latin typeface="Arial" panose="020B0604020202020204" pitchFamily="34" charset="0"/>
                          <a:ea typeface="等线" panose="02010600030101010101" pitchFamily="2" charset="-122"/>
                        </a:rPr>
                        <a:t> R15</a:t>
                      </a:r>
                      <a:endParaRPr lang="en-US" sz="1050" b="0" i="0" u="none" strike="noStrike" dirty="0">
                        <a:solidFill>
                          <a:srgbClr val="000000"/>
                        </a:solidFill>
                        <a:effectLst/>
                        <a:latin typeface="Arial" panose="020B0604020202020204" pitchFamily="34" charset="0"/>
                        <a:ea typeface="等线" panose="02010600030101010101" pitchFamily="2" charset="-122"/>
                      </a:endParaRPr>
                    </a:p>
                  </a:txBody>
                  <a:tcPr marL="72000" marR="36000" marT="36000" marB="36000">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tcPr>
                </a:tc>
                <a:extLst>
                  <a:ext uri="{0D108BD9-81ED-4DB2-BD59-A6C34878D82A}">
                    <a16:rowId xmlns:a16="http://schemas.microsoft.com/office/drawing/2014/main" val="10002"/>
                  </a:ext>
                </a:extLst>
              </a:tr>
              <a:tr h="497469">
                <a:tc>
                  <a:txBody>
                    <a:bodyPr/>
                    <a:lstStyle/>
                    <a:p>
                      <a:pPr algn="l" fontAlgn="t">
                        <a:spcAft>
                          <a:spcPts val="300"/>
                        </a:spcAft>
                      </a:pPr>
                      <a:endParaRPr lang="en-US" altLang="zh-CN" sz="1050" b="0" i="0" u="none" strike="noStrike" dirty="0">
                        <a:solidFill>
                          <a:srgbClr val="000000"/>
                        </a:solidFill>
                        <a:effectLst/>
                        <a:latin typeface="Arial" panose="020B0604020202020204" pitchFamily="34" charset="0"/>
                        <a:ea typeface="等线" panose="02010600030101010101" pitchFamily="2" charset="-122"/>
                      </a:endParaRPr>
                    </a:p>
                  </a:txBody>
                  <a:tcPr marL="72000" marR="36000" marT="36000" marB="36000">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tcPr>
                </a:tc>
                <a:tc>
                  <a:txBody>
                    <a:bodyPr/>
                    <a:lstStyle/>
                    <a:p>
                      <a:pPr algn="l" fontAlgn="t">
                        <a:spcAft>
                          <a:spcPts val="300"/>
                        </a:spcAft>
                      </a:pPr>
                      <a:endParaRPr lang="en-US" altLang="zh-CN" sz="1050" b="0" i="0" u="none" strike="noStrike" dirty="0">
                        <a:solidFill>
                          <a:srgbClr val="000000"/>
                        </a:solidFill>
                        <a:effectLst/>
                        <a:latin typeface="Arial" panose="020B0604020202020204" pitchFamily="34" charset="0"/>
                        <a:ea typeface="等线" panose="02010600030101010101" pitchFamily="2" charset="-122"/>
                      </a:endParaRPr>
                    </a:p>
                  </a:txBody>
                  <a:tcPr marL="72000" marR="36000" marT="36000" marB="36000">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tcPr>
                </a:tc>
                <a:tc>
                  <a:txBody>
                    <a:bodyPr/>
                    <a:lstStyle/>
                    <a:p>
                      <a:pPr algn="l" fontAlgn="t">
                        <a:spcAft>
                          <a:spcPts val="300"/>
                        </a:spcAft>
                      </a:pPr>
                      <a:endParaRPr lang="en-US" sz="1050" b="0" i="0" u="none" strike="noStrike" dirty="0">
                        <a:solidFill>
                          <a:srgbClr val="000000"/>
                        </a:solidFill>
                        <a:effectLst/>
                        <a:latin typeface="Arial" panose="020B0604020202020204" pitchFamily="34" charset="0"/>
                        <a:ea typeface="等线" panose="02010600030101010101" pitchFamily="2" charset="-122"/>
                      </a:endParaRPr>
                    </a:p>
                  </a:txBody>
                  <a:tcPr marL="72000" marR="36000" marT="36000" marB="36000">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tcPr>
                </a:tc>
                <a:tc>
                  <a:txBody>
                    <a:bodyPr/>
                    <a:lstStyle/>
                    <a:p>
                      <a:pPr algn="l" fontAlgn="t">
                        <a:spcAft>
                          <a:spcPts val="300"/>
                        </a:spcAft>
                      </a:pPr>
                      <a:endParaRPr lang="en-US" sz="1050" b="0" i="0" u="none" strike="noStrike" dirty="0">
                        <a:solidFill>
                          <a:srgbClr val="000000"/>
                        </a:solidFill>
                        <a:effectLst/>
                        <a:latin typeface="Arial" panose="020B0604020202020204" pitchFamily="34" charset="0"/>
                        <a:ea typeface="等线" panose="02010600030101010101" pitchFamily="2" charset="-122"/>
                      </a:endParaRPr>
                    </a:p>
                  </a:txBody>
                  <a:tcPr marL="72000" marR="36000" marT="36000" marB="36000">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tcPr>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2758424161"/>
      </p:ext>
    </p:extLst>
  </p:cSld>
  <p:clrMapOvr>
    <a:masterClrMapping/>
  </p:clrMapOvr>
  <p:transition spd="slow"/>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973932" y="21586"/>
            <a:ext cx="9102725" cy="1143000"/>
          </a:xfrm>
        </p:spPr>
        <p:txBody>
          <a:bodyPr/>
          <a:lstStyle/>
          <a:p>
            <a:r>
              <a:rPr lang="en-US" altLang="zh-CN" sz="4400" dirty="0"/>
              <a:t>Discussion</a:t>
            </a:r>
            <a:endParaRPr lang="zh-CN" altLang="en-US" dirty="0"/>
          </a:p>
        </p:txBody>
      </p:sp>
      <p:sp>
        <p:nvSpPr>
          <p:cNvPr id="3" name="内容占位符 2"/>
          <p:cNvSpPr>
            <a:spLocks noGrp="1"/>
          </p:cNvSpPr>
          <p:nvPr>
            <p:ph idx="1"/>
          </p:nvPr>
        </p:nvSpPr>
        <p:spPr>
          <a:xfrm>
            <a:off x="387322" y="1453846"/>
            <a:ext cx="11183938" cy="4830763"/>
          </a:xfrm>
        </p:spPr>
        <p:txBody>
          <a:bodyPr/>
          <a:lstStyle/>
          <a:p>
            <a:pPr>
              <a:spcBef>
                <a:spcPts val="0"/>
              </a:spcBef>
              <a:spcAft>
                <a:spcPts val="600"/>
              </a:spcAft>
            </a:pPr>
            <a:r>
              <a:rPr lang="en-US" altLang="zh-CN" sz="1600" dirty="0"/>
              <a:t>Up to Release 19, the most of charging requirements specified in SA1 TS 22.261 already have corresponding charging mechanism specified in the charging specifications of SA5 Charging Group. Some charging aspect for the service/features gaps remain.</a:t>
            </a:r>
          </a:p>
          <a:p>
            <a:pPr lvl="1">
              <a:spcBef>
                <a:spcPts val="0"/>
              </a:spcBef>
              <a:spcAft>
                <a:spcPts val="600"/>
              </a:spcAft>
            </a:pPr>
            <a:r>
              <a:rPr lang="en-US" altLang="zh-CN" sz="1400" dirty="0"/>
              <a:t>Lack of volunteer (SA5 Charging Group individuals members ) or commercial drive for the service/features .e.g. Mobile </a:t>
            </a:r>
            <a:r>
              <a:rPr lang="en-US" altLang="zh-CN" sz="1400" dirty="0" err="1"/>
              <a:t>Metaverse</a:t>
            </a:r>
            <a:r>
              <a:rPr lang="en-US" altLang="zh-CN" sz="1400" dirty="0"/>
              <a:t> Services</a:t>
            </a:r>
          </a:p>
          <a:p>
            <a:pPr lvl="1">
              <a:spcBef>
                <a:spcPts val="0"/>
              </a:spcBef>
              <a:spcAft>
                <a:spcPts val="600"/>
              </a:spcAft>
            </a:pPr>
            <a:r>
              <a:rPr lang="en-US" altLang="zh-CN" sz="1400" dirty="0"/>
              <a:t>Lack of the unified understanding for the charging requirements. e.g. Energy efficiency as a Service Criteria (energy consumption credit limit control )</a:t>
            </a:r>
          </a:p>
          <a:p>
            <a:pPr>
              <a:spcBef>
                <a:spcPts val="0"/>
              </a:spcBef>
              <a:spcAft>
                <a:spcPts val="600"/>
              </a:spcAft>
            </a:pPr>
            <a:r>
              <a:rPr lang="en-US" altLang="zh-CN" sz="1600" dirty="0"/>
              <a:t>From Release 20, how to manage the charging requirements specified in SA1 TS and SA5 TS?</a:t>
            </a:r>
          </a:p>
          <a:p>
            <a:pPr lvl="1">
              <a:spcBef>
                <a:spcPts val="0"/>
              </a:spcBef>
              <a:spcAft>
                <a:spcPts val="600"/>
              </a:spcAft>
            </a:pPr>
            <a:r>
              <a:rPr lang="en-US" altLang="zh-CN" sz="1400" dirty="0"/>
              <a:t>Update and align the charging requirements through LS between SA1 and SA5</a:t>
            </a:r>
          </a:p>
          <a:p>
            <a:pPr lvl="1">
              <a:spcBef>
                <a:spcPts val="0"/>
              </a:spcBef>
              <a:spcAft>
                <a:spcPts val="600"/>
              </a:spcAft>
            </a:pPr>
            <a:r>
              <a:rPr lang="en-US" altLang="zh-CN" sz="1400" dirty="0"/>
              <a:t>Submit the correction CRs on the charging requirements of SA1 by individuals members .</a:t>
            </a:r>
          </a:p>
          <a:p>
            <a:pPr lvl="1">
              <a:spcBef>
                <a:spcPts val="0"/>
              </a:spcBef>
              <a:spcAft>
                <a:spcPts val="600"/>
              </a:spcAft>
            </a:pPr>
            <a:r>
              <a:rPr lang="en-US" altLang="zh-CN" sz="1400" dirty="0">
                <a:highlight>
                  <a:srgbClr val="FFFF00"/>
                </a:highlight>
              </a:rPr>
              <a:t>individuals members interested in the SA1 charging requirements are encouraged to submit new SID/WID proposals under SA5 (</a:t>
            </a:r>
            <a:r>
              <a:rPr lang="en-US" altLang="zh-CN" sz="1400" dirty="0" err="1">
                <a:highlight>
                  <a:srgbClr val="FFFF00"/>
                </a:highlight>
              </a:rPr>
              <a:t>Prefered</a:t>
            </a:r>
            <a:r>
              <a:rPr lang="en-US" altLang="zh-CN" sz="1400" dirty="0">
                <a:highlight>
                  <a:srgbClr val="FFFF00"/>
                </a:highlight>
              </a:rPr>
              <a:t>).</a:t>
            </a:r>
            <a:endParaRPr lang="zh-CN" altLang="en-US" sz="1400" dirty="0">
              <a:highlight>
                <a:srgbClr val="FFFF00"/>
              </a:highlight>
            </a:endParaRPr>
          </a:p>
          <a:p>
            <a:endParaRPr lang="zh-CN" altLang="en-US" sz="1600" dirty="0"/>
          </a:p>
        </p:txBody>
      </p:sp>
    </p:spTree>
    <p:extLst>
      <p:ext uri="{BB962C8B-B14F-4D97-AF65-F5344CB8AC3E}">
        <p14:creationId xmlns:p14="http://schemas.microsoft.com/office/powerpoint/2010/main" val="2485309000"/>
      </p:ext>
    </p:extLst>
  </p:cSld>
  <p:clrMapOvr>
    <a:masterClrMapping/>
  </p:clrMapOvr>
  <p:transition spd="slow"/>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59815" y="2879729"/>
            <a:ext cx="8221835" cy="519616"/>
          </a:xfrm>
        </p:spPr>
        <p:txBody>
          <a:bodyPr/>
          <a:lstStyle/>
          <a:p>
            <a:r>
              <a:rPr lang="sv-SE" sz="6000" dirty="0"/>
              <a:t>Thank you!</a:t>
            </a:r>
          </a:p>
        </p:txBody>
      </p:sp>
    </p:spTree>
    <p:extLst>
      <p:ext uri="{BB962C8B-B14F-4D97-AF65-F5344CB8AC3E}">
        <p14:creationId xmlns:p14="http://schemas.microsoft.com/office/powerpoint/2010/main" val="119548055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973932" y="21586"/>
            <a:ext cx="9102725" cy="1143000"/>
          </a:xfrm>
        </p:spPr>
        <p:txBody>
          <a:bodyPr/>
          <a:lstStyle/>
          <a:p>
            <a:r>
              <a:rPr lang="en-US" altLang="zh-CN" sz="4400" dirty="0"/>
              <a:t>Background</a:t>
            </a:r>
            <a:endParaRPr lang="zh-CN" altLang="en-US" dirty="0"/>
          </a:p>
        </p:txBody>
      </p:sp>
      <p:sp>
        <p:nvSpPr>
          <p:cNvPr id="3" name="内容占位符 2"/>
          <p:cNvSpPr>
            <a:spLocks noGrp="1"/>
          </p:cNvSpPr>
          <p:nvPr>
            <p:ph idx="1"/>
          </p:nvPr>
        </p:nvSpPr>
        <p:spPr>
          <a:xfrm>
            <a:off x="376238" y="1032668"/>
            <a:ext cx="11183938" cy="4830763"/>
          </a:xfrm>
        </p:spPr>
        <p:txBody>
          <a:bodyPr/>
          <a:lstStyle/>
          <a:p>
            <a:r>
              <a:rPr lang="en-US" altLang="zh-CN" sz="1600" dirty="0"/>
              <a:t>SA1 TS 22.261 addresses the  charging requirement of the different services/features. </a:t>
            </a:r>
          </a:p>
          <a:p>
            <a:r>
              <a:rPr lang="en-US" altLang="zh-CN" sz="1600" dirty="0"/>
              <a:t>Based on the DRAFT Meeting Report for SP meeting: #SP-109 Ordinary meeting, the proposal to consolidate charging requirements under clause 9 in TS 22.261 has been approved. </a:t>
            </a:r>
            <a:endParaRPr lang="zh-CN" altLang="en-US" sz="1600" dirty="0"/>
          </a:p>
          <a:p>
            <a:endParaRPr lang="zh-CN" altLang="en-US" sz="1600" dirty="0"/>
          </a:p>
        </p:txBody>
      </p:sp>
      <p:pic>
        <p:nvPicPr>
          <p:cNvPr id="4" name="图片 3"/>
          <p:cNvPicPr>
            <a:picLocks noChangeAspect="1"/>
          </p:cNvPicPr>
          <p:nvPr/>
        </p:nvPicPr>
        <p:blipFill rotWithShape="1">
          <a:blip r:embed="rId2"/>
          <a:srcRect t="14116"/>
          <a:stretch/>
        </p:blipFill>
        <p:spPr>
          <a:xfrm>
            <a:off x="2328053" y="1941268"/>
            <a:ext cx="5108592" cy="3542750"/>
          </a:xfrm>
          <a:prstGeom prst="rect">
            <a:avLst/>
          </a:prstGeom>
        </p:spPr>
      </p:pic>
      <p:pic>
        <p:nvPicPr>
          <p:cNvPr id="5" name="Picture 2" descr="C:\Users\c00326278\AppData\Roaming\eSpace_Desktop\UserData\c00835935\imagefiles\0EE56EBD-A491-49EB-B4E8-0EECB2906AE0.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73932" y="5484018"/>
            <a:ext cx="8358563" cy="8763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744785073"/>
      </p:ext>
    </p:extLst>
  </p:cSld>
  <p:clrMapOvr>
    <a:masterClrMapping/>
  </p:clrMapOvr>
  <p:transition spd="slow"/>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表格 3"/>
          <p:cNvGraphicFramePr>
            <a:graphicFrameLocks noGrp="1"/>
          </p:cNvGraphicFramePr>
          <p:nvPr>
            <p:extLst>
              <p:ext uri="{D42A27DB-BD31-4B8C-83A1-F6EECF244321}">
                <p14:modId xmlns:p14="http://schemas.microsoft.com/office/powerpoint/2010/main" val="3339376179"/>
              </p:ext>
            </p:extLst>
          </p:nvPr>
        </p:nvGraphicFramePr>
        <p:xfrm>
          <a:off x="496597" y="1313411"/>
          <a:ext cx="10276698" cy="4821033"/>
        </p:xfrm>
        <a:graphic>
          <a:graphicData uri="http://schemas.openxmlformats.org/drawingml/2006/table">
            <a:tbl>
              <a:tblPr firstRow="1" firstCol="1" bandRow="1">
                <a:tableStyleId>{F5AB1C69-6EDB-4FF4-983F-18BD219EF322}</a:tableStyleId>
              </a:tblPr>
              <a:tblGrid>
                <a:gridCol w="5138349">
                  <a:extLst>
                    <a:ext uri="{9D8B030D-6E8A-4147-A177-3AD203B41FA5}">
                      <a16:colId xmlns:a16="http://schemas.microsoft.com/office/drawing/2014/main" val="20000"/>
                    </a:ext>
                  </a:extLst>
                </a:gridCol>
                <a:gridCol w="5138349">
                  <a:extLst>
                    <a:ext uri="{9D8B030D-6E8A-4147-A177-3AD203B41FA5}">
                      <a16:colId xmlns:a16="http://schemas.microsoft.com/office/drawing/2014/main" val="20001"/>
                    </a:ext>
                  </a:extLst>
                </a:gridCol>
              </a:tblGrid>
              <a:tr h="345721">
                <a:tc>
                  <a:txBody>
                    <a:bodyPr/>
                    <a:lstStyle/>
                    <a:p>
                      <a:pPr algn="ctr">
                        <a:lnSpc>
                          <a:spcPct val="107000"/>
                        </a:lnSpc>
                        <a:spcAft>
                          <a:spcPts val="800"/>
                        </a:spcAft>
                      </a:pPr>
                      <a:r>
                        <a:rPr lang="en-GB" sz="1200" dirty="0">
                          <a:latin typeface="Arial" panose="020B0604020202020204" pitchFamily="34" charset="0"/>
                          <a:cs typeface="Arial" panose="020B0604020202020204" pitchFamily="34" charset="0"/>
                        </a:rPr>
                        <a:t> TS 22.261</a:t>
                      </a:r>
                    </a:p>
                  </a:txBody>
                  <a:tcPr marL="72000" marR="36000" marT="36000" marB="36000" anchor="ctr"/>
                </a:tc>
                <a:tc>
                  <a:txBody>
                    <a:bodyPr/>
                    <a:lstStyle/>
                    <a:p>
                      <a:pPr algn="ctr">
                        <a:lnSpc>
                          <a:spcPct val="107000"/>
                        </a:lnSpc>
                        <a:spcAft>
                          <a:spcPts val="800"/>
                        </a:spcAft>
                      </a:pPr>
                      <a:r>
                        <a:rPr lang="en-GB" sz="1200" dirty="0">
                          <a:latin typeface="Arial" panose="020B0604020202020204" pitchFamily="34" charset="0"/>
                          <a:cs typeface="Arial" panose="020B0604020202020204" pitchFamily="34" charset="0"/>
                        </a:rPr>
                        <a:t>TS 32.240 </a:t>
                      </a:r>
                    </a:p>
                  </a:txBody>
                  <a:tcPr marL="72000" marR="36000" marT="36000" marB="36000" anchor="ctr"/>
                </a:tc>
                <a:extLst>
                  <a:ext uri="{0D108BD9-81ED-4DB2-BD59-A6C34878D82A}">
                    <a16:rowId xmlns:a16="http://schemas.microsoft.com/office/drawing/2014/main" val="10000"/>
                  </a:ext>
                </a:extLst>
              </a:tr>
              <a:tr h="208381">
                <a:tc>
                  <a:txBody>
                    <a:bodyPr/>
                    <a:lstStyle/>
                    <a:p>
                      <a:pPr marL="0" marR="0" lvl="0" indent="0" algn="l" defTabSz="914296" rtl="0" eaLnBrk="1" fontAlgn="t" latinLnBrk="0" hangingPunct="1">
                        <a:lnSpc>
                          <a:spcPct val="100000"/>
                        </a:lnSpc>
                        <a:spcBef>
                          <a:spcPts val="0"/>
                        </a:spcBef>
                        <a:spcAft>
                          <a:spcPts val="0"/>
                        </a:spcAft>
                        <a:buClrTx/>
                        <a:buSzTx/>
                        <a:buFontTx/>
                        <a:buNone/>
                        <a:tabLst/>
                        <a:defRPr/>
                      </a:pPr>
                      <a:r>
                        <a:rPr lang="nl-NL" sz="1200" b="1" i="0" u="none" strike="noStrike" dirty="0">
                          <a:solidFill>
                            <a:srgbClr val="FF0000"/>
                          </a:solidFill>
                          <a:effectLst/>
                          <a:latin typeface="Arial" panose="020B0604020202020204" pitchFamily="34" charset="0"/>
                          <a:cs typeface="Arial" panose="020B0604020202020204" pitchFamily="34" charset="0"/>
                        </a:rPr>
                        <a:t>Rel-19 Charging Requirements</a:t>
                      </a:r>
                    </a:p>
                  </a:txBody>
                  <a:tcPr marL="72000" marR="36000" marT="36000" marB="36000" anchor="ctr"/>
                </a:tc>
                <a:tc>
                  <a:txBody>
                    <a:bodyPr/>
                    <a:lstStyle/>
                    <a:p>
                      <a:pPr algn="l" fontAlgn="t"/>
                      <a:r>
                        <a:rPr lang="en-GB" sz="1200" b="1" i="0" u="none" strike="noStrike" dirty="0">
                          <a:solidFill>
                            <a:srgbClr val="FF0000"/>
                          </a:solidFill>
                          <a:effectLst/>
                          <a:latin typeface="Arial" panose="020B0604020202020204" pitchFamily="34" charset="0"/>
                          <a:cs typeface="Arial" panose="020B0604020202020204" pitchFamily="34" charset="0"/>
                        </a:rPr>
                        <a:t>R</a:t>
                      </a:r>
                      <a:r>
                        <a:rPr lang="en-US" altLang="zh-CN" sz="1200" b="1" i="0" u="none" strike="noStrike" dirty="0">
                          <a:solidFill>
                            <a:srgbClr val="FF0000"/>
                          </a:solidFill>
                          <a:effectLst/>
                          <a:latin typeface="Arial" panose="020B0604020202020204" pitchFamily="34" charset="0"/>
                          <a:cs typeface="Arial" panose="020B0604020202020204" pitchFamily="34" charset="0"/>
                        </a:rPr>
                        <a:t>el-19 </a:t>
                      </a:r>
                      <a:r>
                        <a:rPr lang="en-GB" sz="1200" b="1" i="0" u="none" strike="noStrike" dirty="0">
                          <a:solidFill>
                            <a:srgbClr val="FF0000"/>
                          </a:solidFill>
                          <a:effectLst/>
                          <a:latin typeface="Arial" panose="020B0604020202020204" pitchFamily="34" charset="0"/>
                          <a:cs typeface="Arial" panose="020B0604020202020204" pitchFamily="34" charset="0"/>
                        </a:rPr>
                        <a:t>C</a:t>
                      </a:r>
                      <a:r>
                        <a:rPr lang="en-US" altLang="zh-CN" sz="1200" b="1" i="0" u="none" strike="noStrike" dirty="0" err="1">
                          <a:solidFill>
                            <a:srgbClr val="FF0000"/>
                          </a:solidFill>
                          <a:effectLst/>
                          <a:latin typeface="Arial" panose="020B0604020202020204" pitchFamily="34" charset="0"/>
                          <a:cs typeface="Arial" panose="020B0604020202020204" pitchFamily="34" charset="0"/>
                        </a:rPr>
                        <a:t>harging</a:t>
                      </a:r>
                      <a:r>
                        <a:rPr lang="en-US" altLang="zh-CN" sz="1200" b="1" i="0" u="none" strike="noStrike" baseline="0" dirty="0">
                          <a:solidFill>
                            <a:srgbClr val="FF0000"/>
                          </a:solidFill>
                          <a:effectLst/>
                          <a:latin typeface="Arial" panose="020B0604020202020204" pitchFamily="34" charset="0"/>
                          <a:cs typeface="Arial" panose="020B0604020202020204" pitchFamily="34" charset="0"/>
                        </a:rPr>
                        <a:t> Mechanism</a:t>
                      </a:r>
                      <a:endParaRPr lang="en-GB" sz="1200" b="1" i="0" u="none" strike="noStrike" dirty="0">
                        <a:solidFill>
                          <a:srgbClr val="FF0000"/>
                        </a:solidFill>
                        <a:effectLst/>
                        <a:latin typeface="Arial" panose="020B0604020202020204" pitchFamily="34" charset="0"/>
                        <a:cs typeface="Arial" panose="020B0604020202020204" pitchFamily="34" charset="0"/>
                      </a:endParaRPr>
                    </a:p>
                  </a:txBody>
                  <a:tcPr marL="72000" marR="36000" marT="36000" marB="36000" anchor="ctr"/>
                </a:tc>
                <a:extLst>
                  <a:ext uri="{0D108BD9-81ED-4DB2-BD59-A6C34878D82A}">
                    <a16:rowId xmlns:a16="http://schemas.microsoft.com/office/drawing/2014/main" val="10001"/>
                  </a:ext>
                </a:extLst>
              </a:tr>
              <a:tr h="186754">
                <a:tc>
                  <a:txBody>
                    <a:bodyPr/>
                    <a:lstStyle/>
                    <a:p>
                      <a:pPr marL="0" marR="0" lvl="0" indent="0" algn="l" defTabSz="914296" rtl="0" eaLnBrk="1" fontAlgn="t" latinLnBrk="0" hangingPunct="1">
                        <a:lnSpc>
                          <a:spcPct val="100000"/>
                        </a:lnSpc>
                        <a:spcBef>
                          <a:spcPts val="0"/>
                        </a:spcBef>
                        <a:spcAft>
                          <a:spcPts val="0"/>
                        </a:spcAft>
                        <a:buClrTx/>
                        <a:buSzTx/>
                        <a:buFontTx/>
                        <a:buNone/>
                        <a:tabLst/>
                        <a:defRPr/>
                      </a:pPr>
                      <a:r>
                        <a:rPr lang="en-US" sz="1200" b="0" kern="1200" dirty="0">
                          <a:solidFill>
                            <a:schemeClr val="tx1"/>
                          </a:solidFill>
                          <a:latin typeface="Arial" panose="020B0604020202020204" pitchFamily="34" charset="0"/>
                          <a:ea typeface="+mn-ea"/>
                          <a:cs typeface="Arial" panose="020B0604020202020204" pitchFamily="34" charset="0"/>
                        </a:rPr>
                        <a:t>9.1 G</a:t>
                      </a:r>
                      <a:r>
                        <a:rPr lang="en-US" altLang="zh-CN" sz="1200" b="0" kern="1200" dirty="0">
                          <a:solidFill>
                            <a:schemeClr val="tx1"/>
                          </a:solidFill>
                          <a:latin typeface="Arial" panose="020B0604020202020204" pitchFamily="34" charset="0"/>
                          <a:ea typeface="+mn-ea"/>
                          <a:cs typeface="Arial" panose="020B0604020202020204" pitchFamily="34" charset="0"/>
                        </a:rPr>
                        <a:t>eneral</a:t>
                      </a:r>
                      <a:endParaRPr lang="aa-ET" sz="1200" b="0" kern="1200" dirty="0">
                        <a:solidFill>
                          <a:schemeClr val="tx1"/>
                        </a:solidFill>
                        <a:latin typeface="Arial" panose="020B0604020202020204" pitchFamily="34" charset="0"/>
                        <a:ea typeface="+mn-ea"/>
                        <a:cs typeface="Arial" panose="020B0604020202020204" pitchFamily="34" charset="0"/>
                      </a:endParaRPr>
                    </a:p>
                  </a:txBody>
                  <a:tcPr marL="72000" marR="36000" marT="36000" marB="36000" anchor="ctr"/>
                </a:tc>
                <a:tc>
                  <a:txBody>
                    <a:bodyPr/>
                    <a:lstStyle/>
                    <a:p>
                      <a:pPr marL="0" marR="0" lvl="0" indent="0" algn="l" defTabSz="914296" rtl="0" eaLnBrk="1" fontAlgn="t"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middle tier </a:t>
                      </a:r>
                      <a:r>
                        <a:rPr kumimoji="0" lang="en-US" altLang="zh-CN" sz="1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charging TSs</a:t>
                      </a:r>
                      <a:endParaRPr kumimoji="0" lang="en-GB" sz="1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a:txBody>
                  <a:tcPr marL="72000" marR="36000" marT="36000" marB="36000" anchor="ctr"/>
                </a:tc>
                <a:extLst>
                  <a:ext uri="{0D108BD9-81ED-4DB2-BD59-A6C34878D82A}">
                    <a16:rowId xmlns:a16="http://schemas.microsoft.com/office/drawing/2014/main" val="10002"/>
                  </a:ext>
                </a:extLst>
              </a:tr>
              <a:tr h="186754">
                <a:tc>
                  <a:txBody>
                    <a:bodyPr/>
                    <a:lstStyle/>
                    <a:p>
                      <a:pPr marL="0" marR="0" lvl="0" indent="0" algn="l" defTabSz="914296" rtl="0" eaLnBrk="1" fontAlgn="t" latinLnBrk="0" hangingPunct="1">
                        <a:lnSpc>
                          <a:spcPct val="100000"/>
                        </a:lnSpc>
                        <a:spcBef>
                          <a:spcPts val="0"/>
                        </a:spcBef>
                        <a:spcAft>
                          <a:spcPts val="0"/>
                        </a:spcAft>
                        <a:buClrTx/>
                        <a:buSzTx/>
                        <a:buFontTx/>
                        <a:buNone/>
                        <a:tabLst/>
                        <a:defRPr/>
                      </a:pPr>
                      <a:r>
                        <a:rPr lang="en-US" sz="1200" b="0" kern="1200" dirty="0">
                          <a:solidFill>
                            <a:schemeClr val="tx1"/>
                          </a:solidFill>
                          <a:latin typeface="Arial" panose="020B0604020202020204" pitchFamily="34" charset="0"/>
                          <a:ea typeface="+mn-ea"/>
                          <a:cs typeface="Arial" panose="020B0604020202020204" pitchFamily="34" charset="0"/>
                        </a:rPr>
                        <a:t>9.2 5G LAN</a:t>
                      </a:r>
                      <a:r>
                        <a:rPr lang="en-US" altLang="zh-CN" sz="1200" b="0" kern="1200" dirty="0">
                          <a:solidFill>
                            <a:schemeClr val="tx1"/>
                          </a:solidFill>
                          <a:latin typeface="Arial" panose="020B0604020202020204" pitchFamily="34" charset="0"/>
                          <a:ea typeface="+mn-ea"/>
                          <a:cs typeface="Arial" panose="020B0604020202020204" pitchFamily="34" charset="0"/>
                        </a:rPr>
                        <a:t>-type Service</a:t>
                      </a:r>
                      <a:endParaRPr lang="aa-ET" sz="1200" b="0" kern="1200" dirty="0">
                        <a:solidFill>
                          <a:schemeClr val="tx1"/>
                        </a:solidFill>
                        <a:latin typeface="Arial" panose="020B0604020202020204" pitchFamily="34" charset="0"/>
                        <a:ea typeface="+mn-ea"/>
                        <a:cs typeface="Arial" panose="020B0604020202020204" pitchFamily="34" charset="0"/>
                      </a:endParaRPr>
                    </a:p>
                  </a:txBody>
                  <a:tcPr marL="72000" marR="36000" marT="36000" marB="36000" anchor="ctr"/>
                </a:tc>
                <a:tc>
                  <a:txBody>
                    <a:bodyPr/>
                    <a:lstStyle/>
                    <a:p>
                      <a:pPr marL="0" marR="0" lvl="0" indent="0" algn="l" defTabSz="914296" rtl="0" eaLnBrk="1" fontAlgn="t" latinLnBrk="0" hangingPunct="1">
                        <a:lnSpc>
                          <a:spcPct val="100000"/>
                        </a:lnSpc>
                        <a:spcBef>
                          <a:spcPts val="0"/>
                        </a:spcBef>
                        <a:spcAft>
                          <a:spcPts val="0"/>
                        </a:spcAft>
                        <a:buClrTx/>
                        <a:buSzTx/>
                        <a:buFontTx/>
                        <a:buNone/>
                        <a:tabLst/>
                        <a:defRPr/>
                      </a:pPr>
                      <a:r>
                        <a:rPr kumimoji="0" lang="en-GB" altLang="zh-CN" sz="1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6.2 </a:t>
                      </a:r>
                      <a:r>
                        <a:rPr kumimoji="0" lang="en-GB" sz="1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5G LAN-type service charging</a:t>
                      </a:r>
                    </a:p>
                  </a:txBody>
                  <a:tcPr marL="72000" marR="36000" marT="36000" marB="36000" anchor="ctr"/>
                </a:tc>
                <a:extLst>
                  <a:ext uri="{0D108BD9-81ED-4DB2-BD59-A6C34878D82A}">
                    <a16:rowId xmlns:a16="http://schemas.microsoft.com/office/drawing/2014/main" val="10003"/>
                  </a:ext>
                </a:extLst>
              </a:tr>
              <a:tr h="186754">
                <a:tc>
                  <a:txBody>
                    <a:bodyPr/>
                    <a:lstStyle/>
                    <a:p>
                      <a:pPr marL="0" marR="0" lvl="0" indent="0" algn="l" defTabSz="914296" rtl="0" eaLnBrk="1" fontAlgn="t" latinLnBrk="0" hangingPunct="1">
                        <a:lnSpc>
                          <a:spcPct val="100000"/>
                        </a:lnSpc>
                        <a:spcBef>
                          <a:spcPts val="0"/>
                        </a:spcBef>
                        <a:spcAft>
                          <a:spcPts val="0"/>
                        </a:spcAft>
                        <a:buClrTx/>
                        <a:buSzTx/>
                        <a:buFontTx/>
                        <a:buNone/>
                        <a:tabLst/>
                        <a:defRPr/>
                      </a:pPr>
                      <a:r>
                        <a:rPr lang="en-US" sz="1200" b="0" kern="1200" dirty="0">
                          <a:solidFill>
                            <a:schemeClr val="tx1"/>
                          </a:solidFill>
                          <a:latin typeface="Arial" panose="020B0604020202020204" pitchFamily="34" charset="0"/>
                          <a:ea typeface="+mn-ea"/>
                          <a:cs typeface="Arial" panose="020B0604020202020204" pitchFamily="34" charset="0"/>
                        </a:rPr>
                        <a:t>9.3</a:t>
                      </a:r>
                      <a:r>
                        <a:rPr lang="en-US" sz="1200" b="0" kern="1200" baseline="0" dirty="0">
                          <a:solidFill>
                            <a:schemeClr val="tx1"/>
                          </a:solidFill>
                          <a:latin typeface="Arial" panose="020B0604020202020204" pitchFamily="34" charset="0"/>
                          <a:ea typeface="+mn-ea"/>
                          <a:cs typeface="Arial" panose="020B0604020202020204" pitchFamily="34" charset="0"/>
                        </a:rPr>
                        <a:t> 5G Timing Resiliency </a:t>
                      </a:r>
                      <a:endParaRPr lang="aa-ET" sz="1200" b="0" kern="1200" dirty="0">
                        <a:solidFill>
                          <a:schemeClr val="tx1"/>
                        </a:solidFill>
                        <a:latin typeface="Arial" panose="020B0604020202020204" pitchFamily="34" charset="0"/>
                        <a:ea typeface="+mn-ea"/>
                        <a:cs typeface="Arial" panose="020B0604020202020204" pitchFamily="34" charset="0"/>
                      </a:endParaRPr>
                    </a:p>
                  </a:txBody>
                  <a:tcPr marL="72000" marR="36000" marT="36000" marB="36000" anchor="ctr"/>
                </a:tc>
                <a:tc>
                  <a:txBody>
                    <a:bodyPr/>
                    <a:lstStyle/>
                    <a:p>
                      <a:pPr marL="0" marR="0" lvl="0" indent="0" algn="l" defTabSz="914296" rtl="0" eaLnBrk="1" fontAlgn="t"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middle tier charging TSs (Time based Charging)</a:t>
                      </a:r>
                    </a:p>
                    <a:p>
                      <a:pPr marL="0" marR="0" lvl="0" indent="0" algn="l" defTabSz="914296" rtl="0" eaLnBrk="1" fontAlgn="t" latinLnBrk="0" hangingPunct="1">
                        <a:lnSpc>
                          <a:spcPct val="100000"/>
                        </a:lnSpc>
                        <a:spcBef>
                          <a:spcPts val="0"/>
                        </a:spcBef>
                        <a:spcAft>
                          <a:spcPts val="0"/>
                        </a:spcAft>
                        <a:buClrTx/>
                        <a:buSzTx/>
                        <a:buFontTx/>
                        <a:buNone/>
                        <a:tabLst/>
                        <a:defRPr/>
                      </a:pPr>
                      <a:r>
                        <a:rPr kumimoji="0" lang="en-GB" altLang="zh-CN" sz="1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6.4 5GS TSN services charging</a:t>
                      </a:r>
                      <a:endParaRPr kumimoji="0" lang="en-GB" sz="1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a:txBody>
                  <a:tcPr marL="72000" marR="36000" marT="36000" marB="36000" anchor="ctr"/>
                </a:tc>
                <a:extLst>
                  <a:ext uri="{0D108BD9-81ED-4DB2-BD59-A6C34878D82A}">
                    <a16:rowId xmlns:a16="http://schemas.microsoft.com/office/drawing/2014/main" val="10004"/>
                  </a:ext>
                </a:extLst>
              </a:tr>
              <a:tr h="186754">
                <a:tc>
                  <a:txBody>
                    <a:bodyPr/>
                    <a:lstStyle/>
                    <a:p>
                      <a:pPr marL="0" marR="0" lvl="0" indent="0" algn="l" defTabSz="914296" rtl="0" eaLnBrk="1" fontAlgn="t" latinLnBrk="0" hangingPunct="1">
                        <a:lnSpc>
                          <a:spcPct val="100000"/>
                        </a:lnSpc>
                        <a:spcBef>
                          <a:spcPts val="0"/>
                        </a:spcBef>
                        <a:spcAft>
                          <a:spcPts val="0"/>
                        </a:spcAft>
                        <a:buClrTx/>
                        <a:buSzTx/>
                        <a:buFontTx/>
                        <a:buNone/>
                        <a:tabLst/>
                        <a:defRPr/>
                      </a:pPr>
                      <a:r>
                        <a:rPr lang="en-US" sz="1200" b="0" kern="1200" dirty="0">
                          <a:solidFill>
                            <a:schemeClr val="tx1"/>
                          </a:solidFill>
                          <a:latin typeface="Arial" panose="020B0604020202020204" pitchFamily="34" charset="0"/>
                          <a:ea typeface="+mn-ea"/>
                          <a:cs typeface="Arial" panose="020B0604020202020204" pitchFamily="34" charset="0"/>
                        </a:rPr>
                        <a:t>9.4 Satellite Access</a:t>
                      </a:r>
                      <a:endParaRPr lang="aa-ET" sz="1200" b="0" kern="1200" dirty="0">
                        <a:solidFill>
                          <a:schemeClr val="tx1"/>
                        </a:solidFill>
                        <a:latin typeface="Arial" panose="020B0604020202020204" pitchFamily="34" charset="0"/>
                        <a:ea typeface="+mn-ea"/>
                        <a:cs typeface="Arial" panose="020B0604020202020204" pitchFamily="34" charset="0"/>
                      </a:endParaRPr>
                    </a:p>
                  </a:txBody>
                  <a:tcPr marL="72000" marR="36000" marT="36000" marB="36000" anchor="ctr"/>
                </a:tc>
                <a:tc>
                  <a:txBody>
                    <a:bodyPr/>
                    <a:lstStyle/>
                    <a:p>
                      <a:pPr marL="0" marR="0" lvl="0" indent="0" algn="l" defTabSz="914296" rtl="0" eaLnBrk="1" fontAlgn="t"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6.5 Satellite related charging</a:t>
                      </a:r>
                    </a:p>
                  </a:txBody>
                  <a:tcPr marL="72000" marR="36000" marT="36000" marB="36000" anchor="ctr"/>
                </a:tc>
                <a:extLst>
                  <a:ext uri="{0D108BD9-81ED-4DB2-BD59-A6C34878D82A}">
                    <a16:rowId xmlns:a16="http://schemas.microsoft.com/office/drawing/2014/main" val="10005"/>
                  </a:ext>
                </a:extLst>
              </a:tr>
              <a:tr h="186754">
                <a:tc>
                  <a:txBody>
                    <a:bodyPr/>
                    <a:lstStyle/>
                    <a:p>
                      <a:pPr marL="0" marR="0" lvl="0" indent="0" algn="l" defTabSz="914296" rtl="0" eaLnBrk="1" fontAlgn="t" latinLnBrk="0" hangingPunct="1">
                        <a:lnSpc>
                          <a:spcPct val="100000"/>
                        </a:lnSpc>
                        <a:spcBef>
                          <a:spcPts val="0"/>
                        </a:spcBef>
                        <a:spcAft>
                          <a:spcPts val="0"/>
                        </a:spcAft>
                        <a:buClrTx/>
                        <a:buSzTx/>
                        <a:buFontTx/>
                        <a:buNone/>
                        <a:tabLst/>
                        <a:defRPr/>
                      </a:pPr>
                      <a:r>
                        <a:rPr lang="en-US" altLang="zh-CN" sz="1200" b="0" kern="1200" dirty="0">
                          <a:solidFill>
                            <a:schemeClr val="tx1"/>
                          </a:solidFill>
                          <a:latin typeface="Arial" panose="020B0604020202020204" pitchFamily="34" charset="0"/>
                          <a:ea typeface="+mn-ea"/>
                          <a:cs typeface="Arial" panose="020B0604020202020204" pitchFamily="34" charset="0"/>
                        </a:rPr>
                        <a:t>9.5 Energy efficiency as a Service Criteria</a:t>
                      </a:r>
                      <a:endParaRPr lang="aa-ET" sz="1200" b="0" kern="1200" dirty="0">
                        <a:solidFill>
                          <a:schemeClr val="tx1"/>
                        </a:solidFill>
                        <a:latin typeface="Arial" panose="020B0604020202020204" pitchFamily="34" charset="0"/>
                        <a:ea typeface="+mn-ea"/>
                        <a:cs typeface="Arial" panose="020B0604020202020204" pitchFamily="34" charset="0"/>
                      </a:endParaRPr>
                    </a:p>
                  </a:txBody>
                  <a:tcPr marL="72000" marR="36000" marT="36000" marB="36000" anchor="ctr"/>
                </a:tc>
                <a:tc>
                  <a:txBody>
                    <a:bodyPr/>
                    <a:lstStyle/>
                    <a:p>
                      <a:pPr marL="0" marR="0" lvl="0" indent="0" algn="l" defTabSz="914296" rtl="0" eaLnBrk="1" fontAlgn="t"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6.6 Energy related charging</a:t>
                      </a:r>
                    </a:p>
                  </a:txBody>
                  <a:tcPr marL="72000" marR="36000" marT="36000" marB="36000" anchor="ctr"/>
                </a:tc>
                <a:extLst>
                  <a:ext uri="{0D108BD9-81ED-4DB2-BD59-A6C34878D82A}">
                    <a16:rowId xmlns:a16="http://schemas.microsoft.com/office/drawing/2014/main" val="10006"/>
                  </a:ext>
                </a:extLst>
              </a:tr>
              <a:tr h="197893">
                <a:tc>
                  <a:txBody>
                    <a:bodyPr/>
                    <a:lstStyle/>
                    <a:p>
                      <a:pPr marL="0" marR="0" lvl="0" indent="0" algn="l" defTabSz="914296" rtl="0" eaLnBrk="1" fontAlgn="t" latinLnBrk="0" hangingPunct="1">
                        <a:lnSpc>
                          <a:spcPct val="100000"/>
                        </a:lnSpc>
                        <a:spcBef>
                          <a:spcPts val="0"/>
                        </a:spcBef>
                        <a:spcAft>
                          <a:spcPts val="0"/>
                        </a:spcAft>
                        <a:buClrTx/>
                        <a:buSzTx/>
                        <a:buFontTx/>
                        <a:buNone/>
                        <a:tabLst/>
                        <a:defRPr/>
                      </a:pPr>
                      <a:r>
                        <a:rPr lang="en-GB" altLang="zh-CN" sz="1200" b="0" kern="1200" dirty="0">
                          <a:solidFill>
                            <a:schemeClr val="tx1"/>
                          </a:solidFill>
                          <a:latin typeface="Arial" panose="020B0604020202020204" pitchFamily="34" charset="0"/>
                          <a:ea typeface="+mn-ea"/>
                          <a:cs typeface="Arial" panose="020B0604020202020204" pitchFamily="34" charset="0"/>
                        </a:rPr>
                        <a:t>9.6 NG-RAN Sharing</a:t>
                      </a:r>
                      <a:endParaRPr lang="en-GB" sz="1200" b="0" kern="1200" dirty="0">
                        <a:solidFill>
                          <a:schemeClr val="tx1"/>
                        </a:solidFill>
                        <a:latin typeface="Arial" panose="020B0604020202020204" pitchFamily="34" charset="0"/>
                        <a:ea typeface="+mn-ea"/>
                        <a:cs typeface="Arial" panose="020B0604020202020204" pitchFamily="34" charset="0"/>
                      </a:endParaRPr>
                    </a:p>
                  </a:txBody>
                  <a:tcPr marL="72000" marR="36000" marT="36000" marB="36000" anchor="ctr"/>
                </a:tc>
                <a:tc>
                  <a:txBody>
                    <a:bodyPr/>
                    <a:lstStyle/>
                    <a:p>
                      <a:pPr marL="0" marR="0" lvl="0" indent="0" algn="l" defTabSz="914296" rtl="0" eaLnBrk="1" fontAlgn="t"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6.7 Network sharing charging</a:t>
                      </a:r>
                    </a:p>
                  </a:txBody>
                  <a:tcPr marL="72000" marR="36000" marT="36000" marB="36000" anchor="ctr"/>
                </a:tc>
                <a:extLst>
                  <a:ext uri="{0D108BD9-81ED-4DB2-BD59-A6C34878D82A}">
                    <a16:rowId xmlns:a16="http://schemas.microsoft.com/office/drawing/2014/main" val="10007"/>
                  </a:ext>
                </a:extLst>
              </a:tr>
              <a:tr h="286352">
                <a:tc>
                  <a:txBody>
                    <a:bodyPr/>
                    <a:lstStyle/>
                    <a:p>
                      <a:pPr marL="0" marR="0" lvl="0" indent="0" algn="l" defTabSz="914296" rtl="0" eaLnBrk="1" fontAlgn="t" latinLnBrk="0" hangingPunct="1">
                        <a:lnSpc>
                          <a:spcPct val="100000"/>
                        </a:lnSpc>
                        <a:spcBef>
                          <a:spcPts val="0"/>
                        </a:spcBef>
                        <a:spcAft>
                          <a:spcPts val="0"/>
                        </a:spcAft>
                        <a:buClrTx/>
                        <a:buSzTx/>
                        <a:buFontTx/>
                        <a:buNone/>
                        <a:tabLst/>
                        <a:defRPr/>
                      </a:pPr>
                      <a:r>
                        <a:rPr lang="en-GB" altLang="zh-CN" sz="1200" b="0" kern="1200" dirty="0">
                          <a:solidFill>
                            <a:schemeClr val="tx1"/>
                          </a:solidFill>
                          <a:latin typeface="Arial" panose="020B0604020202020204" pitchFamily="34" charset="0"/>
                          <a:ea typeface="+mn-ea"/>
                          <a:cs typeface="Arial" panose="020B0604020202020204" pitchFamily="34" charset="0"/>
                        </a:rPr>
                        <a:t>9.7 Minimization of Service Interruption</a:t>
                      </a:r>
                      <a:endParaRPr lang="en-GB" sz="1200" b="0" kern="1200" dirty="0">
                        <a:solidFill>
                          <a:schemeClr val="tx1"/>
                        </a:solidFill>
                        <a:latin typeface="Arial" panose="020B0604020202020204" pitchFamily="34" charset="0"/>
                        <a:ea typeface="+mn-ea"/>
                        <a:cs typeface="Arial" panose="020B0604020202020204" pitchFamily="34" charset="0"/>
                      </a:endParaRPr>
                    </a:p>
                  </a:txBody>
                  <a:tcPr marL="72000" marR="36000" marT="36000" marB="36000" anchor="ctr"/>
                </a:tc>
                <a:tc>
                  <a:txBody>
                    <a:bodyPr/>
                    <a:lstStyle/>
                    <a:p>
                      <a:pPr marL="0" marR="0" lvl="0" indent="0" algn="l" defTabSz="914296" rtl="0" eaLnBrk="1" fontAlgn="t"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6.X Disaster roaming charging</a:t>
                      </a:r>
                    </a:p>
                  </a:txBody>
                  <a:tcPr marL="72000" marR="36000" marT="36000" marB="36000" anchor="ctr"/>
                </a:tc>
                <a:extLst>
                  <a:ext uri="{0D108BD9-81ED-4DB2-BD59-A6C34878D82A}">
                    <a16:rowId xmlns:a16="http://schemas.microsoft.com/office/drawing/2014/main" val="10008"/>
                  </a:ext>
                </a:extLst>
              </a:tr>
              <a:tr h="219390">
                <a:tc>
                  <a:txBody>
                    <a:bodyPr/>
                    <a:lstStyle/>
                    <a:p>
                      <a:pPr marL="0" marR="0" lvl="0" indent="0" algn="l" defTabSz="914296" rtl="0" eaLnBrk="1" fontAlgn="t" latinLnBrk="0" hangingPunct="1">
                        <a:lnSpc>
                          <a:spcPct val="100000"/>
                        </a:lnSpc>
                        <a:spcBef>
                          <a:spcPts val="0"/>
                        </a:spcBef>
                        <a:spcAft>
                          <a:spcPts val="0"/>
                        </a:spcAft>
                        <a:buClrTx/>
                        <a:buSzTx/>
                        <a:buFontTx/>
                        <a:buNone/>
                        <a:tabLst/>
                        <a:defRPr/>
                      </a:pPr>
                      <a:r>
                        <a:rPr lang="en-GB" altLang="zh-CN" sz="1200" b="0" kern="1200" dirty="0">
                          <a:solidFill>
                            <a:schemeClr val="tx1"/>
                          </a:solidFill>
                          <a:latin typeface="Arial" panose="020B0604020202020204" pitchFamily="34" charset="0"/>
                          <a:ea typeface="+mn-ea"/>
                          <a:cs typeface="Arial" panose="020B0604020202020204" pitchFamily="34" charset="0"/>
                        </a:rPr>
                        <a:t>9.8</a:t>
                      </a:r>
                      <a:r>
                        <a:rPr lang="en-GB" altLang="zh-CN" sz="1200" b="0" kern="1200" baseline="0" dirty="0">
                          <a:solidFill>
                            <a:schemeClr val="tx1"/>
                          </a:solidFill>
                          <a:latin typeface="Arial" panose="020B0604020202020204" pitchFamily="34" charset="0"/>
                          <a:ea typeface="+mn-ea"/>
                          <a:cs typeface="Arial" panose="020B0604020202020204" pitchFamily="34" charset="0"/>
                        </a:rPr>
                        <a:t> </a:t>
                      </a:r>
                      <a:r>
                        <a:rPr lang="en-GB" altLang="zh-CN" sz="1200" b="0" kern="1200" dirty="0">
                          <a:solidFill>
                            <a:schemeClr val="tx1"/>
                          </a:solidFill>
                          <a:latin typeface="Arial" panose="020B0604020202020204" pitchFamily="34" charset="0"/>
                          <a:ea typeface="+mn-ea"/>
                          <a:cs typeface="Arial" panose="020B0604020202020204" pitchFamily="34" charset="0"/>
                        </a:rPr>
                        <a:t>Personal </a:t>
                      </a:r>
                      <a:r>
                        <a:rPr lang="en-GB" altLang="zh-CN" sz="1200" b="0" kern="1200" dirty="0" err="1">
                          <a:solidFill>
                            <a:schemeClr val="tx1"/>
                          </a:solidFill>
                          <a:latin typeface="Arial" panose="020B0604020202020204" pitchFamily="34" charset="0"/>
                          <a:ea typeface="+mn-ea"/>
                          <a:cs typeface="Arial" panose="020B0604020202020204" pitchFamily="34" charset="0"/>
                        </a:rPr>
                        <a:t>IoT</a:t>
                      </a:r>
                      <a:r>
                        <a:rPr lang="en-GB" altLang="zh-CN" sz="1200" b="0" kern="1200" dirty="0">
                          <a:solidFill>
                            <a:schemeClr val="tx1"/>
                          </a:solidFill>
                          <a:latin typeface="Arial" panose="020B0604020202020204" pitchFamily="34" charset="0"/>
                          <a:ea typeface="+mn-ea"/>
                          <a:cs typeface="Arial" panose="020B0604020202020204" pitchFamily="34" charset="0"/>
                        </a:rPr>
                        <a:t> Networks and Customer Premises Networks</a:t>
                      </a:r>
                      <a:endParaRPr lang="en-GB" sz="1200" b="0" kern="1200" dirty="0">
                        <a:solidFill>
                          <a:schemeClr val="tx1"/>
                        </a:solidFill>
                        <a:latin typeface="Arial" panose="020B0604020202020204" pitchFamily="34" charset="0"/>
                        <a:ea typeface="+mn-ea"/>
                        <a:cs typeface="Arial" panose="020B0604020202020204" pitchFamily="34" charset="0"/>
                      </a:endParaRPr>
                    </a:p>
                  </a:txBody>
                  <a:tcPr marL="72000" marR="36000" marT="36000" marB="36000" anchor="ctr">
                    <a:solidFill>
                      <a:schemeClr val="bg1">
                        <a:lumMod val="85000"/>
                      </a:schemeClr>
                    </a:solidFill>
                  </a:tcPr>
                </a:tc>
                <a:tc>
                  <a:txBody>
                    <a:bodyPr/>
                    <a:lstStyle/>
                    <a:p>
                      <a:pPr marL="0" marR="0" lvl="0" indent="0" algn="l" defTabSz="914296" rtl="0" eaLnBrk="1" fontAlgn="t" latinLnBrk="0" hangingPunct="1">
                        <a:lnSpc>
                          <a:spcPct val="100000"/>
                        </a:lnSpc>
                        <a:spcBef>
                          <a:spcPts val="0"/>
                        </a:spcBef>
                        <a:spcAft>
                          <a:spcPts val="0"/>
                        </a:spcAft>
                        <a:buClrTx/>
                        <a:buSzTx/>
                        <a:buFontTx/>
                        <a:buNone/>
                        <a:tabLst/>
                        <a:defRPr/>
                      </a:pPr>
                      <a:r>
                        <a:rPr kumimoji="0" lang="en-US" altLang="zh-CN" sz="1200" b="0" i="0" u="none" strike="noStrike" kern="1200" cap="none" spc="0" normalizeH="0" baseline="0" noProof="0" dirty="0">
                          <a:ln>
                            <a:noFill/>
                          </a:ln>
                          <a:solidFill>
                            <a:schemeClr val="accent1"/>
                          </a:solidFill>
                          <a:effectLst/>
                          <a:uLnTx/>
                          <a:uFillTx/>
                          <a:latin typeface="Arial" panose="020B0604020202020204" pitchFamily="34" charset="0"/>
                          <a:ea typeface="+mn-ea"/>
                          <a:cs typeface="Arial" panose="020B0604020202020204" pitchFamily="34" charset="0"/>
                        </a:rPr>
                        <a:t>No Plan</a:t>
                      </a:r>
                    </a:p>
                    <a:p>
                      <a:pPr marL="0" marR="0" lvl="0" indent="0" algn="l" defTabSz="914296" rtl="0" eaLnBrk="1" fontAlgn="t" latinLnBrk="0" hangingPunct="1">
                        <a:lnSpc>
                          <a:spcPct val="100000"/>
                        </a:lnSpc>
                        <a:spcBef>
                          <a:spcPts val="0"/>
                        </a:spcBef>
                        <a:spcAft>
                          <a:spcPts val="0"/>
                        </a:spcAft>
                        <a:buClrTx/>
                        <a:buSzTx/>
                        <a:buFontTx/>
                        <a:buNone/>
                        <a:tabLst/>
                        <a:defRPr/>
                      </a:pPr>
                      <a:r>
                        <a:rPr kumimoji="0" lang="en-GB" altLang="zh-CN" sz="1200" b="0" i="0" u="none" strike="noStrike" kern="1200" cap="none" spc="0" normalizeH="0" baseline="0" noProof="0" dirty="0">
                          <a:ln>
                            <a:noFill/>
                          </a:ln>
                          <a:solidFill>
                            <a:srgbClr val="FFFF00"/>
                          </a:solidFill>
                          <a:effectLst/>
                          <a:uLnTx/>
                          <a:uFillTx/>
                          <a:latin typeface="Arial" panose="020B0604020202020204" pitchFamily="34" charset="0"/>
                          <a:ea typeface="+mn-ea"/>
                          <a:cs typeface="Arial" panose="020B0604020202020204" pitchFamily="34" charset="0"/>
                        </a:rPr>
                        <a:t>6.10 5GS UAS charging???</a:t>
                      </a:r>
                      <a:endParaRPr kumimoji="0" lang="en-GB" sz="1200" b="0" i="0" u="none" strike="noStrike" kern="1200" cap="none" spc="0" normalizeH="0" baseline="0" noProof="0" dirty="0">
                        <a:ln>
                          <a:noFill/>
                        </a:ln>
                        <a:solidFill>
                          <a:srgbClr val="FFFF00"/>
                        </a:solidFill>
                        <a:effectLst/>
                        <a:uLnTx/>
                        <a:uFillTx/>
                        <a:latin typeface="Arial" panose="020B0604020202020204" pitchFamily="34" charset="0"/>
                        <a:ea typeface="+mn-ea"/>
                        <a:cs typeface="Arial" panose="020B0604020202020204" pitchFamily="34" charset="0"/>
                      </a:endParaRPr>
                    </a:p>
                  </a:txBody>
                  <a:tcPr marL="72000" marR="36000" marT="36000" marB="36000" anchor="ctr">
                    <a:solidFill>
                      <a:schemeClr val="bg1">
                        <a:lumMod val="85000"/>
                      </a:schemeClr>
                    </a:solidFill>
                  </a:tcPr>
                </a:tc>
                <a:extLst>
                  <a:ext uri="{0D108BD9-81ED-4DB2-BD59-A6C34878D82A}">
                    <a16:rowId xmlns:a16="http://schemas.microsoft.com/office/drawing/2014/main" val="10009"/>
                  </a:ext>
                </a:extLst>
              </a:tr>
              <a:tr h="192080">
                <a:tc>
                  <a:txBody>
                    <a:bodyPr/>
                    <a:lstStyle/>
                    <a:p>
                      <a:pPr marL="0" marR="0" lvl="0" indent="0" algn="l" defTabSz="914296" rtl="0" eaLnBrk="1" fontAlgn="t" latinLnBrk="0" hangingPunct="1">
                        <a:lnSpc>
                          <a:spcPct val="100000"/>
                        </a:lnSpc>
                        <a:spcBef>
                          <a:spcPts val="0"/>
                        </a:spcBef>
                        <a:spcAft>
                          <a:spcPts val="0"/>
                        </a:spcAft>
                        <a:buClrTx/>
                        <a:buSzTx/>
                        <a:buFontTx/>
                        <a:buNone/>
                        <a:tabLst/>
                        <a:defRPr/>
                      </a:pPr>
                      <a:r>
                        <a:rPr lang="en-GB" altLang="zh-CN" sz="1200" b="0" kern="1200" dirty="0">
                          <a:solidFill>
                            <a:schemeClr val="tx1"/>
                          </a:solidFill>
                          <a:latin typeface="Arial" panose="020B0604020202020204" pitchFamily="34" charset="0"/>
                          <a:ea typeface="+mn-ea"/>
                          <a:cs typeface="Arial" panose="020B0604020202020204" pitchFamily="34" charset="0"/>
                        </a:rPr>
                        <a:t>9.9 AI/ML model transfer in 5GS</a:t>
                      </a:r>
                      <a:endParaRPr lang="en-GB" sz="1200" b="0" kern="1200" dirty="0">
                        <a:solidFill>
                          <a:schemeClr val="tx1"/>
                        </a:solidFill>
                        <a:latin typeface="Arial" panose="020B0604020202020204" pitchFamily="34" charset="0"/>
                        <a:ea typeface="+mn-ea"/>
                        <a:cs typeface="Arial" panose="020B0604020202020204" pitchFamily="34" charset="0"/>
                      </a:endParaRPr>
                    </a:p>
                  </a:txBody>
                  <a:tcPr marL="72000" marR="36000" marT="36000" marB="36000" anchor="ctr"/>
                </a:tc>
                <a:tc>
                  <a:txBody>
                    <a:bodyPr/>
                    <a:lstStyle/>
                    <a:p>
                      <a:pPr marL="0" marR="0" lvl="0" indent="0" algn="l" defTabSz="914296" rtl="0" eaLnBrk="1" fontAlgn="t"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6.9 Exposure Services Charging</a:t>
                      </a:r>
                    </a:p>
                  </a:txBody>
                  <a:tcPr marL="72000" marR="36000" marT="36000" marB="36000" anchor="ctr"/>
                </a:tc>
                <a:extLst>
                  <a:ext uri="{0D108BD9-81ED-4DB2-BD59-A6C34878D82A}">
                    <a16:rowId xmlns:a16="http://schemas.microsoft.com/office/drawing/2014/main" val="10010"/>
                  </a:ext>
                </a:extLst>
              </a:tr>
              <a:tr h="186754">
                <a:tc>
                  <a:txBody>
                    <a:bodyPr/>
                    <a:lstStyle/>
                    <a:p>
                      <a:pPr marL="0" marR="0" lvl="0" indent="0" algn="l" defTabSz="914296" rtl="0" eaLnBrk="1" fontAlgn="t" latinLnBrk="0" hangingPunct="1">
                        <a:lnSpc>
                          <a:spcPct val="100000"/>
                        </a:lnSpc>
                        <a:spcBef>
                          <a:spcPts val="0"/>
                        </a:spcBef>
                        <a:spcAft>
                          <a:spcPts val="0"/>
                        </a:spcAft>
                        <a:buClrTx/>
                        <a:buSzTx/>
                        <a:buFontTx/>
                        <a:buNone/>
                        <a:tabLst/>
                        <a:defRPr/>
                      </a:pPr>
                      <a:r>
                        <a:rPr lang="en-GB" altLang="zh-CN" sz="1200" b="0" kern="1200" dirty="0">
                          <a:solidFill>
                            <a:schemeClr val="tx1"/>
                          </a:solidFill>
                          <a:latin typeface="Arial" panose="020B0604020202020204" pitchFamily="34" charset="0"/>
                          <a:ea typeface="+mn-ea"/>
                          <a:cs typeface="Arial" panose="020B0604020202020204" pitchFamily="34" charset="0"/>
                        </a:rPr>
                        <a:t>9.10 Providing Access to Local Services</a:t>
                      </a:r>
                      <a:endParaRPr lang="aa-ET" sz="1200" b="0" kern="1200" dirty="0">
                        <a:solidFill>
                          <a:schemeClr val="tx1"/>
                        </a:solidFill>
                        <a:latin typeface="Arial" panose="020B0604020202020204" pitchFamily="34" charset="0"/>
                        <a:ea typeface="+mn-ea"/>
                        <a:cs typeface="Arial" panose="020B0604020202020204" pitchFamily="34" charset="0"/>
                      </a:endParaRPr>
                    </a:p>
                  </a:txBody>
                  <a:tcPr marL="72000" marR="36000" marT="36000" marB="36000"/>
                </a:tc>
                <a:tc>
                  <a:txBody>
                    <a:bodyPr/>
                    <a:lstStyle/>
                    <a:p>
                      <a:pPr marL="0" marR="0" lvl="0" indent="0" algn="l" defTabSz="914296" rtl="0" eaLnBrk="1" fontAlgn="t"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6.3 5G Edge computing services charging</a:t>
                      </a:r>
                      <a:endParaRPr kumimoji="0" lang="en-GB" sz="1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a:txBody>
                  <a:tcPr marL="72000" marR="36000" marT="36000" marB="36000" anchor="ctr"/>
                </a:tc>
                <a:extLst>
                  <a:ext uri="{0D108BD9-81ED-4DB2-BD59-A6C34878D82A}">
                    <a16:rowId xmlns:a16="http://schemas.microsoft.com/office/drawing/2014/main" val="10011"/>
                  </a:ext>
                </a:extLst>
              </a:tr>
              <a:tr h="186754">
                <a:tc>
                  <a:txBody>
                    <a:bodyPr/>
                    <a:lstStyle/>
                    <a:p>
                      <a:pPr marL="0" marR="0" lvl="0" indent="0" algn="l" defTabSz="914296" rtl="0" eaLnBrk="1" fontAlgn="t" latinLnBrk="0" hangingPunct="1">
                        <a:lnSpc>
                          <a:spcPct val="100000"/>
                        </a:lnSpc>
                        <a:spcBef>
                          <a:spcPts val="0"/>
                        </a:spcBef>
                        <a:spcAft>
                          <a:spcPts val="0"/>
                        </a:spcAft>
                        <a:buClrTx/>
                        <a:buSzTx/>
                        <a:buFontTx/>
                        <a:buNone/>
                        <a:tabLst/>
                        <a:defRPr/>
                      </a:pPr>
                      <a:r>
                        <a:rPr lang="en-GB" altLang="zh-CN" sz="1200" b="0" kern="1200" dirty="0">
                          <a:solidFill>
                            <a:schemeClr val="tx1"/>
                          </a:solidFill>
                          <a:latin typeface="Arial" panose="020B0604020202020204" pitchFamily="34" charset="0"/>
                          <a:ea typeface="+mn-ea"/>
                          <a:cs typeface="Arial" panose="020B0604020202020204" pitchFamily="34" charset="0"/>
                        </a:rPr>
                        <a:t>9.11 Mobile base station relays</a:t>
                      </a:r>
                      <a:endParaRPr lang="aa-ET" sz="1200" b="0" kern="1200" dirty="0">
                        <a:solidFill>
                          <a:schemeClr val="tx1"/>
                        </a:solidFill>
                        <a:latin typeface="Arial" panose="020B0604020202020204" pitchFamily="34" charset="0"/>
                        <a:ea typeface="+mn-ea"/>
                        <a:cs typeface="Arial" panose="020B0604020202020204" pitchFamily="34" charset="0"/>
                      </a:endParaRPr>
                    </a:p>
                  </a:txBody>
                  <a:tcPr marL="72000" marR="36000" marT="36000" marB="36000">
                    <a:solidFill>
                      <a:schemeClr val="bg1">
                        <a:lumMod val="85000"/>
                      </a:schemeClr>
                    </a:solidFill>
                  </a:tcPr>
                </a:tc>
                <a:tc>
                  <a:txBody>
                    <a:bodyPr/>
                    <a:lstStyle/>
                    <a:p>
                      <a:pPr marL="0" marR="0" lvl="0" indent="0" algn="l" defTabSz="914296" rtl="0" eaLnBrk="1" fontAlgn="t" latinLnBrk="0" hangingPunct="1">
                        <a:lnSpc>
                          <a:spcPct val="100000"/>
                        </a:lnSpc>
                        <a:spcBef>
                          <a:spcPts val="0"/>
                        </a:spcBef>
                        <a:spcAft>
                          <a:spcPts val="0"/>
                        </a:spcAft>
                        <a:buClrTx/>
                        <a:buSzTx/>
                        <a:buFontTx/>
                        <a:buNone/>
                        <a:tabLst/>
                        <a:defRPr/>
                      </a:pPr>
                      <a:r>
                        <a:rPr kumimoji="0" lang="en-US" altLang="zh-CN" sz="1200" b="0" i="0" u="none" strike="noStrike" kern="1200" cap="none" spc="0" normalizeH="0" baseline="0" noProof="0" dirty="0">
                          <a:ln>
                            <a:noFill/>
                          </a:ln>
                          <a:solidFill>
                            <a:schemeClr val="accent1"/>
                          </a:solidFill>
                          <a:effectLst/>
                          <a:uLnTx/>
                          <a:uFillTx/>
                          <a:latin typeface="Arial" panose="020B0604020202020204" pitchFamily="34" charset="0"/>
                          <a:ea typeface="+mn-ea"/>
                          <a:cs typeface="Arial" panose="020B0604020202020204" pitchFamily="34" charset="0"/>
                        </a:rPr>
                        <a:t>No Plan</a:t>
                      </a:r>
                      <a:endParaRPr kumimoji="0" lang="en-GB" sz="1200" b="0" i="0" u="none" strike="noStrike" kern="1200" cap="none" spc="0" normalizeH="0" baseline="0" noProof="0" dirty="0">
                        <a:ln>
                          <a:noFill/>
                        </a:ln>
                        <a:solidFill>
                          <a:schemeClr val="accent1"/>
                        </a:solidFill>
                        <a:effectLst/>
                        <a:uLnTx/>
                        <a:uFillTx/>
                        <a:latin typeface="Arial" panose="020B0604020202020204" pitchFamily="34" charset="0"/>
                        <a:ea typeface="+mn-ea"/>
                        <a:cs typeface="Arial" panose="020B0604020202020204" pitchFamily="34" charset="0"/>
                      </a:endParaRPr>
                    </a:p>
                  </a:txBody>
                  <a:tcPr marL="72000" marR="36000" marT="36000" marB="36000" anchor="ctr">
                    <a:solidFill>
                      <a:schemeClr val="bg1">
                        <a:lumMod val="85000"/>
                      </a:schemeClr>
                    </a:solidFill>
                  </a:tcPr>
                </a:tc>
                <a:extLst>
                  <a:ext uri="{0D108BD9-81ED-4DB2-BD59-A6C34878D82A}">
                    <a16:rowId xmlns:a16="http://schemas.microsoft.com/office/drawing/2014/main" val="10012"/>
                  </a:ext>
                </a:extLst>
              </a:tr>
              <a:tr h="218931">
                <a:tc>
                  <a:txBody>
                    <a:bodyPr/>
                    <a:lstStyle/>
                    <a:p>
                      <a:pPr marL="0" marR="0" lvl="0" indent="0" algn="l" defTabSz="914296" rtl="0" eaLnBrk="1" fontAlgn="t" latinLnBrk="0" hangingPunct="1">
                        <a:lnSpc>
                          <a:spcPct val="100000"/>
                        </a:lnSpc>
                        <a:spcBef>
                          <a:spcPts val="0"/>
                        </a:spcBef>
                        <a:spcAft>
                          <a:spcPts val="0"/>
                        </a:spcAft>
                        <a:buClrTx/>
                        <a:buSzTx/>
                        <a:buFontTx/>
                        <a:buNone/>
                        <a:tabLst/>
                        <a:defRPr/>
                      </a:pPr>
                      <a:r>
                        <a:rPr lang="en-GB" altLang="zh-CN" sz="1200" b="0" kern="1200" dirty="0">
                          <a:solidFill>
                            <a:schemeClr val="tx1"/>
                          </a:solidFill>
                          <a:latin typeface="Arial" panose="020B0604020202020204" pitchFamily="34" charset="0"/>
                          <a:ea typeface="+mn-ea"/>
                          <a:cs typeface="Arial" panose="020B0604020202020204" pitchFamily="34" charset="0"/>
                        </a:rPr>
                        <a:t>9.12 5G wireless sensing service</a:t>
                      </a:r>
                      <a:endParaRPr lang="aa-ET" sz="1200" b="0" kern="1200" dirty="0">
                        <a:solidFill>
                          <a:schemeClr val="tx1"/>
                        </a:solidFill>
                        <a:latin typeface="Arial" panose="020B0604020202020204" pitchFamily="34" charset="0"/>
                        <a:ea typeface="+mn-ea"/>
                        <a:cs typeface="Arial" panose="020B0604020202020204" pitchFamily="34" charset="0"/>
                      </a:endParaRPr>
                    </a:p>
                  </a:txBody>
                  <a:tcPr marL="72000" marR="36000" marT="36000" marB="36000"/>
                </a:tc>
                <a:tc>
                  <a:txBody>
                    <a:bodyPr/>
                    <a:lstStyle/>
                    <a:p>
                      <a:pPr marL="0" marR="0" lvl="0" indent="0" algn="l" defTabSz="914296" rtl="0" eaLnBrk="1" fontAlgn="t" latinLnBrk="0" hangingPunct="1">
                        <a:lnSpc>
                          <a:spcPct val="100000"/>
                        </a:lnSpc>
                        <a:spcBef>
                          <a:spcPts val="0"/>
                        </a:spcBef>
                        <a:spcAft>
                          <a:spcPts val="0"/>
                        </a:spcAft>
                        <a:buClrTx/>
                        <a:buSzTx/>
                        <a:buFontTx/>
                        <a:buNone/>
                        <a:tabLst/>
                        <a:defRPr/>
                      </a:pPr>
                      <a:r>
                        <a:rPr kumimoji="0" lang="en-US" altLang="zh-CN" sz="1200" b="0" i="0" u="none" strike="noStrike" kern="1200" cap="none" spc="0" normalizeH="0" baseline="0" noProof="0" dirty="0">
                          <a:ln>
                            <a:noFill/>
                          </a:ln>
                          <a:solidFill>
                            <a:srgbClr val="FF0000"/>
                          </a:solidFill>
                          <a:effectLst/>
                          <a:uLnTx/>
                          <a:uFillTx/>
                          <a:latin typeface="Arial" panose="020B0604020202020204" pitchFamily="34" charset="0"/>
                          <a:ea typeface="+mn-ea"/>
                          <a:cs typeface="Arial" panose="020B0604020202020204" pitchFamily="34" charset="0"/>
                        </a:rPr>
                        <a:t>potential Rel-20</a:t>
                      </a:r>
                      <a:endParaRPr kumimoji="0" lang="en-GB" sz="1200" b="0" i="0" u="none" strike="noStrike" kern="1200" cap="none" spc="0" normalizeH="0" baseline="0" noProof="0" dirty="0">
                        <a:ln>
                          <a:noFill/>
                        </a:ln>
                        <a:solidFill>
                          <a:srgbClr val="FF0000"/>
                        </a:solidFill>
                        <a:effectLst/>
                        <a:uLnTx/>
                        <a:uFillTx/>
                        <a:latin typeface="Arial" panose="020B0604020202020204" pitchFamily="34" charset="0"/>
                        <a:ea typeface="+mn-ea"/>
                        <a:cs typeface="Arial" panose="020B0604020202020204" pitchFamily="34" charset="0"/>
                      </a:endParaRPr>
                    </a:p>
                  </a:txBody>
                  <a:tcPr marL="72000" marR="36000" marT="36000" marB="36000" anchor="ctr"/>
                </a:tc>
                <a:extLst>
                  <a:ext uri="{0D108BD9-81ED-4DB2-BD59-A6C34878D82A}">
                    <a16:rowId xmlns:a16="http://schemas.microsoft.com/office/drawing/2014/main" val="10013"/>
                  </a:ext>
                </a:extLst>
              </a:tr>
              <a:tr h="212293">
                <a:tc>
                  <a:txBody>
                    <a:bodyPr/>
                    <a:lstStyle/>
                    <a:p>
                      <a:pPr marL="0" marR="0" lvl="0" indent="0" algn="l" defTabSz="914296" rtl="0" eaLnBrk="1" fontAlgn="t" latinLnBrk="0" hangingPunct="1">
                        <a:lnSpc>
                          <a:spcPct val="100000"/>
                        </a:lnSpc>
                        <a:spcBef>
                          <a:spcPts val="0"/>
                        </a:spcBef>
                        <a:spcAft>
                          <a:spcPts val="0"/>
                        </a:spcAft>
                        <a:buClrTx/>
                        <a:buSzTx/>
                        <a:buFontTx/>
                        <a:buNone/>
                        <a:tabLst/>
                        <a:defRPr/>
                      </a:pPr>
                      <a:r>
                        <a:rPr lang="en-GB" altLang="zh-CN" sz="1200" b="0" kern="1200" dirty="0">
                          <a:solidFill>
                            <a:schemeClr val="tx1"/>
                          </a:solidFill>
                          <a:latin typeface="Arial" panose="020B0604020202020204" pitchFamily="34" charset="0"/>
                          <a:ea typeface="+mn-ea"/>
                          <a:cs typeface="Arial" panose="020B0604020202020204" pitchFamily="34" charset="0"/>
                        </a:rPr>
                        <a:t>9.13 Ambient power-enabled </a:t>
                      </a:r>
                      <a:r>
                        <a:rPr lang="en-GB" altLang="zh-CN" sz="1200" b="0" kern="1200" dirty="0" err="1">
                          <a:solidFill>
                            <a:schemeClr val="tx1"/>
                          </a:solidFill>
                          <a:latin typeface="Arial" panose="020B0604020202020204" pitchFamily="34" charset="0"/>
                          <a:ea typeface="+mn-ea"/>
                          <a:cs typeface="Arial" panose="020B0604020202020204" pitchFamily="34" charset="0"/>
                        </a:rPr>
                        <a:t>IoT</a:t>
                      </a:r>
                      <a:endParaRPr lang="aa-ET" sz="1200" b="0" kern="1200" dirty="0">
                        <a:solidFill>
                          <a:schemeClr val="tx1"/>
                        </a:solidFill>
                        <a:latin typeface="Arial" panose="020B0604020202020204" pitchFamily="34" charset="0"/>
                        <a:ea typeface="+mn-ea"/>
                        <a:cs typeface="Arial" panose="020B0604020202020204" pitchFamily="34" charset="0"/>
                      </a:endParaRPr>
                    </a:p>
                  </a:txBody>
                  <a:tcPr marL="72000" marR="36000" marT="36000" marB="36000"/>
                </a:tc>
                <a:tc>
                  <a:txBody>
                    <a:bodyPr/>
                    <a:lstStyle/>
                    <a:p>
                      <a:pPr marL="0" marR="0" lvl="0" indent="0" algn="l" defTabSz="914296" rtl="0" eaLnBrk="1" fontAlgn="t"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6.8 Ambient IoT Charging</a:t>
                      </a:r>
                    </a:p>
                  </a:txBody>
                  <a:tcPr marL="72000" marR="36000" marT="36000" marB="36000" anchor="ctr"/>
                </a:tc>
                <a:extLst>
                  <a:ext uri="{0D108BD9-81ED-4DB2-BD59-A6C34878D82A}">
                    <a16:rowId xmlns:a16="http://schemas.microsoft.com/office/drawing/2014/main" val="10014"/>
                  </a:ext>
                </a:extLst>
              </a:tr>
              <a:tr h="197610">
                <a:tc>
                  <a:txBody>
                    <a:bodyPr/>
                    <a:lstStyle/>
                    <a:p>
                      <a:pPr marL="0" marR="0" lvl="0" indent="0" algn="l" defTabSz="914296" rtl="0" eaLnBrk="1" fontAlgn="t" latinLnBrk="0" hangingPunct="1">
                        <a:lnSpc>
                          <a:spcPct val="100000"/>
                        </a:lnSpc>
                        <a:spcBef>
                          <a:spcPts val="0"/>
                        </a:spcBef>
                        <a:spcAft>
                          <a:spcPts val="0"/>
                        </a:spcAft>
                        <a:buClrTx/>
                        <a:buSzTx/>
                        <a:buFontTx/>
                        <a:buNone/>
                        <a:tabLst/>
                        <a:defRPr/>
                      </a:pPr>
                      <a:r>
                        <a:rPr lang="en-GB" altLang="zh-CN" sz="1200" b="0" kern="1200" dirty="0">
                          <a:solidFill>
                            <a:schemeClr val="tx1"/>
                          </a:solidFill>
                          <a:latin typeface="Arial" panose="020B0604020202020204" pitchFamily="34" charset="0"/>
                          <a:ea typeface="+mn-ea"/>
                          <a:cs typeface="Arial" panose="020B0604020202020204" pitchFamily="34" charset="0"/>
                        </a:rPr>
                        <a:t>9.14 Mobile </a:t>
                      </a:r>
                      <a:r>
                        <a:rPr lang="en-GB" altLang="zh-CN" sz="1200" b="0" kern="1200" dirty="0" err="1">
                          <a:solidFill>
                            <a:schemeClr val="tx1"/>
                          </a:solidFill>
                          <a:latin typeface="Arial" panose="020B0604020202020204" pitchFamily="34" charset="0"/>
                          <a:ea typeface="+mn-ea"/>
                          <a:cs typeface="Arial" panose="020B0604020202020204" pitchFamily="34" charset="0"/>
                        </a:rPr>
                        <a:t>Metaverse</a:t>
                      </a:r>
                      <a:r>
                        <a:rPr lang="en-GB" altLang="zh-CN" sz="1200" b="0" kern="1200" dirty="0">
                          <a:solidFill>
                            <a:schemeClr val="tx1"/>
                          </a:solidFill>
                          <a:latin typeface="Arial" panose="020B0604020202020204" pitchFamily="34" charset="0"/>
                          <a:ea typeface="+mn-ea"/>
                          <a:cs typeface="Arial" panose="020B0604020202020204" pitchFamily="34" charset="0"/>
                        </a:rPr>
                        <a:t> Services</a:t>
                      </a:r>
                      <a:endParaRPr lang="aa-ET" sz="1200" b="0" kern="1200" dirty="0">
                        <a:solidFill>
                          <a:schemeClr val="tx1"/>
                        </a:solidFill>
                        <a:latin typeface="Arial" panose="020B0604020202020204" pitchFamily="34" charset="0"/>
                        <a:ea typeface="+mn-ea"/>
                        <a:cs typeface="Arial" panose="020B0604020202020204" pitchFamily="34" charset="0"/>
                      </a:endParaRPr>
                    </a:p>
                  </a:txBody>
                  <a:tcPr marL="72000" marR="36000" marT="36000" marB="36000">
                    <a:solidFill>
                      <a:schemeClr val="bg1">
                        <a:lumMod val="85000"/>
                      </a:schemeClr>
                    </a:solidFill>
                  </a:tcPr>
                </a:tc>
                <a:tc>
                  <a:txBody>
                    <a:bodyPr/>
                    <a:lstStyle/>
                    <a:p>
                      <a:pPr marL="0" marR="0" lvl="0" indent="0" algn="l" defTabSz="914296" rtl="0" eaLnBrk="1" fontAlgn="t"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NG RTC Charging</a:t>
                      </a:r>
                    </a:p>
                  </a:txBody>
                  <a:tcPr marL="72000" marR="36000" marT="36000" marB="36000" anchor="ctr">
                    <a:solidFill>
                      <a:schemeClr val="bg1">
                        <a:lumMod val="85000"/>
                      </a:schemeClr>
                    </a:solidFill>
                  </a:tcPr>
                </a:tc>
                <a:extLst>
                  <a:ext uri="{0D108BD9-81ED-4DB2-BD59-A6C34878D82A}">
                    <a16:rowId xmlns:a16="http://schemas.microsoft.com/office/drawing/2014/main" val="10015"/>
                  </a:ext>
                </a:extLst>
              </a:tr>
              <a:tr h="206188">
                <a:tc>
                  <a:txBody>
                    <a:bodyPr/>
                    <a:lstStyle/>
                    <a:p>
                      <a:pPr marL="0" marR="0" lvl="0" indent="0" algn="l" defTabSz="914296" rtl="0" eaLnBrk="1" fontAlgn="t" latinLnBrk="0" hangingPunct="1">
                        <a:lnSpc>
                          <a:spcPct val="100000"/>
                        </a:lnSpc>
                        <a:spcBef>
                          <a:spcPts val="0"/>
                        </a:spcBef>
                        <a:spcAft>
                          <a:spcPts val="0"/>
                        </a:spcAft>
                        <a:buClrTx/>
                        <a:buSzTx/>
                        <a:buFontTx/>
                        <a:buNone/>
                        <a:tabLst/>
                        <a:defRPr/>
                      </a:pPr>
                      <a:r>
                        <a:rPr lang="en-GB" altLang="zh-CN" sz="1200" b="0" kern="1200" dirty="0">
                          <a:solidFill>
                            <a:schemeClr val="tx1"/>
                          </a:solidFill>
                          <a:latin typeface="Arial" panose="020B0604020202020204" pitchFamily="34" charset="0"/>
                          <a:ea typeface="+mn-ea"/>
                          <a:cs typeface="Arial" panose="020B0604020202020204" pitchFamily="34" charset="0"/>
                        </a:rPr>
                        <a:t>9.15 Traffic steering and switching over two 3GPP access networks</a:t>
                      </a:r>
                      <a:endParaRPr lang="en-GB" sz="1200" b="0" kern="1200" dirty="0">
                        <a:solidFill>
                          <a:schemeClr val="tx1"/>
                        </a:solidFill>
                        <a:latin typeface="Arial" panose="020B0604020202020204" pitchFamily="34" charset="0"/>
                        <a:ea typeface="+mn-ea"/>
                        <a:cs typeface="Arial" panose="020B0604020202020204" pitchFamily="34" charset="0"/>
                      </a:endParaRPr>
                    </a:p>
                  </a:txBody>
                  <a:tcPr marL="72000" marR="36000" marT="36000" marB="36000"/>
                </a:tc>
                <a:tc>
                  <a:txBody>
                    <a:bodyPr/>
                    <a:lstStyle/>
                    <a:p>
                      <a:pPr marL="0" marR="0" lvl="0" indent="0" algn="l" defTabSz="914296" rtl="0" eaLnBrk="1" fontAlgn="t" latinLnBrk="0" hangingPunct="1">
                        <a:lnSpc>
                          <a:spcPct val="100000"/>
                        </a:lnSpc>
                        <a:spcBef>
                          <a:spcPts val="0"/>
                        </a:spcBef>
                        <a:spcAft>
                          <a:spcPts val="0"/>
                        </a:spcAft>
                        <a:buClrTx/>
                        <a:buSzTx/>
                        <a:buFontTx/>
                        <a:buNone/>
                        <a:tabLst/>
                        <a:defRPr/>
                      </a:pPr>
                      <a:r>
                        <a:rPr kumimoji="0" lang="en-GB" altLang="zh-CN" sz="1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middle tier </a:t>
                      </a:r>
                      <a:r>
                        <a:rPr kumimoji="0" lang="en-US" altLang="zh-CN" sz="1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charging TSs</a:t>
                      </a:r>
                      <a:endParaRPr kumimoji="0" lang="en-GB" sz="1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a:txBody>
                  <a:tcPr marL="72000" marR="36000" marT="36000" marB="36000" anchor="ctr"/>
                </a:tc>
                <a:extLst>
                  <a:ext uri="{0D108BD9-81ED-4DB2-BD59-A6C34878D82A}">
                    <a16:rowId xmlns:a16="http://schemas.microsoft.com/office/drawing/2014/main" val="10016"/>
                  </a:ext>
                </a:extLst>
              </a:tr>
            </a:tbl>
          </a:graphicData>
        </a:graphic>
      </p:graphicFrame>
      <p:sp>
        <p:nvSpPr>
          <p:cNvPr id="5" name="标题 1"/>
          <p:cNvSpPr>
            <a:spLocks noGrp="1"/>
          </p:cNvSpPr>
          <p:nvPr>
            <p:ph type="title"/>
          </p:nvPr>
        </p:nvSpPr>
        <p:spPr>
          <a:xfrm>
            <a:off x="1031082" y="168276"/>
            <a:ext cx="9102725" cy="1143000"/>
          </a:xfrm>
        </p:spPr>
        <p:txBody>
          <a:bodyPr/>
          <a:lstStyle/>
          <a:p>
            <a:r>
              <a:rPr lang="en-US" altLang="zh-CN" sz="4400" dirty="0"/>
              <a:t>SA1 Charging Requirements Mapping</a:t>
            </a:r>
            <a:endParaRPr lang="zh-CN" altLang="en-US" dirty="0"/>
          </a:p>
        </p:txBody>
      </p:sp>
    </p:spTree>
    <p:extLst>
      <p:ext uri="{BB962C8B-B14F-4D97-AF65-F5344CB8AC3E}">
        <p14:creationId xmlns:p14="http://schemas.microsoft.com/office/powerpoint/2010/main" val="1000718810"/>
      </p:ext>
    </p:extLst>
  </p:cSld>
  <p:clrMapOvr>
    <a:masterClrMapping/>
  </p:clrMapOvr>
  <p:transition spd="slow"/>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D6F9A58A-34DE-4257-B8E0-D5465187E40E}"/>
              </a:ext>
            </a:extLst>
          </p:cNvPr>
          <p:cNvSpPr>
            <a:spLocks noGrp="1"/>
          </p:cNvSpPr>
          <p:nvPr>
            <p:ph type="title"/>
          </p:nvPr>
        </p:nvSpPr>
        <p:spPr>
          <a:xfrm>
            <a:off x="452438" y="0"/>
            <a:ext cx="9102725" cy="1143000"/>
          </a:xfrm>
        </p:spPr>
        <p:txBody>
          <a:bodyPr/>
          <a:lstStyle/>
          <a:p>
            <a:pPr algn="l"/>
            <a:r>
              <a:rPr lang="en-US" altLang="zh-CN" sz="3200" dirty="0"/>
              <a:t>General charging requirements</a:t>
            </a:r>
            <a:endParaRPr lang="zh-CN" altLang="en-US" sz="3200" dirty="0"/>
          </a:p>
        </p:txBody>
      </p:sp>
      <p:graphicFrame>
        <p:nvGraphicFramePr>
          <p:cNvPr id="5" name="表格 4"/>
          <p:cNvGraphicFramePr>
            <a:graphicFrameLocks noGrp="1"/>
          </p:cNvGraphicFramePr>
          <p:nvPr>
            <p:extLst>
              <p:ext uri="{D42A27DB-BD31-4B8C-83A1-F6EECF244321}">
                <p14:modId xmlns:p14="http://schemas.microsoft.com/office/powerpoint/2010/main" val="2045602294"/>
              </p:ext>
            </p:extLst>
          </p:nvPr>
        </p:nvGraphicFramePr>
        <p:xfrm>
          <a:off x="282634" y="1232713"/>
          <a:ext cx="10961630" cy="4813411"/>
        </p:xfrm>
        <a:graphic>
          <a:graphicData uri="http://schemas.openxmlformats.org/drawingml/2006/table">
            <a:tbl>
              <a:tblPr/>
              <a:tblGrid>
                <a:gridCol w="1119446">
                  <a:extLst>
                    <a:ext uri="{9D8B030D-6E8A-4147-A177-3AD203B41FA5}">
                      <a16:colId xmlns:a16="http://schemas.microsoft.com/office/drawing/2014/main" val="20000"/>
                    </a:ext>
                  </a:extLst>
                </a:gridCol>
                <a:gridCol w="7434731">
                  <a:extLst>
                    <a:ext uri="{9D8B030D-6E8A-4147-A177-3AD203B41FA5}">
                      <a16:colId xmlns:a16="http://schemas.microsoft.com/office/drawing/2014/main" val="20001"/>
                    </a:ext>
                  </a:extLst>
                </a:gridCol>
                <a:gridCol w="1282549">
                  <a:extLst>
                    <a:ext uri="{9D8B030D-6E8A-4147-A177-3AD203B41FA5}">
                      <a16:colId xmlns:a16="http://schemas.microsoft.com/office/drawing/2014/main" val="20002"/>
                    </a:ext>
                  </a:extLst>
                </a:gridCol>
                <a:gridCol w="1124904">
                  <a:extLst>
                    <a:ext uri="{9D8B030D-6E8A-4147-A177-3AD203B41FA5}">
                      <a16:colId xmlns:a16="http://schemas.microsoft.com/office/drawing/2014/main" val="20003"/>
                    </a:ext>
                  </a:extLst>
                </a:gridCol>
              </a:tblGrid>
              <a:tr h="183124">
                <a:tc>
                  <a:txBody>
                    <a:bodyPr/>
                    <a:lstStyle/>
                    <a:p>
                      <a:pPr algn="ctr" fontAlgn="t">
                        <a:spcAft>
                          <a:spcPts val="300"/>
                        </a:spcAft>
                      </a:pPr>
                      <a:endParaRPr lang="en-US" altLang="zh-CN" sz="1050" b="1" i="0" u="none" strike="noStrike" dirty="0">
                        <a:solidFill>
                          <a:srgbClr val="000000"/>
                        </a:solidFill>
                        <a:effectLst/>
                        <a:latin typeface="Arial" panose="020B0604020202020204" pitchFamily="34" charset="0"/>
                        <a:ea typeface="等线" panose="02010600030101010101" pitchFamily="2" charset="-122"/>
                        <a:cs typeface="Arial" panose="020B0604020202020204" pitchFamily="34" charset="0"/>
                      </a:endParaRPr>
                    </a:p>
                  </a:txBody>
                  <a:tcPr marL="72000" marR="36000" marT="36000" marB="36000" anchor="ctr">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solidFill>
                      <a:schemeClr val="accent3"/>
                    </a:solidFill>
                  </a:tcPr>
                </a:tc>
                <a:tc>
                  <a:txBody>
                    <a:bodyPr/>
                    <a:lstStyle/>
                    <a:p>
                      <a:pPr algn="ctr" fontAlgn="t">
                        <a:spcAft>
                          <a:spcPts val="300"/>
                        </a:spcAft>
                      </a:pPr>
                      <a:r>
                        <a:rPr lang="en-US" altLang="zh-CN" sz="1050" b="1" i="0" u="none" strike="noStrike" dirty="0">
                          <a:solidFill>
                            <a:srgbClr val="000000"/>
                          </a:solidFill>
                          <a:effectLst/>
                          <a:latin typeface="Arial" panose="020B0604020202020204" pitchFamily="34" charset="0"/>
                          <a:ea typeface="等线" panose="02010600030101010101" pitchFamily="2" charset="-122"/>
                          <a:cs typeface="Arial" panose="020B0604020202020204" pitchFamily="34" charset="0"/>
                        </a:rPr>
                        <a:t>SA1 Charging Requirements  </a:t>
                      </a:r>
                    </a:p>
                  </a:txBody>
                  <a:tcPr marL="72000" marR="36000" marT="36000" marB="36000" anchor="ctr">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solidFill>
                      <a:schemeClr val="accent3"/>
                    </a:solidFill>
                  </a:tcPr>
                </a:tc>
                <a:tc>
                  <a:txBody>
                    <a:bodyPr/>
                    <a:lstStyle/>
                    <a:p>
                      <a:pPr algn="ctr" fontAlgn="t">
                        <a:spcAft>
                          <a:spcPts val="300"/>
                        </a:spcAft>
                      </a:pPr>
                      <a:r>
                        <a:rPr lang="en-US" sz="1050" b="1" i="0" u="none" strike="noStrike" dirty="0">
                          <a:solidFill>
                            <a:srgbClr val="000000"/>
                          </a:solidFill>
                          <a:effectLst/>
                          <a:latin typeface="Arial" panose="020B0604020202020204" pitchFamily="34" charset="0"/>
                          <a:ea typeface="等线" panose="02010600030101010101" pitchFamily="2" charset="-122"/>
                          <a:cs typeface="Arial" panose="020B0604020202020204" pitchFamily="34" charset="0"/>
                        </a:rPr>
                        <a:t>SA5  WID </a:t>
                      </a:r>
                    </a:p>
                  </a:txBody>
                  <a:tcPr marL="72000" marR="36000" marT="36000" marB="36000" anchor="ctr">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solidFill>
                      <a:schemeClr val="accent3"/>
                    </a:solidFill>
                  </a:tcPr>
                </a:tc>
                <a:tc>
                  <a:txBody>
                    <a:bodyPr/>
                    <a:lstStyle/>
                    <a:p>
                      <a:pPr algn="ctr" fontAlgn="t">
                        <a:spcAft>
                          <a:spcPts val="300"/>
                        </a:spcAft>
                      </a:pPr>
                      <a:r>
                        <a:rPr lang="en-US" sz="1050" b="1" i="0" u="none" strike="noStrike" dirty="0">
                          <a:solidFill>
                            <a:srgbClr val="000000"/>
                          </a:solidFill>
                          <a:effectLst/>
                          <a:latin typeface="Arial" panose="020B0604020202020204" pitchFamily="34" charset="0"/>
                          <a:ea typeface="等线" panose="02010600030101010101" pitchFamily="2" charset="-122"/>
                          <a:cs typeface="Arial" panose="020B0604020202020204" pitchFamily="34" charset="0"/>
                        </a:rPr>
                        <a:t>Status</a:t>
                      </a:r>
                      <a:r>
                        <a:rPr lang="en-US" sz="1050" b="1" i="0" u="none" strike="noStrike" baseline="0" dirty="0">
                          <a:solidFill>
                            <a:srgbClr val="000000"/>
                          </a:solidFill>
                          <a:effectLst/>
                          <a:latin typeface="Arial" panose="020B0604020202020204" pitchFamily="34" charset="0"/>
                          <a:ea typeface="等线" panose="02010600030101010101" pitchFamily="2" charset="-122"/>
                          <a:cs typeface="Arial" panose="020B0604020202020204" pitchFamily="34" charset="0"/>
                        </a:rPr>
                        <a:t> </a:t>
                      </a:r>
                      <a:endParaRPr lang="en-US" sz="1050" b="1" i="0" u="none" strike="noStrike" dirty="0">
                        <a:solidFill>
                          <a:srgbClr val="000000"/>
                        </a:solidFill>
                        <a:effectLst/>
                        <a:latin typeface="Arial" panose="020B0604020202020204" pitchFamily="34" charset="0"/>
                        <a:ea typeface="等线" panose="02010600030101010101" pitchFamily="2" charset="-122"/>
                        <a:cs typeface="Arial" panose="020B0604020202020204" pitchFamily="34" charset="0"/>
                      </a:endParaRPr>
                    </a:p>
                  </a:txBody>
                  <a:tcPr marL="72000" marR="36000" marT="36000" marB="36000" anchor="ctr">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solidFill>
                      <a:schemeClr val="accent3"/>
                    </a:solidFill>
                  </a:tcPr>
                </a:tc>
                <a:extLst>
                  <a:ext uri="{0D108BD9-81ED-4DB2-BD59-A6C34878D82A}">
                    <a16:rowId xmlns:a16="http://schemas.microsoft.com/office/drawing/2014/main" val="10000"/>
                  </a:ext>
                </a:extLst>
              </a:tr>
              <a:tr h="317457">
                <a:tc rowSpan="14">
                  <a:txBody>
                    <a:bodyPr/>
                    <a:lstStyle/>
                    <a:p>
                      <a:pPr algn="l" fontAlgn="t">
                        <a:spcAft>
                          <a:spcPts val="300"/>
                        </a:spcAft>
                      </a:pPr>
                      <a:r>
                        <a:rPr lang="en-US" altLang="zh-CN" sz="1050" b="0" i="0" u="none" strike="noStrike" dirty="0">
                          <a:solidFill>
                            <a:srgbClr val="000000"/>
                          </a:solidFill>
                          <a:effectLst/>
                          <a:latin typeface="Arial" panose="020B0604020202020204" pitchFamily="34" charset="0"/>
                          <a:ea typeface="等线" panose="02010600030101010101" pitchFamily="2" charset="-122"/>
                        </a:rPr>
                        <a:t>TS</a:t>
                      </a:r>
                      <a:r>
                        <a:rPr lang="en-US" altLang="zh-CN" sz="1050" b="0" i="0" u="none" strike="noStrike" baseline="0" dirty="0">
                          <a:solidFill>
                            <a:srgbClr val="000000"/>
                          </a:solidFill>
                          <a:effectLst/>
                          <a:latin typeface="Arial" panose="020B0604020202020204" pitchFamily="34" charset="0"/>
                          <a:ea typeface="等线" panose="02010600030101010101" pitchFamily="2" charset="-122"/>
                        </a:rPr>
                        <a:t> 22.261</a:t>
                      </a:r>
                    </a:p>
                    <a:p>
                      <a:pPr marL="0" marR="0" lvl="0" indent="0" algn="l" defTabSz="1219170" rtl="0" eaLnBrk="1" fontAlgn="t" latinLnBrk="0" hangingPunct="1">
                        <a:lnSpc>
                          <a:spcPct val="100000"/>
                        </a:lnSpc>
                        <a:spcBef>
                          <a:spcPts val="0"/>
                        </a:spcBef>
                        <a:spcAft>
                          <a:spcPts val="300"/>
                        </a:spcAft>
                        <a:buClrTx/>
                        <a:buSzTx/>
                        <a:buFontTx/>
                        <a:buNone/>
                        <a:tabLst/>
                        <a:defRPr/>
                      </a:pPr>
                      <a:r>
                        <a:rPr lang="en-GB" altLang="zh-CN" sz="1050" b="0" i="0" u="none" strike="noStrike" kern="1200" baseline="0" dirty="0">
                          <a:solidFill>
                            <a:srgbClr val="000000"/>
                          </a:solidFill>
                          <a:effectLst/>
                          <a:latin typeface="Arial" panose="020B0604020202020204" pitchFamily="34" charset="0"/>
                          <a:ea typeface="等线" panose="02010600030101010101" pitchFamily="2" charset="-122"/>
                          <a:cs typeface="+mn-cs"/>
                        </a:rPr>
                        <a:t>9.1 General</a:t>
                      </a:r>
                      <a:endParaRPr lang="en-US" altLang="zh-CN" sz="1050" b="0" i="0" u="none" strike="noStrike" dirty="0">
                        <a:solidFill>
                          <a:srgbClr val="000000"/>
                        </a:solidFill>
                        <a:effectLst/>
                        <a:latin typeface="Arial" panose="020B0604020202020204" pitchFamily="34" charset="0"/>
                        <a:ea typeface="等线" panose="02010600030101010101" pitchFamily="2" charset="-122"/>
                      </a:endParaRPr>
                    </a:p>
                  </a:txBody>
                  <a:tcPr marL="72000" marR="36000" marT="36000" marB="36000">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tcPr>
                </a:tc>
                <a:tc>
                  <a:txBody>
                    <a:bodyPr/>
                    <a:lstStyle/>
                    <a:p>
                      <a:pPr marL="0" marR="0" lvl="0" indent="0" algn="l" defTabSz="1219170" rtl="0" eaLnBrk="1" fontAlgn="t" latinLnBrk="0" hangingPunct="1">
                        <a:lnSpc>
                          <a:spcPct val="100000"/>
                        </a:lnSpc>
                        <a:spcBef>
                          <a:spcPts val="0"/>
                        </a:spcBef>
                        <a:spcAft>
                          <a:spcPts val="300"/>
                        </a:spcAft>
                        <a:buClrTx/>
                        <a:buSzTx/>
                        <a:buFontTx/>
                        <a:buNone/>
                        <a:tabLst/>
                        <a:defRPr/>
                      </a:pPr>
                      <a:r>
                        <a:rPr lang="en-GB" altLang="zh-CN" sz="1050" b="0" i="0" u="none" strike="noStrike" kern="1200" baseline="0" dirty="0">
                          <a:solidFill>
                            <a:srgbClr val="000000"/>
                          </a:solidFill>
                          <a:effectLst/>
                          <a:latin typeface="Arial" panose="020B0604020202020204" pitchFamily="34" charset="0"/>
                          <a:ea typeface="等线" panose="02010600030101010101" pitchFamily="2" charset="-122"/>
                          <a:cs typeface="+mn-cs"/>
                        </a:rPr>
                        <a:t>The 5G core network shall support collection of all charging information on either a network or a slice basis.</a:t>
                      </a:r>
                      <a:endParaRPr lang="en-US" altLang="zh-CN" sz="1050" b="0" i="0" u="none" strike="noStrike" kern="1200" baseline="0" dirty="0">
                        <a:solidFill>
                          <a:srgbClr val="000000"/>
                        </a:solidFill>
                        <a:effectLst/>
                        <a:latin typeface="Arial" panose="020B0604020202020204" pitchFamily="34" charset="0"/>
                        <a:ea typeface="等线" panose="02010600030101010101" pitchFamily="2" charset="-122"/>
                        <a:cs typeface="+mn-cs"/>
                      </a:endParaRPr>
                    </a:p>
                  </a:txBody>
                  <a:tcPr marL="72000" marR="36000" marT="36000" marB="36000">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tcPr>
                </a:tc>
                <a:tc>
                  <a:txBody>
                    <a:bodyPr/>
                    <a:lstStyle/>
                    <a:p>
                      <a:pPr algn="l" fontAlgn="t">
                        <a:spcAft>
                          <a:spcPts val="300"/>
                        </a:spcAft>
                      </a:pPr>
                      <a:r>
                        <a:rPr lang="en-US" sz="1050" b="0" i="0" u="none" strike="noStrike" dirty="0">
                          <a:solidFill>
                            <a:srgbClr val="000000"/>
                          </a:solidFill>
                          <a:effectLst/>
                          <a:latin typeface="Arial" panose="020B0604020202020204" pitchFamily="34" charset="0"/>
                          <a:ea typeface="等线" panose="02010600030101010101" pitchFamily="2" charset="-122"/>
                        </a:rPr>
                        <a:t>TS 32.255/32.256</a:t>
                      </a:r>
                    </a:p>
                  </a:txBody>
                  <a:tcPr marL="72000" marR="36000" marT="36000" marB="36000">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tcPr>
                </a:tc>
                <a:tc>
                  <a:txBody>
                    <a:bodyPr/>
                    <a:lstStyle/>
                    <a:p>
                      <a:pPr algn="l" fontAlgn="t">
                        <a:spcAft>
                          <a:spcPts val="300"/>
                        </a:spcAft>
                      </a:pPr>
                      <a:r>
                        <a:rPr lang="en-US" sz="1050" b="0" i="0" u="none" strike="noStrike" dirty="0">
                          <a:solidFill>
                            <a:srgbClr val="000000"/>
                          </a:solidFill>
                          <a:effectLst/>
                          <a:latin typeface="Arial" panose="020B0604020202020204" pitchFamily="34" charset="0"/>
                          <a:ea typeface="等线" panose="02010600030101010101" pitchFamily="2" charset="-122"/>
                        </a:rPr>
                        <a:t>Available </a:t>
                      </a:r>
                    </a:p>
                  </a:txBody>
                  <a:tcPr marL="72000" marR="36000" marT="36000" marB="36000">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tcPr>
                </a:tc>
                <a:extLst>
                  <a:ext uri="{0D108BD9-81ED-4DB2-BD59-A6C34878D82A}">
                    <a16:rowId xmlns:a16="http://schemas.microsoft.com/office/drawing/2014/main" val="10001"/>
                  </a:ext>
                </a:extLst>
              </a:tr>
              <a:tr h="194394">
                <a:tc vMerge="1">
                  <a:txBody>
                    <a:bodyPr/>
                    <a:lstStyle/>
                    <a:p>
                      <a:pPr algn="l" fontAlgn="t">
                        <a:spcAft>
                          <a:spcPts val="300"/>
                        </a:spcAft>
                      </a:pPr>
                      <a:endParaRPr lang="en-US" altLang="zh-CN" sz="1050" b="0" i="0" u="none" strike="noStrike" dirty="0">
                        <a:solidFill>
                          <a:srgbClr val="000000"/>
                        </a:solidFill>
                        <a:effectLst/>
                        <a:latin typeface="Arial" panose="020B0604020202020204" pitchFamily="34" charset="0"/>
                        <a:ea typeface="等线" panose="02010600030101010101" pitchFamily="2" charset="-122"/>
                      </a:endParaRPr>
                    </a:p>
                  </a:txBody>
                  <a:tcPr marL="72000" marR="36000" marT="36000" marB="36000">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tcPr>
                </a:tc>
                <a:tc>
                  <a:txBody>
                    <a:bodyPr/>
                    <a:lstStyle/>
                    <a:p>
                      <a:pPr marL="0" marR="0" lvl="0" indent="0" algn="l" defTabSz="1219170" rtl="0" eaLnBrk="1" fontAlgn="t" latinLnBrk="0" hangingPunct="1">
                        <a:lnSpc>
                          <a:spcPct val="100000"/>
                        </a:lnSpc>
                        <a:spcBef>
                          <a:spcPts val="0"/>
                        </a:spcBef>
                        <a:spcAft>
                          <a:spcPts val="300"/>
                        </a:spcAft>
                        <a:buClrTx/>
                        <a:buSzTx/>
                        <a:buFontTx/>
                        <a:buNone/>
                        <a:tabLst/>
                        <a:defRPr/>
                      </a:pPr>
                      <a:r>
                        <a:rPr lang="en-GB" altLang="zh-CN" sz="1050" b="0" i="0" u="none" strike="noStrike" kern="1200" baseline="0" dirty="0">
                          <a:solidFill>
                            <a:srgbClr val="000000"/>
                          </a:solidFill>
                          <a:effectLst/>
                          <a:latin typeface="Arial" panose="020B0604020202020204" pitchFamily="34" charset="0"/>
                          <a:ea typeface="等线" panose="02010600030101010101" pitchFamily="2" charset="-122"/>
                          <a:cs typeface="+mn-cs"/>
                        </a:rPr>
                        <a:t>The 5G core network shall support collection of charging information for alternative authentication mechanisms.</a:t>
                      </a:r>
                      <a:endParaRPr lang="en-US" altLang="zh-CN" sz="1050" b="0" i="0" u="none" strike="noStrike" kern="1200" baseline="0" dirty="0">
                        <a:solidFill>
                          <a:srgbClr val="000000"/>
                        </a:solidFill>
                        <a:effectLst/>
                        <a:latin typeface="Arial" panose="020B0604020202020204" pitchFamily="34" charset="0"/>
                        <a:ea typeface="等线" panose="02010600030101010101" pitchFamily="2" charset="-122"/>
                        <a:cs typeface="+mn-cs"/>
                      </a:endParaRPr>
                    </a:p>
                  </a:txBody>
                  <a:tcPr marL="72000" marR="36000" marT="36000" marB="36000">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tcPr>
                </a:tc>
                <a:tc>
                  <a:txBody>
                    <a:bodyPr/>
                    <a:lstStyle/>
                    <a:p>
                      <a:pPr algn="l" fontAlgn="t">
                        <a:spcAft>
                          <a:spcPts val="300"/>
                        </a:spcAft>
                      </a:pPr>
                      <a:r>
                        <a:rPr lang="en-US" sz="1050" b="0" i="0" u="none" strike="noStrike" dirty="0">
                          <a:solidFill>
                            <a:srgbClr val="000000"/>
                          </a:solidFill>
                          <a:effectLst/>
                          <a:latin typeface="Arial" panose="020B0604020202020204" pitchFamily="34" charset="0"/>
                          <a:ea typeface="等线" panose="02010600030101010101" pitchFamily="2" charset="-122"/>
                        </a:rPr>
                        <a:t>?</a:t>
                      </a:r>
                    </a:p>
                  </a:txBody>
                  <a:tcPr marL="72000" marR="36000" marT="36000" marB="36000">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tcPr>
                </a:tc>
                <a:tc>
                  <a:txBody>
                    <a:bodyPr/>
                    <a:lstStyle/>
                    <a:p>
                      <a:pPr algn="l" fontAlgn="t">
                        <a:spcAft>
                          <a:spcPts val="300"/>
                        </a:spcAft>
                      </a:pPr>
                      <a:endParaRPr lang="en-US" sz="1050" b="0" i="0" u="none" strike="noStrike">
                        <a:solidFill>
                          <a:srgbClr val="000000"/>
                        </a:solidFill>
                        <a:effectLst/>
                        <a:latin typeface="Arial" panose="020B0604020202020204" pitchFamily="34" charset="0"/>
                        <a:ea typeface="等线" panose="02010600030101010101" pitchFamily="2" charset="-122"/>
                      </a:endParaRPr>
                    </a:p>
                  </a:txBody>
                  <a:tcPr marL="72000" marR="36000" marT="36000" marB="36000">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tcPr>
                </a:tc>
                <a:extLst>
                  <a:ext uri="{0D108BD9-81ED-4DB2-BD59-A6C34878D82A}">
                    <a16:rowId xmlns:a16="http://schemas.microsoft.com/office/drawing/2014/main" val="10002"/>
                  </a:ext>
                </a:extLst>
              </a:tr>
              <a:tr h="289338">
                <a:tc vMerge="1">
                  <a:txBody>
                    <a:bodyPr/>
                    <a:lstStyle/>
                    <a:p>
                      <a:pPr algn="l" fontAlgn="t">
                        <a:spcAft>
                          <a:spcPts val="300"/>
                        </a:spcAft>
                      </a:pPr>
                      <a:endParaRPr lang="en-US" altLang="zh-CN" sz="1050" b="0" i="0" u="none" strike="noStrike" dirty="0">
                        <a:solidFill>
                          <a:srgbClr val="000000"/>
                        </a:solidFill>
                        <a:effectLst/>
                        <a:latin typeface="Arial" panose="020B0604020202020204" pitchFamily="34" charset="0"/>
                        <a:ea typeface="等线" panose="02010600030101010101" pitchFamily="2" charset="-122"/>
                      </a:endParaRPr>
                    </a:p>
                  </a:txBody>
                  <a:tcPr marL="72000" marR="36000" marT="36000" marB="36000">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tcPr>
                </a:tc>
                <a:tc>
                  <a:txBody>
                    <a:bodyPr/>
                    <a:lstStyle/>
                    <a:p>
                      <a:pPr hangingPunct="0"/>
                      <a:r>
                        <a:rPr lang="en-GB" altLang="zh-CN" sz="1050" b="0" i="0" u="none" strike="noStrike" kern="1200" baseline="0" dirty="0">
                          <a:solidFill>
                            <a:srgbClr val="000000"/>
                          </a:solidFill>
                          <a:effectLst/>
                          <a:latin typeface="Arial" panose="020B0604020202020204" pitchFamily="34" charset="0"/>
                          <a:ea typeface="等线" panose="02010600030101010101" pitchFamily="2" charset="-122"/>
                          <a:cs typeface="+mn-cs"/>
                        </a:rPr>
                        <a:t>The 5G core network shall support collection of charging information associated with each serving MNO when multi-network connectivity is used under the control of the home operator.</a:t>
                      </a:r>
                      <a:endParaRPr lang="zh-CN" altLang="zh-CN" sz="1050" b="0" i="0" u="none" strike="noStrike" kern="1200" baseline="0" dirty="0">
                        <a:solidFill>
                          <a:srgbClr val="000000"/>
                        </a:solidFill>
                        <a:effectLst/>
                        <a:latin typeface="Arial" panose="020B0604020202020204" pitchFamily="34" charset="0"/>
                        <a:ea typeface="等线" panose="02010600030101010101" pitchFamily="2" charset="-122"/>
                        <a:cs typeface="+mn-cs"/>
                      </a:endParaRPr>
                    </a:p>
                  </a:txBody>
                  <a:tcPr marL="72000" marR="36000" marT="36000" marB="36000">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tcPr>
                </a:tc>
                <a:tc>
                  <a:txBody>
                    <a:bodyPr/>
                    <a:lstStyle/>
                    <a:p>
                      <a:pPr algn="l" fontAlgn="t">
                        <a:spcAft>
                          <a:spcPts val="300"/>
                        </a:spcAft>
                      </a:pPr>
                      <a:r>
                        <a:rPr lang="en-US" sz="1050" b="0" i="0" u="none" strike="noStrike" dirty="0">
                          <a:solidFill>
                            <a:srgbClr val="000000"/>
                          </a:solidFill>
                          <a:effectLst/>
                          <a:latin typeface="Arial" panose="020B0604020202020204" pitchFamily="34" charset="0"/>
                          <a:ea typeface="等线" panose="02010600030101010101" pitchFamily="2" charset="-122"/>
                        </a:rPr>
                        <a:t>Network</a:t>
                      </a:r>
                      <a:r>
                        <a:rPr lang="en-US" sz="1050" b="0" i="0" u="none" strike="noStrike" baseline="0" dirty="0">
                          <a:solidFill>
                            <a:srgbClr val="000000"/>
                          </a:solidFill>
                          <a:effectLst/>
                          <a:latin typeface="Arial" panose="020B0604020202020204" pitchFamily="34" charset="0"/>
                          <a:ea typeface="等线" panose="02010600030101010101" pitchFamily="2" charset="-122"/>
                        </a:rPr>
                        <a:t> sharing?</a:t>
                      </a:r>
                      <a:endParaRPr lang="en-US" sz="1050" b="0" i="0" u="none" strike="noStrike" dirty="0">
                        <a:solidFill>
                          <a:srgbClr val="000000"/>
                        </a:solidFill>
                        <a:effectLst/>
                        <a:latin typeface="Arial" panose="020B0604020202020204" pitchFamily="34" charset="0"/>
                        <a:ea typeface="等线" panose="02010600030101010101" pitchFamily="2" charset="-122"/>
                      </a:endParaRPr>
                    </a:p>
                  </a:txBody>
                  <a:tcPr marL="72000" marR="36000" marT="36000" marB="36000">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tcPr>
                </a:tc>
                <a:tc>
                  <a:txBody>
                    <a:bodyPr/>
                    <a:lstStyle/>
                    <a:p>
                      <a:pPr algn="l" fontAlgn="t">
                        <a:spcAft>
                          <a:spcPts val="300"/>
                        </a:spcAft>
                      </a:pPr>
                      <a:r>
                        <a:rPr lang="en-US" altLang="zh-CN" sz="1050" b="0" i="0" u="none" strike="noStrike" dirty="0">
                          <a:solidFill>
                            <a:srgbClr val="000000"/>
                          </a:solidFill>
                          <a:effectLst/>
                          <a:latin typeface="Arial" panose="020B0604020202020204" pitchFamily="34" charset="0"/>
                          <a:ea typeface="等线" panose="02010600030101010101" pitchFamily="2" charset="-122"/>
                        </a:rPr>
                        <a:t>Available </a:t>
                      </a:r>
                    </a:p>
                  </a:txBody>
                  <a:tcPr marL="72000" marR="36000" marT="36000" marB="36000">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tcPr>
                </a:tc>
                <a:extLst>
                  <a:ext uri="{0D108BD9-81ED-4DB2-BD59-A6C34878D82A}">
                    <a16:rowId xmlns:a16="http://schemas.microsoft.com/office/drawing/2014/main" val="10003"/>
                  </a:ext>
                </a:extLst>
              </a:tr>
              <a:tr h="171238">
                <a:tc vMerge="1">
                  <a:txBody>
                    <a:bodyPr/>
                    <a:lstStyle/>
                    <a:p>
                      <a:pPr algn="l" fontAlgn="t">
                        <a:spcAft>
                          <a:spcPts val="300"/>
                        </a:spcAft>
                      </a:pPr>
                      <a:endParaRPr lang="en-US" altLang="zh-CN" sz="1050" b="0" i="0" u="none" strike="noStrike" dirty="0">
                        <a:solidFill>
                          <a:srgbClr val="000000"/>
                        </a:solidFill>
                        <a:effectLst/>
                        <a:latin typeface="Arial" panose="020B0604020202020204" pitchFamily="34" charset="0"/>
                        <a:ea typeface="等线" panose="02010600030101010101" pitchFamily="2" charset="-122"/>
                      </a:endParaRPr>
                    </a:p>
                  </a:txBody>
                  <a:tcPr marL="72000" marR="36000" marT="36000" marB="36000">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tcPr>
                </a:tc>
                <a:tc>
                  <a:txBody>
                    <a:bodyPr/>
                    <a:lstStyle/>
                    <a:p>
                      <a:pPr marL="0" marR="0" lvl="0" indent="0" algn="l" defTabSz="1219170" rtl="0" eaLnBrk="1" fontAlgn="t" latinLnBrk="0" hangingPunct="1">
                        <a:lnSpc>
                          <a:spcPct val="100000"/>
                        </a:lnSpc>
                        <a:spcBef>
                          <a:spcPts val="0"/>
                        </a:spcBef>
                        <a:spcAft>
                          <a:spcPts val="300"/>
                        </a:spcAft>
                        <a:buClrTx/>
                        <a:buSzTx/>
                        <a:buFontTx/>
                        <a:buNone/>
                        <a:tabLst/>
                        <a:defRPr/>
                      </a:pPr>
                      <a:r>
                        <a:rPr lang="en-GB" altLang="zh-CN" sz="1050" b="0" i="0" u="none" strike="noStrike" kern="1200" baseline="0" dirty="0">
                          <a:solidFill>
                            <a:srgbClr val="000000"/>
                          </a:solidFill>
                          <a:effectLst/>
                          <a:latin typeface="Arial" panose="020B0604020202020204" pitchFamily="34" charset="0"/>
                          <a:ea typeface="等线" panose="02010600030101010101" pitchFamily="2" charset="-122"/>
                          <a:cs typeface="+mn-cs"/>
                        </a:rPr>
                        <a:t>The 5G core network shall support charging for services/applications in an operator’s Service Hosting Environment.</a:t>
                      </a:r>
                      <a:endParaRPr lang="zh-CN" altLang="zh-CN" sz="1050" b="0" i="0" u="none" strike="noStrike" kern="1200" baseline="0" dirty="0">
                        <a:solidFill>
                          <a:srgbClr val="000000"/>
                        </a:solidFill>
                        <a:effectLst/>
                        <a:latin typeface="Arial" panose="020B0604020202020204" pitchFamily="34" charset="0"/>
                        <a:ea typeface="等线" panose="02010600030101010101" pitchFamily="2" charset="-122"/>
                        <a:cs typeface="+mn-cs"/>
                      </a:endParaRPr>
                    </a:p>
                  </a:txBody>
                  <a:tcPr marL="72000" marR="36000" marT="36000" marB="36000">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tcPr>
                </a:tc>
                <a:tc>
                  <a:txBody>
                    <a:bodyPr/>
                    <a:lstStyle/>
                    <a:p>
                      <a:pPr algn="l" fontAlgn="t">
                        <a:spcAft>
                          <a:spcPts val="300"/>
                        </a:spcAft>
                      </a:pPr>
                      <a:r>
                        <a:rPr lang="en-US" sz="1050" b="0" i="0" u="none" strike="noStrike" dirty="0">
                          <a:solidFill>
                            <a:srgbClr val="000000"/>
                          </a:solidFill>
                          <a:effectLst/>
                          <a:latin typeface="Arial" panose="020B0604020202020204" pitchFamily="34" charset="0"/>
                          <a:ea typeface="等线" panose="02010600030101010101" pitchFamily="2" charset="-122"/>
                        </a:rPr>
                        <a:t>?</a:t>
                      </a:r>
                    </a:p>
                  </a:txBody>
                  <a:tcPr marL="72000" marR="36000" marT="36000" marB="36000">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tcPr>
                </a:tc>
                <a:tc>
                  <a:txBody>
                    <a:bodyPr/>
                    <a:lstStyle/>
                    <a:p>
                      <a:pPr algn="l" fontAlgn="t">
                        <a:spcAft>
                          <a:spcPts val="300"/>
                        </a:spcAft>
                      </a:pPr>
                      <a:endParaRPr lang="en-US" sz="1050" b="0" i="0" u="none" strike="noStrike" dirty="0">
                        <a:solidFill>
                          <a:srgbClr val="000000"/>
                        </a:solidFill>
                        <a:effectLst/>
                        <a:latin typeface="Arial" panose="020B0604020202020204" pitchFamily="34" charset="0"/>
                        <a:ea typeface="等线" panose="02010600030101010101" pitchFamily="2" charset="-122"/>
                      </a:endParaRPr>
                    </a:p>
                  </a:txBody>
                  <a:tcPr marL="72000" marR="36000" marT="36000" marB="36000">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tcPr>
                </a:tc>
                <a:extLst>
                  <a:ext uri="{0D108BD9-81ED-4DB2-BD59-A6C34878D82A}">
                    <a16:rowId xmlns:a16="http://schemas.microsoft.com/office/drawing/2014/main" val="10004"/>
                  </a:ext>
                </a:extLst>
              </a:tr>
              <a:tr h="171238">
                <a:tc vMerge="1">
                  <a:txBody>
                    <a:bodyPr/>
                    <a:lstStyle/>
                    <a:p>
                      <a:pPr algn="l" fontAlgn="t">
                        <a:spcAft>
                          <a:spcPts val="300"/>
                        </a:spcAft>
                      </a:pPr>
                      <a:endParaRPr lang="en-US" altLang="zh-CN" sz="1050" b="0" i="0" u="none" strike="noStrike" dirty="0">
                        <a:solidFill>
                          <a:srgbClr val="000000"/>
                        </a:solidFill>
                        <a:effectLst/>
                        <a:latin typeface="Arial" panose="020B0604020202020204" pitchFamily="34" charset="0"/>
                        <a:ea typeface="等线" panose="02010600030101010101" pitchFamily="2" charset="-122"/>
                      </a:endParaRPr>
                    </a:p>
                  </a:txBody>
                  <a:tcPr marL="72000" marR="36000" marT="36000" marB="36000">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tcPr>
                </a:tc>
                <a:tc>
                  <a:txBody>
                    <a:bodyPr/>
                    <a:lstStyle/>
                    <a:p>
                      <a:pPr marL="0" marR="0" lvl="0" indent="0" algn="l" defTabSz="1219170" rtl="0" eaLnBrk="1" fontAlgn="t" latinLnBrk="0" hangingPunct="1">
                        <a:lnSpc>
                          <a:spcPct val="100000"/>
                        </a:lnSpc>
                        <a:spcBef>
                          <a:spcPts val="0"/>
                        </a:spcBef>
                        <a:spcAft>
                          <a:spcPts val="300"/>
                        </a:spcAft>
                        <a:buClrTx/>
                        <a:buSzTx/>
                        <a:buFontTx/>
                        <a:buNone/>
                        <a:tabLst/>
                        <a:defRPr/>
                      </a:pPr>
                      <a:r>
                        <a:rPr lang="en-GB" altLang="zh-CN" sz="1050" b="0" i="0" u="none" strike="noStrike" kern="1200" baseline="0" dirty="0">
                          <a:solidFill>
                            <a:srgbClr val="000000"/>
                          </a:solidFill>
                          <a:effectLst/>
                          <a:latin typeface="Arial" panose="020B0604020202020204" pitchFamily="34" charset="0"/>
                          <a:ea typeface="等线" panose="02010600030101010101" pitchFamily="2" charset="-122"/>
                          <a:cs typeface="+mn-cs"/>
                        </a:rPr>
                        <a:t>The 5G core network shall support charging for content delivered from a content caching application.</a:t>
                      </a:r>
                      <a:endParaRPr lang="zh-CN" altLang="zh-CN" sz="1050" b="0" i="0" u="none" strike="noStrike" kern="1200" baseline="0" dirty="0">
                        <a:solidFill>
                          <a:srgbClr val="000000"/>
                        </a:solidFill>
                        <a:effectLst/>
                        <a:latin typeface="Arial" panose="020B0604020202020204" pitchFamily="34" charset="0"/>
                        <a:ea typeface="等线" panose="02010600030101010101" pitchFamily="2" charset="-122"/>
                        <a:cs typeface="+mn-cs"/>
                      </a:endParaRPr>
                    </a:p>
                  </a:txBody>
                  <a:tcPr marL="72000" marR="36000" marT="36000" marB="36000">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tcPr>
                </a:tc>
                <a:tc>
                  <a:txBody>
                    <a:bodyPr/>
                    <a:lstStyle/>
                    <a:p>
                      <a:pPr algn="l" fontAlgn="t">
                        <a:spcAft>
                          <a:spcPts val="300"/>
                        </a:spcAft>
                      </a:pPr>
                      <a:r>
                        <a:rPr lang="en-US" sz="1050" b="0" i="0" u="none" strike="noStrike" dirty="0">
                          <a:solidFill>
                            <a:srgbClr val="000000"/>
                          </a:solidFill>
                          <a:effectLst/>
                          <a:latin typeface="Arial" panose="020B0604020202020204" pitchFamily="34" charset="0"/>
                          <a:ea typeface="等线" panose="02010600030101010101" pitchFamily="2" charset="-122"/>
                        </a:rPr>
                        <a:t>?</a:t>
                      </a:r>
                    </a:p>
                  </a:txBody>
                  <a:tcPr marL="72000" marR="36000" marT="36000" marB="36000">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tcPr>
                </a:tc>
                <a:tc>
                  <a:txBody>
                    <a:bodyPr/>
                    <a:lstStyle/>
                    <a:p>
                      <a:pPr algn="l" fontAlgn="t">
                        <a:spcAft>
                          <a:spcPts val="300"/>
                        </a:spcAft>
                      </a:pPr>
                      <a:endParaRPr lang="en-US" sz="1050" b="0" i="0" u="none" strike="noStrike" dirty="0">
                        <a:solidFill>
                          <a:srgbClr val="000000"/>
                        </a:solidFill>
                        <a:effectLst/>
                        <a:latin typeface="Arial" panose="020B0604020202020204" pitchFamily="34" charset="0"/>
                        <a:ea typeface="等线" panose="02010600030101010101" pitchFamily="2" charset="-122"/>
                      </a:endParaRPr>
                    </a:p>
                  </a:txBody>
                  <a:tcPr marL="72000" marR="36000" marT="36000" marB="36000">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tcPr>
                </a:tc>
                <a:extLst>
                  <a:ext uri="{0D108BD9-81ED-4DB2-BD59-A6C34878D82A}">
                    <a16:rowId xmlns:a16="http://schemas.microsoft.com/office/drawing/2014/main" val="10005"/>
                  </a:ext>
                </a:extLst>
              </a:tr>
              <a:tr h="289338">
                <a:tc vMerge="1">
                  <a:txBody>
                    <a:bodyPr/>
                    <a:lstStyle/>
                    <a:p>
                      <a:pPr algn="l" fontAlgn="t">
                        <a:spcAft>
                          <a:spcPts val="300"/>
                        </a:spcAft>
                      </a:pPr>
                      <a:endParaRPr lang="en-US" altLang="zh-CN" sz="1050" b="0" i="0" u="none" strike="noStrike" dirty="0">
                        <a:solidFill>
                          <a:srgbClr val="000000"/>
                        </a:solidFill>
                        <a:effectLst/>
                        <a:latin typeface="Arial" panose="020B0604020202020204" pitchFamily="34" charset="0"/>
                        <a:ea typeface="等线" panose="02010600030101010101" pitchFamily="2" charset="-122"/>
                      </a:endParaRPr>
                    </a:p>
                  </a:txBody>
                  <a:tcPr marL="72000" marR="36000" marT="36000" marB="36000">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tcPr>
                </a:tc>
                <a:tc>
                  <a:txBody>
                    <a:bodyPr/>
                    <a:lstStyle/>
                    <a:p>
                      <a:pPr hangingPunct="0"/>
                      <a:r>
                        <a:rPr lang="en-GB" altLang="zh-CN" sz="1050" b="0" i="0" u="none" strike="noStrike" kern="1200" baseline="0" dirty="0">
                          <a:solidFill>
                            <a:srgbClr val="000000"/>
                          </a:solidFill>
                          <a:effectLst/>
                          <a:latin typeface="Arial" panose="020B0604020202020204" pitchFamily="34" charset="0"/>
                          <a:ea typeface="等线" panose="02010600030101010101" pitchFamily="2" charset="-122"/>
                          <a:cs typeface="+mn-cs"/>
                        </a:rPr>
                        <a:t>The 5G core network shall support collection of charging information based on the access type (e.g. 3GPP, non-3GPP, satellite access).</a:t>
                      </a:r>
                      <a:endParaRPr lang="zh-CN" altLang="zh-CN" sz="1050" b="0" i="0" u="none" strike="noStrike" kern="1200" baseline="0" dirty="0">
                        <a:solidFill>
                          <a:srgbClr val="000000"/>
                        </a:solidFill>
                        <a:effectLst/>
                        <a:latin typeface="Arial" panose="020B0604020202020204" pitchFamily="34" charset="0"/>
                        <a:ea typeface="等线" panose="02010600030101010101" pitchFamily="2" charset="-122"/>
                        <a:cs typeface="+mn-cs"/>
                      </a:endParaRPr>
                    </a:p>
                  </a:txBody>
                  <a:tcPr marL="72000" marR="36000" marT="36000" marB="36000">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tcPr>
                </a:tc>
                <a:tc>
                  <a:txBody>
                    <a:bodyPr/>
                    <a:lstStyle/>
                    <a:p>
                      <a:pPr algn="l" fontAlgn="t">
                        <a:spcAft>
                          <a:spcPts val="300"/>
                        </a:spcAft>
                      </a:pPr>
                      <a:r>
                        <a:rPr lang="en-US" sz="1050" b="0" i="0" u="none" strike="noStrike" dirty="0">
                          <a:solidFill>
                            <a:srgbClr val="000000"/>
                          </a:solidFill>
                          <a:effectLst/>
                          <a:latin typeface="Arial" panose="020B0604020202020204" pitchFamily="34" charset="0"/>
                          <a:ea typeface="等线" panose="02010600030101010101" pitchFamily="2" charset="-122"/>
                        </a:rPr>
                        <a:t>TS 32.255/32.256</a:t>
                      </a:r>
                    </a:p>
                  </a:txBody>
                  <a:tcPr marL="72000" marR="36000" marT="36000" marB="36000">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tcPr>
                </a:tc>
                <a:tc>
                  <a:txBody>
                    <a:bodyPr/>
                    <a:lstStyle/>
                    <a:p>
                      <a:pPr marL="0" marR="0" lvl="0" indent="0" algn="l" defTabSz="1219170" rtl="0" eaLnBrk="1" fontAlgn="t" latinLnBrk="0" hangingPunct="1">
                        <a:lnSpc>
                          <a:spcPct val="100000"/>
                        </a:lnSpc>
                        <a:spcBef>
                          <a:spcPts val="0"/>
                        </a:spcBef>
                        <a:spcAft>
                          <a:spcPts val="300"/>
                        </a:spcAft>
                        <a:buClrTx/>
                        <a:buSzTx/>
                        <a:buFontTx/>
                        <a:buNone/>
                        <a:tabLst/>
                        <a:defRPr/>
                      </a:pPr>
                      <a:r>
                        <a:rPr kumimoji="0" lang="en-US" altLang="zh-CN" sz="1050" b="0" i="0" u="none" strike="noStrike" kern="1200" cap="none" spc="0" normalizeH="0" baseline="0" noProof="0">
                          <a:ln>
                            <a:noFill/>
                          </a:ln>
                          <a:solidFill>
                            <a:srgbClr val="000000"/>
                          </a:solidFill>
                          <a:effectLst/>
                          <a:uLnTx/>
                          <a:uFillTx/>
                          <a:latin typeface="Arial" panose="020B0604020202020204" pitchFamily="34" charset="0"/>
                          <a:ea typeface="等线" panose="02010600030101010101" pitchFamily="2" charset="-122"/>
                          <a:cs typeface="+mn-cs"/>
                        </a:rPr>
                        <a:t>Available </a:t>
                      </a:r>
                      <a:endParaRPr kumimoji="0" lang="en-US" altLang="zh-CN" sz="1050" b="0" i="0" u="none" strike="noStrike" kern="1200" cap="none" spc="0" normalizeH="0" baseline="0" noProof="0" dirty="0">
                        <a:ln>
                          <a:noFill/>
                        </a:ln>
                        <a:solidFill>
                          <a:srgbClr val="000000"/>
                        </a:solidFill>
                        <a:effectLst/>
                        <a:uLnTx/>
                        <a:uFillTx/>
                        <a:latin typeface="Arial" panose="020B0604020202020204" pitchFamily="34" charset="0"/>
                        <a:ea typeface="等线" panose="02010600030101010101" pitchFamily="2" charset="-122"/>
                        <a:cs typeface="+mn-cs"/>
                      </a:endParaRPr>
                    </a:p>
                  </a:txBody>
                  <a:tcPr marL="72000" marR="36000" marT="36000" marB="36000">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tcPr>
                </a:tc>
                <a:extLst>
                  <a:ext uri="{0D108BD9-81ED-4DB2-BD59-A6C34878D82A}">
                    <a16:rowId xmlns:a16="http://schemas.microsoft.com/office/drawing/2014/main" val="10006"/>
                  </a:ext>
                </a:extLst>
              </a:tr>
              <a:tr h="171238">
                <a:tc vMerge="1">
                  <a:txBody>
                    <a:bodyPr/>
                    <a:lstStyle/>
                    <a:p>
                      <a:pPr algn="l" fontAlgn="t">
                        <a:spcAft>
                          <a:spcPts val="300"/>
                        </a:spcAft>
                      </a:pPr>
                      <a:endParaRPr lang="en-US" altLang="zh-CN" sz="1050" b="0" i="0" u="none" strike="noStrike" dirty="0">
                        <a:solidFill>
                          <a:srgbClr val="000000"/>
                        </a:solidFill>
                        <a:effectLst/>
                        <a:latin typeface="Arial" panose="020B0604020202020204" pitchFamily="34" charset="0"/>
                        <a:ea typeface="等线" panose="02010600030101010101" pitchFamily="2" charset="-122"/>
                      </a:endParaRPr>
                    </a:p>
                  </a:txBody>
                  <a:tcPr marL="72000" marR="36000" marT="36000" marB="36000">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tcPr>
                </a:tc>
                <a:tc>
                  <a:txBody>
                    <a:bodyPr/>
                    <a:lstStyle/>
                    <a:p>
                      <a:pPr hangingPunct="0"/>
                      <a:r>
                        <a:rPr lang="en-GB" altLang="zh-CN" sz="1050" b="0" i="0" u="none" strike="noStrike" kern="1200" baseline="0" dirty="0">
                          <a:solidFill>
                            <a:srgbClr val="000000"/>
                          </a:solidFill>
                          <a:effectLst/>
                          <a:latin typeface="Arial" panose="020B0604020202020204" pitchFamily="34" charset="0"/>
                          <a:ea typeface="等线" panose="02010600030101010101" pitchFamily="2" charset="-122"/>
                          <a:cs typeface="+mn-cs"/>
                        </a:rPr>
                        <a:t>The 5G core network shall support collection of charging information based on the slice that the UE accesses.</a:t>
                      </a:r>
                      <a:endParaRPr lang="zh-CN" altLang="zh-CN" sz="1050" b="0" i="0" u="none" strike="noStrike" kern="1200" baseline="0" dirty="0">
                        <a:solidFill>
                          <a:srgbClr val="000000"/>
                        </a:solidFill>
                        <a:effectLst/>
                        <a:latin typeface="Arial" panose="020B0604020202020204" pitchFamily="34" charset="0"/>
                        <a:ea typeface="等线" panose="02010600030101010101" pitchFamily="2" charset="-122"/>
                        <a:cs typeface="+mn-cs"/>
                      </a:endParaRPr>
                    </a:p>
                  </a:txBody>
                  <a:tcPr marL="72000" marR="36000" marT="36000" marB="36000">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tcPr>
                </a:tc>
                <a:tc>
                  <a:txBody>
                    <a:bodyPr/>
                    <a:lstStyle/>
                    <a:p>
                      <a:pPr algn="l" fontAlgn="t">
                        <a:spcAft>
                          <a:spcPts val="300"/>
                        </a:spcAft>
                      </a:pPr>
                      <a:r>
                        <a:rPr lang="en-US" sz="1050" b="0" i="0" u="none" strike="noStrike" dirty="0">
                          <a:solidFill>
                            <a:srgbClr val="000000"/>
                          </a:solidFill>
                          <a:effectLst/>
                          <a:latin typeface="Arial" panose="020B0604020202020204" pitchFamily="34" charset="0"/>
                          <a:ea typeface="等线" panose="02010600030101010101" pitchFamily="2" charset="-122"/>
                        </a:rPr>
                        <a:t>TS 32.255/32.256</a:t>
                      </a:r>
                    </a:p>
                  </a:txBody>
                  <a:tcPr marL="72000" marR="36000" marT="36000" marB="36000">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tcPr>
                </a:tc>
                <a:tc>
                  <a:txBody>
                    <a:bodyPr/>
                    <a:lstStyle/>
                    <a:p>
                      <a:pPr marL="0" marR="0" lvl="0" indent="0" algn="l" defTabSz="1219170" rtl="0" eaLnBrk="1" fontAlgn="t" latinLnBrk="0" hangingPunct="1">
                        <a:lnSpc>
                          <a:spcPct val="100000"/>
                        </a:lnSpc>
                        <a:spcBef>
                          <a:spcPts val="0"/>
                        </a:spcBef>
                        <a:spcAft>
                          <a:spcPts val="300"/>
                        </a:spcAft>
                        <a:buClrTx/>
                        <a:buSzTx/>
                        <a:buFontTx/>
                        <a:buNone/>
                        <a:tabLst/>
                        <a:defRPr/>
                      </a:pPr>
                      <a:r>
                        <a:rPr kumimoji="0" lang="en-US" altLang="zh-CN" sz="1050" b="0" i="0" u="none" strike="noStrike" kern="1200" cap="none" spc="0" normalizeH="0" baseline="0" noProof="0" dirty="0">
                          <a:ln>
                            <a:noFill/>
                          </a:ln>
                          <a:solidFill>
                            <a:srgbClr val="000000"/>
                          </a:solidFill>
                          <a:effectLst/>
                          <a:uLnTx/>
                          <a:uFillTx/>
                          <a:latin typeface="Arial" panose="020B0604020202020204" pitchFamily="34" charset="0"/>
                          <a:ea typeface="等线" panose="02010600030101010101" pitchFamily="2" charset="-122"/>
                          <a:cs typeface="+mn-cs"/>
                        </a:rPr>
                        <a:t>Available </a:t>
                      </a:r>
                    </a:p>
                  </a:txBody>
                  <a:tcPr marL="72000" marR="36000" marT="36000" marB="36000">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tcPr>
                </a:tc>
                <a:extLst>
                  <a:ext uri="{0D108BD9-81ED-4DB2-BD59-A6C34878D82A}">
                    <a16:rowId xmlns:a16="http://schemas.microsoft.com/office/drawing/2014/main" val="10007"/>
                  </a:ext>
                </a:extLst>
              </a:tr>
              <a:tr h="289338">
                <a:tc vMerge="1">
                  <a:txBody>
                    <a:bodyPr/>
                    <a:lstStyle/>
                    <a:p>
                      <a:pPr algn="l" fontAlgn="t">
                        <a:spcAft>
                          <a:spcPts val="300"/>
                        </a:spcAft>
                      </a:pPr>
                      <a:endParaRPr lang="en-US" altLang="zh-CN" sz="1050" b="0" i="0" u="none" strike="noStrike" dirty="0">
                        <a:solidFill>
                          <a:srgbClr val="000000"/>
                        </a:solidFill>
                        <a:effectLst/>
                        <a:latin typeface="Arial" panose="020B0604020202020204" pitchFamily="34" charset="0"/>
                        <a:ea typeface="等线" panose="02010600030101010101" pitchFamily="2" charset="-122"/>
                      </a:endParaRPr>
                    </a:p>
                  </a:txBody>
                  <a:tcPr marL="72000" marR="36000" marT="36000" marB="36000">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tcPr>
                </a:tc>
                <a:tc>
                  <a:txBody>
                    <a:bodyPr/>
                    <a:lstStyle/>
                    <a:p>
                      <a:pPr marL="0" marR="0" lvl="0" indent="0" algn="l" defTabSz="1219170" rtl="0" eaLnBrk="1" fontAlgn="t" latinLnBrk="0" hangingPunct="1">
                        <a:lnSpc>
                          <a:spcPct val="100000"/>
                        </a:lnSpc>
                        <a:spcBef>
                          <a:spcPts val="0"/>
                        </a:spcBef>
                        <a:spcAft>
                          <a:spcPts val="300"/>
                        </a:spcAft>
                        <a:buClrTx/>
                        <a:buSzTx/>
                        <a:buFontTx/>
                        <a:buNone/>
                        <a:tabLst/>
                        <a:defRPr/>
                      </a:pPr>
                      <a:r>
                        <a:rPr lang="en-US" altLang="zh-CN" sz="1050" b="0" i="0" u="none" strike="noStrike" kern="1200" baseline="0" dirty="0">
                          <a:solidFill>
                            <a:srgbClr val="000000"/>
                          </a:solidFill>
                          <a:effectLst/>
                          <a:latin typeface="Arial" panose="020B0604020202020204" pitchFamily="34" charset="0"/>
                          <a:ea typeface="等线" panose="02010600030101010101" pitchFamily="2" charset="-122"/>
                          <a:cs typeface="+mn-cs"/>
                        </a:rPr>
                        <a:t>T</a:t>
                      </a:r>
                      <a:r>
                        <a:rPr lang="en-GB" altLang="zh-CN" sz="1050" b="0" i="0" u="none" strike="noStrike" kern="1200" baseline="0" dirty="0">
                          <a:solidFill>
                            <a:srgbClr val="000000"/>
                          </a:solidFill>
                          <a:effectLst/>
                          <a:latin typeface="Arial" panose="020B0604020202020204" pitchFamily="34" charset="0"/>
                          <a:ea typeface="等线" panose="02010600030101010101" pitchFamily="2" charset="-122"/>
                          <a:cs typeface="+mn-cs"/>
                        </a:rPr>
                        <a:t>he 5G system shall be able to generate charging information regarding the used radio resources e.g. used frequency bands.</a:t>
                      </a:r>
                      <a:endParaRPr lang="zh-CN" altLang="zh-CN" sz="1050" b="0" i="0" u="none" strike="noStrike" kern="1200" dirty="0">
                        <a:solidFill>
                          <a:srgbClr val="000000"/>
                        </a:solidFill>
                        <a:effectLst/>
                        <a:latin typeface="Arial" panose="020B0604020202020204" pitchFamily="34" charset="0"/>
                        <a:ea typeface="等线" panose="02010600030101010101" pitchFamily="2" charset="-122"/>
                        <a:cs typeface="+mn-cs"/>
                      </a:endParaRPr>
                    </a:p>
                  </a:txBody>
                  <a:tcPr marL="72000" marR="36000" marT="36000" marB="36000">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tcPr>
                </a:tc>
                <a:tc>
                  <a:txBody>
                    <a:bodyPr/>
                    <a:lstStyle/>
                    <a:p>
                      <a:pPr algn="l" fontAlgn="t">
                        <a:spcAft>
                          <a:spcPts val="300"/>
                        </a:spcAft>
                      </a:pPr>
                      <a:r>
                        <a:rPr lang="en-US" sz="1050" b="0" i="0" u="none" strike="noStrike" dirty="0">
                          <a:solidFill>
                            <a:srgbClr val="000000"/>
                          </a:solidFill>
                          <a:effectLst/>
                          <a:latin typeface="Arial" panose="020B0604020202020204" pitchFamily="34" charset="0"/>
                          <a:ea typeface="等线" panose="02010600030101010101" pitchFamily="2" charset="-122"/>
                        </a:rPr>
                        <a:t>No</a:t>
                      </a:r>
                    </a:p>
                  </a:txBody>
                  <a:tcPr marL="72000" marR="36000" marT="36000" marB="36000">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tcPr>
                </a:tc>
                <a:tc>
                  <a:txBody>
                    <a:bodyPr/>
                    <a:lstStyle/>
                    <a:p>
                      <a:pPr algn="l" fontAlgn="t">
                        <a:spcAft>
                          <a:spcPts val="300"/>
                        </a:spcAft>
                      </a:pPr>
                      <a:endParaRPr lang="en-US" sz="1050" b="0" i="0" u="none" strike="noStrike" dirty="0">
                        <a:solidFill>
                          <a:srgbClr val="000000"/>
                        </a:solidFill>
                        <a:effectLst/>
                        <a:latin typeface="Arial" panose="020B0604020202020204" pitchFamily="34" charset="0"/>
                        <a:ea typeface="等线" panose="02010600030101010101" pitchFamily="2" charset="-122"/>
                      </a:endParaRPr>
                    </a:p>
                  </a:txBody>
                  <a:tcPr marL="72000" marR="36000" marT="36000" marB="36000">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tcPr>
                </a:tc>
                <a:extLst>
                  <a:ext uri="{0D108BD9-81ED-4DB2-BD59-A6C34878D82A}">
                    <a16:rowId xmlns:a16="http://schemas.microsoft.com/office/drawing/2014/main" val="10008"/>
                  </a:ext>
                </a:extLst>
              </a:tr>
              <a:tr h="258719">
                <a:tc vMerge="1">
                  <a:txBody>
                    <a:bodyPr/>
                    <a:lstStyle/>
                    <a:p>
                      <a:pPr algn="l" fontAlgn="t">
                        <a:spcAft>
                          <a:spcPts val="300"/>
                        </a:spcAft>
                      </a:pPr>
                      <a:endParaRPr lang="en-US" altLang="zh-CN" sz="1050" b="0" i="0" u="none" strike="noStrike" dirty="0">
                        <a:solidFill>
                          <a:srgbClr val="000000"/>
                        </a:solidFill>
                        <a:effectLst/>
                        <a:latin typeface="Arial" panose="020B0604020202020204" pitchFamily="34" charset="0"/>
                        <a:ea typeface="等线" panose="02010600030101010101" pitchFamily="2" charset="-122"/>
                      </a:endParaRPr>
                    </a:p>
                  </a:txBody>
                  <a:tcPr marL="72000" marR="36000" marT="36000" marB="36000">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tcPr>
                </a:tc>
                <a:tc>
                  <a:txBody>
                    <a:bodyPr/>
                    <a:lstStyle/>
                    <a:p>
                      <a:pPr marL="0" algn="l" defTabSz="1219170" rtl="0" eaLnBrk="1" fontAlgn="t" latinLnBrk="0" hangingPunct="1">
                        <a:spcAft>
                          <a:spcPts val="300"/>
                        </a:spcAft>
                      </a:pPr>
                      <a:r>
                        <a:rPr lang="en-US" altLang="zh-CN" sz="1050" b="0" i="0" u="none" strike="noStrike" kern="1200" baseline="0" dirty="0">
                          <a:solidFill>
                            <a:srgbClr val="000000"/>
                          </a:solidFill>
                          <a:effectLst/>
                          <a:latin typeface="Arial" panose="020B0604020202020204" pitchFamily="34" charset="0"/>
                          <a:ea typeface="等线" panose="02010600030101010101" pitchFamily="2" charset="-122"/>
                          <a:cs typeface="+mn-cs"/>
                        </a:rPr>
                        <a:t>The 5G core network shall support collection of charging information based on the capacity and performance metrics.</a:t>
                      </a:r>
                      <a:endParaRPr lang="zh-CN" altLang="zh-CN" sz="1050" b="0" i="0" u="none" strike="noStrike" kern="1200" baseline="0" dirty="0">
                        <a:solidFill>
                          <a:srgbClr val="000000"/>
                        </a:solidFill>
                        <a:effectLst/>
                        <a:latin typeface="Arial" panose="020B0604020202020204" pitchFamily="34" charset="0"/>
                        <a:ea typeface="等线" panose="02010600030101010101" pitchFamily="2" charset="-122"/>
                        <a:cs typeface="+mn-cs"/>
                      </a:endParaRPr>
                    </a:p>
                  </a:txBody>
                  <a:tcPr marL="72000" marR="36000" marT="36000" marB="36000">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tcPr>
                </a:tc>
                <a:tc>
                  <a:txBody>
                    <a:bodyPr/>
                    <a:lstStyle/>
                    <a:p>
                      <a:pPr algn="l" fontAlgn="t">
                        <a:spcAft>
                          <a:spcPts val="300"/>
                        </a:spcAft>
                      </a:pPr>
                      <a:r>
                        <a:rPr lang="en-US" sz="1050" b="0" i="0" u="none" strike="noStrike" dirty="0">
                          <a:solidFill>
                            <a:srgbClr val="000000"/>
                          </a:solidFill>
                          <a:effectLst/>
                          <a:latin typeface="Arial" panose="020B0604020202020204" pitchFamily="34" charset="0"/>
                          <a:ea typeface="等线" panose="02010600030101010101" pitchFamily="2" charset="-122"/>
                        </a:rPr>
                        <a:t>TS 28.201</a:t>
                      </a:r>
                    </a:p>
                  </a:txBody>
                  <a:tcPr marL="72000" marR="36000" marT="36000" marB="36000">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tcPr>
                </a:tc>
                <a:tc>
                  <a:txBody>
                    <a:bodyPr/>
                    <a:lstStyle/>
                    <a:p>
                      <a:pPr marL="0" marR="0" lvl="0" indent="0" algn="l" defTabSz="1219170" rtl="0" eaLnBrk="1" fontAlgn="t" latinLnBrk="0" hangingPunct="1">
                        <a:lnSpc>
                          <a:spcPct val="100000"/>
                        </a:lnSpc>
                        <a:spcBef>
                          <a:spcPts val="0"/>
                        </a:spcBef>
                        <a:spcAft>
                          <a:spcPts val="300"/>
                        </a:spcAft>
                        <a:buClrTx/>
                        <a:buSzTx/>
                        <a:buFontTx/>
                        <a:buNone/>
                        <a:tabLst/>
                        <a:defRPr/>
                      </a:pPr>
                      <a:r>
                        <a:rPr kumimoji="0" lang="en-US" altLang="zh-CN" sz="1050" b="0" i="0" u="none" strike="noStrike" kern="1200" cap="none" spc="0" normalizeH="0" baseline="0" noProof="0">
                          <a:ln>
                            <a:noFill/>
                          </a:ln>
                          <a:solidFill>
                            <a:srgbClr val="000000"/>
                          </a:solidFill>
                          <a:effectLst/>
                          <a:uLnTx/>
                          <a:uFillTx/>
                          <a:latin typeface="Arial" panose="020B0604020202020204" pitchFamily="34" charset="0"/>
                          <a:ea typeface="等线" panose="02010600030101010101" pitchFamily="2" charset="-122"/>
                          <a:cs typeface="+mn-cs"/>
                        </a:rPr>
                        <a:t>Available </a:t>
                      </a:r>
                      <a:endParaRPr kumimoji="0" lang="en-US" altLang="zh-CN" sz="1050" b="0" i="0" u="none" strike="noStrike" kern="1200" cap="none" spc="0" normalizeH="0" baseline="0" noProof="0" dirty="0">
                        <a:ln>
                          <a:noFill/>
                        </a:ln>
                        <a:solidFill>
                          <a:srgbClr val="000000"/>
                        </a:solidFill>
                        <a:effectLst/>
                        <a:uLnTx/>
                        <a:uFillTx/>
                        <a:latin typeface="Arial" panose="020B0604020202020204" pitchFamily="34" charset="0"/>
                        <a:ea typeface="等线" panose="02010600030101010101" pitchFamily="2" charset="-122"/>
                        <a:cs typeface="+mn-cs"/>
                      </a:endParaRPr>
                    </a:p>
                  </a:txBody>
                  <a:tcPr marL="72000" marR="36000" marT="36000" marB="36000">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tcPr>
                </a:tc>
                <a:extLst>
                  <a:ext uri="{0D108BD9-81ED-4DB2-BD59-A6C34878D82A}">
                    <a16:rowId xmlns:a16="http://schemas.microsoft.com/office/drawing/2014/main" val="10009"/>
                  </a:ext>
                </a:extLst>
              </a:tr>
              <a:tr h="435557">
                <a:tc vMerge="1">
                  <a:txBody>
                    <a:bodyPr/>
                    <a:lstStyle/>
                    <a:p>
                      <a:pPr algn="l" fontAlgn="t">
                        <a:spcAft>
                          <a:spcPts val="300"/>
                        </a:spcAft>
                      </a:pPr>
                      <a:endParaRPr lang="en-US" altLang="zh-CN" sz="1050" b="0" i="0" u="none" strike="noStrike" dirty="0">
                        <a:solidFill>
                          <a:srgbClr val="000000"/>
                        </a:solidFill>
                        <a:effectLst/>
                        <a:latin typeface="Arial" panose="020B0604020202020204" pitchFamily="34" charset="0"/>
                        <a:ea typeface="等线" panose="02010600030101010101" pitchFamily="2" charset="-122"/>
                      </a:endParaRPr>
                    </a:p>
                  </a:txBody>
                  <a:tcPr marL="72000" marR="36000" marT="36000" marB="36000">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tcPr>
                </a:tc>
                <a:tc>
                  <a:txBody>
                    <a:bodyPr/>
                    <a:lstStyle/>
                    <a:p>
                      <a:pPr marL="0" marR="0" lvl="0" indent="0" algn="l" defTabSz="1219170" rtl="0" eaLnBrk="1" fontAlgn="t" latinLnBrk="0" hangingPunct="1">
                        <a:lnSpc>
                          <a:spcPct val="100000"/>
                        </a:lnSpc>
                        <a:spcBef>
                          <a:spcPts val="0"/>
                        </a:spcBef>
                        <a:spcAft>
                          <a:spcPts val="300"/>
                        </a:spcAft>
                        <a:buClrTx/>
                        <a:buSzTx/>
                        <a:buFontTx/>
                        <a:buNone/>
                        <a:tabLst/>
                        <a:defRPr/>
                      </a:pPr>
                      <a:r>
                        <a:rPr lang="en-GB" altLang="zh-CN" sz="1050" b="0" i="0" u="none" strike="noStrike" kern="1200" baseline="0" dirty="0">
                          <a:solidFill>
                            <a:srgbClr val="000000"/>
                          </a:solidFill>
                          <a:effectLst/>
                          <a:latin typeface="Arial" panose="020B0604020202020204" pitchFamily="34" charset="0"/>
                          <a:ea typeface="等线" panose="02010600030101010101" pitchFamily="2" charset="-122"/>
                          <a:cs typeface="+mn-cs"/>
                        </a:rPr>
                        <a:t>The 5G system shall be able to support an indirect network connection even when the UE is in E-UTRAN or NG-RAN overage.</a:t>
                      </a:r>
                      <a:endParaRPr lang="zh-CN" altLang="zh-CN" sz="1050" b="0" i="0" u="none" strike="noStrike" kern="1200" baseline="0" dirty="0">
                        <a:solidFill>
                          <a:srgbClr val="000000"/>
                        </a:solidFill>
                        <a:effectLst/>
                        <a:latin typeface="Arial" panose="020B0604020202020204" pitchFamily="34" charset="0"/>
                        <a:ea typeface="等线" panose="02010600030101010101" pitchFamily="2" charset="-122"/>
                        <a:cs typeface="+mn-cs"/>
                      </a:endParaRPr>
                    </a:p>
                  </a:txBody>
                  <a:tcPr marL="72000" marR="36000" marT="36000" marB="36000">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tcPr>
                </a:tc>
                <a:tc>
                  <a:txBody>
                    <a:bodyPr/>
                    <a:lstStyle/>
                    <a:p>
                      <a:pPr marL="0" marR="0" lvl="0" indent="0" algn="l" defTabSz="1219170" rtl="0" eaLnBrk="1" fontAlgn="t" latinLnBrk="0" hangingPunct="1">
                        <a:lnSpc>
                          <a:spcPct val="100000"/>
                        </a:lnSpc>
                        <a:spcBef>
                          <a:spcPts val="0"/>
                        </a:spcBef>
                        <a:spcAft>
                          <a:spcPts val="300"/>
                        </a:spcAft>
                        <a:buClrTx/>
                        <a:buSzTx/>
                        <a:buFontTx/>
                        <a:buNone/>
                        <a:tabLst/>
                        <a:defRPr/>
                      </a:pPr>
                      <a:r>
                        <a:rPr lang="en-US" altLang="zh-CN" sz="1050" b="0" i="0" u="none" strike="noStrike" dirty="0">
                          <a:solidFill>
                            <a:srgbClr val="000000"/>
                          </a:solidFill>
                          <a:effectLst/>
                          <a:latin typeface="Arial" panose="020B0604020202020204" pitchFamily="34" charset="0"/>
                          <a:ea typeface="等线" panose="02010600030101010101" pitchFamily="2" charset="-122"/>
                        </a:rPr>
                        <a:t>TS</a:t>
                      </a:r>
                      <a:r>
                        <a:rPr lang="en-US" altLang="zh-CN" sz="1050" b="0" i="0" u="none" strike="noStrike" baseline="0" dirty="0">
                          <a:solidFill>
                            <a:srgbClr val="000000"/>
                          </a:solidFill>
                          <a:effectLst/>
                          <a:latin typeface="Arial" panose="020B0604020202020204" pitchFamily="34" charset="0"/>
                          <a:ea typeface="等线" panose="02010600030101010101" pitchFamily="2" charset="-122"/>
                        </a:rPr>
                        <a:t> 32.255</a:t>
                      </a:r>
                      <a:endParaRPr lang="en-US" sz="1050" b="0" i="0" u="none" strike="noStrike" dirty="0">
                        <a:solidFill>
                          <a:srgbClr val="000000"/>
                        </a:solidFill>
                        <a:effectLst/>
                        <a:latin typeface="Arial" panose="020B0604020202020204" pitchFamily="34" charset="0"/>
                        <a:ea typeface="等线" panose="02010600030101010101" pitchFamily="2" charset="-122"/>
                      </a:endParaRPr>
                    </a:p>
                  </a:txBody>
                  <a:tcPr marL="72000" marR="36000" marT="36000" marB="36000">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tcPr>
                </a:tc>
                <a:tc>
                  <a:txBody>
                    <a:bodyPr/>
                    <a:lstStyle/>
                    <a:p>
                      <a:pPr marL="0" marR="0" lvl="0" indent="0" algn="l" defTabSz="1219170" rtl="0" eaLnBrk="1" fontAlgn="t" latinLnBrk="0" hangingPunct="1">
                        <a:lnSpc>
                          <a:spcPct val="100000"/>
                        </a:lnSpc>
                        <a:spcBef>
                          <a:spcPts val="0"/>
                        </a:spcBef>
                        <a:spcAft>
                          <a:spcPts val="300"/>
                        </a:spcAft>
                        <a:buClrTx/>
                        <a:buSzTx/>
                        <a:buFontTx/>
                        <a:buNone/>
                        <a:tabLst/>
                        <a:defRPr/>
                      </a:pPr>
                      <a:r>
                        <a:rPr kumimoji="0" lang="en-US" altLang="zh-CN" sz="1050" b="0" i="0" u="none" strike="noStrike" kern="1200" cap="none" spc="0" normalizeH="0" baseline="0" noProof="0">
                          <a:ln>
                            <a:noFill/>
                          </a:ln>
                          <a:solidFill>
                            <a:srgbClr val="000000"/>
                          </a:solidFill>
                          <a:effectLst/>
                          <a:uLnTx/>
                          <a:uFillTx/>
                          <a:latin typeface="Arial" panose="020B0604020202020204" pitchFamily="34" charset="0"/>
                          <a:ea typeface="等线" panose="02010600030101010101" pitchFamily="2" charset="-122"/>
                          <a:cs typeface="+mn-cs"/>
                        </a:rPr>
                        <a:t>Available </a:t>
                      </a:r>
                      <a:endParaRPr kumimoji="0" lang="en-US" altLang="zh-CN" sz="1050" b="0" i="0" u="none" strike="noStrike" kern="1200" cap="none" spc="0" normalizeH="0" baseline="0" noProof="0" dirty="0">
                        <a:ln>
                          <a:noFill/>
                        </a:ln>
                        <a:solidFill>
                          <a:srgbClr val="000000"/>
                        </a:solidFill>
                        <a:effectLst/>
                        <a:uLnTx/>
                        <a:uFillTx/>
                        <a:latin typeface="Arial" panose="020B0604020202020204" pitchFamily="34" charset="0"/>
                        <a:ea typeface="等线" panose="02010600030101010101" pitchFamily="2" charset="-122"/>
                        <a:cs typeface="+mn-cs"/>
                      </a:endParaRPr>
                    </a:p>
                  </a:txBody>
                  <a:tcPr marL="72000" marR="36000" marT="36000" marB="36000">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tcPr>
                </a:tc>
                <a:extLst>
                  <a:ext uri="{0D108BD9-81ED-4DB2-BD59-A6C34878D82A}">
                    <a16:rowId xmlns:a16="http://schemas.microsoft.com/office/drawing/2014/main" val="10010"/>
                  </a:ext>
                </a:extLst>
              </a:tr>
              <a:tr h="289338">
                <a:tc vMerge="1">
                  <a:txBody>
                    <a:bodyPr/>
                    <a:lstStyle/>
                    <a:p>
                      <a:pPr algn="l" fontAlgn="t">
                        <a:spcAft>
                          <a:spcPts val="300"/>
                        </a:spcAft>
                      </a:pPr>
                      <a:endParaRPr lang="en-US" altLang="zh-CN" sz="1050" b="0" i="0" u="none" strike="noStrike" dirty="0">
                        <a:solidFill>
                          <a:srgbClr val="000000"/>
                        </a:solidFill>
                        <a:effectLst/>
                        <a:latin typeface="Arial" panose="020B0604020202020204" pitchFamily="34" charset="0"/>
                        <a:ea typeface="等线" panose="02010600030101010101" pitchFamily="2" charset="-122"/>
                      </a:endParaRPr>
                    </a:p>
                  </a:txBody>
                  <a:tcPr marL="72000" marR="36000" marT="36000" marB="36000">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tcPr>
                </a:tc>
                <a:tc>
                  <a:txBody>
                    <a:bodyPr/>
                    <a:lstStyle/>
                    <a:p>
                      <a:pPr marL="0" marR="0" lvl="0" indent="0" algn="l" defTabSz="1219170" rtl="0" eaLnBrk="1" fontAlgn="t" latinLnBrk="0" hangingPunct="1">
                        <a:lnSpc>
                          <a:spcPct val="100000"/>
                        </a:lnSpc>
                        <a:spcBef>
                          <a:spcPts val="0"/>
                        </a:spcBef>
                        <a:spcAft>
                          <a:spcPts val="300"/>
                        </a:spcAft>
                        <a:buClrTx/>
                        <a:buSzTx/>
                        <a:buFontTx/>
                        <a:buNone/>
                        <a:tabLst/>
                        <a:defRPr/>
                      </a:pPr>
                      <a:r>
                        <a:rPr lang="en-GB" altLang="zh-CN" sz="1050" b="0" i="0" u="none" strike="noStrike" kern="1200" baseline="0" dirty="0">
                          <a:solidFill>
                            <a:srgbClr val="000000"/>
                          </a:solidFill>
                          <a:effectLst/>
                          <a:latin typeface="Arial" panose="020B0604020202020204" pitchFamily="34" charset="0"/>
                          <a:ea typeface="等线" panose="02010600030101010101" pitchFamily="2" charset="-122"/>
                          <a:cs typeface="+mn-cs"/>
                        </a:rPr>
                        <a:t>The 5G system shall be able to support mechanisms to differentiate charging information for traffic carried over satellite backhaul.</a:t>
                      </a:r>
                      <a:endParaRPr lang="zh-CN" altLang="zh-CN" sz="1050" b="0" i="0" u="none" strike="noStrike" kern="1200" baseline="0" dirty="0">
                        <a:solidFill>
                          <a:srgbClr val="000000"/>
                        </a:solidFill>
                        <a:effectLst/>
                        <a:latin typeface="Arial" panose="020B0604020202020204" pitchFamily="34" charset="0"/>
                        <a:ea typeface="等线" panose="02010600030101010101" pitchFamily="2" charset="-122"/>
                        <a:cs typeface="+mn-cs"/>
                      </a:endParaRPr>
                    </a:p>
                  </a:txBody>
                  <a:tcPr marL="72000" marR="36000" marT="36000" marB="36000">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tcPr>
                </a:tc>
                <a:tc>
                  <a:txBody>
                    <a:bodyPr/>
                    <a:lstStyle/>
                    <a:p>
                      <a:pPr marL="0" marR="0" lvl="0" indent="0" algn="l" defTabSz="1219170" rtl="0" eaLnBrk="1" fontAlgn="t" latinLnBrk="0" hangingPunct="1">
                        <a:lnSpc>
                          <a:spcPct val="100000"/>
                        </a:lnSpc>
                        <a:spcBef>
                          <a:spcPts val="0"/>
                        </a:spcBef>
                        <a:spcAft>
                          <a:spcPts val="300"/>
                        </a:spcAft>
                        <a:buClrTx/>
                        <a:buSzTx/>
                        <a:buFontTx/>
                        <a:buNone/>
                        <a:tabLst/>
                        <a:defRPr/>
                      </a:pPr>
                      <a:r>
                        <a:rPr lang="en-US" altLang="zh-CN" sz="1050" b="0" i="0" u="none" strike="noStrike" dirty="0">
                          <a:solidFill>
                            <a:srgbClr val="000000"/>
                          </a:solidFill>
                          <a:effectLst/>
                          <a:latin typeface="Arial" panose="020B0604020202020204" pitchFamily="34" charset="0"/>
                          <a:ea typeface="等线" panose="02010600030101010101" pitchFamily="2" charset="-122"/>
                        </a:rPr>
                        <a:t>TS</a:t>
                      </a:r>
                      <a:r>
                        <a:rPr lang="en-US" altLang="zh-CN" sz="1050" b="0" i="0" u="none" strike="noStrike" baseline="0" dirty="0">
                          <a:solidFill>
                            <a:srgbClr val="000000"/>
                          </a:solidFill>
                          <a:effectLst/>
                          <a:latin typeface="Arial" panose="020B0604020202020204" pitchFamily="34" charset="0"/>
                          <a:ea typeface="等线" panose="02010600030101010101" pitchFamily="2" charset="-122"/>
                        </a:rPr>
                        <a:t> 32.255</a:t>
                      </a:r>
                      <a:endParaRPr lang="en-US" sz="1050" b="0" i="0" u="none" strike="noStrike" dirty="0">
                        <a:solidFill>
                          <a:srgbClr val="000000"/>
                        </a:solidFill>
                        <a:effectLst/>
                        <a:latin typeface="Arial" panose="020B0604020202020204" pitchFamily="34" charset="0"/>
                        <a:ea typeface="等线" panose="02010600030101010101" pitchFamily="2" charset="-122"/>
                      </a:endParaRPr>
                    </a:p>
                  </a:txBody>
                  <a:tcPr marL="72000" marR="36000" marT="36000" marB="36000">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tcPr>
                </a:tc>
                <a:tc>
                  <a:txBody>
                    <a:bodyPr/>
                    <a:lstStyle/>
                    <a:p>
                      <a:pPr marL="0" marR="0" lvl="0" indent="0" algn="l" defTabSz="1219170" rtl="0" eaLnBrk="1" fontAlgn="t" latinLnBrk="0" hangingPunct="1">
                        <a:lnSpc>
                          <a:spcPct val="100000"/>
                        </a:lnSpc>
                        <a:spcBef>
                          <a:spcPts val="0"/>
                        </a:spcBef>
                        <a:spcAft>
                          <a:spcPts val="300"/>
                        </a:spcAft>
                        <a:buClrTx/>
                        <a:buSzTx/>
                        <a:buFontTx/>
                        <a:buNone/>
                        <a:tabLst/>
                        <a:defRPr/>
                      </a:pPr>
                      <a:r>
                        <a:rPr kumimoji="0" lang="en-US" altLang="zh-CN" sz="1050" b="0" i="0" u="none" strike="noStrike" kern="1200" cap="none" spc="0" normalizeH="0" baseline="0" noProof="0" dirty="0">
                          <a:ln>
                            <a:noFill/>
                          </a:ln>
                          <a:solidFill>
                            <a:srgbClr val="000000"/>
                          </a:solidFill>
                          <a:effectLst/>
                          <a:uLnTx/>
                          <a:uFillTx/>
                          <a:latin typeface="Arial" panose="020B0604020202020204" pitchFamily="34" charset="0"/>
                          <a:ea typeface="等线" panose="02010600030101010101" pitchFamily="2" charset="-122"/>
                          <a:cs typeface="+mn-cs"/>
                        </a:rPr>
                        <a:t>Available </a:t>
                      </a:r>
                    </a:p>
                  </a:txBody>
                  <a:tcPr marL="72000" marR="36000" marT="36000" marB="36000">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tcPr>
                </a:tc>
                <a:extLst>
                  <a:ext uri="{0D108BD9-81ED-4DB2-BD59-A6C34878D82A}">
                    <a16:rowId xmlns:a16="http://schemas.microsoft.com/office/drawing/2014/main" val="10011"/>
                  </a:ext>
                </a:extLst>
              </a:tr>
              <a:tr h="289338">
                <a:tc vMerge="1">
                  <a:txBody>
                    <a:bodyPr/>
                    <a:lstStyle/>
                    <a:p>
                      <a:pPr algn="l" fontAlgn="t">
                        <a:spcAft>
                          <a:spcPts val="300"/>
                        </a:spcAft>
                      </a:pPr>
                      <a:endParaRPr lang="en-US" altLang="zh-CN" sz="1050" b="0" i="0" u="none" strike="noStrike" dirty="0">
                        <a:solidFill>
                          <a:srgbClr val="000000"/>
                        </a:solidFill>
                        <a:effectLst/>
                        <a:latin typeface="Arial" panose="020B0604020202020204" pitchFamily="34" charset="0"/>
                        <a:ea typeface="等线" panose="02010600030101010101" pitchFamily="2" charset="-122"/>
                      </a:endParaRPr>
                    </a:p>
                  </a:txBody>
                  <a:tcPr marL="72000" marR="36000" marT="36000" marB="36000">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tcPr>
                </a:tc>
                <a:tc>
                  <a:txBody>
                    <a:bodyPr/>
                    <a:lstStyle/>
                    <a:p>
                      <a:pPr hangingPunct="0"/>
                      <a:r>
                        <a:rPr lang="en-GB" altLang="zh-CN" sz="1050" b="0" i="0" u="none" strike="noStrike" kern="1200" baseline="0" dirty="0">
                          <a:solidFill>
                            <a:srgbClr val="000000"/>
                          </a:solidFill>
                          <a:effectLst/>
                          <a:latin typeface="Arial" panose="020B0604020202020204" pitchFamily="34" charset="0"/>
                          <a:ea typeface="等线" panose="02010600030101010101" pitchFamily="2" charset="-122"/>
                          <a:cs typeface="+mn-cs"/>
                        </a:rPr>
                        <a:t>For service function chaining (see clause 10) the collection of charging information associated to the use of service functions and the chain of service functions requested by third parties shall be supported.</a:t>
                      </a:r>
                      <a:endParaRPr lang="zh-CN" altLang="zh-CN" sz="1050" b="0" i="0" u="none" strike="noStrike" kern="1200" baseline="0" dirty="0">
                        <a:solidFill>
                          <a:srgbClr val="000000"/>
                        </a:solidFill>
                        <a:effectLst/>
                        <a:latin typeface="Arial" panose="020B0604020202020204" pitchFamily="34" charset="0"/>
                        <a:ea typeface="等线" panose="02010600030101010101" pitchFamily="2" charset="-122"/>
                        <a:cs typeface="+mn-cs"/>
                      </a:endParaRPr>
                    </a:p>
                  </a:txBody>
                  <a:tcPr marL="72000" marR="36000" marT="36000" marB="36000">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tcPr>
                </a:tc>
                <a:tc>
                  <a:txBody>
                    <a:bodyPr/>
                    <a:lstStyle/>
                    <a:p>
                      <a:pPr algn="l" fontAlgn="t">
                        <a:spcAft>
                          <a:spcPts val="300"/>
                        </a:spcAft>
                      </a:pPr>
                      <a:r>
                        <a:rPr lang="en-US" sz="1050" b="0" i="0" u="none" strike="noStrike" dirty="0">
                          <a:solidFill>
                            <a:srgbClr val="000000"/>
                          </a:solidFill>
                          <a:effectLst/>
                          <a:latin typeface="Arial" panose="020B0604020202020204" pitchFamily="34" charset="0"/>
                          <a:ea typeface="等线" panose="02010600030101010101" pitchFamily="2" charset="-122"/>
                        </a:rPr>
                        <a:t>NO</a:t>
                      </a:r>
                    </a:p>
                  </a:txBody>
                  <a:tcPr marL="72000" marR="36000" marT="36000" marB="36000">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tcPr>
                </a:tc>
                <a:tc>
                  <a:txBody>
                    <a:bodyPr/>
                    <a:lstStyle/>
                    <a:p>
                      <a:pPr algn="l" fontAlgn="t">
                        <a:spcAft>
                          <a:spcPts val="300"/>
                        </a:spcAft>
                      </a:pPr>
                      <a:endParaRPr lang="en-US" sz="1050" b="0" i="0" u="none" strike="noStrike" dirty="0">
                        <a:solidFill>
                          <a:srgbClr val="000000"/>
                        </a:solidFill>
                        <a:effectLst/>
                        <a:latin typeface="Arial" panose="020B0604020202020204" pitchFamily="34" charset="0"/>
                        <a:ea typeface="等线" panose="02010600030101010101" pitchFamily="2" charset="-122"/>
                      </a:endParaRPr>
                    </a:p>
                  </a:txBody>
                  <a:tcPr marL="72000" marR="36000" marT="36000" marB="36000">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tcPr>
                </a:tc>
                <a:extLst>
                  <a:ext uri="{0D108BD9-81ED-4DB2-BD59-A6C34878D82A}">
                    <a16:rowId xmlns:a16="http://schemas.microsoft.com/office/drawing/2014/main" val="10012"/>
                  </a:ext>
                </a:extLst>
              </a:tr>
              <a:tr h="289338">
                <a:tc vMerge="1">
                  <a:txBody>
                    <a:bodyPr/>
                    <a:lstStyle/>
                    <a:p>
                      <a:pPr algn="l" fontAlgn="t">
                        <a:spcAft>
                          <a:spcPts val="300"/>
                        </a:spcAft>
                      </a:pPr>
                      <a:endParaRPr lang="en-US" altLang="zh-CN" sz="1050" b="0" i="0" u="none" strike="noStrike" dirty="0">
                        <a:solidFill>
                          <a:srgbClr val="000000"/>
                        </a:solidFill>
                        <a:effectLst/>
                        <a:latin typeface="Arial" panose="020B0604020202020204" pitchFamily="34" charset="0"/>
                        <a:ea typeface="等线" panose="02010600030101010101" pitchFamily="2" charset="-122"/>
                      </a:endParaRPr>
                    </a:p>
                  </a:txBody>
                  <a:tcPr marL="72000" marR="36000" marT="36000" marB="36000">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tcPr>
                </a:tc>
                <a:tc>
                  <a:txBody>
                    <a:bodyPr/>
                    <a:lstStyle/>
                    <a:p>
                      <a:pPr marL="0" marR="0" lvl="0" indent="0" algn="l" defTabSz="1219170" rtl="0" eaLnBrk="1" fontAlgn="t" latinLnBrk="0" hangingPunct="1">
                        <a:lnSpc>
                          <a:spcPct val="100000"/>
                        </a:lnSpc>
                        <a:spcBef>
                          <a:spcPts val="0"/>
                        </a:spcBef>
                        <a:spcAft>
                          <a:spcPts val="300"/>
                        </a:spcAft>
                        <a:buClrTx/>
                        <a:buSzTx/>
                        <a:buFontTx/>
                        <a:buNone/>
                        <a:tabLst/>
                        <a:defRPr/>
                      </a:pPr>
                      <a:r>
                        <a:rPr lang="en-GB" altLang="zh-CN" sz="1050" b="0" i="0" u="none" strike="noStrike" kern="1200" baseline="0" dirty="0">
                          <a:solidFill>
                            <a:srgbClr val="000000"/>
                          </a:solidFill>
                          <a:effectLst/>
                          <a:latin typeface="Arial" panose="020B0604020202020204" pitchFamily="34" charset="0"/>
                          <a:ea typeface="等线" panose="02010600030101010101" pitchFamily="2" charset="-122"/>
                          <a:cs typeface="+mn-cs"/>
                        </a:rPr>
                        <a:t>The 5G system shall be able to support collection of charging information for a group of UEs, e.g. UEs of a AI/ML FL group.</a:t>
                      </a:r>
                      <a:endParaRPr lang="zh-CN" altLang="zh-CN" sz="1050" b="0" i="0" u="none" strike="noStrike" kern="1200" baseline="0" dirty="0">
                        <a:solidFill>
                          <a:srgbClr val="000000"/>
                        </a:solidFill>
                        <a:effectLst/>
                        <a:latin typeface="Arial" panose="020B0604020202020204" pitchFamily="34" charset="0"/>
                        <a:ea typeface="等线" panose="02010600030101010101" pitchFamily="2" charset="-122"/>
                        <a:cs typeface="+mn-cs"/>
                      </a:endParaRPr>
                    </a:p>
                  </a:txBody>
                  <a:tcPr marL="72000" marR="36000" marT="36000" marB="36000">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tcPr>
                </a:tc>
                <a:tc>
                  <a:txBody>
                    <a:bodyPr/>
                    <a:lstStyle/>
                    <a:p>
                      <a:pPr algn="l" fontAlgn="t">
                        <a:spcAft>
                          <a:spcPts val="300"/>
                        </a:spcAft>
                      </a:pPr>
                      <a:r>
                        <a:rPr lang="en-US" sz="1050" b="0" i="0" u="none" strike="noStrike" dirty="0">
                          <a:solidFill>
                            <a:srgbClr val="000000"/>
                          </a:solidFill>
                          <a:effectLst/>
                          <a:latin typeface="Arial" panose="020B0604020202020204" pitchFamily="34" charset="0"/>
                          <a:ea typeface="等线" panose="02010600030101010101" pitchFamily="2" charset="-122"/>
                        </a:rPr>
                        <a:t>TS 32.254 </a:t>
                      </a:r>
                    </a:p>
                  </a:txBody>
                  <a:tcPr marL="72000" marR="36000" marT="36000" marB="36000">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tcPr>
                </a:tc>
                <a:tc>
                  <a:txBody>
                    <a:bodyPr/>
                    <a:lstStyle/>
                    <a:p>
                      <a:pPr marL="0" marR="0" lvl="0" indent="0" algn="l" defTabSz="1219170" rtl="0" eaLnBrk="1" fontAlgn="t" latinLnBrk="0" hangingPunct="1">
                        <a:lnSpc>
                          <a:spcPct val="100000"/>
                        </a:lnSpc>
                        <a:spcBef>
                          <a:spcPts val="0"/>
                        </a:spcBef>
                        <a:spcAft>
                          <a:spcPts val="300"/>
                        </a:spcAft>
                        <a:buClrTx/>
                        <a:buSzTx/>
                        <a:buFontTx/>
                        <a:buNone/>
                        <a:tabLst/>
                        <a:defRPr/>
                      </a:pPr>
                      <a:r>
                        <a:rPr kumimoji="0" lang="en-US" altLang="zh-CN" sz="1050" b="0" i="0" u="none" strike="noStrike" kern="1200" cap="none" spc="0" normalizeH="0" baseline="0" noProof="0">
                          <a:ln>
                            <a:noFill/>
                          </a:ln>
                          <a:solidFill>
                            <a:srgbClr val="000000"/>
                          </a:solidFill>
                          <a:effectLst/>
                          <a:uLnTx/>
                          <a:uFillTx/>
                          <a:latin typeface="Arial" panose="020B0604020202020204" pitchFamily="34" charset="0"/>
                          <a:ea typeface="等线" panose="02010600030101010101" pitchFamily="2" charset="-122"/>
                          <a:cs typeface="+mn-cs"/>
                        </a:rPr>
                        <a:t>Available </a:t>
                      </a:r>
                      <a:endParaRPr kumimoji="0" lang="en-US" altLang="zh-CN" sz="1050" b="0" i="0" u="none" strike="noStrike" kern="1200" cap="none" spc="0" normalizeH="0" baseline="0" noProof="0" dirty="0">
                        <a:ln>
                          <a:noFill/>
                        </a:ln>
                        <a:solidFill>
                          <a:srgbClr val="000000"/>
                        </a:solidFill>
                        <a:effectLst/>
                        <a:uLnTx/>
                        <a:uFillTx/>
                        <a:latin typeface="Arial" panose="020B0604020202020204" pitchFamily="34" charset="0"/>
                        <a:ea typeface="等线" panose="02010600030101010101" pitchFamily="2" charset="-122"/>
                        <a:cs typeface="+mn-cs"/>
                      </a:endParaRPr>
                    </a:p>
                  </a:txBody>
                  <a:tcPr marL="72000" marR="36000" marT="36000" marB="36000">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tcPr>
                </a:tc>
                <a:extLst>
                  <a:ext uri="{0D108BD9-81ED-4DB2-BD59-A6C34878D82A}">
                    <a16:rowId xmlns:a16="http://schemas.microsoft.com/office/drawing/2014/main" val="10013"/>
                  </a:ext>
                </a:extLst>
              </a:tr>
              <a:tr h="360403">
                <a:tc vMerge="1">
                  <a:txBody>
                    <a:bodyPr/>
                    <a:lstStyle/>
                    <a:p>
                      <a:pPr algn="l" fontAlgn="t">
                        <a:spcAft>
                          <a:spcPts val="300"/>
                        </a:spcAft>
                      </a:pPr>
                      <a:endParaRPr lang="en-US" altLang="zh-CN" sz="1050" b="0" i="0" u="none" strike="noStrike" dirty="0">
                        <a:solidFill>
                          <a:srgbClr val="000000"/>
                        </a:solidFill>
                        <a:effectLst/>
                        <a:latin typeface="Arial" panose="020B0604020202020204" pitchFamily="34" charset="0"/>
                        <a:ea typeface="等线" panose="02010600030101010101" pitchFamily="2" charset="-122"/>
                      </a:endParaRPr>
                    </a:p>
                  </a:txBody>
                  <a:tcPr marL="72000" marR="36000" marT="36000" marB="36000">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tcPr>
                </a:tc>
                <a:tc>
                  <a:txBody>
                    <a:bodyPr/>
                    <a:lstStyle/>
                    <a:p>
                      <a:pPr hangingPunct="0"/>
                      <a:r>
                        <a:rPr lang="en-GB" altLang="zh-CN" sz="1050" b="0" i="0" u="none" strike="noStrike" kern="1200" baseline="0" dirty="0">
                          <a:solidFill>
                            <a:srgbClr val="000000"/>
                          </a:solidFill>
                          <a:effectLst/>
                          <a:latin typeface="Arial" panose="020B0604020202020204" pitchFamily="34" charset="0"/>
                          <a:ea typeface="等线" panose="02010600030101010101" pitchFamily="2" charset="-122"/>
                          <a:cs typeface="+mn-cs"/>
                        </a:rPr>
                        <a:t>The 5G system shall be able to support charging mechanism for multiple UE exchange data for the same service using the direct device connection.</a:t>
                      </a:r>
                      <a:endParaRPr lang="zh-CN" altLang="zh-CN" sz="1050" b="0" i="0" u="none" strike="noStrike" kern="1200" baseline="0" dirty="0">
                        <a:solidFill>
                          <a:srgbClr val="000000"/>
                        </a:solidFill>
                        <a:effectLst/>
                        <a:latin typeface="Arial" panose="020B0604020202020204" pitchFamily="34" charset="0"/>
                        <a:ea typeface="等线" panose="02010600030101010101" pitchFamily="2" charset="-122"/>
                        <a:cs typeface="+mn-cs"/>
                      </a:endParaRPr>
                    </a:p>
                  </a:txBody>
                  <a:tcPr marL="72000" marR="36000" marT="36000" marB="36000">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tcPr>
                </a:tc>
                <a:tc>
                  <a:txBody>
                    <a:bodyPr/>
                    <a:lstStyle/>
                    <a:p>
                      <a:pPr algn="l" fontAlgn="t">
                        <a:spcAft>
                          <a:spcPts val="300"/>
                        </a:spcAft>
                      </a:pPr>
                      <a:r>
                        <a:rPr lang="en-US" sz="1050" b="0" i="0" u="none" strike="noStrike" dirty="0" err="1">
                          <a:solidFill>
                            <a:srgbClr val="000000"/>
                          </a:solidFill>
                          <a:effectLst/>
                          <a:latin typeface="Arial" panose="020B0604020202020204" pitchFamily="34" charset="0"/>
                          <a:ea typeface="等线" panose="02010600030101010101" pitchFamily="2" charset="-122"/>
                        </a:rPr>
                        <a:t>ProSe</a:t>
                      </a:r>
                      <a:r>
                        <a:rPr lang="en-US" sz="1050" b="0" i="0" u="none" strike="noStrike" baseline="0" dirty="0">
                          <a:solidFill>
                            <a:srgbClr val="000000"/>
                          </a:solidFill>
                          <a:effectLst/>
                          <a:latin typeface="Arial" panose="020B0604020202020204" pitchFamily="34" charset="0"/>
                          <a:ea typeface="等线" panose="02010600030101010101" pitchFamily="2" charset="-122"/>
                        </a:rPr>
                        <a:t> Charging? </a:t>
                      </a:r>
                      <a:endParaRPr lang="en-US" sz="1050" b="0" i="0" u="none" strike="noStrike" dirty="0">
                        <a:solidFill>
                          <a:srgbClr val="000000"/>
                        </a:solidFill>
                        <a:effectLst/>
                        <a:latin typeface="Arial" panose="020B0604020202020204" pitchFamily="34" charset="0"/>
                        <a:ea typeface="等线" panose="02010600030101010101" pitchFamily="2" charset="-122"/>
                      </a:endParaRPr>
                    </a:p>
                  </a:txBody>
                  <a:tcPr marL="72000" marR="36000" marT="36000" marB="36000">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tcPr>
                </a:tc>
                <a:tc>
                  <a:txBody>
                    <a:bodyPr/>
                    <a:lstStyle/>
                    <a:p>
                      <a:pPr marL="0" marR="0" lvl="0" indent="0" algn="l" defTabSz="1219170" rtl="0" eaLnBrk="1" fontAlgn="t" latinLnBrk="0" hangingPunct="1">
                        <a:lnSpc>
                          <a:spcPct val="100000"/>
                        </a:lnSpc>
                        <a:spcBef>
                          <a:spcPts val="0"/>
                        </a:spcBef>
                        <a:spcAft>
                          <a:spcPts val="300"/>
                        </a:spcAft>
                        <a:buClrTx/>
                        <a:buSzTx/>
                        <a:buFontTx/>
                        <a:buNone/>
                        <a:tabLst/>
                        <a:defRPr/>
                      </a:pPr>
                      <a:r>
                        <a:rPr kumimoji="0" lang="en-US" altLang="zh-CN" sz="1050" b="0" i="0" u="none" strike="noStrike" kern="1200" cap="none" spc="0" normalizeH="0" baseline="0" noProof="0" dirty="0">
                          <a:ln>
                            <a:noFill/>
                          </a:ln>
                          <a:solidFill>
                            <a:srgbClr val="000000"/>
                          </a:solidFill>
                          <a:effectLst/>
                          <a:uLnTx/>
                          <a:uFillTx/>
                          <a:latin typeface="Arial" panose="020B0604020202020204" pitchFamily="34" charset="0"/>
                          <a:ea typeface="等线" panose="02010600030101010101" pitchFamily="2" charset="-122"/>
                          <a:cs typeface="+mn-cs"/>
                        </a:rPr>
                        <a:t>Available </a:t>
                      </a:r>
                    </a:p>
                  </a:txBody>
                  <a:tcPr marL="72000" marR="36000" marT="36000" marB="36000">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tcPr>
                </a:tc>
                <a:extLst>
                  <a:ext uri="{0D108BD9-81ED-4DB2-BD59-A6C34878D82A}">
                    <a16:rowId xmlns:a16="http://schemas.microsoft.com/office/drawing/2014/main" val="10014"/>
                  </a:ext>
                </a:extLst>
              </a:tr>
            </a:tbl>
          </a:graphicData>
        </a:graphic>
      </p:graphicFrame>
    </p:spTree>
    <p:extLst>
      <p:ext uri="{BB962C8B-B14F-4D97-AF65-F5344CB8AC3E}">
        <p14:creationId xmlns:p14="http://schemas.microsoft.com/office/powerpoint/2010/main" val="1518899417"/>
      </p:ext>
    </p:extLst>
  </p:cSld>
  <p:clrMapOvr>
    <a:masterClrMapping/>
  </p:clrMapOvr>
  <p:transition spd="slow"/>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D6F9A58A-34DE-4257-B8E0-D5465187E40E}"/>
              </a:ext>
            </a:extLst>
          </p:cNvPr>
          <p:cNvSpPr>
            <a:spLocks noGrp="1"/>
          </p:cNvSpPr>
          <p:nvPr>
            <p:ph type="title"/>
          </p:nvPr>
        </p:nvSpPr>
        <p:spPr>
          <a:xfrm>
            <a:off x="452438" y="171450"/>
            <a:ext cx="9102725" cy="1143000"/>
          </a:xfrm>
        </p:spPr>
        <p:txBody>
          <a:bodyPr/>
          <a:lstStyle/>
          <a:p>
            <a:pPr algn="l"/>
            <a:r>
              <a:rPr lang="en-US" altLang="zh-CN" sz="3200" dirty="0"/>
              <a:t>Charging requirements of Energy efficiency as a Service Criteria</a:t>
            </a:r>
            <a:endParaRPr lang="zh-CN" altLang="en-US" sz="3200" dirty="0"/>
          </a:p>
        </p:txBody>
      </p:sp>
      <p:graphicFrame>
        <p:nvGraphicFramePr>
          <p:cNvPr id="4" name="表格 3"/>
          <p:cNvGraphicFramePr>
            <a:graphicFrameLocks noGrp="1"/>
          </p:cNvGraphicFramePr>
          <p:nvPr>
            <p:extLst>
              <p:ext uri="{D42A27DB-BD31-4B8C-83A1-F6EECF244321}">
                <p14:modId xmlns:p14="http://schemas.microsoft.com/office/powerpoint/2010/main" val="3703165685"/>
              </p:ext>
            </p:extLst>
          </p:nvPr>
        </p:nvGraphicFramePr>
        <p:xfrm>
          <a:off x="509588" y="1314450"/>
          <a:ext cx="10701371" cy="4342793"/>
        </p:xfrm>
        <a:graphic>
          <a:graphicData uri="http://schemas.openxmlformats.org/drawingml/2006/table">
            <a:tbl>
              <a:tblPr/>
              <a:tblGrid>
                <a:gridCol w="1840706">
                  <a:extLst>
                    <a:ext uri="{9D8B030D-6E8A-4147-A177-3AD203B41FA5}">
                      <a16:colId xmlns:a16="http://schemas.microsoft.com/office/drawing/2014/main" val="20000"/>
                    </a:ext>
                  </a:extLst>
                </a:gridCol>
                <a:gridCol w="5614987">
                  <a:extLst>
                    <a:ext uri="{9D8B030D-6E8A-4147-A177-3AD203B41FA5}">
                      <a16:colId xmlns:a16="http://schemas.microsoft.com/office/drawing/2014/main" val="20001"/>
                    </a:ext>
                  </a:extLst>
                </a:gridCol>
                <a:gridCol w="2094768">
                  <a:extLst>
                    <a:ext uri="{9D8B030D-6E8A-4147-A177-3AD203B41FA5}">
                      <a16:colId xmlns:a16="http://schemas.microsoft.com/office/drawing/2014/main" val="20002"/>
                    </a:ext>
                  </a:extLst>
                </a:gridCol>
                <a:gridCol w="1150910">
                  <a:extLst>
                    <a:ext uri="{9D8B030D-6E8A-4147-A177-3AD203B41FA5}">
                      <a16:colId xmlns:a16="http://schemas.microsoft.com/office/drawing/2014/main" val="20003"/>
                    </a:ext>
                  </a:extLst>
                </a:gridCol>
              </a:tblGrid>
              <a:tr h="352115">
                <a:tc>
                  <a:txBody>
                    <a:bodyPr/>
                    <a:lstStyle/>
                    <a:p>
                      <a:pPr algn="ctr" fontAlgn="t">
                        <a:spcAft>
                          <a:spcPts val="300"/>
                        </a:spcAft>
                      </a:pPr>
                      <a:endParaRPr lang="en-US" altLang="zh-CN" sz="1050" b="1" i="0" u="none" strike="noStrike" dirty="0">
                        <a:solidFill>
                          <a:srgbClr val="000000"/>
                        </a:solidFill>
                        <a:effectLst/>
                        <a:latin typeface="Arial" panose="020B0604020202020204" pitchFamily="34" charset="0"/>
                        <a:ea typeface="等线" panose="02010600030101010101" pitchFamily="2" charset="-122"/>
                        <a:cs typeface="Arial" panose="020B0604020202020204" pitchFamily="34" charset="0"/>
                      </a:endParaRPr>
                    </a:p>
                  </a:txBody>
                  <a:tcPr marL="72000" marR="36000" marT="36000" marB="36000" anchor="ctr">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solidFill>
                      <a:schemeClr val="accent3"/>
                    </a:solidFill>
                  </a:tcPr>
                </a:tc>
                <a:tc>
                  <a:txBody>
                    <a:bodyPr/>
                    <a:lstStyle/>
                    <a:p>
                      <a:pPr algn="ctr" fontAlgn="t">
                        <a:spcAft>
                          <a:spcPts val="300"/>
                        </a:spcAft>
                      </a:pPr>
                      <a:r>
                        <a:rPr lang="en-US" altLang="zh-CN" sz="1050" b="1" i="0" u="none" strike="noStrike" dirty="0">
                          <a:solidFill>
                            <a:srgbClr val="000000"/>
                          </a:solidFill>
                          <a:effectLst/>
                          <a:latin typeface="Arial" panose="020B0604020202020204" pitchFamily="34" charset="0"/>
                          <a:ea typeface="等线" panose="02010600030101010101" pitchFamily="2" charset="-122"/>
                          <a:cs typeface="Arial" panose="020B0604020202020204" pitchFamily="34" charset="0"/>
                        </a:rPr>
                        <a:t>SA1 Charging Requirements  </a:t>
                      </a:r>
                    </a:p>
                  </a:txBody>
                  <a:tcPr marL="72000" marR="36000" marT="36000" marB="36000" anchor="ctr">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solidFill>
                      <a:schemeClr val="accent3"/>
                    </a:solidFill>
                  </a:tcPr>
                </a:tc>
                <a:tc>
                  <a:txBody>
                    <a:bodyPr/>
                    <a:lstStyle/>
                    <a:p>
                      <a:pPr algn="ctr" fontAlgn="t">
                        <a:spcAft>
                          <a:spcPts val="300"/>
                        </a:spcAft>
                      </a:pPr>
                      <a:r>
                        <a:rPr lang="en-US" sz="1050" b="1" i="0" u="none" strike="noStrike" dirty="0">
                          <a:solidFill>
                            <a:srgbClr val="000000"/>
                          </a:solidFill>
                          <a:effectLst/>
                          <a:latin typeface="Arial" panose="020B0604020202020204" pitchFamily="34" charset="0"/>
                          <a:ea typeface="等线" panose="02010600030101010101" pitchFamily="2" charset="-122"/>
                          <a:cs typeface="Arial" panose="020B0604020202020204" pitchFamily="34" charset="0"/>
                        </a:rPr>
                        <a:t>SA5  WID </a:t>
                      </a:r>
                    </a:p>
                  </a:txBody>
                  <a:tcPr marL="72000" marR="36000" marT="36000" marB="36000" anchor="ctr">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solidFill>
                      <a:schemeClr val="accent3"/>
                    </a:solidFill>
                  </a:tcPr>
                </a:tc>
                <a:tc>
                  <a:txBody>
                    <a:bodyPr/>
                    <a:lstStyle/>
                    <a:p>
                      <a:pPr algn="ctr" fontAlgn="t">
                        <a:spcAft>
                          <a:spcPts val="300"/>
                        </a:spcAft>
                      </a:pPr>
                      <a:r>
                        <a:rPr lang="en-US" sz="1050" b="1" i="0" u="none" strike="noStrike" dirty="0">
                          <a:solidFill>
                            <a:srgbClr val="000000"/>
                          </a:solidFill>
                          <a:effectLst/>
                          <a:latin typeface="Arial" panose="020B0604020202020204" pitchFamily="34" charset="0"/>
                          <a:ea typeface="等线" panose="02010600030101010101" pitchFamily="2" charset="-122"/>
                          <a:cs typeface="Arial" panose="020B0604020202020204" pitchFamily="34" charset="0"/>
                        </a:rPr>
                        <a:t>Status</a:t>
                      </a:r>
                      <a:r>
                        <a:rPr lang="en-US" sz="1050" b="1" i="0" u="none" strike="noStrike" baseline="0" dirty="0">
                          <a:solidFill>
                            <a:srgbClr val="000000"/>
                          </a:solidFill>
                          <a:effectLst/>
                          <a:latin typeface="Arial" panose="020B0604020202020204" pitchFamily="34" charset="0"/>
                          <a:ea typeface="等线" panose="02010600030101010101" pitchFamily="2" charset="-122"/>
                          <a:cs typeface="Arial" panose="020B0604020202020204" pitchFamily="34" charset="0"/>
                        </a:rPr>
                        <a:t> </a:t>
                      </a:r>
                      <a:endParaRPr lang="en-US" sz="1050" b="1" i="0" u="none" strike="noStrike" dirty="0">
                        <a:solidFill>
                          <a:srgbClr val="000000"/>
                        </a:solidFill>
                        <a:effectLst/>
                        <a:latin typeface="Arial" panose="020B0604020202020204" pitchFamily="34" charset="0"/>
                        <a:ea typeface="等线" panose="02010600030101010101" pitchFamily="2" charset="-122"/>
                        <a:cs typeface="Arial" panose="020B0604020202020204" pitchFamily="34" charset="0"/>
                      </a:endParaRPr>
                    </a:p>
                  </a:txBody>
                  <a:tcPr marL="72000" marR="36000" marT="36000" marB="36000" anchor="ctr">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solidFill>
                      <a:schemeClr val="accent3"/>
                    </a:solidFill>
                  </a:tcPr>
                </a:tc>
                <a:extLst>
                  <a:ext uri="{0D108BD9-81ED-4DB2-BD59-A6C34878D82A}">
                    <a16:rowId xmlns:a16="http://schemas.microsoft.com/office/drawing/2014/main" val="10000"/>
                  </a:ext>
                </a:extLst>
              </a:tr>
              <a:tr h="547998">
                <a:tc rowSpan="4">
                  <a:txBody>
                    <a:bodyPr/>
                    <a:lstStyle/>
                    <a:p>
                      <a:pPr algn="l" fontAlgn="t">
                        <a:spcAft>
                          <a:spcPts val="300"/>
                        </a:spcAft>
                      </a:pPr>
                      <a:r>
                        <a:rPr lang="en-US" altLang="zh-CN" sz="1050" b="0" i="0" u="none" strike="noStrike" dirty="0">
                          <a:solidFill>
                            <a:srgbClr val="000000"/>
                          </a:solidFill>
                          <a:effectLst/>
                          <a:latin typeface="Arial" panose="020B0604020202020204" pitchFamily="34" charset="0"/>
                          <a:ea typeface="等线" panose="02010600030101010101" pitchFamily="2" charset="-122"/>
                        </a:rPr>
                        <a:t>TS 22.261 </a:t>
                      </a:r>
                    </a:p>
                    <a:p>
                      <a:pPr algn="l" fontAlgn="t">
                        <a:spcAft>
                          <a:spcPts val="300"/>
                        </a:spcAft>
                      </a:pPr>
                      <a:r>
                        <a:rPr lang="en-US" altLang="zh-CN" sz="1050" b="0" i="0" u="none" strike="noStrike" dirty="0">
                          <a:solidFill>
                            <a:srgbClr val="000000"/>
                          </a:solidFill>
                          <a:effectLst/>
                          <a:latin typeface="Arial" panose="020B0604020202020204" pitchFamily="34" charset="0"/>
                          <a:ea typeface="等线" panose="02010600030101010101" pitchFamily="2" charset="-122"/>
                        </a:rPr>
                        <a:t>6.15a.2</a:t>
                      </a:r>
                      <a:r>
                        <a:rPr lang="en-US" altLang="zh-CN" sz="1050" b="0" i="0" u="none" strike="noStrike" baseline="0" dirty="0">
                          <a:solidFill>
                            <a:srgbClr val="000000"/>
                          </a:solidFill>
                          <a:effectLst/>
                          <a:latin typeface="Arial" panose="020B0604020202020204" pitchFamily="34" charset="0"/>
                          <a:ea typeface="等线" panose="02010600030101010101" pitchFamily="2" charset="-122"/>
                        </a:rPr>
                        <a:t>  </a:t>
                      </a:r>
                      <a:r>
                        <a:rPr lang="en-US" altLang="zh-CN" sz="1050" b="0" i="0" u="none" strike="noStrike" dirty="0">
                          <a:solidFill>
                            <a:srgbClr val="000000"/>
                          </a:solidFill>
                          <a:effectLst/>
                          <a:latin typeface="Arial" panose="020B0604020202020204" pitchFamily="34" charset="0"/>
                          <a:ea typeface="等线" panose="02010600030101010101" pitchFamily="2" charset="-122"/>
                        </a:rPr>
                        <a:t>Energy related information as a service criteria</a:t>
                      </a:r>
                    </a:p>
                  </a:txBody>
                  <a:tcPr marL="72000" marR="36000" marT="36000" marB="36000">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tcPr>
                </a:tc>
                <a:tc>
                  <a:txBody>
                    <a:bodyPr/>
                    <a:lstStyle/>
                    <a:p>
                      <a:pPr algn="l" fontAlgn="t">
                        <a:spcAft>
                          <a:spcPts val="300"/>
                        </a:spcAft>
                      </a:pPr>
                      <a:r>
                        <a:rPr lang="en-US" altLang="zh-CN" sz="1050" b="0" i="0" u="none" strike="noStrike" dirty="0">
                          <a:solidFill>
                            <a:srgbClr val="000000"/>
                          </a:solidFill>
                          <a:effectLst/>
                          <a:latin typeface="Arial" panose="020B0604020202020204" pitchFamily="34" charset="0"/>
                          <a:ea typeface="等线" panose="02010600030101010101" pitchFamily="2" charset="-122"/>
                        </a:rPr>
                        <a:t>Subject to operator’s policy, the 5G system shall support a means to associate energy consumption information with charging information based on subscription policies for services without </a:t>
                      </a:r>
                      <a:r>
                        <a:rPr lang="en-US" altLang="zh-CN" sz="1050" b="0" i="0" u="none" strike="noStrike" dirty="0" err="1">
                          <a:solidFill>
                            <a:srgbClr val="000000"/>
                          </a:solidFill>
                          <a:effectLst/>
                          <a:latin typeface="Arial" panose="020B0604020202020204" pitchFamily="34" charset="0"/>
                          <a:ea typeface="等线" panose="02010600030101010101" pitchFamily="2" charset="-122"/>
                        </a:rPr>
                        <a:t>QoS</a:t>
                      </a:r>
                      <a:r>
                        <a:rPr lang="en-US" altLang="zh-CN" sz="1050" b="0" i="0" u="none" strike="noStrike" dirty="0">
                          <a:solidFill>
                            <a:srgbClr val="000000"/>
                          </a:solidFill>
                          <a:effectLst/>
                          <a:latin typeface="Arial" panose="020B0604020202020204" pitchFamily="34" charset="0"/>
                          <a:ea typeface="等线" panose="02010600030101010101" pitchFamily="2" charset="-122"/>
                        </a:rPr>
                        <a:t> criteria.</a:t>
                      </a:r>
                    </a:p>
                  </a:txBody>
                  <a:tcPr marL="72000" marR="36000" marT="36000" marB="36000">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tcPr>
                </a:tc>
                <a:tc>
                  <a:txBody>
                    <a:bodyPr/>
                    <a:lstStyle/>
                    <a:p>
                      <a:pPr marL="0" marR="0" lvl="0" indent="0" algn="l" defTabSz="1219170" rtl="0" eaLnBrk="1" fontAlgn="t" latinLnBrk="0" hangingPunct="1">
                        <a:lnSpc>
                          <a:spcPct val="100000"/>
                        </a:lnSpc>
                        <a:spcBef>
                          <a:spcPts val="0"/>
                        </a:spcBef>
                        <a:spcAft>
                          <a:spcPts val="300"/>
                        </a:spcAft>
                        <a:buClrTx/>
                        <a:buSzTx/>
                        <a:buFontTx/>
                        <a:buNone/>
                        <a:tabLst/>
                        <a:defRPr/>
                      </a:pPr>
                      <a:r>
                        <a:rPr lang="en-GB" altLang="zh-CN" sz="1050" b="0" i="0" u="none" strike="noStrike" kern="1200">
                          <a:solidFill>
                            <a:srgbClr val="000000"/>
                          </a:solidFill>
                          <a:effectLst/>
                          <a:latin typeface="Arial" panose="020B0604020202020204" pitchFamily="34" charset="0"/>
                          <a:ea typeface="等线" panose="02010600030101010101" pitchFamily="2" charset="-122"/>
                          <a:cs typeface="+mn-cs"/>
                        </a:rPr>
                        <a:t>EnergySys_CH</a:t>
                      </a:r>
                      <a:r>
                        <a:rPr lang="en-US" altLang="zh-CN" sz="1050" b="0" i="0" u="none" strike="noStrike" kern="1200">
                          <a:solidFill>
                            <a:srgbClr val="000000"/>
                          </a:solidFill>
                          <a:effectLst/>
                          <a:latin typeface="Arial" panose="020B0604020202020204" pitchFamily="34" charset="0"/>
                          <a:ea typeface="等线" panose="02010600030101010101" pitchFamily="2" charset="-122"/>
                          <a:cs typeface="+mn-cs"/>
                        </a:rPr>
                        <a:t> </a:t>
                      </a:r>
                    </a:p>
                    <a:p>
                      <a:pPr algn="l" fontAlgn="t">
                        <a:spcAft>
                          <a:spcPts val="300"/>
                        </a:spcAft>
                      </a:pPr>
                      <a:r>
                        <a:rPr lang="en-US" altLang="zh-CN" sz="1050" b="0" i="0" u="none" strike="noStrike">
                          <a:solidFill>
                            <a:srgbClr val="000000"/>
                          </a:solidFill>
                          <a:effectLst/>
                          <a:latin typeface="Arial" panose="020B0604020202020204" pitchFamily="34" charset="0"/>
                          <a:ea typeface="等线" panose="02010600030101010101" pitchFamily="2" charset="-122"/>
                        </a:rPr>
                        <a:t>Charging aspects for energy efficiency of network slice </a:t>
                      </a:r>
                      <a:endParaRPr lang="en-US" altLang="zh-CN" sz="1050" b="0" i="0" u="none" strike="noStrike" dirty="0">
                        <a:solidFill>
                          <a:srgbClr val="000000"/>
                        </a:solidFill>
                        <a:effectLst/>
                        <a:latin typeface="Arial" panose="020B0604020202020204" pitchFamily="34" charset="0"/>
                        <a:ea typeface="等线" panose="02010600030101010101" pitchFamily="2" charset="-122"/>
                      </a:endParaRPr>
                    </a:p>
                  </a:txBody>
                  <a:tcPr marL="72000" marR="36000" marT="36000" marB="36000">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tcPr>
                </a:tc>
                <a:tc>
                  <a:txBody>
                    <a:bodyPr/>
                    <a:lstStyle/>
                    <a:p>
                      <a:pPr algn="l" fontAlgn="t">
                        <a:spcAft>
                          <a:spcPts val="300"/>
                        </a:spcAft>
                      </a:pPr>
                      <a:r>
                        <a:rPr lang="en-US" altLang="zh-CN" sz="1050" b="0" i="0" u="none" strike="noStrike" dirty="0">
                          <a:solidFill>
                            <a:srgbClr val="000000"/>
                          </a:solidFill>
                          <a:effectLst/>
                          <a:latin typeface="Arial" panose="020B0604020202020204" pitchFamily="34" charset="0"/>
                          <a:ea typeface="等线" panose="02010600030101010101" pitchFamily="2" charset="-122"/>
                        </a:rPr>
                        <a:t>R19</a:t>
                      </a:r>
                      <a:r>
                        <a:rPr lang="en-US" altLang="zh-CN" sz="1050" b="0" i="0" u="none" strike="noStrike" baseline="0" dirty="0">
                          <a:solidFill>
                            <a:srgbClr val="000000"/>
                          </a:solidFill>
                          <a:effectLst/>
                          <a:latin typeface="Arial" panose="020B0604020202020204" pitchFamily="34" charset="0"/>
                          <a:ea typeface="等线" panose="02010600030101010101" pitchFamily="2" charset="-122"/>
                        </a:rPr>
                        <a:t> </a:t>
                      </a:r>
                      <a:r>
                        <a:rPr lang="en-US" altLang="zh-CN" sz="1050" b="0" i="0" u="none" strike="noStrike" dirty="0">
                          <a:solidFill>
                            <a:srgbClr val="000000"/>
                          </a:solidFill>
                          <a:effectLst/>
                          <a:latin typeface="Arial" panose="020B0604020202020204" pitchFamily="34" charset="0"/>
                          <a:ea typeface="等线" panose="02010600030101010101" pitchFamily="2" charset="-122"/>
                        </a:rPr>
                        <a:t>Available </a:t>
                      </a:r>
                    </a:p>
                    <a:p>
                      <a:pPr algn="l" fontAlgn="t">
                        <a:spcAft>
                          <a:spcPts val="300"/>
                        </a:spcAft>
                      </a:pPr>
                      <a:endParaRPr lang="en-US" sz="1050" b="0" i="0" u="none" strike="noStrike" dirty="0">
                        <a:solidFill>
                          <a:srgbClr val="000000"/>
                        </a:solidFill>
                        <a:effectLst/>
                        <a:latin typeface="Arial" panose="020B0604020202020204" pitchFamily="34" charset="0"/>
                        <a:ea typeface="等线" panose="02010600030101010101" pitchFamily="2" charset="-122"/>
                      </a:endParaRPr>
                    </a:p>
                  </a:txBody>
                  <a:tcPr marL="72000" marR="36000" marT="36000" marB="36000">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tcPr>
                </a:tc>
                <a:extLst>
                  <a:ext uri="{0D108BD9-81ED-4DB2-BD59-A6C34878D82A}">
                    <a16:rowId xmlns:a16="http://schemas.microsoft.com/office/drawing/2014/main" val="10001"/>
                  </a:ext>
                </a:extLst>
              </a:tr>
              <a:tr h="609083">
                <a:tc vMerge="1">
                  <a:txBody>
                    <a:bodyPr/>
                    <a:lstStyle/>
                    <a:p>
                      <a:pPr algn="l" fontAlgn="t">
                        <a:spcAft>
                          <a:spcPts val="300"/>
                        </a:spcAft>
                      </a:pPr>
                      <a:endParaRPr lang="en-US" altLang="zh-CN" sz="1050" b="0" i="0" u="none" strike="noStrike" dirty="0">
                        <a:solidFill>
                          <a:srgbClr val="000000"/>
                        </a:solidFill>
                        <a:effectLst/>
                        <a:latin typeface="Arial" panose="020B0604020202020204" pitchFamily="34" charset="0"/>
                        <a:ea typeface="等线" panose="02010600030101010101" pitchFamily="2" charset="-122"/>
                      </a:endParaRPr>
                    </a:p>
                  </a:txBody>
                  <a:tcPr marL="9525" marR="9525" marT="9525" marB="0">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tcPr>
                </a:tc>
                <a:tc>
                  <a:txBody>
                    <a:bodyPr/>
                    <a:lstStyle/>
                    <a:p>
                      <a:pPr algn="l" fontAlgn="t">
                        <a:spcAft>
                          <a:spcPts val="300"/>
                        </a:spcAft>
                      </a:pPr>
                      <a:r>
                        <a:rPr lang="en-US" altLang="zh-CN" sz="1050" b="0" i="0" u="none" strike="noStrike" dirty="0">
                          <a:solidFill>
                            <a:srgbClr val="000000"/>
                          </a:solidFill>
                          <a:effectLst/>
                          <a:latin typeface="Arial" panose="020B0604020202020204" pitchFamily="34" charset="0"/>
                          <a:ea typeface="等线" panose="02010600030101010101" pitchFamily="2" charset="-122"/>
                        </a:rPr>
                        <a:t>Subject to operator’s policy, the 5G system shall support a mechanism to perform energy consumption credit limit control for services without </a:t>
                      </a:r>
                      <a:r>
                        <a:rPr lang="en-US" altLang="zh-CN" sz="1050" b="0" i="0" u="none" strike="noStrike" dirty="0" err="1">
                          <a:solidFill>
                            <a:srgbClr val="000000"/>
                          </a:solidFill>
                          <a:effectLst/>
                          <a:latin typeface="Arial" panose="020B0604020202020204" pitchFamily="34" charset="0"/>
                          <a:ea typeface="等线" panose="02010600030101010101" pitchFamily="2" charset="-122"/>
                        </a:rPr>
                        <a:t>QoS</a:t>
                      </a:r>
                      <a:r>
                        <a:rPr lang="en-US" altLang="zh-CN" sz="1050" b="0" i="0" u="none" strike="noStrike" dirty="0">
                          <a:solidFill>
                            <a:srgbClr val="000000"/>
                          </a:solidFill>
                          <a:effectLst/>
                          <a:latin typeface="Arial" panose="020B0604020202020204" pitchFamily="34" charset="0"/>
                          <a:ea typeface="等线" panose="02010600030101010101" pitchFamily="2" charset="-122"/>
                        </a:rPr>
                        <a:t> criteria. </a:t>
                      </a:r>
                    </a:p>
                    <a:p>
                      <a:pPr algn="l" fontAlgn="t">
                        <a:spcAft>
                          <a:spcPts val="300"/>
                        </a:spcAft>
                      </a:pPr>
                      <a:r>
                        <a:rPr lang="en-US" altLang="zh-CN" sz="1050" b="0" i="0" u="none" strike="noStrike" dirty="0">
                          <a:solidFill>
                            <a:srgbClr val="000000"/>
                          </a:solidFill>
                          <a:effectLst/>
                          <a:latin typeface="Arial" panose="020B0604020202020204" pitchFamily="34" charset="0"/>
                          <a:ea typeface="等线" panose="02010600030101010101" pitchFamily="2" charset="-122"/>
                        </a:rPr>
                        <a:t>NOTE 1: The result of the credit control is not specified by this requirement.</a:t>
                      </a:r>
                    </a:p>
                  </a:txBody>
                  <a:tcPr marL="72000" marR="36000" marT="36000" marB="36000">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tcPr>
                </a:tc>
                <a:tc>
                  <a:txBody>
                    <a:bodyPr/>
                    <a:lstStyle/>
                    <a:p>
                      <a:pPr marL="0" marR="0" lvl="0" indent="0" algn="l" defTabSz="1219170" rtl="0" eaLnBrk="1" fontAlgn="t" latinLnBrk="0" hangingPunct="1">
                        <a:lnSpc>
                          <a:spcPct val="100000"/>
                        </a:lnSpc>
                        <a:spcBef>
                          <a:spcPts val="0"/>
                        </a:spcBef>
                        <a:spcAft>
                          <a:spcPts val="300"/>
                        </a:spcAft>
                        <a:buClrTx/>
                        <a:buSzTx/>
                        <a:buFontTx/>
                        <a:buNone/>
                        <a:tabLst/>
                        <a:defRPr/>
                      </a:pPr>
                      <a:endParaRPr lang="en-US" altLang="zh-CN" sz="1050" b="0" i="0" u="none" strike="noStrike" dirty="0">
                        <a:solidFill>
                          <a:srgbClr val="000000"/>
                        </a:solidFill>
                        <a:effectLst/>
                        <a:latin typeface="Arial" panose="020B0604020202020204" pitchFamily="34" charset="0"/>
                        <a:ea typeface="等线" panose="02010600030101010101" pitchFamily="2" charset="-122"/>
                      </a:endParaRPr>
                    </a:p>
                  </a:txBody>
                  <a:tcPr marL="72000" marR="36000" marT="36000" marB="36000">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tcPr>
                </a:tc>
                <a:tc>
                  <a:txBody>
                    <a:bodyPr/>
                    <a:lstStyle/>
                    <a:p>
                      <a:pPr algn="l" fontAlgn="t">
                        <a:spcAft>
                          <a:spcPts val="300"/>
                        </a:spcAft>
                      </a:pPr>
                      <a:endParaRPr lang="en-US" sz="1050" b="0" i="0" u="none" strike="noStrike" dirty="0">
                        <a:solidFill>
                          <a:srgbClr val="000000"/>
                        </a:solidFill>
                        <a:effectLst/>
                        <a:latin typeface="Arial" panose="020B0604020202020204" pitchFamily="34" charset="0"/>
                        <a:ea typeface="等线" panose="02010600030101010101" pitchFamily="2" charset="-122"/>
                      </a:endParaRPr>
                    </a:p>
                  </a:txBody>
                  <a:tcPr marL="72000" marR="36000" marT="36000" marB="36000">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tcPr>
                </a:tc>
                <a:extLst>
                  <a:ext uri="{0D108BD9-81ED-4DB2-BD59-A6C34878D82A}">
                    <a16:rowId xmlns:a16="http://schemas.microsoft.com/office/drawing/2014/main" val="10002"/>
                  </a:ext>
                </a:extLst>
              </a:tr>
              <a:tr h="739015">
                <a:tc vMerge="1">
                  <a:txBody>
                    <a:bodyPr/>
                    <a:lstStyle/>
                    <a:p>
                      <a:pPr algn="l" fontAlgn="t">
                        <a:spcAft>
                          <a:spcPts val="300"/>
                        </a:spcAft>
                      </a:pPr>
                      <a:endParaRPr lang="en-US" altLang="zh-CN" sz="1050" b="0" i="0" u="none" strike="noStrike" dirty="0">
                        <a:solidFill>
                          <a:srgbClr val="000000"/>
                        </a:solidFill>
                        <a:effectLst/>
                        <a:latin typeface="Arial" panose="020B0604020202020204" pitchFamily="34" charset="0"/>
                        <a:ea typeface="等线" panose="02010600030101010101" pitchFamily="2" charset="-122"/>
                      </a:endParaRPr>
                    </a:p>
                  </a:txBody>
                  <a:tcPr marL="9525" marR="9525" marT="9525" marB="0">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tcPr>
                </a:tc>
                <a:tc>
                  <a:txBody>
                    <a:bodyPr/>
                    <a:lstStyle/>
                    <a:p>
                      <a:pPr algn="l" fontAlgn="t">
                        <a:spcAft>
                          <a:spcPts val="300"/>
                        </a:spcAft>
                      </a:pPr>
                      <a:r>
                        <a:rPr lang="en-US" altLang="zh-CN" sz="1050" b="0" i="0" u="none" strike="noStrike" dirty="0">
                          <a:solidFill>
                            <a:srgbClr val="000000"/>
                          </a:solidFill>
                          <a:effectLst/>
                          <a:latin typeface="Arial" panose="020B0604020202020204" pitchFamily="34" charset="0"/>
                          <a:ea typeface="等线" panose="02010600030101010101" pitchFamily="2" charset="-122"/>
                        </a:rPr>
                        <a:t>The 5G system shall provide a mechanism to include Energy related information as part of charging information.</a:t>
                      </a:r>
                    </a:p>
                  </a:txBody>
                  <a:tcPr marL="72000" marR="36000" marT="36000" marB="36000">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tcPr>
                </a:tc>
                <a:tc>
                  <a:txBody>
                    <a:bodyPr/>
                    <a:lstStyle/>
                    <a:p>
                      <a:pPr marL="0" marR="0" lvl="0" indent="0" algn="l" defTabSz="1219170" rtl="0" eaLnBrk="1" fontAlgn="t" latinLnBrk="0" hangingPunct="1">
                        <a:lnSpc>
                          <a:spcPct val="100000"/>
                        </a:lnSpc>
                        <a:spcBef>
                          <a:spcPts val="0"/>
                        </a:spcBef>
                        <a:spcAft>
                          <a:spcPts val="300"/>
                        </a:spcAft>
                        <a:buClrTx/>
                        <a:buSzTx/>
                        <a:buFontTx/>
                        <a:buNone/>
                        <a:tabLst/>
                        <a:defRPr/>
                      </a:pPr>
                      <a:r>
                        <a:rPr lang="en-GB" altLang="zh-CN" sz="1050" b="0" i="0" u="none" strike="noStrike" kern="1200" dirty="0" err="1">
                          <a:solidFill>
                            <a:srgbClr val="000000"/>
                          </a:solidFill>
                          <a:effectLst/>
                          <a:latin typeface="Arial" panose="020B0604020202020204" pitchFamily="34" charset="0"/>
                          <a:ea typeface="等线" panose="02010600030101010101" pitchFamily="2" charset="-122"/>
                          <a:cs typeface="+mn-cs"/>
                        </a:rPr>
                        <a:t>EnergySys_CH</a:t>
                      </a:r>
                      <a:r>
                        <a:rPr lang="en-US" sz="1050" b="0" i="0" u="none" strike="noStrike" kern="1200" dirty="0">
                          <a:solidFill>
                            <a:srgbClr val="000000"/>
                          </a:solidFill>
                          <a:effectLst/>
                          <a:latin typeface="Arial" panose="020B0604020202020204" pitchFamily="34" charset="0"/>
                          <a:ea typeface="等线" panose="02010600030101010101" pitchFamily="2" charset="-122"/>
                          <a:cs typeface="+mn-cs"/>
                        </a:rPr>
                        <a:t> </a:t>
                      </a:r>
                    </a:p>
                    <a:p>
                      <a:pPr algn="l" fontAlgn="t">
                        <a:spcAft>
                          <a:spcPts val="300"/>
                        </a:spcAft>
                      </a:pPr>
                      <a:r>
                        <a:rPr lang="en-US" sz="1050" b="0" i="0" u="none" strike="noStrike" dirty="0">
                          <a:solidFill>
                            <a:srgbClr val="000000"/>
                          </a:solidFill>
                          <a:effectLst/>
                          <a:latin typeface="Arial" panose="020B0604020202020204" pitchFamily="34" charset="0"/>
                          <a:ea typeface="等线" panose="02010600030101010101" pitchFamily="2" charset="-122"/>
                        </a:rPr>
                        <a:t>Charging aspects for energy efficiency of network slice </a:t>
                      </a:r>
                    </a:p>
                  </a:txBody>
                  <a:tcPr marL="72000" marR="36000" marT="36000" marB="36000">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tcPr>
                </a:tc>
                <a:tc>
                  <a:txBody>
                    <a:bodyPr/>
                    <a:lstStyle/>
                    <a:p>
                      <a:pPr marL="0" marR="0" lvl="0" indent="0" algn="l" defTabSz="1219170" rtl="0" eaLnBrk="1" fontAlgn="t" latinLnBrk="0" hangingPunct="1">
                        <a:lnSpc>
                          <a:spcPct val="100000"/>
                        </a:lnSpc>
                        <a:spcBef>
                          <a:spcPts val="0"/>
                        </a:spcBef>
                        <a:spcAft>
                          <a:spcPts val="300"/>
                        </a:spcAft>
                        <a:buClrTx/>
                        <a:buSzTx/>
                        <a:buFontTx/>
                        <a:buNone/>
                        <a:tabLst/>
                        <a:defRPr/>
                      </a:pPr>
                      <a:r>
                        <a:rPr lang="en-US" sz="1050" b="0" i="0" u="none" strike="noStrike" dirty="0">
                          <a:solidFill>
                            <a:srgbClr val="000000"/>
                          </a:solidFill>
                          <a:effectLst/>
                          <a:latin typeface="Arial" panose="020B0604020202020204" pitchFamily="34" charset="0"/>
                          <a:ea typeface="等线" panose="02010600030101010101" pitchFamily="2" charset="-122"/>
                        </a:rPr>
                        <a:t>R19</a:t>
                      </a:r>
                      <a:r>
                        <a:rPr lang="en-US" sz="1050" b="0" i="0" u="none" strike="noStrike" baseline="0" dirty="0">
                          <a:solidFill>
                            <a:srgbClr val="000000"/>
                          </a:solidFill>
                          <a:effectLst/>
                          <a:latin typeface="Arial" panose="020B0604020202020204" pitchFamily="34" charset="0"/>
                          <a:ea typeface="等线" panose="02010600030101010101" pitchFamily="2" charset="-122"/>
                        </a:rPr>
                        <a:t> </a:t>
                      </a:r>
                      <a:r>
                        <a:rPr lang="en-US" altLang="zh-CN" sz="1050" b="0" i="0" u="none" strike="noStrike" dirty="0">
                          <a:solidFill>
                            <a:srgbClr val="000000"/>
                          </a:solidFill>
                          <a:effectLst/>
                          <a:latin typeface="Arial" panose="020B0604020202020204" pitchFamily="34" charset="0"/>
                          <a:ea typeface="等线" panose="02010600030101010101" pitchFamily="2" charset="-122"/>
                        </a:rPr>
                        <a:t>Available </a:t>
                      </a:r>
                    </a:p>
                    <a:p>
                      <a:pPr algn="l" fontAlgn="t">
                        <a:spcAft>
                          <a:spcPts val="300"/>
                        </a:spcAft>
                      </a:pPr>
                      <a:endParaRPr lang="en-US" sz="1050" b="0" i="0" u="none" strike="noStrike" dirty="0">
                        <a:solidFill>
                          <a:srgbClr val="000000"/>
                        </a:solidFill>
                        <a:effectLst/>
                        <a:latin typeface="Arial" panose="020B0604020202020204" pitchFamily="34" charset="0"/>
                        <a:ea typeface="等线" panose="02010600030101010101" pitchFamily="2" charset="-122"/>
                      </a:endParaRPr>
                    </a:p>
                  </a:txBody>
                  <a:tcPr marL="72000" marR="36000" marT="36000" marB="36000">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tcPr>
                </a:tc>
                <a:extLst>
                  <a:ext uri="{0D108BD9-81ED-4DB2-BD59-A6C34878D82A}">
                    <a16:rowId xmlns:a16="http://schemas.microsoft.com/office/drawing/2014/main" val="10003"/>
                  </a:ext>
                </a:extLst>
              </a:tr>
              <a:tr h="497469">
                <a:tc vMerge="1">
                  <a:txBody>
                    <a:bodyPr/>
                    <a:lstStyle/>
                    <a:p>
                      <a:pPr algn="l" fontAlgn="t">
                        <a:spcAft>
                          <a:spcPts val="300"/>
                        </a:spcAft>
                      </a:pPr>
                      <a:endParaRPr lang="en-US" altLang="zh-CN" sz="1050" b="0" i="0" u="none" strike="noStrike" dirty="0">
                        <a:solidFill>
                          <a:srgbClr val="000000"/>
                        </a:solidFill>
                        <a:effectLst/>
                        <a:latin typeface="Arial" panose="020B0604020202020204" pitchFamily="34" charset="0"/>
                        <a:ea typeface="等线" panose="02010600030101010101" pitchFamily="2" charset="-122"/>
                      </a:endParaRPr>
                    </a:p>
                  </a:txBody>
                  <a:tcPr marL="9525" marR="9525" marT="9525" marB="0">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tcPr>
                </a:tc>
                <a:tc>
                  <a:txBody>
                    <a:bodyPr/>
                    <a:lstStyle/>
                    <a:p>
                      <a:pPr algn="l" fontAlgn="t">
                        <a:spcAft>
                          <a:spcPts val="300"/>
                        </a:spcAft>
                      </a:pPr>
                      <a:r>
                        <a:rPr lang="en-US" altLang="zh-CN" sz="1050" b="0" i="0" u="none" strike="noStrike" dirty="0">
                          <a:solidFill>
                            <a:srgbClr val="000000"/>
                          </a:solidFill>
                          <a:effectLst/>
                          <a:latin typeface="Arial" panose="020B0604020202020204" pitchFamily="34" charset="0"/>
                          <a:ea typeface="等线" panose="02010600030101010101" pitchFamily="2" charset="-122"/>
                        </a:rPr>
                        <a:t>Subject to operator’s policy and regulatory requirements, the 5G network shall be able to trigger charging events corresponding to an impacted UE when degrading performance of services with </a:t>
                      </a:r>
                      <a:r>
                        <a:rPr lang="en-US" altLang="zh-CN" sz="1050" b="0" i="0" u="none" strike="noStrike" dirty="0" err="1">
                          <a:solidFill>
                            <a:srgbClr val="000000"/>
                          </a:solidFill>
                          <a:effectLst/>
                          <a:latin typeface="Arial" panose="020B0604020202020204" pitchFamily="34" charset="0"/>
                          <a:ea typeface="等线" panose="02010600030101010101" pitchFamily="2" charset="-122"/>
                        </a:rPr>
                        <a:t>QoS</a:t>
                      </a:r>
                      <a:r>
                        <a:rPr lang="en-US" altLang="zh-CN" sz="1050" b="0" i="0" u="none" strike="noStrike" dirty="0">
                          <a:solidFill>
                            <a:srgbClr val="000000"/>
                          </a:solidFill>
                          <a:effectLst/>
                          <a:latin typeface="Arial" panose="020B0604020202020204" pitchFamily="34" charset="0"/>
                          <a:ea typeface="等线" panose="02010600030101010101" pitchFamily="2" charset="-122"/>
                        </a:rPr>
                        <a:t> criteria (e.g. to a lower bitrate) in order to achieve energy saving.</a:t>
                      </a:r>
                    </a:p>
                  </a:txBody>
                  <a:tcPr marL="72000" marR="36000" marT="36000" marB="36000">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tcPr>
                </a:tc>
                <a:tc>
                  <a:txBody>
                    <a:bodyPr/>
                    <a:lstStyle/>
                    <a:p>
                      <a:pPr algn="l" fontAlgn="t">
                        <a:spcAft>
                          <a:spcPts val="300"/>
                        </a:spcAft>
                      </a:pPr>
                      <a:endParaRPr lang="en-US" sz="1050" b="0" i="0" u="none" strike="noStrike" dirty="0">
                        <a:solidFill>
                          <a:srgbClr val="000000"/>
                        </a:solidFill>
                        <a:effectLst/>
                        <a:latin typeface="Arial" panose="020B0604020202020204" pitchFamily="34" charset="0"/>
                        <a:ea typeface="等线" panose="02010600030101010101" pitchFamily="2" charset="-122"/>
                      </a:endParaRPr>
                    </a:p>
                  </a:txBody>
                  <a:tcPr marL="72000" marR="36000" marT="36000" marB="36000">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tcPr>
                </a:tc>
                <a:tc>
                  <a:txBody>
                    <a:bodyPr/>
                    <a:lstStyle/>
                    <a:p>
                      <a:pPr algn="l" fontAlgn="t">
                        <a:spcAft>
                          <a:spcPts val="300"/>
                        </a:spcAft>
                      </a:pPr>
                      <a:endParaRPr lang="en-US" sz="1050" b="0" i="0" u="none" strike="noStrike" dirty="0">
                        <a:solidFill>
                          <a:srgbClr val="000000"/>
                        </a:solidFill>
                        <a:effectLst/>
                        <a:latin typeface="Arial" panose="020B0604020202020204" pitchFamily="34" charset="0"/>
                        <a:ea typeface="等线" panose="02010600030101010101" pitchFamily="2" charset="-122"/>
                      </a:endParaRPr>
                    </a:p>
                  </a:txBody>
                  <a:tcPr marL="72000" marR="36000" marT="36000" marB="36000">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tcPr>
                </a:tc>
                <a:extLst>
                  <a:ext uri="{0D108BD9-81ED-4DB2-BD59-A6C34878D82A}">
                    <a16:rowId xmlns:a16="http://schemas.microsoft.com/office/drawing/2014/main" val="10004"/>
                  </a:ext>
                </a:extLst>
              </a:tr>
              <a:tr h="497469">
                <a:tc>
                  <a:txBody>
                    <a:bodyPr/>
                    <a:lstStyle/>
                    <a:p>
                      <a:pPr marL="0" marR="0" lvl="0" indent="0" algn="l" defTabSz="1219170" rtl="0" eaLnBrk="1" fontAlgn="t" latinLnBrk="0" hangingPunct="1">
                        <a:lnSpc>
                          <a:spcPct val="100000"/>
                        </a:lnSpc>
                        <a:spcBef>
                          <a:spcPts val="0"/>
                        </a:spcBef>
                        <a:spcAft>
                          <a:spcPts val="300"/>
                        </a:spcAft>
                        <a:buClrTx/>
                        <a:buSzTx/>
                        <a:buFontTx/>
                        <a:buNone/>
                        <a:tabLst/>
                        <a:defRPr/>
                      </a:pPr>
                      <a:r>
                        <a:rPr lang="en-US" altLang="zh-CN" sz="1050" b="0" i="0" u="none" strike="noStrike" dirty="0">
                          <a:solidFill>
                            <a:srgbClr val="000000"/>
                          </a:solidFill>
                          <a:effectLst/>
                          <a:latin typeface="Arial" panose="020B0604020202020204" pitchFamily="34" charset="0"/>
                          <a:ea typeface="等线" panose="02010600030101010101" pitchFamily="2" charset="-122"/>
                        </a:rPr>
                        <a:t>TS 22.261 </a:t>
                      </a:r>
                    </a:p>
                    <a:p>
                      <a:pPr algn="l" fontAlgn="t">
                        <a:spcAft>
                          <a:spcPts val="300"/>
                        </a:spcAft>
                      </a:pPr>
                      <a:r>
                        <a:rPr lang="en-US" altLang="zh-CN" sz="1050" b="0" i="0" u="none" strike="noStrike" dirty="0">
                          <a:solidFill>
                            <a:srgbClr val="000000"/>
                          </a:solidFill>
                          <a:effectLst/>
                          <a:latin typeface="Arial" panose="020B0604020202020204" pitchFamily="34" charset="0"/>
                          <a:ea typeface="等线" panose="02010600030101010101" pitchFamily="2" charset="-122"/>
                        </a:rPr>
                        <a:t>6.15a.3</a:t>
                      </a:r>
                      <a:r>
                        <a:rPr lang="en-US" altLang="zh-CN" sz="1050" b="0" i="0" u="none" strike="noStrike" baseline="0" dirty="0">
                          <a:solidFill>
                            <a:srgbClr val="000000"/>
                          </a:solidFill>
                          <a:effectLst/>
                          <a:latin typeface="Arial" panose="020B0604020202020204" pitchFamily="34" charset="0"/>
                          <a:ea typeface="等线" panose="02010600030101010101" pitchFamily="2" charset="-122"/>
                        </a:rPr>
                        <a:t>  </a:t>
                      </a:r>
                      <a:r>
                        <a:rPr lang="en-US" altLang="zh-CN" sz="1050" b="0" i="0" u="none" strike="noStrike" dirty="0">
                          <a:solidFill>
                            <a:srgbClr val="000000"/>
                          </a:solidFill>
                          <a:effectLst/>
                          <a:latin typeface="Arial" panose="020B0604020202020204" pitchFamily="34" charset="0"/>
                          <a:ea typeface="等线" panose="02010600030101010101" pitchFamily="2" charset="-122"/>
                        </a:rPr>
                        <a:t>Support of different energy states</a:t>
                      </a:r>
                    </a:p>
                  </a:txBody>
                  <a:tcPr marL="72000" marR="36000" marT="36000" marB="36000">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tcPr>
                </a:tc>
                <a:tc>
                  <a:txBody>
                    <a:bodyPr/>
                    <a:lstStyle/>
                    <a:p>
                      <a:pPr algn="l" fontAlgn="t">
                        <a:spcAft>
                          <a:spcPts val="300"/>
                        </a:spcAft>
                      </a:pPr>
                      <a:r>
                        <a:rPr lang="en-US" altLang="zh-CN" sz="1050" b="0" i="0" u="none" strike="noStrike" dirty="0">
                          <a:solidFill>
                            <a:srgbClr val="000000"/>
                          </a:solidFill>
                          <a:effectLst/>
                          <a:latin typeface="Arial" panose="020B0604020202020204" pitchFamily="34" charset="0"/>
                          <a:ea typeface="等线" panose="02010600030101010101" pitchFamily="2" charset="-122"/>
                        </a:rPr>
                        <a:t>The 5G system shall support different charging mechanisms based on the different energy states of network elements and network functions.</a:t>
                      </a:r>
                    </a:p>
                  </a:txBody>
                  <a:tcPr marL="72000" marR="36000" marT="36000" marB="36000">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tcPr>
                </a:tc>
                <a:tc>
                  <a:txBody>
                    <a:bodyPr/>
                    <a:lstStyle/>
                    <a:p>
                      <a:pPr algn="l" fontAlgn="t">
                        <a:spcAft>
                          <a:spcPts val="300"/>
                        </a:spcAft>
                      </a:pPr>
                      <a:endParaRPr lang="en-US" sz="1050" b="0" i="0" u="none" strike="noStrike" dirty="0">
                        <a:solidFill>
                          <a:srgbClr val="000000"/>
                        </a:solidFill>
                        <a:effectLst/>
                        <a:latin typeface="Arial" panose="020B0604020202020204" pitchFamily="34" charset="0"/>
                        <a:ea typeface="等线" panose="02010600030101010101" pitchFamily="2" charset="-122"/>
                      </a:endParaRPr>
                    </a:p>
                  </a:txBody>
                  <a:tcPr marL="72000" marR="36000" marT="36000" marB="36000">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tcPr>
                </a:tc>
                <a:tc>
                  <a:txBody>
                    <a:bodyPr/>
                    <a:lstStyle/>
                    <a:p>
                      <a:pPr algn="l" fontAlgn="t">
                        <a:spcAft>
                          <a:spcPts val="300"/>
                        </a:spcAft>
                      </a:pPr>
                      <a:endParaRPr lang="en-US" sz="1050" b="0" i="0" u="none" strike="noStrike" dirty="0">
                        <a:solidFill>
                          <a:srgbClr val="000000"/>
                        </a:solidFill>
                        <a:effectLst/>
                        <a:latin typeface="Arial" panose="020B0604020202020204" pitchFamily="34" charset="0"/>
                        <a:ea typeface="等线" panose="02010600030101010101" pitchFamily="2" charset="-122"/>
                      </a:endParaRPr>
                    </a:p>
                  </a:txBody>
                  <a:tcPr marL="72000" marR="36000" marT="36000" marB="36000">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tcPr>
                </a:tc>
                <a:extLst>
                  <a:ext uri="{0D108BD9-81ED-4DB2-BD59-A6C34878D82A}">
                    <a16:rowId xmlns:a16="http://schemas.microsoft.com/office/drawing/2014/main" val="10005"/>
                  </a:ext>
                </a:extLst>
              </a:tr>
              <a:tr h="497469">
                <a:tc>
                  <a:txBody>
                    <a:bodyPr/>
                    <a:lstStyle/>
                    <a:p>
                      <a:pPr marL="0" marR="0" lvl="0" indent="0" algn="l" defTabSz="1219170" rtl="0" eaLnBrk="1" fontAlgn="t" latinLnBrk="0" hangingPunct="1">
                        <a:lnSpc>
                          <a:spcPct val="100000"/>
                        </a:lnSpc>
                        <a:spcBef>
                          <a:spcPts val="0"/>
                        </a:spcBef>
                        <a:spcAft>
                          <a:spcPts val="300"/>
                        </a:spcAft>
                        <a:buClrTx/>
                        <a:buSzTx/>
                        <a:buFontTx/>
                        <a:buNone/>
                        <a:tabLst/>
                        <a:defRPr/>
                      </a:pPr>
                      <a:r>
                        <a:rPr lang="en-US" altLang="zh-CN" sz="1050" b="0" i="0" u="none" strike="noStrike" dirty="0">
                          <a:solidFill>
                            <a:srgbClr val="000000"/>
                          </a:solidFill>
                          <a:effectLst/>
                          <a:latin typeface="Arial" panose="020B0604020202020204" pitchFamily="34" charset="0"/>
                          <a:ea typeface="等线" panose="02010600030101010101" pitchFamily="2" charset="-122"/>
                        </a:rPr>
                        <a:t>TS 22.261 </a:t>
                      </a:r>
                    </a:p>
                    <a:p>
                      <a:pPr algn="l" fontAlgn="t">
                        <a:spcAft>
                          <a:spcPts val="300"/>
                        </a:spcAft>
                      </a:pPr>
                      <a:r>
                        <a:rPr lang="en-US" altLang="zh-CN" sz="1050" b="0" i="0" u="none" strike="noStrike" dirty="0">
                          <a:solidFill>
                            <a:srgbClr val="000000"/>
                          </a:solidFill>
                          <a:effectLst/>
                          <a:latin typeface="Arial" panose="020B0604020202020204" pitchFamily="34" charset="0"/>
                          <a:ea typeface="等线" panose="02010600030101010101" pitchFamily="2" charset="-122"/>
                        </a:rPr>
                        <a:t>6.15a.6</a:t>
                      </a:r>
                      <a:r>
                        <a:rPr lang="en-US" altLang="zh-CN" sz="1050" b="0" i="0" u="none" strike="noStrike" baseline="0" dirty="0">
                          <a:solidFill>
                            <a:srgbClr val="000000"/>
                          </a:solidFill>
                          <a:effectLst/>
                          <a:latin typeface="Arial" panose="020B0604020202020204" pitchFamily="34" charset="0"/>
                          <a:ea typeface="等线" panose="02010600030101010101" pitchFamily="2" charset="-122"/>
                        </a:rPr>
                        <a:t>  </a:t>
                      </a:r>
                      <a:r>
                        <a:rPr lang="en-US" altLang="zh-CN" sz="1050" b="0" i="0" u="none" strike="noStrike" dirty="0">
                          <a:solidFill>
                            <a:srgbClr val="000000"/>
                          </a:solidFill>
                          <a:effectLst/>
                          <a:latin typeface="Arial" panose="020B0604020202020204" pitchFamily="34" charset="0"/>
                          <a:ea typeface="等线" panose="02010600030101010101" pitchFamily="2" charset="-122"/>
                        </a:rPr>
                        <a:t>Network actions leveraging energy efficiency as a service criteria</a:t>
                      </a:r>
                    </a:p>
                  </a:txBody>
                  <a:tcPr marL="72000" marR="36000" marT="36000" marB="36000">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tcPr>
                </a:tc>
                <a:tc>
                  <a:txBody>
                    <a:bodyPr/>
                    <a:lstStyle/>
                    <a:p>
                      <a:pPr algn="l" fontAlgn="t">
                        <a:spcAft>
                          <a:spcPts val="300"/>
                        </a:spcAft>
                      </a:pPr>
                      <a:r>
                        <a:rPr lang="en-US" altLang="zh-CN" sz="1050" b="0" i="0" u="none" strike="noStrike" dirty="0">
                          <a:solidFill>
                            <a:srgbClr val="000000"/>
                          </a:solidFill>
                          <a:effectLst/>
                          <a:latin typeface="Arial" panose="020B0604020202020204" pitchFamily="34" charset="0"/>
                          <a:ea typeface="等线" panose="02010600030101010101" pitchFamily="2" charset="-122"/>
                        </a:rPr>
                        <a:t>Subject to regulatory requirements and operators’ policies, the 5G system shall enable an operator to temporarily serve UEs of other operators within a geographical area for the purpose of saving energy of the other operators.</a:t>
                      </a:r>
                    </a:p>
                    <a:p>
                      <a:pPr algn="l" fontAlgn="t">
                        <a:spcAft>
                          <a:spcPts val="300"/>
                        </a:spcAft>
                      </a:pPr>
                      <a:r>
                        <a:rPr lang="en-US" altLang="zh-CN" sz="1050" b="0" i="0" u="none" strike="noStrike" dirty="0">
                          <a:solidFill>
                            <a:srgbClr val="000000"/>
                          </a:solidFill>
                          <a:effectLst/>
                          <a:latin typeface="Arial" panose="020B0604020202020204" pitchFamily="34" charset="0"/>
                          <a:ea typeface="等线" panose="02010600030101010101" pitchFamily="2" charset="-122"/>
                        </a:rPr>
                        <a:t>NOTE 3: It is assumed that the 5G system can collect charging information associated with serving UEs of other operators.</a:t>
                      </a:r>
                    </a:p>
                  </a:txBody>
                  <a:tcPr marL="72000" marR="36000" marT="36000" marB="36000">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tcPr>
                </a:tc>
                <a:tc>
                  <a:txBody>
                    <a:bodyPr/>
                    <a:lstStyle/>
                    <a:p>
                      <a:pPr algn="l" fontAlgn="t">
                        <a:spcAft>
                          <a:spcPts val="300"/>
                        </a:spcAft>
                      </a:pPr>
                      <a:r>
                        <a:rPr lang="en-US" sz="1050" b="0" i="0" u="none" strike="noStrike" dirty="0">
                          <a:solidFill>
                            <a:srgbClr val="000000"/>
                          </a:solidFill>
                          <a:effectLst/>
                          <a:latin typeface="Arial" panose="020B0604020202020204" pitchFamily="34" charset="0"/>
                          <a:ea typeface="等线" panose="02010600030101010101" pitchFamily="2" charset="-122"/>
                        </a:rPr>
                        <a:t>Roaming</a:t>
                      </a:r>
                      <a:r>
                        <a:rPr lang="en-US" sz="1050" b="0" i="0" u="none" strike="noStrike" baseline="0" dirty="0">
                          <a:solidFill>
                            <a:srgbClr val="000000"/>
                          </a:solidFill>
                          <a:effectLst/>
                          <a:latin typeface="Arial" panose="020B0604020202020204" pitchFamily="34" charset="0"/>
                          <a:ea typeface="等线" panose="02010600030101010101" pitchFamily="2" charset="-122"/>
                        </a:rPr>
                        <a:t> Charging </a:t>
                      </a:r>
                      <a:endParaRPr lang="en-US" sz="1050" b="0" i="0" u="none" strike="noStrike" dirty="0">
                        <a:solidFill>
                          <a:srgbClr val="000000"/>
                        </a:solidFill>
                        <a:effectLst/>
                        <a:latin typeface="Arial" panose="020B0604020202020204" pitchFamily="34" charset="0"/>
                        <a:ea typeface="等线" panose="02010600030101010101" pitchFamily="2" charset="-122"/>
                      </a:endParaRPr>
                    </a:p>
                  </a:txBody>
                  <a:tcPr marL="72000" marR="36000" marT="36000" marB="36000">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tcPr>
                </a:tc>
                <a:tc>
                  <a:txBody>
                    <a:bodyPr/>
                    <a:lstStyle/>
                    <a:p>
                      <a:pPr algn="l" fontAlgn="t">
                        <a:spcAft>
                          <a:spcPts val="300"/>
                        </a:spcAft>
                      </a:pPr>
                      <a:r>
                        <a:rPr lang="en-US" sz="1050" b="0" i="0" u="none" strike="noStrike" dirty="0">
                          <a:solidFill>
                            <a:srgbClr val="000000"/>
                          </a:solidFill>
                          <a:effectLst/>
                          <a:latin typeface="Arial" panose="020B0604020202020204" pitchFamily="34" charset="0"/>
                          <a:ea typeface="等线" panose="02010600030101010101" pitchFamily="2" charset="-122"/>
                        </a:rPr>
                        <a:t>From</a:t>
                      </a:r>
                      <a:r>
                        <a:rPr lang="en-US" sz="1050" b="0" i="0" u="none" strike="noStrike" baseline="0" dirty="0">
                          <a:solidFill>
                            <a:srgbClr val="000000"/>
                          </a:solidFill>
                          <a:effectLst/>
                          <a:latin typeface="Arial" panose="020B0604020202020204" pitchFamily="34" charset="0"/>
                          <a:ea typeface="等线" panose="02010600030101010101" pitchFamily="2" charset="-122"/>
                        </a:rPr>
                        <a:t> R15 support HR roaming, </a:t>
                      </a:r>
                    </a:p>
                    <a:p>
                      <a:pPr algn="l" fontAlgn="t">
                        <a:spcAft>
                          <a:spcPts val="300"/>
                        </a:spcAft>
                      </a:pPr>
                      <a:r>
                        <a:rPr lang="en-US" sz="1050" b="0" i="0" u="none" strike="noStrike" baseline="0" dirty="0">
                          <a:solidFill>
                            <a:srgbClr val="000000"/>
                          </a:solidFill>
                          <a:effectLst/>
                          <a:latin typeface="Arial" panose="020B0604020202020204" pitchFamily="34" charset="0"/>
                          <a:ea typeface="等线" panose="02010600030101010101" pitchFamily="2" charset="-122"/>
                        </a:rPr>
                        <a:t>From R17, support LBO</a:t>
                      </a:r>
                      <a:endParaRPr lang="en-US" sz="1050" b="0" i="0" u="none" strike="noStrike" dirty="0">
                        <a:solidFill>
                          <a:srgbClr val="000000"/>
                        </a:solidFill>
                        <a:effectLst/>
                        <a:latin typeface="Arial" panose="020B0604020202020204" pitchFamily="34" charset="0"/>
                        <a:ea typeface="等线" panose="02010600030101010101" pitchFamily="2" charset="-122"/>
                      </a:endParaRPr>
                    </a:p>
                  </a:txBody>
                  <a:tcPr marL="72000" marR="36000" marT="36000" marB="36000">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tcPr>
                </a:tc>
                <a:extLst>
                  <a:ext uri="{0D108BD9-81ED-4DB2-BD59-A6C34878D82A}">
                    <a16:rowId xmlns:a16="http://schemas.microsoft.com/office/drawing/2014/main" val="10006"/>
                  </a:ext>
                </a:extLst>
              </a:tr>
            </a:tbl>
          </a:graphicData>
        </a:graphic>
      </p:graphicFrame>
    </p:spTree>
    <p:extLst>
      <p:ext uri="{BB962C8B-B14F-4D97-AF65-F5344CB8AC3E}">
        <p14:creationId xmlns:p14="http://schemas.microsoft.com/office/powerpoint/2010/main" val="1135450169"/>
      </p:ext>
    </p:extLst>
  </p:cSld>
  <p:clrMapOvr>
    <a:masterClrMapping/>
  </p:clrMapOvr>
  <p:transition spd="slow"/>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D6F9A58A-34DE-4257-B8E0-D5465187E40E}"/>
              </a:ext>
            </a:extLst>
          </p:cNvPr>
          <p:cNvSpPr>
            <a:spLocks noGrp="1"/>
          </p:cNvSpPr>
          <p:nvPr>
            <p:ph type="title"/>
          </p:nvPr>
        </p:nvSpPr>
        <p:spPr>
          <a:xfrm>
            <a:off x="309564" y="0"/>
            <a:ext cx="9102725" cy="1143000"/>
          </a:xfrm>
        </p:spPr>
        <p:txBody>
          <a:bodyPr/>
          <a:lstStyle/>
          <a:p>
            <a:pPr algn="l"/>
            <a:r>
              <a:rPr lang="en-US" altLang="zh-CN" sz="3200" dirty="0"/>
              <a:t>Charging requirements of NG-RAN Sharing</a:t>
            </a:r>
            <a:endParaRPr lang="zh-CN" altLang="en-US" sz="3200" dirty="0"/>
          </a:p>
        </p:txBody>
      </p:sp>
      <p:graphicFrame>
        <p:nvGraphicFramePr>
          <p:cNvPr id="7" name="表格 6"/>
          <p:cNvGraphicFramePr>
            <a:graphicFrameLocks noGrp="1"/>
          </p:cNvGraphicFramePr>
          <p:nvPr>
            <p:extLst>
              <p:ext uri="{D42A27DB-BD31-4B8C-83A1-F6EECF244321}">
                <p14:modId xmlns:p14="http://schemas.microsoft.com/office/powerpoint/2010/main" val="2671799172"/>
              </p:ext>
            </p:extLst>
          </p:nvPr>
        </p:nvGraphicFramePr>
        <p:xfrm>
          <a:off x="735773" y="1314356"/>
          <a:ext cx="10701371" cy="2944304"/>
        </p:xfrm>
        <a:graphic>
          <a:graphicData uri="http://schemas.openxmlformats.org/drawingml/2006/table">
            <a:tbl>
              <a:tblPr/>
              <a:tblGrid>
                <a:gridCol w="2243170">
                  <a:extLst>
                    <a:ext uri="{9D8B030D-6E8A-4147-A177-3AD203B41FA5}">
                      <a16:colId xmlns:a16="http://schemas.microsoft.com/office/drawing/2014/main" val="20000"/>
                    </a:ext>
                  </a:extLst>
                </a:gridCol>
                <a:gridCol w="5596480">
                  <a:extLst>
                    <a:ext uri="{9D8B030D-6E8A-4147-A177-3AD203B41FA5}">
                      <a16:colId xmlns:a16="http://schemas.microsoft.com/office/drawing/2014/main" val="20001"/>
                    </a:ext>
                  </a:extLst>
                </a:gridCol>
                <a:gridCol w="1694733">
                  <a:extLst>
                    <a:ext uri="{9D8B030D-6E8A-4147-A177-3AD203B41FA5}">
                      <a16:colId xmlns:a16="http://schemas.microsoft.com/office/drawing/2014/main" val="20002"/>
                    </a:ext>
                  </a:extLst>
                </a:gridCol>
                <a:gridCol w="1166988">
                  <a:extLst>
                    <a:ext uri="{9D8B030D-6E8A-4147-A177-3AD203B41FA5}">
                      <a16:colId xmlns:a16="http://schemas.microsoft.com/office/drawing/2014/main" val="20003"/>
                    </a:ext>
                  </a:extLst>
                </a:gridCol>
              </a:tblGrid>
              <a:tr h="352115">
                <a:tc>
                  <a:txBody>
                    <a:bodyPr/>
                    <a:lstStyle/>
                    <a:p>
                      <a:pPr algn="ctr" fontAlgn="t">
                        <a:spcAft>
                          <a:spcPts val="300"/>
                        </a:spcAft>
                      </a:pPr>
                      <a:endParaRPr lang="en-US" altLang="zh-CN" sz="1050" b="1" i="0" u="none" strike="noStrike" dirty="0">
                        <a:solidFill>
                          <a:srgbClr val="000000"/>
                        </a:solidFill>
                        <a:effectLst/>
                        <a:latin typeface="Arial" panose="020B0604020202020204" pitchFamily="34" charset="0"/>
                        <a:ea typeface="等线" panose="02010600030101010101" pitchFamily="2" charset="-122"/>
                        <a:cs typeface="Arial" panose="020B0604020202020204" pitchFamily="34" charset="0"/>
                      </a:endParaRPr>
                    </a:p>
                  </a:txBody>
                  <a:tcPr marL="72000" marR="36000" marT="36000" marB="36000" anchor="ctr">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solidFill>
                      <a:schemeClr val="accent3"/>
                    </a:solidFill>
                  </a:tcPr>
                </a:tc>
                <a:tc>
                  <a:txBody>
                    <a:bodyPr/>
                    <a:lstStyle/>
                    <a:p>
                      <a:pPr algn="ctr" fontAlgn="t">
                        <a:spcAft>
                          <a:spcPts val="300"/>
                        </a:spcAft>
                      </a:pPr>
                      <a:r>
                        <a:rPr lang="en-US" altLang="zh-CN" sz="1050" b="1" i="0" u="none" strike="noStrike" dirty="0">
                          <a:solidFill>
                            <a:srgbClr val="000000"/>
                          </a:solidFill>
                          <a:effectLst/>
                          <a:latin typeface="Arial" panose="020B0604020202020204" pitchFamily="34" charset="0"/>
                          <a:ea typeface="等线" panose="02010600030101010101" pitchFamily="2" charset="-122"/>
                          <a:cs typeface="Arial" panose="020B0604020202020204" pitchFamily="34" charset="0"/>
                        </a:rPr>
                        <a:t>SA1 Charging Requirements  </a:t>
                      </a:r>
                    </a:p>
                  </a:txBody>
                  <a:tcPr marL="72000" marR="36000" marT="36000" marB="36000" anchor="ctr">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solidFill>
                      <a:schemeClr val="accent3"/>
                    </a:solidFill>
                  </a:tcPr>
                </a:tc>
                <a:tc>
                  <a:txBody>
                    <a:bodyPr/>
                    <a:lstStyle/>
                    <a:p>
                      <a:pPr algn="ctr" fontAlgn="t">
                        <a:spcAft>
                          <a:spcPts val="300"/>
                        </a:spcAft>
                      </a:pPr>
                      <a:r>
                        <a:rPr lang="en-US" sz="1050" b="1" i="0" u="none" strike="noStrike" dirty="0">
                          <a:solidFill>
                            <a:srgbClr val="000000"/>
                          </a:solidFill>
                          <a:effectLst/>
                          <a:latin typeface="Arial" panose="020B0604020202020204" pitchFamily="34" charset="0"/>
                          <a:ea typeface="等线" panose="02010600030101010101" pitchFamily="2" charset="-122"/>
                          <a:cs typeface="Arial" panose="020B0604020202020204" pitchFamily="34" charset="0"/>
                        </a:rPr>
                        <a:t>SA5  WID </a:t>
                      </a:r>
                    </a:p>
                  </a:txBody>
                  <a:tcPr marL="72000" marR="36000" marT="36000" marB="36000" anchor="ctr">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solidFill>
                      <a:schemeClr val="accent3"/>
                    </a:solidFill>
                  </a:tcPr>
                </a:tc>
                <a:tc>
                  <a:txBody>
                    <a:bodyPr/>
                    <a:lstStyle/>
                    <a:p>
                      <a:pPr algn="ctr" fontAlgn="t">
                        <a:spcAft>
                          <a:spcPts val="300"/>
                        </a:spcAft>
                      </a:pPr>
                      <a:r>
                        <a:rPr lang="en-US" sz="1050" b="1" i="0" u="none" strike="noStrike" dirty="0">
                          <a:solidFill>
                            <a:srgbClr val="000000"/>
                          </a:solidFill>
                          <a:effectLst/>
                          <a:latin typeface="Arial" panose="020B0604020202020204" pitchFamily="34" charset="0"/>
                          <a:ea typeface="等线" panose="02010600030101010101" pitchFamily="2" charset="-122"/>
                          <a:cs typeface="Arial" panose="020B0604020202020204" pitchFamily="34" charset="0"/>
                        </a:rPr>
                        <a:t>Status</a:t>
                      </a:r>
                      <a:r>
                        <a:rPr lang="en-US" sz="1050" b="1" i="0" u="none" strike="noStrike" baseline="0" dirty="0">
                          <a:solidFill>
                            <a:srgbClr val="000000"/>
                          </a:solidFill>
                          <a:effectLst/>
                          <a:latin typeface="Arial" panose="020B0604020202020204" pitchFamily="34" charset="0"/>
                          <a:ea typeface="等线" panose="02010600030101010101" pitchFamily="2" charset="-122"/>
                          <a:cs typeface="Arial" panose="020B0604020202020204" pitchFamily="34" charset="0"/>
                        </a:rPr>
                        <a:t> </a:t>
                      </a:r>
                      <a:endParaRPr lang="en-US" sz="1050" b="1" i="0" u="none" strike="noStrike" dirty="0">
                        <a:solidFill>
                          <a:srgbClr val="000000"/>
                        </a:solidFill>
                        <a:effectLst/>
                        <a:latin typeface="Arial" panose="020B0604020202020204" pitchFamily="34" charset="0"/>
                        <a:ea typeface="等线" panose="02010600030101010101" pitchFamily="2" charset="-122"/>
                        <a:cs typeface="Arial" panose="020B0604020202020204" pitchFamily="34" charset="0"/>
                      </a:endParaRPr>
                    </a:p>
                  </a:txBody>
                  <a:tcPr marL="72000" marR="36000" marT="36000" marB="36000" anchor="ctr">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solidFill>
                      <a:schemeClr val="accent3"/>
                    </a:solidFill>
                  </a:tcPr>
                </a:tc>
                <a:extLst>
                  <a:ext uri="{0D108BD9-81ED-4DB2-BD59-A6C34878D82A}">
                    <a16:rowId xmlns:a16="http://schemas.microsoft.com/office/drawing/2014/main" val="10000"/>
                  </a:ext>
                </a:extLst>
              </a:tr>
              <a:tr h="739015">
                <a:tc rowSpan="3">
                  <a:txBody>
                    <a:bodyPr/>
                    <a:lstStyle/>
                    <a:p>
                      <a:pPr algn="l" fontAlgn="t">
                        <a:spcAft>
                          <a:spcPts val="300"/>
                        </a:spcAft>
                      </a:pPr>
                      <a:r>
                        <a:rPr lang="en-US" altLang="zh-CN" sz="1050" b="0" i="0" u="none" strike="noStrike" dirty="0">
                          <a:solidFill>
                            <a:srgbClr val="000000"/>
                          </a:solidFill>
                          <a:effectLst/>
                          <a:latin typeface="Arial" panose="020B0604020202020204" pitchFamily="34" charset="0"/>
                          <a:ea typeface="等线" panose="02010600030101010101" pitchFamily="2" charset="-122"/>
                        </a:rPr>
                        <a:t>TS</a:t>
                      </a:r>
                      <a:r>
                        <a:rPr lang="en-US" altLang="zh-CN" sz="1050" b="0" i="0" u="none" strike="noStrike" baseline="0" dirty="0">
                          <a:solidFill>
                            <a:srgbClr val="000000"/>
                          </a:solidFill>
                          <a:effectLst/>
                          <a:latin typeface="Arial" panose="020B0604020202020204" pitchFamily="34" charset="0"/>
                          <a:ea typeface="等线" panose="02010600030101010101" pitchFamily="2" charset="-122"/>
                        </a:rPr>
                        <a:t> 22.261</a:t>
                      </a:r>
                    </a:p>
                    <a:p>
                      <a:pPr algn="l" fontAlgn="t">
                        <a:spcAft>
                          <a:spcPts val="300"/>
                        </a:spcAft>
                      </a:pPr>
                      <a:r>
                        <a:rPr lang="en-US" altLang="zh-CN" sz="1050" b="0" i="0" u="none" strike="noStrike" baseline="0" dirty="0">
                          <a:solidFill>
                            <a:srgbClr val="000000"/>
                          </a:solidFill>
                          <a:effectLst/>
                          <a:latin typeface="Arial" panose="020B0604020202020204" pitchFamily="34" charset="0"/>
                          <a:ea typeface="等线" panose="02010600030101010101" pitchFamily="2" charset="-122"/>
                        </a:rPr>
                        <a:t>Clause 9.6  NG-RAN Sharing</a:t>
                      </a:r>
                      <a:endParaRPr lang="en-US" altLang="zh-CN" sz="1050" b="0" i="0" u="none" strike="noStrike" dirty="0">
                        <a:solidFill>
                          <a:srgbClr val="000000"/>
                        </a:solidFill>
                        <a:effectLst/>
                        <a:latin typeface="Arial" panose="020B0604020202020204" pitchFamily="34" charset="0"/>
                        <a:ea typeface="等线" panose="02010600030101010101" pitchFamily="2" charset="-122"/>
                      </a:endParaRPr>
                    </a:p>
                  </a:txBody>
                  <a:tcPr marL="72000" marR="36000" marT="36000" marB="36000">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tcPr>
                </a:tc>
                <a:tc>
                  <a:txBody>
                    <a:bodyPr/>
                    <a:lstStyle/>
                    <a:p>
                      <a:pPr marL="0" marR="0" lvl="0" indent="0" algn="l" defTabSz="1219170" rtl="0" eaLnBrk="1" fontAlgn="t" latinLnBrk="0" hangingPunct="1">
                        <a:lnSpc>
                          <a:spcPct val="100000"/>
                        </a:lnSpc>
                        <a:spcBef>
                          <a:spcPts val="0"/>
                        </a:spcBef>
                        <a:spcAft>
                          <a:spcPts val="300"/>
                        </a:spcAft>
                        <a:buClrTx/>
                        <a:buSzTx/>
                        <a:buFontTx/>
                        <a:buNone/>
                        <a:tabLst/>
                        <a:defRPr/>
                      </a:pPr>
                      <a:r>
                        <a:rPr lang="en-US" altLang="zh-CN" sz="1050" b="0" i="0" u="none" strike="noStrike" dirty="0">
                          <a:solidFill>
                            <a:srgbClr val="000000"/>
                          </a:solidFill>
                          <a:effectLst/>
                          <a:latin typeface="Arial" panose="020B0604020202020204" pitchFamily="34" charset="0"/>
                          <a:ea typeface="等线" panose="02010600030101010101" pitchFamily="2" charset="-122"/>
                        </a:rPr>
                        <a:t>The 5G core network shall be able to support collection of charging information associated with a UE accessing a Shared NG-RAN using Indirect Network Sharing, which refers to the resource usage of hosting operator’s core network. </a:t>
                      </a:r>
                    </a:p>
                    <a:p>
                      <a:pPr algn="l" fontAlgn="t">
                        <a:spcAft>
                          <a:spcPts val="300"/>
                        </a:spcAft>
                      </a:pPr>
                      <a:endParaRPr lang="en-US" altLang="zh-CN" sz="1050" b="0" i="0" u="none" strike="noStrike" dirty="0">
                        <a:solidFill>
                          <a:srgbClr val="000000"/>
                        </a:solidFill>
                        <a:effectLst/>
                        <a:latin typeface="Arial" panose="020B0604020202020204" pitchFamily="34" charset="0"/>
                        <a:ea typeface="等线" panose="02010600030101010101" pitchFamily="2" charset="-122"/>
                      </a:endParaRPr>
                    </a:p>
                  </a:txBody>
                  <a:tcPr marL="72000" marR="36000" marT="36000" marB="36000">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tcPr>
                </a:tc>
                <a:tc>
                  <a:txBody>
                    <a:bodyPr/>
                    <a:lstStyle/>
                    <a:p>
                      <a:pPr marL="0" marR="0" lvl="0" indent="0" algn="l" defTabSz="1219170" rtl="0" eaLnBrk="1" fontAlgn="t" latinLnBrk="0" hangingPunct="1">
                        <a:lnSpc>
                          <a:spcPct val="100000"/>
                        </a:lnSpc>
                        <a:spcBef>
                          <a:spcPts val="0"/>
                        </a:spcBef>
                        <a:spcAft>
                          <a:spcPts val="300"/>
                        </a:spcAft>
                        <a:buClrTx/>
                        <a:buSzTx/>
                        <a:buFontTx/>
                        <a:buNone/>
                        <a:tabLst/>
                        <a:defRPr/>
                      </a:pPr>
                      <a:r>
                        <a:rPr lang="en-US" sz="1050" b="0" i="0" u="none" strike="noStrike" kern="1200" dirty="0">
                          <a:solidFill>
                            <a:srgbClr val="000000"/>
                          </a:solidFill>
                          <a:effectLst/>
                          <a:latin typeface="Arial" panose="020B0604020202020204" pitchFamily="34" charset="0"/>
                          <a:ea typeface="等线" panose="02010600030101010101" pitchFamily="2" charset="-122"/>
                          <a:cs typeface="+mn-cs"/>
                        </a:rPr>
                        <a:t> </a:t>
                      </a:r>
                      <a:r>
                        <a:rPr lang="en-GB" altLang="zh-CN" sz="1050" b="0" i="0" u="none" strike="noStrike" kern="1200" dirty="0" err="1">
                          <a:solidFill>
                            <a:srgbClr val="000000"/>
                          </a:solidFill>
                          <a:effectLst/>
                          <a:latin typeface="Arial" panose="020B0604020202020204" pitchFamily="34" charset="0"/>
                          <a:ea typeface="等线" panose="02010600030101010101" pitchFamily="2" charset="-122"/>
                          <a:cs typeface="+mn-cs"/>
                        </a:rPr>
                        <a:t>NetShare_CH</a:t>
                      </a:r>
                      <a:endParaRPr lang="en-GB" altLang="zh-CN" sz="1050" b="0" i="0" u="none" strike="noStrike" kern="1200" dirty="0">
                        <a:solidFill>
                          <a:srgbClr val="000000"/>
                        </a:solidFill>
                        <a:effectLst/>
                        <a:latin typeface="Arial" panose="020B0604020202020204" pitchFamily="34" charset="0"/>
                        <a:ea typeface="等线" panose="02010600030101010101" pitchFamily="2" charset="-122"/>
                        <a:cs typeface="+mn-cs"/>
                      </a:endParaRPr>
                    </a:p>
                    <a:p>
                      <a:pPr marL="0" marR="0" lvl="0" indent="0" algn="l" defTabSz="1219170" rtl="0" eaLnBrk="1" fontAlgn="t" latinLnBrk="0" hangingPunct="1">
                        <a:lnSpc>
                          <a:spcPct val="100000"/>
                        </a:lnSpc>
                        <a:spcBef>
                          <a:spcPts val="0"/>
                        </a:spcBef>
                        <a:spcAft>
                          <a:spcPts val="300"/>
                        </a:spcAft>
                        <a:buClrTx/>
                        <a:buSzTx/>
                        <a:buFontTx/>
                        <a:buNone/>
                        <a:tabLst/>
                        <a:defRPr/>
                      </a:pPr>
                      <a:r>
                        <a:rPr lang="en-GB" altLang="zh-CN" sz="1050" b="0" i="0" u="none" strike="noStrike" kern="1200" dirty="0">
                          <a:solidFill>
                            <a:srgbClr val="000000"/>
                          </a:solidFill>
                          <a:effectLst/>
                          <a:latin typeface="Arial" panose="020B0604020202020204" pitchFamily="34" charset="0"/>
                          <a:ea typeface="等线" panose="02010600030101010101" pitchFamily="2" charset="-122"/>
                          <a:cs typeface="+mn-cs"/>
                        </a:rPr>
                        <a:t> Charging aspects for indirect network sharing</a:t>
                      </a:r>
                      <a:endParaRPr lang="en-US" sz="1050" b="0" i="0" u="none" strike="noStrike" kern="1200" dirty="0">
                        <a:solidFill>
                          <a:srgbClr val="000000"/>
                        </a:solidFill>
                        <a:effectLst/>
                        <a:latin typeface="Arial" panose="020B0604020202020204" pitchFamily="34" charset="0"/>
                        <a:ea typeface="等线" panose="02010600030101010101" pitchFamily="2" charset="-122"/>
                        <a:cs typeface="+mn-cs"/>
                      </a:endParaRPr>
                    </a:p>
                  </a:txBody>
                  <a:tcPr marL="72000" marR="36000" marT="36000" marB="36000">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tcPr>
                </a:tc>
                <a:tc>
                  <a:txBody>
                    <a:bodyPr/>
                    <a:lstStyle/>
                    <a:p>
                      <a:pPr marL="0" marR="0" lvl="0" indent="0" algn="l" defTabSz="1219170" rtl="0" eaLnBrk="1" fontAlgn="t" latinLnBrk="0" hangingPunct="1">
                        <a:lnSpc>
                          <a:spcPct val="100000"/>
                        </a:lnSpc>
                        <a:spcBef>
                          <a:spcPts val="0"/>
                        </a:spcBef>
                        <a:spcAft>
                          <a:spcPts val="300"/>
                        </a:spcAft>
                        <a:buClrTx/>
                        <a:buSzTx/>
                        <a:buFontTx/>
                        <a:buNone/>
                        <a:tabLst/>
                        <a:defRPr/>
                      </a:pPr>
                      <a:r>
                        <a:rPr lang="en-US" sz="1050" b="0" i="0" u="none" strike="noStrike" dirty="0">
                          <a:solidFill>
                            <a:srgbClr val="000000"/>
                          </a:solidFill>
                          <a:effectLst/>
                          <a:latin typeface="Arial" panose="020B0604020202020204" pitchFamily="34" charset="0"/>
                          <a:ea typeface="等线" panose="02010600030101010101" pitchFamily="2" charset="-122"/>
                        </a:rPr>
                        <a:t>R19</a:t>
                      </a:r>
                      <a:r>
                        <a:rPr lang="en-US" sz="1050" b="0" i="0" u="none" strike="noStrike" baseline="0" dirty="0">
                          <a:solidFill>
                            <a:srgbClr val="000000"/>
                          </a:solidFill>
                          <a:effectLst/>
                          <a:latin typeface="Arial" panose="020B0604020202020204" pitchFamily="34" charset="0"/>
                          <a:ea typeface="等线" panose="02010600030101010101" pitchFamily="2" charset="-122"/>
                        </a:rPr>
                        <a:t> </a:t>
                      </a:r>
                      <a:r>
                        <a:rPr lang="en-US" altLang="zh-CN" sz="1050" b="0" i="0" u="none" strike="noStrike" dirty="0">
                          <a:solidFill>
                            <a:srgbClr val="000000"/>
                          </a:solidFill>
                          <a:effectLst/>
                          <a:latin typeface="Arial" panose="020B0604020202020204" pitchFamily="34" charset="0"/>
                          <a:ea typeface="等线" panose="02010600030101010101" pitchFamily="2" charset="-122"/>
                        </a:rPr>
                        <a:t>Available </a:t>
                      </a:r>
                    </a:p>
                    <a:p>
                      <a:pPr algn="l" fontAlgn="t">
                        <a:spcAft>
                          <a:spcPts val="300"/>
                        </a:spcAft>
                      </a:pPr>
                      <a:endParaRPr lang="en-US" sz="1050" b="0" i="0" u="none" strike="noStrike" dirty="0">
                        <a:solidFill>
                          <a:srgbClr val="000000"/>
                        </a:solidFill>
                        <a:effectLst/>
                        <a:latin typeface="Arial" panose="020B0604020202020204" pitchFamily="34" charset="0"/>
                        <a:ea typeface="等线" panose="02010600030101010101" pitchFamily="2" charset="-122"/>
                      </a:endParaRPr>
                    </a:p>
                  </a:txBody>
                  <a:tcPr marL="72000" marR="36000" marT="36000" marB="36000">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tcPr>
                </a:tc>
                <a:extLst>
                  <a:ext uri="{0D108BD9-81ED-4DB2-BD59-A6C34878D82A}">
                    <a16:rowId xmlns:a16="http://schemas.microsoft.com/office/drawing/2014/main" val="10001"/>
                  </a:ext>
                </a:extLst>
              </a:tr>
              <a:tr h="497469">
                <a:tc vMerge="1">
                  <a:txBody>
                    <a:bodyPr/>
                    <a:lstStyle/>
                    <a:p>
                      <a:pPr algn="l" fontAlgn="t">
                        <a:spcAft>
                          <a:spcPts val="300"/>
                        </a:spcAft>
                      </a:pPr>
                      <a:endParaRPr lang="en-US" altLang="zh-CN" sz="1050" b="0" i="0" u="none" strike="noStrike" dirty="0">
                        <a:solidFill>
                          <a:srgbClr val="000000"/>
                        </a:solidFill>
                        <a:effectLst/>
                        <a:latin typeface="Arial" panose="020B0604020202020204" pitchFamily="34" charset="0"/>
                        <a:ea typeface="等线" panose="02010600030101010101" pitchFamily="2" charset="-122"/>
                      </a:endParaRPr>
                    </a:p>
                  </a:txBody>
                  <a:tcPr marL="72000" marR="36000" marT="36000" marB="36000">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tcPr>
                </a:tc>
                <a:tc>
                  <a:txBody>
                    <a:bodyPr/>
                    <a:lstStyle/>
                    <a:p>
                      <a:pPr marL="0" marR="0" lvl="0" indent="0" algn="l" defTabSz="1219170" rtl="0" eaLnBrk="1" fontAlgn="t" latinLnBrk="0" hangingPunct="1">
                        <a:lnSpc>
                          <a:spcPct val="100000"/>
                        </a:lnSpc>
                        <a:spcBef>
                          <a:spcPts val="0"/>
                        </a:spcBef>
                        <a:spcAft>
                          <a:spcPts val="300"/>
                        </a:spcAft>
                        <a:buClrTx/>
                        <a:buSzTx/>
                        <a:buFontTx/>
                        <a:buNone/>
                        <a:tabLst/>
                        <a:defRPr/>
                      </a:pPr>
                      <a:r>
                        <a:rPr lang="en-US" altLang="zh-CN" sz="1050" b="0" i="0" u="none" strike="noStrike" dirty="0">
                          <a:solidFill>
                            <a:srgbClr val="000000"/>
                          </a:solidFill>
                          <a:effectLst/>
                          <a:latin typeface="Arial" panose="020B0604020202020204" pitchFamily="34" charset="0"/>
                          <a:ea typeface="等线" panose="02010600030101010101" pitchFamily="2" charset="-122"/>
                        </a:rPr>
                        <a:t>NOTE: When Shared NG-RAN is a shared satellite NG-RAN, the charging information can include the information specific to the shared satellite NG-RAN, e.g. the location of UE, involved satellites. </a:t>
                      </a:r>
                    </a:p>
                    <a:p>
                      <a:pPr algn="l" fontAlgn="t">
                        <a:spcAft>
                          <a:spcPts val="300"/>
                        </a:spcAft>
                      </a:pPr>
                      <a:endParaRPr lang="en-US" altLang="zh-CN" sz="1050" b="0" i="0" u="none" strike="noStrike" dirty="0">
                        <a:solidFill>
                          <a:srgbClr val="000000"/>
                        </a:solidFill>
                        <a:effectLst/>
                        <a:latin typeface="Arial" panose="020B0604020202020204" pitchFamily="34" charset="0"/>
                        <a:ea typeface="等线" panose="02010600030101010101" pitchFamily="2" charset="-122"/>
                      </a:endParaRPr>
                    </a:p>
                  </a:txBody>
                  <a:tcPr marL="72000" marR="36000" marT="36000" marB="36000">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tcPr>
                </a:tc>
                <a:tc>
                  <a:txBody>
                    <a:bodyPr/>
                    <a:lstStyle/>
                    <a:p>
                      <a:pPr marL="0" marR="0" lvl="0" indent="0" algn="l" defTabSz="1219170" rtl="0" eaLnBrk="1" fontAlgn="t" latinLnBrk="0" hangingPunct="1">
                        <a:lnSpc>
                          <a:spcPct val="100000"/>
                        </a:lnSpc>
                        <a:spcBef>
                          <a:spcPts val="0"/>
                        </a:spcBef>
                        <a:spcAft>
                          <a:spcPts val="300"/>
                        </a:spcAft>
                        <a:buClrTx/>
                        <a:buSzTx/>
                        <a:buFontTx/>
                        <a:buNone/>
                        <a:tabLst/>
                        <a:defRPr/>
                      </a:pPr>
                      <a:r>
                        <a:rPr lang="en-GB" altLang="zh-CN" sz="1050" b="0" i="0" u="none" strike="noStrike" kern="1200" dirty="0" err="1">
                          <a:solidFill>
                            <a:srgbClr val="000000"/>
                          </a:solidFill>
                          <a:effectLst/>
                          <a:latin typeface="Arial" panose="020B0604020202020204" pitchFamily="34" charset="0"/>
                          <a:ea typeface="等线" panose="02010600030101010101" pitchFamily="2" charset="-122"/>
                          <a:cs typeface="+mn-cs"/>
                        </a:rPr>
                        <a:t>NetShare_CH</a:t>
                      </a:r>
                      <a:endParaRPr lang="en-GB" altLang="zh-CN" sz="1050" b="0" i="0" u="none" strike="noStrike" kern="1200" dirty="0">
                        <a:solidFill>
                          <a:srgbClr val="000000"/>
                        </a:solidFill>
                        <a:effectLst/>
                        <a:latin typeface="Arial" panose="020B0604020202020204" pitchFamily="34" charset="0"/>
                        <a:ea typeface="等线" panose="02010600030101010101" pitchFamily="2" charset="-122"/>
                        <a:cs typeface="+mn-cs"/>
                      </a:endParaRPr>
                    </a:p>
                    <a:p>
                      <a:pPr marL="0" marR="0" lvl="0" indent="0" algn="l" defTabSz="1219170" rtl="0" eaLnBrk="1" fontAlgn="t" latinLnBrk="0" hangingPunct="1">
                        <a:lnSpc>
                          <a:spcPct val="100000"/>
                        </a:lnSpc>
                        <a:spcBef>
                          <a:spcPts val="0"/>
                        </a:spcBef>
                        <a:spcAft>
                          <a:spcPts val="300"/>
                        </a:spcAft>
                        <a:buClrTx/>
                        <a:buSzTx/>
                        <a:buFontTx/>
                        <a:buNone/>
                        <a:tabLst/>
                        <a:defRPr/>
                      </a:pPr>
                      <a:r>
                        <a:rPr lang="en-GB" altLang="zh-CN" sz="1050" b="0" i="0" u="none" strike="noStrike" kern="1200" dirty="0">
                          <a:solidFill>
                            <a:srgbClr val="000000"/>
                          </a:solidFill>
                          <a:effectLst/>
                          <a:latin typeface="Arial" panose="020B0604020202020204" pitchFamily="34" charset="0"/>
                          <a:ea typeface="等线" panose="02010600030101010101" pitchFamily="2" charset="-122"/>
                          <a:cs typeface="+mn-cs"/>
                        </a:rPr>
                        <a:t> Charging aspects for indirect network sharing</a:t>
                      </a:r>
                    </a:p>
                    <a:p>
                      <a:pPr marL="0" marR="0" lvl="0" indent="0" algn="l" defTabSz="1219170" rtl="0" eaLnBrk="1" fontAlgn="t" latinLnBrk="0" hangingPunct="1">
                        <a:lnSpc>
                          <a:spcPct val="100000"/>
                        </a:lnSpc>
                        <a:spcBef>
                          <a:spcPts val="0"/>
                        </a:spcBef>
                        <a:spcAft>
                          <a:spcPts val="300"/>
                        </a:spcAft>
                        <a:buClrTx/>
                        <a:buSzTx/>
                        <a:buFontTx/>
                        <a:buNone/>
                        <a:tabLst/>
                        <a:defRPr/>
                      </a:pPr>
                      <a:r>
                        <a:rPr lang="en-GB" altLang="zh-CN" sz="1050" b="0" i="0" u="none" strike="noStrike" kern="1200" dirty="0">
                          <a:solidFill>
                            <a:srgbClr val="000000"/>
                          </a:solidFill>
                          <a:effectLst/>
                          <a:latin typeface="Arial" panose="020B0604020202020204" pitchFamily="34" charset="0"/>
                          <a:ea typeface="等线" panose="02010600030101010101" pitchFamily="2" charset="-122"/>
                          <a:cs typeface="+mn-cs"/>
                        </a:rPr>
                        <a:t>5GSAT_Ph3-CH</a:t>
                      </a:r>
                    </a:p>
                    <a:p>
                      <a:pPr marL="0" marR="0" lvl="0" indent="0" algn="l" defTabSz="1219170" rtl="0" eaLnBrk="1" fontAlgn="t" latinLnBrk="0" hangingPunct="1">
                        <a:lnSpc>
                          <a:spcPct val="100000"/>
                        </a:lnSpc>
                        <a:spcBef>
                          <a:spcPts val="0"/>
                        </a:spcBef>
                        <a:spcAft>
                          <a:spcPts val="300"/>
                        </a:spcAft>
                        <a:buClrTx/>
                        <a:buSzTx/>
                        <a:buFontTx/>
                        <a:buNone/>
                        <a:tabLst/>
                        <a:defRPr/>
                      </a:pPr>
                      <a:r>
                        <a:rPr lang="en-US" altLang="zh-CN" sz="1050" b="0" i="0" u="none" strike="noStrike" kern="1200" dirty="0">
                          <a:solidFill>
                            <a:srgbClr val="000000"/>
                          </a:solidFill>
                          <a:effectLst/>
                          <a:latin typeface="Arial" panose="020B0604020202020204" pitchFamily="34" charset="0"/>
                          <a:ea typeface="等线" panose="02010600030101010101" pitchFamily="2" charset="-122"/>
                          <a:cs typeface="+mn-cs"/>
                        </a:rPr>
                        <a:t>Charging aspects of Satellite Backhaul in 5GS </a:t>
                      </a:r>
                    </a:p>
                    <a:p>
                      <a:pPr marL="0" marR="0" lvl="0" indent="0" algn="l" defTabSz="1219170" rtl="0" eaLnBrk="1" fontAlgn="t" latinLnBrk="0" hangingPunct="1">
                        <a:lnSpc>
                          <a:spcPct val="100000"/>
                        </a:lnSpc>
                        <a:spcBef>
                          <a:spcPts val="0"/>
                        </a:spcBef>
                        <a:spcAft>
                          <a:spcPts val="300"/>
                        </a:spcAft>
                        <a:buClrTx/>
                        <a:buSzTx/>
                        <a:buFontTx/>
                        <a:buNone/>
                        <a:tabLst/>
                        <a:defRPr/>
                      </a:pPr>
                      <a:endParaRPr lang="en-US" sz="1050" b="0" i="0" u="none" strike="noStrike" kern="1200" dirty="0">
                        <a:solidFill>
                          <a:srgbClr val="000000"/>
                        </a:solidFill>
                        <a:effectLst/>
                        <a:latin typeface="Arial" panose="020B0604020202020204" pitchFamily="34" charset="0"/>
                        <a:ea typeface="等线" panose="02010600030101010101" pitchFamily="2" charset="-122"/>
                        <a:cs typeface="+mn-cs"/>
                      </a:endParaRPr>
                    </a:p>
                  </a:txBody>
                  <a:tcPr marL="72000" marR="36000" marT="36000" marB="36000">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tcPr>
                </a:tc>
                <a:tc>
                  <a:txBody>
                    <a:bodyPr/>
                    <a:lstStyle/>
                    <a:p>
                      <a:pPr algn="l" fontAlgn="t">
                        <a:spcAft>
                          <a:spcPts val="300"/>
                        </a:spcAft>
                      </a:pPr>
                      <a:r>
                        <a:rPr lang="en-US" altLang="zh-CN" sz="1050" b="0" i="0" u="none" strike="noStrike" dirty="0">
                          <a:solidFill>
                            <a:srgbClr val="000000"/>
                          </a:solidFill>
                          <a:effectLst/>
                          <a:latin typeface="Arial" panose="020B0604020202020204" pitchFamily="34" charset="0"/>
                          <a:ea typeface="等线" panose="02010600030101010101" pitchFamily="2" charset="-122"/>
                        </a:rPr>
                        <a:t>R19</a:t>
                      </a:r>
                      <a:r>
                        <a:rPr lang="en-US" altLang="zh-CN" sz="1050" b="0" i="0" u="none" strike="noStrike" baseline="0" dirty="0">
                          <a:solidFill>
                            <a:srgbClr val="000000"/>
                          </a:solidFill>
                          <a:effectLst/>
                          <a:latin typeface="Arial" panose="020B0604020202020204" pitchFamily="34" charset="0"/>
                          <a:ea typeface="等线" panose="02010600030101010101" pitchFamily="2" charset="-122"/>
                        </a:rPr>
                        <a:t> </a:t>
                      </a:r>
                      <a:r>
                        <a:rPr lang="en-US" altLang="zh-CN" sz="1050" b="0" i="0" u="none" strike="noStrike" dirty="0">
                          <a:solidFill>
                            <a:srgbClr val="000000"/>
                          </a:solidFill>
                          <a:effectLst/>
                          <a:latin typeface="Arial" panose="020B0604020202020204" pitchFamily="34" charset="0"/>
                          <a:ea typeface="等线" panose="02010600030101010101" pitchFamily="2" charset="-122"/>
                        </a:rPr>
                        <a:t>Available </a:t>
                      </a:r>
                    </a:p>
                    <a:p>
                      <a:pPr algn="l" fontAlgn="t">
                        <a:spcAft>
                          <a:spcPts val="300"/>
                        </a:spcAft>
                      </a:pPr>
                      <a:endParaRPr lang="en-US" sz="1050" b="0" i="0" u="none" strike="noStrike" dirty="0">
                        <a:solidFill>
                          <a:srgbClr val="000000"/>
                        </a:solidFill>
                        <a:effectLst/>
                        <a:latin typeface="Arial" panose="020B0604020202020204" pitchFamily="34" charset="0"/>
                        <a:ea typeface="等线" panose="02010600030101010101" pitchFamily="2" charset="-122"/>
                      </a:endParaRPr>
                    </a:p>
                  </a:txBody>
                  <a:tcPr marL="72000" marR="36000" marT="36000" marB="36000">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tcPr>
                </a:tc>
                <a:extLst>
                  <a:ext uri="{0D108BD9-81ED-4DB2-BD59-A6C34878D82A}">
                    <a16:rowId xmlns:a16="http://schemas.microsoft.com/office/drawing/2014/main" val="10002"/>
                  </a:ext>
                </a:extLst>
              </a:tr>
              <a:tr h="497469">
                <a:tc vMerge="1">
                  <a:txBody>
                    <a:bodyPr/>
                    <a:lstStyle/>
                    <a:p>
                      <a:pPr algn="l" fontAlgn="t">
                        <a:spcAft>
                          <a:spcPts val="300"/>
                        </a:spcAft>
                      </a:pPr>
                      <a:endParaRPr lang="en-US" altLang="zh-CN" sz="1050" b="0" i="0" u="none" strike="noStrike" dirty="0">
                        <a:solidFill>
                          <a:srgbClr val="000000"/>
                        </a:solidFill>
                        <a:effectLst/>
                        <a:latin typeface="Arial" panose="020B0604020202020204" pitchFamily="34" charset="0"/>
                        <a:ea typeface="等线" panose="02010600030101010101" pitchFamily="2" charset="-122"/>
                      </a:endParaRPr>
                    </a:p>
                  </a:txBody>
                  <a:tcPr marL="72000" marR="36000" marT="36000" marB="36000">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tcPr>
                </a:tc>
                <a:tc>
                  <a:txBody>
                    <a:bodyPr/>
                    <a:lstStyle/>
                    <a:p>
                      <a:pPr algn="l" fontAlgn="t">
                        <a:spcAft>
                          <a:spcPts val="300"/>
                        </a:spcAft>
                      </a:pPr>
                      <a:r>
                        <a:rPr lang="en-US" altLang="zh-CN" sz="1050" b="0" i="0" u="none" strike="noStrike" dirty="0">
                          <a:solidFill>
                            <a:srgbClr val="000000"/>
                          </a:solidFill>
                          <a:effectLst/>
                          <a:latin typeface="Arial" panose="020B0604020202020204" pitchFamily="34" charset="0"/>
                          <a:ea typeface="等线" panose="02010600030101010101" pitchFamily="2" charset="-122"/>
                        </a:rPr>
                        <a:t>The 5G network shall be able to collect charging information for a UE accessing a Shared NG-RAN using Indirect Network Sharing in Disaster Condition.</a:t>
                      </a:r>
                    </a:p>
                  </a:txBody>
                  <a:tcPr marL="72000" marR="36000" marT="36000" marB="36000">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tcPr>
                </a:tc>
                <a:tc>
                  <a:txBody>
                    <a:bodyPr/>
                    <a:lstStyle/>
                    <a:p>
                      <a:pPr algn="l" fontAlgn="t">
                        <a:spcAft>
                          <a:spcPts val="300"/>
                        </a:spcAft>
                      </a:pPr>
                      <a:r>
                        <a:rPr lang="en-US" sz="1050" b="0" i="0" u="none" strike="noStrike" dirty="0">
                          <a:solidFill>
                            <a:srgbClr val="000000"/>
                          </a:solidFill>
                          <a:effectLst/>
                          <a:latin typeface="Arial" panose="020B0604020202020204" pitchFamily="34" charset="0"/>
                          <a:ea typeface="等线" panose="02010600030101010101" pitchFamily="2" charset="-122"/>
                        </a:rPr>
                        <a:t>? </a:t>
                      </a:r>
                    </a:p>
                  </a:txBody>
                  <a:tcPr marL="72000" marR="36000" marT="36000" marB="36000">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tcPr>
                </a:tc>
                <a:tc>
                  <a:txBody>
                    <a:bodyPr/>
                    <a:lstStyle/>
                    <a:p>
                      <a:pPr algn="l" fontAlgn="t">
                        <a:spcAft>
                          <a:spcPts val="300"/>
                        </a:spcAft>
                      </a:pPr>
                      <a:endParaRPr lang="en-US" sz="1050" b="0" i="0" u="none" strike="noStrike" dirty="0">
                        <a:solidFill>
                          <a:srgbClr val="000000"/>
                        </a:solidFill>
                        <a:effectLst/>
                        <a:latin typeface="Arial" panose="020B0604020202020204" pitchFamily="34" charset="0"/>
                        <a:ea typeface="等线" panose="02010600030101010101" pitchFamily="2" charset="-122"/>
                      </a:endParaRPr>
                    </a:p>
                  </a:txBody>
                  <a:tcPr marL="72000" marR="36000" marT="36000" marB="36000">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tcPr>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1723818169"/>
      </p:ext>
    </p:extLst>
  </p:cSld>
  <p:clrMapOvr>
    <a:masterClrMapping/>
  </p:clrMapOvr>
  <p:transition spd="slow"/>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D6F9A58A-34DE-4257-B8E0-D5465187E40E}"/>
              </a:ext>
            </a:extLst>
          </p:cNvPr>
          <p:cNvSpPr>
            <a:spLocks noGrp="1"/>
          </p:cNvSpPr>
          <p:nvPr>
            <p:ph type="title"/>
          </p:nvPr>
        </p:nvSpPr>
        <p:spPr>
          <a:xfrm>
            <a:off x="673894" y="0"/>
            <a:ext cx="9102725" cy="1143000"/>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algn="l"/>
            <a:r>
              <a:rPr lang="en-US" altLang="zh-CN" sz="3200" dirty="0"/>
              <a:t>Charging requirements of Minimization of Service Interruption</a:t>
            </a:r>
            <a:endParaRPr lang="zh-CN" altLang="en-US" sz="3200" dirty="0"/>
          </a:p>
        </p:txBody>
      </p:sp>
      <p:graphicFrame>
        <p:nvGraphicFramePr>
          <p:cNvPr id="7" name="表格 6"/>
          <p:cNvGraphicFramePr>
            <a:graphicFrameLocks noGrp="1"/>
          </p:cNvGraphicFramePr>
          <p:nvPr>
            <p:extLst>
              <p:ext uri="{D42A27DB-BD31-4B8C-83A1-F6EECF244321}">
                <p14:modId xmlns:p14="http://schemas.microsoft.com/office/powerpoint/2010/main" val="3609126007"/>
              </p:ext>
            </p:extLst>
          </p:nvPr>
        </p:nvGraphicFramePr>
        <p:xfrm>
          <a:off x="507174" y="1307212"/>
          <a:ext cx="10701371" cy="2135333"/>
        </p:xfrm>
        <a:graphic>
          <a:graphicData uri="http://schemas.openxmlformats.org/drawingml/2006/table">
            <a:tbl>
              <a:tblPr/>
              <a:tblGrid>
                <a:gridCol w="2793239">
                  <a:extLst>
                    <a:ext uri="{9D8B030D-6E8A-4147-A177-3AD203B41FA5}">
                      <a16:colId xmlns:a16="http://schemas.microsoft.com/office/drawing/2014/main" val="20000"/>
                    </a:ext>
                  </a:extLst>
                </a:gridCol>
                <a:gridCol w="4679156">
                  <a:extLst>
                    <a:ext uri="{9D8B030D-6E8A-4147-A177-3AD203B41FA5}">
                      <a16:colId xmlns:a16="http://schemas.microsoft.com/office/drawing/2014/main" val="20001"/>
                    </a:ext>
                  </a:extLst>
                </a:gridCol>
                <a:gridCol w="2078066">
                  <a:extLst>
                    <a:ext uri="{9D8B030D-6E8A-4147-A177-3AD203B41FA5}">
                      <a16:colId xmlns:a16="http://schemas.microsoft.com/office/drawing/2014/main" val="20002"/>
                    </a:ext>
                  </a:extLst>
                </a:gridCol>
                <a:gridCol w="1150910">
                  <a:extLst>
                    <a:ext uri="{9D8B030D-6E8A-4147-A177-3AD203B41FA5}">
                      <a16:colId xmlns:a16="http://schemas.microsoft.com/office/drawing/2014/main" val="20003"/>
                    </a:ext>
                  </a:extLst>
                </a:gridCol>
              </a:tblGrid>
              <a:tr h="352115">
                <a:tc>
                  <a:txBody>
                    <a:bodyPr/>
                    <a:lstStyle/>
                    <a:p>
                      <a:pPr algn="ctr" fontAlgn="t">
                        <a:spcAft>
                          <a:spcPts val="300"/>
                        </a:spcAft>
                      </a:pPr>
                      <a:endParaRPr lang="en-US" altLang="zh-CN" sz="1050" b="1" i="0" u="none" strike="noStrike" dirty="0">
                        <a:solidFill>
                          <a:srgbClr val="000000"/>
                        </a:solidFill>
                        <a:effectLst/>
                        <a:latin typeface="Arial" panose="020B0604020202020204" pitchFamily="34" charset="0"/>
                        <a:ea typeface="等线" panose="02010600030101010101" pitchFamily="2" charset="-122"/>
                        <a:cs typeface="Arial" panose="020B0604020202020204" pitchFamily="34" charset="0"/>
                      </a:endParaRPr>
                    </a:p>
                  </a:txBody>
                  <a:tcPr marL="72000" marR="36000" marT="36000" marB="36000" anchor="ctr">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solidFill>
                      <a:schemeClr val="accent3"/>
                    </a:solidFill>
                  </a:tcPr>
                </a:tc>
                <a:tc>
                  <a:txBody>
                    <a:bodyPr/>
                    <a:lstStyle/>
                    <a:p>
                      <a:pPr algn="ctr" fontAlgn="t">
                        <a:spcAft>
                          <a:spcPts val="300"/>
                        </a:spcAft>
                      </a:pPr>
                      <a:r>
                        <a:rPr lang="en-US" altLang="zh-CN" sz="1050" b="1" i="0" u="none" strike="noStrike" dirty="0">
                          <a:solidFill>
                            <a:srgbClr val="000000"/>
                          </a:solidFill>
                          <a:effectLst/>
                          <a:latin typeface="Arial" panose="020B0604020202020204" pitchFamily="34" charset="0"/>
                          <a:ea typeface="等线" panose="02010600030101010101" pitchFamily="2" charset="-122"/>
                          <a:cs typeface="Arial" panose="020B0604020202020204" pitchFamily="34" charset="0"/>
                        </a:rPr>
                        <a:t>SA1 Charging Requirements  </a:t>
                      </a:r>
                    </a:p>
                  </a:txBody>
                  <a:tcPr marL="72000" marR="36000" marT="36000" marB="36000" anchor="ctr">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solidFill>
                      <a:schemeClr val="accent3"/>
                    </a:solidFill>
                  </a:tcPr>
                </a:tc>
                <a:tc>
                  <a:txBody>
                    <a:bodyPr/>
                    <a:lstStyle/>
                    <a:p>
                      <a:pPr algn="ctr" fontAlgn="t">
                        <a:spcAft>
                          <a:spcPts val="300"/>
                        </a:spcAft>
                      </a:pPr>
                      <a:r>
                        <a:rPr lang="en-US" sz="1050" b="1" i="0" u="none" strike="noStrike" dirty="0">
                          <a:solidFill>
                            <a:srgbClr val="000000"/>
                          </a:solidFill>
                          <a:effectLst/>
                          <a:latin typeface="Arial" panose="020B0604020202020204" pitchFamily="34" charset="0"/>
                          <a:ea typeface="等线" panose="02010600030101010101" pitchFamily="2" charset="-122"/>
                          <a:cs typeface="Arial" panose="020B0604020202020204" pitchFamily="34" charset="0"/>
                        </a:rPr>
                        <a:t>SA5  WID </a:t>
                      </a:r>
                    </a:p>
                  </a:txBody>
                  <a:tcPr marL="72000" marR="36000" marT="36000" marB="36000" anchor="ctr">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solidFill>
                      <a:schemeClr val="accent3"/>
                    </a:solidFill>
                  </a:tcPr>
                </a:tc>
                <a:tc>
                  <a:txBody>
                    <a:bodyPr/>
                    <a:lstStyle/>
                    <a:p>
                      <a:pPr algn="ctr" fontAlgn="t">
                        <a:spcAft>
                          <a:spcPts val="300"/>
                        </a:spcAft>
                      </a:pPr>
                      <a:r>
                        <a:rPr lang="en-US" sz="1050" b="1" i="0" u="none" strike="noStrike" dirty="0">
                          <a:solidFill>
                            <a:srgbClr val="000000"/>
                          </a:solidFill>
                          <a:effectLst/>
                          <a:latin typeface="Arial" panose="020B0604020202020204" pitchFamily="34" charset="0"/>
                          <a:ea typeface="等线" panose="02010600030101010101" pitchFamily="2" charset="-122"/>
                          <a:cs typeface="Arial" panose="020B0604020202020204" pitchFamily="34" charset="0"/>
                        </a:rPr>
                        <a:t>Status</a:t>
                      </a:r>
                      <a:r>
                        <a:rPr lang="en-US" sz="1050" b="1" i="0" u="none" strike="noStrike" baseline="0" dirty="0">
                          <a:solidFill>
                            <a:srgbClr val="000000"/>
                          </a:solidFill>
                          <a:effectLst/>
                          <a:latin typeface="Arial" panose="020B0604020202020204" pitchFamily="34" charset="0"/>
                          <a:ea typeface="等线" panose="02010600030101010101" pitchFamily="2" charset="-122"/>
                          <a:cs typeface="Arial" panose="020B0604020202020204" pitchFamily="34" charset="0"/>
                        </a:rPr>
                        <a:t> </a:t>
                      </a:r>
                      <a:endParaRPr lang="en-US" sz="1050" b="1" i="0" u="none" strike="noStrike" dirty="0">
                        <a:solidFill>
                          <a:srgbClr val="000000"/>
                        </a:solidFill>
                        <a:effectLst/>
                        <a:latin typeface="Arial" panose="020B0604020202020204" pitchFamily="34" charset="0"/>
                        <a:ea typeface="等线" panose="02010600030101010101" pitchFamily="2" charset="-122"/>
                        <a:cs typeface="Arial" panose="020B0604020202020204" pitchFamily="34" charset="0"/>
                      </a:endParaRPr>
                    </a:p>
                  </a:txBody>
                  <a:tcPr marL="72000" marR="36000" marT="36000" marB="36000" anchor="ctr">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solidFill>
                      <a:schemeClr val="accent3"/>
                    </a:solidFill>
                  </a:tcPr>
                </a:tc>
                <a:extLst>
                  <a:ext uri="{0D108BD9-81ED-4DB2-BD59-A6C34878D82A}">
                    <a16:rowId xmlns:a16="http://schemas.microsoft.com/office/drawing/2014/main" val="10000"/>
                  </a:ext>
                </a:extLst>
              </a:tr>
              <a:tr h="739015">
                <a:tc>
                  <a:txBody>
                    <a:bodyPr/>
                    <a:lstStyle/>
                    <a:p>
                      <a:pPr algn="l" fontAlgn="t">
                        <a:spcAft>
                          <a:spcPts val="300"/>
                        </a:spcAft>
                      </a:pPr>
                      <a:r>
                        <a:rPr lang="en-US" altLang="zh-CN" sz="1050" b="0" i="0" u="none" strike="noStrike" dirty="0">
                          <a:solidFill>
                            <a:srgbClr val="000000"/>
                          </a:solidFill>
                          <a:effectLst/>
                          <a:latin typeface="Arial" panose="020B0604020202020204" pitchFamily="34" charset="0"/>
                          <a:ea typeface="等线" panose="02010600030101010101" pitchFamily="2" charset="-122"/>
                        </a:rPr>
                        <a:t>TS</a:t>
                      </a:r>
                      <a:r>
                        <a:rPr lang="en-US" altLang="zh-CN" sz="1050" b="0" i="0" u="none" strike="noStrike" baseline="0" dirty="0">
                          <a:solidFill>
                            <a:srgbClr val="000000"/>
                          </a:solidFill>
                          <a:effectLst/>
                          <a:latin typeface="Arial" panose="020B0604020202020204" pitchFamily="34" charset="0"/>
                          <a:ea typeface="等线" panose="02010600030101010101" pitchFamily="2" charset="-122"/>
                        </a:rPr>
                        <a:t> 22.261</a:t>
                      </a:r>
                      <a:endParaRPr lang="en-US" altLang="zh-CN" sz="1050" b="0" i="0" u="none" strike="noStrike" dirty="0">
                        <a:solidFill>
                          <a:srgbClr val="000000"/>
                        </a:solidFill>
                        <a:effectLst/>
                        <a:latin typeface="Arial" panose="020B0604020202020204" pitchFamily="34" charset="0"/>
                        <a:ea typeface="等线" panose="02010600030101010101" pitchFamily="2" charset="-122"/>
                      </a:endParaRPr>
                    </a:p>
                    <a:p>
                      <a:pPr algn="l" fontAlgn="t">
                        <a:spcAft>
                          <a:spcPts val="300"/>
                        </a:spcAft>
                      </a:pPr>
                      <a:r>
                        <a:rPr lang="en-US" altLang="zh-CN" sz="1050" b="0" i="0" u="none" strike="noStrike" dirty="0">
                          <a:solidFill>
                            <a:srgbClr val="000000"/>
                          </a:solidFill>
                          <a:effectLst/>
                          <a:latin typeface="Arial" panose="020B0604020202020204" pitchFamily="34" charset="0"/>
                          <a:ea typeface="等线" panose="02010600030101010101" pitchFamily="2" charset="-122"/>
                        </a:rPr>
                        <a:t>9.7   Minimization of Service Interruption</a:t>
                      </a:r>
                    </a:p>
                  </a:txBody>
                  <a:tcPr marL="72000" marR="36000" marT="36000" marB="36000">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tcPr>
                </a:tc>
                <a:tc>
                  <a:txBody>
                    <a:bodyPr/>
                    <a:lstStyle/>
                    <a:p>
                      <a:pPr algn="l" fontAlgn="t">
                        <a:spcAft>
                          <a:spcPts val="300"/>
                        </a:spcAft>
                      </a:pPr>
                      <a:r>
                        <a:rPr lang="en-US" altLang="zh-CN" sz="1050" b="0" i="0" u="none" strike="noStrike" dirty="0">
                          <a:solidFill>
                            <a:srgbClr val="000000"/>
                          </a:solidFill>
                          <a:effectLst/>
                          <a:latin typeface="Arial" panose="020B0604020202020204" pitchFamily="34" charset="0"/>
                          <a:ea typeface="等线" panose="02010600030101010101" pitchFamily="2" charset="-122"/>
                        </a:rPr>
                        <a:t>3GPP system shall be able to collect charging information for a Disaster Inbound Roamer with information about the applied disaster condition.</a:t>
                      </a:r>
                    </a:p>
                  </a:txBody>
                  <a:tcPr marL="72000" marR="36000" marT="36000" marB="36000">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tcPr>
                </a:tc>
                <a:tc>
                  <a:txBody>
                    <a:bodyPr/>
                    <a:lstStyle/>
                    <a:p>
                      <a:pPr marL="0" marR="0" lvl="0" indent="0" algn="l" defTabSz="1219170" rtl="0" eaLnBrk="1" fontAlgn="t" latinLnBrk="0" hangingPunct="1">
                        <a:lnSpc>
                          <a:spcPct val="100000"/>
                        </a:lnSpc>
                        <a:spcBef>
                          <a:spcPts val="0"/>
                        </a:spcBef>
                        <a:spcAft>
                          <a:spcPts val="300"/>
                        </a:spcAft>
                        <a:buClrTx/>
                        <a:buSzTx/>
                        <a:buFontTx/>
                        <a:buNone/>
                        <a:tabLst/>
                        <a:defRPr/>
                      </a:pPr>
                      <a:r>
                        <a:rPr lang="en-GB" altLang="zh-CN" sz="1050" b="0" i="0" u="none" strike="noStrike" kern="1200" dirty="0">
                          <a:solidFill>
                            <a:srgbClr val="000000"/>
                          </a:solidFill>
                          <a:effectLst/>
                          <a:latin typeface="Arial" panose="020B0604020202020204" pitchFamily="34" charset="0"/>
                          <a:ea typeface="等线" panose="02010600030101010101" pitchFamily="2" charset="-122"/>
                          <a:cs typeface="+mn-cs"/>
                        </a:rPr>
                        <a:t>MINT_Ph2-CH</a:t>
                      </a:r>
                    </a:p>
                    <a:p>
                      <a:pPr marL="0" marR="0" lvl="0" indent="0" algn="l" defTabSz="1219170" rtl="0" eaLnBrk="1" fontAlgn="t" latinLnBrk="0" hangingPunct="1">
                        <a:lnSpc>
                          <a:spcPct val="100000"/>
                        </a:lnSpc>
                        <a:spcBef>
                          <a:spcPts val="0"/>
                        </a:spcBef>
                        <a:spcAft>
                          <a:spcPts val="300"/>
                        </a:spcAft>
                        <a:buClrTx/>
                        <a:buSzTx/>
                        <a:buFontTx/>
                        <a:buNone/>
                        <a:tabLst/>
                        <a:defRPr/>
                      </a:pPr>
                      <a:r>
                        <a:rPr lang="en-GB" altLang="zh-CN" sz="1050" b="0" i="0" u="none" strike="noStrike" kern="1200" dirty="0">
                          <a:solidFill>
                            <a:srgbClr val="000000"/>
                          </a:solidFill>
                          <a:effectLst/>
                          <a:latin typeface="Arial" panose="020B0604020202020204" pitchFamily="34" charset="0"/>
                          <a:ea typeface="等线" panose="02010600030101010101" pitchFamily="2" charset="-122"/>
                          <a:cs typeface="+mn-cs"/>
                        </a:rPr>
                        <a:t>Charging enhancement for disaster roaming</a:t>
                      </a:r>
                    </a:p>
                    <a:p>
                      <a:pPr algn="l" fontAlgn="t">
                        <a:spcAft>
                          <a:spcPts val="300"/>
                        </a:spcAft>
                      </a:pPr>
                      <a:endParaRPr lang="en-US" sz="1050" b="0" i="0" u="none" strike="noStrike" dirty="0">
                        <a:solidFill>
                          <a:srgbClr val="000000"/>
                        </a:solidFill>
                        <a:effectLst/>
                        <a:latin typeface="Arial" panose="020B0604020202020204" pitchFamily="34" charset="0"/>
                        <a:ea typeface="等线" panose="02010600030101010101" pitchFamily="2" charset="-122"/>
                      </a:endParaRPr>
                    </a:p>
                  </a:txBody>
                  <a:tcPr marL="72000" marR="36000" marT="36000" marB="36000">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tcPr>
                </a:tc>
                <a:tc>
                  <a:txBody>
                    <a:bodyPr/>
                    <a:lstStyle/>
                    <a:p>
                      <a:pPr marL="0" marR="0" lvl="0" indent="0" algn="l" defTabSz="1219170" rtl="0" eaLnBrk="1" fontAlgn="t" latinLnBrk="0" hangingPunct="1">
                        <a:lnSpc>
                          <a:spcPct val="100000"/>
                        </a:lnSpc>
                        <a:spcBef>
                          <a:spcPts val="0"/>
                        </a:spcBef>
                        <a:spcAft>
                          <a:spcPts val="300"/>
                        </a:spcAft>
                        <a:buClrTx/>
                        <a:buSzTx/>
                        <a:buFontTx/>
                        <a:buNone/>
                        <a:tabLst/>
                        <a:defRPr/>
                      </a:pPr>
                      <a:r>
                        <a:rPr lang="en-US" sz="1050" b="0" i="0" u="none" strike="noStrike" dirty="0">
                          <a:solidFill>
                            <a:srgbClr val="000000"/>
                          </a:solidFill>
                          <a:effectLst/>
                          <a:latin typeface="Arial" panose="020B0604020202020204" pitchFamily="34" charset="0"/>
                          <a:ea typeface="等线" panose="02010600030101010101" pitchFamily="2" charset="-122"/>
                        </a:rPr>
                        <a:t>R19 </a:t>
                      </a:r>
                      <a:r>
                        <a:rPr lang="en-US" altLang="zh-CN" sz="1050" b="0" i="0" u="none" strike="noStrike" dirty="0">
                          <a:solidFill>
                            <a:srgbClr val="000000"/>
                          </a:solidFill>
                          <a:effectLst/>
                          <a:latin typeface="Arial" panose="020B0604020202020204" pitchFamily="34" charset="0"/>
                          <a:ea typeface="等线" panose="02010600030101010101" pitchFamily="2" charset="-122"/>
                        </a:rPr>
                        <a:t>Available </a:t>
                      </a:r>
                    </a:p>
                    <a:p>
                      <a:pPr algn="l" fontAlgn="t">
                        <a:spcAft>
                          <a:spcPts val="300"/>
                        </a:spcAft>
                      </a:pPr>
                      <a:endParaRPr lang="en-US" sz="1050" b="0" i="0" u="none" strike="noStrike" dirty="0">
                        <a:solidFill>
                          <a:srgbClr val="000000"/>
                        </a:solidFill>
                        <a:effectLst/>
                        <a:latin typeface="Arial" panose="020B0604020202020204" pitchFamily="34" charset="0"/>
                        <a:ea typeface="等线" panose="02010600030101010101" pitchFamily="2" charset="-122"/>
                      </a:endParaRPr>
                    </a:p>
                  </a:txBody>
                  <a:tcPr marL="72000" marR="36000" marT="36000" marB="36000">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tcPr>
                </a:tc>
                <a:extLst>
                  <a:ext uri="{0D108BD9-81ED-4DB2-BD59-A6C34878D82A}">
                    <a16:rowId xmlns:a16="http://schemas.microsoft.com/office/drawing/2014/main" val="10001"/>
                  </a:ext>
                </a:extLst>
              </a:tr>
              <a:tr h="497469">
                <a:tc>
                  <a:txBody>
                    <a:bodyPr/>
                    <a:lstStyle/>
                    <a:p>
                      <a:pPr algn="l" fontAlgn="t">
                        <a:spcAft>
                          <a:spcPts val="300"/>
                        </a:spcAft>
                      </a:pPr>
                      <a:endParaRPr lang="en-US" altLang="zh-CN" sz="1050" b="0" i="0" u="none" strike="noStrike" dirty="0">
                        <a:solidFill>
                          <a:srgbClr val="000000"/>
                        </a:solidFill>
                        <a:effectLst/>
                        <a:latin typeface="Arial" panose="020B0604020202020204" pitchFamily="34" charset="0"/>
                        <a:ea typeface="等线" panose="02010600030101010101" pitchFamily="2" charset="-122"/>
                      </a:endParaRPr>
                    </a:p>
                  </a:txBody>
                  <a:tcPr marL="72000" marR="36000" marT="36000" marB="36000">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tcPr>
                </a:tc>
                <a:tc>
                  <a:txBody>
                    <a:bodyPr/>
                    <a:lstStyle/>
                    <a:p>
                      <a:pPr algn="l" fontAlgn="t">
                        <a:spcAft>
                          <a:spcPts val="300"/>
                        </a:spcAft>
                      </a:pPr>
                      <a:endParaRPr lang="en-US" altLang="zh-CN" sz="1050" b="0" i="0" u="none" strike="noStrike" dirty="0">
                        <a:solidFill>
                          <a:srgbClr val="000000"/>
                        </a:solidFill>
                        <a:effectLst/>
                        <a:latin typeface="Arial" panose="020B0604020202020204" pitchFamily="34" charset="0"/>
                        <a:ea typeface="等线" panose="02010600030101010101" pitchFamily="2" charset="-122"/>
                      </a:endParaRPr>
                    </a:p>
                  </a:txBody>
                  <a:tcPr marL="72000" marR="36000" marT="36000" marB="36000">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tcPr>
                </a:tc>
                <a:tc>
                  <a:txBody>
                    <a:bodyPr/>
                    <a:lstStyle/>
                    <a:p>
                      <a:pPr algn="l" fontAlgn="t">
                        <a:spcAft>
                          <a:spcPts val="300"/>
                        </a:spcAft>
                      </a:pPr>
                      <a:endParaRPr lang="en-US" sz="1050" b="0" i="0" u="none" strike="noStrike" dirty="0">
                        <a:solidFill>
                          <a:srgbClr val="000000"/>
                        </a:solidFill>
                        <a:effectLst/>
                        <a:latin typeface="Arial" panose="020B0604020202020204" pitchFamily="34" charset="0"/>
                        <a:ea typeface="等线" panose="02010600030101010101" pitchFamily="2" charset="-122"/>
                      </a:endParaRPr>
                    </a:p>
                  </a:txBody>
                  <a:tcPr marL="72000" marR="36000" marT="36000" marB="36000">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tcPr>
                </a:tc>
                <a:tc>
                  <a:txBody>
                    <a:bodyPr/>
                    <a:lstStyle/>
                    <a:p>
                      <a:pPr algn="l" fontAlgn="t">
                        <a:spcAft>
                          <a:spcPts val="300"/>
                        </a:spcAft>
                      </a:pPr>
                      <a:endParaRPr lang="en-US" sz="1050" b="0" i="0" u="none" strike="noStrike">
                        <a:solidFill>
                          <a:srgbClr val="000000"/>
                        </a:solidFill>
                        <a:effectLst/>
                        <a:latin typeface="Arial" panose="020B0604020202020204" pitchFamily="34" charset="0"/>
                        <a:ea typeface="等线" panose="02010600030101010101" pitchFamily="2" charset="-122"/>
                      </a:endParaRPr>
                    </a:p>
                  </a:txBody>
                  <a:tcPr marL="72000" marR="36000" marT="36000" marB="36000">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tcPr>
                </a:tc>
                <a:extLst>
                  <a:ext uri="{0D108BD9-81ED-4DB2-BD59-A6C34878D82A}">
                    <a16:rowId xmlns:a16="http://schemas.microsoft.com/office/drawing/2014/main" val="10002"/>
                  </a:ext>
                </a:extLst>
              </a:tr>
              <a:tr h="497469">
                <a:tc>
                  <a:txBody>
                    <a:bodyPr/>
                    <a:lstStyle/>
                    <a:p>
                      <a:pPr algn="l" fontAlgn="t">
                        <a:spcAft>
                          <a:spcPts val="300"/>
                        </a:spcAft>
                      </a:pPr>
                      <a:endParaRPr lang="en-US" altLang="zh-CN" sz="1050" b="0" i="0" u="none" strike="noStrike" dirty="0">
                        <a:solidFill>
                          <a:srgbClr val="000000"/>
                        </a:solidFill>
                        <a:effectLst/>
                        <a:latin typeface="Arial" panose="020B0604020202020204" pitchFamily="34" charset="0"/>
                        <a:ea typeface="等线" panose="02010600030101010101" pitchFamily="2" charset="-122"/>
                      </a:endParaRPr>
                    </a:p>
                  </a:txBody>
                  <a:tcPr marL="72000" marR="36000" marT="36000" marB="36000">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tcPr>
                </a:tc>
                <a:tc>
                  <a:txBody>
                    <a:bodyPr/>
                    <a:lstStyle/>
                    <a:p>
                      <a:pPr algn="l" fontAlgn="t">
                        <a:spcAft>
                          <a:spcPts val="300"/>
                        </a:spcAft>
                      </a:pPr>
                      <a:endParaRPr lang="en-US" altLang="zh-CN" sz="1050" b="0" i="0" u="none" strike="noStrike" dirty="0">
                        <a:solidFill>
                          <a:srgbClr val="000000"/>
                        </a:solidFill>
                        <a:effectLst/>
                        <a:latin typeface="Arial" panose="020B0604020202020204" pitchFamily="34" charset="0"/>
                        <a:ea typeface="等线" panose="02010600030101010101" pitchFamily="2" charset="-122"/>
                      </a:endParaRPr>
                    </a:p>
                  </a:txBody>
                  <a:tcPr marL="72000" marR="36000" marT="36000" marB="36000">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tcPr>
                </a:tc>
                <a:tc>
                  <a:txBody>
                    <a:bodyPr/>
                    <a:lstStyle/>
                    <a:p>
                      <a:pPr algn="l" fontAlgn="t">
                        <a:spcAft>
                          <a:spcPts val="300"/>
                        </a:spcAft>
                      </a:pPr>
                      <a:endParaRPr lang="en-US" sz="1050" b="0" i="0" u="none" strike="noStrike" dirty="0">
                        <a:solidFill>
                          <a:srgbClr val="000000"/>
                        </a:solidFill>
                        <a:effectLst/>
                        <a:latin typeface="Arial" panose="020B0604020202020204" pitchFamily="34" charset="0"/>
                        <a:ea typeface="等线" panose="02010600030101010101" pitchFamily="2" charset="-122"/>
                      </a:endParaRPr>
                    </a:p>
                  </a:txBody>
                  <a:tcPr marL="72000" marR="36000" marT="36000" marB="36000">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tcPr>
                </a:tc>
                <a:tc>
                  <a:txBody>
                    <a:bodyPr/>
                    <a:lstStyle/>
                    <a:p>
                      <a:pPr algn="l" fontAlgn="t">
                        <a:spcAft>
                          <a:spcPts val="300"/>
                        </a:spcAft>
                      </a:pPr>
                      <a:endParaRPr lang="en-US" sz="1050" b="0" i="0" u="none" strike="noStrike" dirty="0">
                        <a:solidFill>
                          <a:srgbClr val="000000"/>
                        </a:solidFill>
                        <a:effectLst/>
                        <a:latin typeface="Arial" panose="020B0604020202020204" pitchFamily="34" charset="0"/>
                        <a:ea typeface="等线" panose="02010600030101010101" pitchFamily="2" charset="-122"/>
                      </a:endParaRPr>
                    </a:p>
                  </a:txBody>
                  <a:tcPr marL="72000" marR="36000" marT="36000" marB="36000">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tcPr>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3231614342"/>
      </p:ext>
    </p:extLst>
  </p:cSld>
  <p:clrMapOvr>
    <a:masterClrMapping/>
  </p:clrMapOvr>
  <p:transition spd="slow"/>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D6F9A58A-34DE-4257-B8E0-D5465187E40E}"/>
              </a:ext>
            </a:extLst>
          </p:cNvPr>
          <p:cNvSpPr>
            <a:spLocks noGrp="1"/>
          </p:cNvSpPr>
          <p:nvPr>
            <p:ph type="title"/>
          </p:nvPr>
        </p:nvSpPr>
        <p:spPr>
          <a:xfrm>
            <a:off x="492886" y="0"/>
            <a:ext cx="9477375" cy="1143000"/>
          </a:xfrm>
        </p:spPr>
        <p:txBody>
          <a:bodyPr/>
          <a:lstStyle/>
          <a:p>
            <a:pPr algn="l"/>
            <a:r>
              <a:rPr lang="en-US" altLang="zh-CN" sz="3200" dirty="0"/>
              <a:t>Charging requirements of Personal </a:t>
            </a:r>
            <a:r>
              <a:rPr lang="en-US" altLang="zh-CN" sz="3200" dirty="0" err="1"/>
              <a:t>IoT</a:t>
            </a:r>
            <a:r>
              <a:rPr lang="en-US" altLang="zh-CN" sz="3200" dirty="0"/>
              <a:t> Networks and Customer Premises Networks</a:t>
            </a:r>
            <a:endParaRPr lang="zh-CN" altLang="en-US" sz="3200" dirty="0"/>
          </a:p>
        </p:txBody>
      </p:sp>
      <p:graphicFrame>
        <p:nvGraphicFramePr>
          <p:cNvPr id="7" name="表格 6"/>
          <p:cNvGraphicFramePr>
            <a:graphicFrameLocks noGrp="1"/>
          </p:cNvGraphicFramePr>
          <p:nvPr>
            <p:extLst>
              <p:ext uri="{D42A27DB-BD31-4B8C-83A1-F6EECF244321}">
                <p14:modId xmlns:p14="http://schemas.microsoft.com/office/powerpoint/2010/main" val="2673577165"/>
              </p:ext>
            </p:extLst>
          </p:nvPr>
        </p:nvGraphicFramePr>
        <p:xfrm>
          <a:off x="542892" y="1321500"/>
          <a:ext cx="10701372" cy="2086068"/>
        </p:xfrm>
        <a:graphic>
          <a:graphicData uri="http://schemas.openxmlformats.org/drawingml/2006/table">
            <a:tbl>
              <a:tblPr/>
              <a:tblGrid>
                <a:gridCol w="1493077">
                  <a:extLst>
                    <a:ext uri="{9D8B030D-6E8A-4147-A177-3AD203B41FA5}">
                      <a16:colId xmlns:a16="http://schemas.microsoft.com/office/drawing/2014/main" val="20000"/>
                    </a:ext>
                  </a:extLst>
                </a:gridCol>
                <a:gridCol w="6346574">
                  <a:extLst>
                    <a:ext uri="{9D8B030D-6E8A-4147-A177-3AD203B41FA5}">
                      <a16:colId xmlns:a16="http://schemas.microsoft.com/office/drawing/2014/main" val="20001"/>
                    </a:ext>
                  </a:extLst>
                </a:gridCol>
                <a:gridCol w="1710811">
                  <a:extLst>
                    <a:ext uri="{9D8B030D-6E8A-4147-A177-3AD203B41FA5}">
                      <a16:colId xmlns:a16="http://schemas.microsoft.com/office/drawing/2014/main" val="20002"/>
                    </a:ext>
                  </a:extLst>
                </a:gridCol>
                <a:gridCol w="1150910">
                  <a:extLst>
                    <a:ext uri="{9D8B030D-6E8A-4147-A177-3AD203B41FA5}">
                      <a16:colId xmlns:a16="http://schemas.microsoft.com/office/drawing/2014/main" val="20003"/>
                    </a:ext>
                  </a:extLst>
                </a:gridCol>
              </a:tblGrid>
              <a:tr h="352115">
                <a:tc>
                  <a:txBody>
                    <a:bodyPr/>
                    <a:lstStyle/>
                    <a:p>
                      <a:pPr algn="ctr" fontAlgn="t">
                        <a:spcAft>
                          <a:spcPts val="300"/>
                        </a:spcAft>
                      </a:pPr>
                      <a:endParaRPr lang="en-US" altLang="zh-CN" sz="1050" b="1" i="0" u="none" strike="noStrike" dirty="0">
                        <a:solidFill>
                          <a:srgbClr val="000000"/>
                        </a:solidFill>
                        <a:effectLst/>
                        <a:latin typeface="Arial" panose="020B0604020202020204" pitchFamily="34" charset="0"/>
                        <a:ea typeface="等线" panose="02010600030101010101" pitchFamily="2" charset="-122"/>
                        <a:cs typeface="Arial" panose="020B0604020202020204" pitchFamily="34" charset="0"/>
                      </a:endParaRPr>
                    </a:p>
                  </a:txBody>
                  <a:tcPr marL="72000" marR="36000" marT="36000" marB="36000" anchor="ctr">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solidFill>
                      <a:schemeClr val="accent3"/>
                    </a:solidFill>
                  </a:tcPr>
                </a:tc>
                <a:tc>
                  <a:txBody>
                    <a:bodyPr/>
                    <a:lstStyle/>
                    <a:p>
                      <a:pPr algn="ctr" fontAlgn="t">
                        <a:spcAft>
                          <a:spcPts val="300"/>
                        </a:spcAft>
                      </a:pPr>
                      <a:r>
                        <a:rPr lang="en-US" altLang="zh-CN" sz="1050" b="1" i="0" u="none" strike="noStrike" dirty="0">
                          <a:solidFill>
                            <a:srgbClr val="000000"/>
                          </a:solidFill>
                          <a:effectLst/>
                          <a:latin typeface="Arial" panose="020B0604020202020204" pitchFamily="34" charset="0"/>
                          <a:ea typeface="等线" panose="02010600030101010101" pitchFamily="2" charset="-122"/>
                          <a:cs typeface="Arial" panose="020B0604020202020204" pitchFamily="34" charset="0"/>
                        </a:rPr>
                        <a:t>SA1 Charging Requirements  </a:t>
                      </a:r>
                    </a:p>
                  </a:txBody>
                  <a:tcPr marL="72000" marR="36000" marT="36000" marB="36000" anchor="ctr">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solidFill>
                      <a:schemeClr val="accent3"/>
                    </a:solidFill>
                  </a:tcPr>
                </a:tc>
                <a:tc>
                  <a:txBody>
                    <a:bodyPr/>
                    <a:lstStyle/>
                    <a:p>
                      <a:pPr algn="ctr" fontAlgn="t">
                        <a:spcAft>
                          <a:spcPts val="300"/>
                        </a:spcAft>
                      </a:pPr>
                      <a:r>
                        <a:rPr lang="en-US" sz="1050" b="1" i="0" u="none" strike="noStrike" dirty="0">
                          <a:solidFill>
                            <a:srgbClr val="000000"/>
                          </a:solidFill>
                          <a:effectLst/>
                          <a:latin typeface="Arial" panose="020B0604020202020204" pitchFamily="34" charset="0"/>
                          <a:ea typeface="等线" panose="02010600030101010101" pitchFamily="2" charset="-122"/>
                          <a:cs typeface="Arial" panose="020B0604020202020204" pitchFamily="34" charset="0"/>
                        </a:rPr>
                        <a:t>SA5  WID </a:t>
                      </a:r>
                    </a:p>
                  </a:txBody>
                  <a:tcPr marL="72000" marR="36000" marT="36000" marB="36000" anchor="ctr">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solidFill>
                      <a:schemeClr val="accent3"/>
                    </a:solidFill>
                  </a:tcPr>
                </a:tc>
                <a:tc>
                  <a:txBody>
                    <a:bodyPr/>
                    <a:lstStyle/>
                    <a:p>
                      <a:pPr algn="ctr" fontAlgn="t">
                        <a:spcAft>
                          <a:spcPts val="300"/>
                        </a:spcAft>
                      </a:pPr>
                      <a:r>
                        <a:rPr lang="en-US" sz="1050" b="1" i="0" u="none" strike="noStrike" dirty="0">
                          <a:solidFill>
                            <a:srgbClr val="000000"/>
                          </a:solidFill>
                          <a:effectLst/>
                          <a:latin typeface="Arial" panose="020B0604020202020204" pitchFamily="34" charset="0"/>
                          <a:ea typeface="等线" panose="02010600030101010101" pitchFamily="2" charset="-122"/>
                          <a:cs typeface="Arial" panose="020B0604020202020204" pitchFamily="34" charset="0"/>
                        </a:rPr>
                        <a:t>Status</a:t>
                      </a:r>
                      <a:r>
                        <a:rPr lang="en-US" sz="1050" b="1" i="0" u="none" strike="noStrike" baseline="0" dirty="0">
                          <a:solidFill>
                            <a:srgbClr val="000000"/>
                          </a:solidFill>
                          <a:effectLst/>
                          <a:latin typeface="Arial" panose="020B0604020202020204" pitchFamily="34" charset="0"/>
                          <a:ea typeface="等线" panose="02010600030101010101" pitchFamily="2" charset="-122"/>
                          <a:cs typeface="Arial" panose="020B0604020202020204" pitchFamily="34" charset="0"/>
                        </a:rPr>
                        <a:t> </a:t>
                      </a:r>
                      <a:endParaRPr lang="en-US" sz="1050" b="1" i="0" u="none" strike="noStrike" dirty="0">
                        <a:solidFill>
                          <a:srgbClr val="000000"/>
                        </a:solidFill>
                        <a:effectLst/>
                        <a:latin typeface="Arial" panose="020B0604020202020204" pitchFamily="34" charset="0"/>
                        <a:ea typeface="等线" panose="02010600030101010101" pitchFamily="2" charset="-122"/>
                        <a:cs typeface="Arial" panose="020B0604020202020204" pitchFamily="34" charset="0"/>
                      </a:endParaRPr>
                    </a:p>
                  </a:txBody>
                  <a:tcPr marL="72000" marR="36000" marT="36000" marB="36000" anchor="ctr">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solidFill>
                      <a:schemeClr val="accent3"/>
                    </a:solidFill>
                  </a:tcPr>
                </a:tc>
                <a:extLst>
                  <a:ext uri="{0D108BD9-81ED-4DB2-BD59-A6C34878D82A}">
                    <a16:rowId xmlns:a16="http://schemas.microsoft.com/office/drawing/2014/main" val="10000"/>
                  </a:ext>
                </a:extLst>
              </a:tr>
              <a:tr h="739015">
                <a:tc>
                  <a:txBody>
                    <a:bodyPr/>
                    <a:lstStyle/>
                    <a:p>
                      <a:pPr algn="l" fontAlgn="t">
                        <a:spcAft>
                          <a:spcPts val="300"/>
                        </a:spcAft>
                      </a:pPr>
                      <a:r>
                        <a:rPr lang="en-US" altLang="zh-CN" sz="1050" b="0" i="0" u="none" strike="noStrike" dirty="0">
                          <a:solidFill>
                            <a:srgbClr val="000000"/>
                          </a:solidFill>
                          <a:effectLst/>
                          <a:latin typeface="Arial" panose="020B0604020202020204" pitchFamily="34" charset="0"/>
                          <a:ea typeface="等线" panose="02010600030101010101" pitchFamily="2" charset="-122"/>
                        </a:rPr>
                        <a:t>TS</a:t>
                      </a:r>
                      <a:r>
                        <a:rPr lang="en-US" altLang="zh-CN" sz="1050" b="0" i="0" u="none" strike="noStrike" baseline="0" dirty="0">
                          <a:solidFill>
                            <a:srgbClr val="000000"/>
                          </a:solidFill>
                          <a:effectLst/>
                          <a:latin typeface="Arial" panose="020B0604020202020204" pitchFamily="34" charset="0"/>
                          <a:ea typeface="等线" panose="02010600030101010101" pitchFamily="2" charset="-122"/>
                        </a:rPr>
                        <a:t> 22.261 </a:t>
                      </a:r>
                    </a:p>
                    <a:p>
                      <a:pPr algn="l" fontAlgn="t">
                        <a:spcAft>
                          <a:spcPts val="300"/>
                        </a:spcAft>
                      </a:pPr>
                      <a:r>
                        <a:rPr lang="en-US" altLang="zh-CN" sz="1050" b="0" i="0" u="none" strike="noStrike" baseline="0" dirty="0">
                          <a:solidFill>
                            <a:srgbClr val="000000"/>
                          </a:solidFill>
                          <a:effectLst/>
                          <a:latin typeface="Arial" panose="020B0604020202020204" pitchFamily="34" charset="0"/>
                          <a:ea typeface="等线" panose="02010600030101010101" pitchFamily="2" charset="-122"/>
                        </a:rPr>
                        <a:t>6.38.2.8 Charging</a:t>
                      </a:r>
                      <a:endParaRPr lang="en-US" altLang="zh-CN" sz="1050" b="0" i="0" u="none" strike="noStrike" dirty="0">
                        <a:solidFill>
                          <a:srgbClr val="000000"/>
                        </a:solidFill>
                        <a:effectLst/>
                        <a:latin typeface="Arial" panose="020B0604020202020204" pitchFamily="34" charset="0"/>
                        <a:ea typeface="等线" panose="02010600030101010101" pitchFamily="2" charset="-122"/>
                      </a:endParaRPr>
                    </a:p>
                  </a:txBody>
                  <a:tcPr marL="72000" marR="36000" marT="36000" marB="36000">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tcPr>
                </a:tc>
                <a:tc>
                  <a:txBody>
                    <a:bodyPr/>
                    <a:lstStyle/>
                    <a:p>
                      <a:pPr algn="l" fontAlgn="t">
                        <a:spcAft>
                          <a:spcPts val="300"/>
                        </a:spcAft>
                      </a:pPr>
                      <a:r>
                        <a:rPr lang="en-US" altLang="zh-CN" sz="1050" b="0" i="0" u="none" strike="noStrike" dirty="0">
                          <a:solidFill>
                            <a:srgbClr val="000000"/>
                          </a:solidFill>
                          <a:effectLst/>
                          <a:latin typeface="Arial" panose="020B0604020202020204" pitchFamily="34" charset="0"/>
                          <a:ea typeface="等线" panose="02010600030101010101" pitchFamily="2" charset="-122"/>
                        </a:rPr>
                        <a:t>The 5G system shall support charging data collection for data traffic to/from individual UEs in a CPN or PIN (i.e., UEs behind the PIN Element with Gateway Capability or </a:t>
                      </a:r>
                      <a:r>
                        <a:rPr lang="en-US" altLang="zh-CN" sz="1050" b="0" i="0" u="none" strike="noStrike" dirty="0" err="1">
                          <a:solidFill>
                            <a:srgbClr val="000000"/>
                          </a:solidFill>
                          <a:effectLst/>
                          <a:latin typeface="Arial" panose="020B0604020202020204" pitchFamily="34" charset="0"/>
                          <a:ea typeface="等线" panose="02010600030101010101" pitchFamily="2" charset="-122"/>
                        </a:rPr>
                        <a:t>eRG</a:t>
                      </a:r>
                      <a:r>
                        <a:rPr lang="en-US" altLang="zh-CN" sz="1050" b="0" i="0" u="none" strike="noStrike" dirty="0">
                          <a:solidFill>
                            <a:srgbClr val="000000"/>
                          </a:solidFill>
                          <a:effectLst/>
                          <a:latin typeface="Arial" panose="020B0604020202020204" pitchFamily="34" charset="0"/>
                          <a:ea typeface="等线" panose="02010600030101010101" pitchFamily="2" charset="-122"/>
                        </a:rPr>
                        <a:t> and/or PRAS).</a:t>
                      </a:r>
                    </a:p>
                  </a:txBody>
                  <a:tcPr marL="72000" marR="36000" marT="36000" marB="36000">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tcPr>
                </a:tc>
                <a:tc>
                  <a:txBody>
                    <a:bodyPr/>
                    <a:lstStyle/>
                    <a:p>
                      <a:pPr algn="l" fontAlgn="t">
                        <a:spcAft>
                          <a:spcPts val="300"/>
                        </a:spcAft>
                      </a:pPr>
                      <a:endParaRPr lang="en-US" sz="1050" b="0" i="0" u="none" strike="noStrike" dirty="0">
                        <a:solidFill>
                          <a:srgbClr val="000000"/>
                        </a:solidFill>
                        <a:effectLst/>
                        <a:latin typeface="Arial" panose="020B0604020202020204" pitchFamily="34" charset="0"/>
                        <a:ea typeface="等线" panose="02010600030101010101" pitchFamily="2" charset="-122"/>
                      </a:endParaRPr>
                    </a:p>
                  </a:txBody>
                  <a:tcPr marL="72000" marR="36000" marT="36000" marB="36000">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tcPr>
                </a:tc>
                <a:tc>
                  <a:txBody>
                    <a:bodyPr/>
                    <a:lstStyle/>
                    <a:p>
                      <a:pPr algn="l" fontAlgn="t">
                        <a:spcAft>
                          <a:spcPts val="300"/>
                        </a:spcAft>
                      </a:pPr>
                      <a:endParaRPr lang="en-US" sz="1050" b="0" i="0" u="none" strike="noStrike" dirty="0">
                        <a:solidFill>
                          <a:srgbClr val="000000"/>
                        </a:solidFill>
                        <a:effectLst/>
                        <a:latin typeface="Arial" panose="020B0604020202020204" pitchFamily="34" charset="0"/>
                        <a:ea typeface="等线" panose="02010600030101010101" pitchFamily="2" charset="-122"/>
                      </a:endParaRPr>
                    </a:p>
                  </a:txBody>
                  <a:tcPr marL="72000" marR="36000" marT="36000" marB="36000">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tcPr>
                </a:tc>
                <a:extLst>
                  <a:ext uri="{0D108BD9-81ED-4DB2-BD59-A6C34878D82A}">
                    <a16:rowId xmlns:a16="http://schemas.microsoft.com/office/drawing/2014/main" val="10001"/>
                  </a:ext>
                </a:extLst>
              </a:tr>
              <a:tr h="497469">
                <a:tc>
                  <a:txBody>
                    <a:bodyPr/>
                    <a:lstStyle/>
                    <a:p>
                      <a:pPr algn="l" fontAlgn="t">
                        <a:spcAft>
                          <a:spcPts val="300"/>
                        </a:spcAft>
                      </a:pPr>
                      <a:endParaRPr lang="en-US" altLang="zh-CN" sz="1050" b="0" i="0" u="none" strike="noStrike" dirty="0">
                        <a:solidFill>
                          <a:srgbClr val="000000"/>
                        </a:solidFill>
                        <a:effectLst/>
                        <a:latin typeface="Arial" panose="020B0604020202020204" pitchFamily="34" charset="0"/>
                        <a:ea typeface="等线" panose="02010600030101010101" pitchFamily="2" charset="-122"/>
                      </a:endParaRPr>
                    </a:p>
                  </a:txBody>
                  <a:tcPr marL="72000" marR="36000" marT="36000" marB="36000">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tcPr>
                </a:tc>
                <a:tc>
                  <a:txBody>
                    <a:bodyPr/>
                    <a:lstStyle/>
                    <a:p>
                      <a:pPr algn="l" fontAlgn="t">
                        <a:spcAft>
                          <a:spcPts val="300"/>
                        </a:spcAft>
                      </a:pPr>
                      <a:r>
                        <a:rPr lang="en-US" altLang="zh-CN" sz="1050" b="0" i="0" u="none" strike="noStrike" dirty="0">
                          <a:solidFill>
                            <a:srgbClr val="000000"/>
                          </a:solidFill>
                          <a:effectLst/>
                          <a:latin typeface="Arial" panose="020B0604020202020204" pitchFamily="34" charset="0"/>
                          <a:ea typeface="等线" panose="02010600030101010101" pitchFamily="2" charset="-122"/>
                        </a:rPr>
                        <a:t>The 5G system shall be able to generate charging data that can differentiate between backhaul for the PRAS and other data traffic over the same access.</a:t>
                      </a:r>
                    </a:p>
                  </a:txBody>
                  <a:tcPr marL="72000" marR="36000" marT="36000" marB="36000">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tcPr>
                </a:tc>
                <a:tc>
                  <a:txBody>
                    <a:bodyPr/>
                    <a:lstStyle/>
                    <a:p>
                      <a:pPr algn="l" fontAlgn="t">
                        <a:spcAft>
                          <a:spcPts val="300"/>
                        </a:spcAft>
                      </a:pPr>
                      <a:endParaRPr lang="en-US" sz="1050" b="0" i="0" u="none" strike="noStrike" dirty="0">
                        <a:solidFill>
                          <a:srgbClr val="000000"/>
                        </a:solidFill>
                        <a:effectLst/>
                        <a:latin typeface="Arial" panose="020B0604020202020204" pitchFamily="34" charset="0"/>
                        <a:ea typeface="等线" panose="02010600030101010101" pitchFamily="2" charset="-122"/>
                      </a:endParaRPr>
                    </a:p>
                  </a:txBody>
                  <a:tcPr marL="72000" marR="36000" marT="36000" marB="36000">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tcPr>
                </a:tc>
                <a:tc>
                  <a:txBody>
                    <a:bodyPr/>
                    <a:lstStyle/>
                    <a:p>
                      <a:pPr algn="l" fontAlgn="t">
                        <a:spcAft>
                          <a:spcPts val="300"/>
                        </a:spcAft>
                      </a:pPr>
                      <a:endParaRPr lang="en-US" sz="1050" b="0" i="0" u="none" strike="noStrike">
                        <a:solidFill>
                          <a:srgbClr val="000000"/>
                        </a:solidFill>
                        <a:effectLst/>
                        <a:latin typeface="Arial" panose="020B0604020202020204" pitchFamily="34" charset="0"/>
                        <a:ea typeface="等线" panose="02010600030101010101" pitchFamily="2" charset="-122"/>
                      </a:endParaRPr>
                    </a:p>
                  </a:txBody>
                  <a:tcPr marL="72000" marR="36000" marT="36000" marB="36000">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tcPr>
                </a:tc>
                <a:extLst>
                  <a:ext uri="{0D108BD9-81ED-4DB2-BD59-A6C34878D82A}">
                    <a16:rowId xmlns:a16="http://schemas.microsoft.com/office/drawing/2014/main" val="10002"/>
                  </a:ext>
                </a:extLst>
              </a:tr>
              <a:tr h="497469">
                <a:tc>
                  <a:txBody>
                    <a:bodyPr/>
                    <a:lstStyle/>
                    <a:p>
                      <a:pPr algn="l" fontAlgn="t">
                        <a:spcAft>
                          <a:spcPts val="300"/>
                        </a:spcAft>
                      </a:pPr>
                      <a:endParaRPr lang="en-US" altLang="zh-CN" sz="1050" b="0" i="0" u="none" strike="noStrike" dirty="0">
                        <a:solidFill>
                          <a:srgbClr val="000000"/>
                        </a:solidFill>
                        <a:effectLst/>
                        <a:latin typeface="Arial" panose="020B0604020202020204" pitchFamily="34" charset="0"/>
                        <a:ea typeface="等线" panose="02010600030101010101" pitchFamily="2" charset="-122"/>
                      </a:endParaRPr>
                    </a:p>
                  </a:txBody>
                  <a:tcPr marL="72000" marR="36000" marT="36000" marB="36000">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tcPr>
                </a:tc>
                <a:tc>
                  <a:txBody>
                    <a:bodyPr/>
                    <a:lstStyle/>
                    <a:p>
                      <a:pPr algn="l" fontAlgn="t">
                        <a:spcAft>
                          <a:spcPts val="300"/>
                        </a:spcAft>
                      </a:pPr>
                      <a:endParaRPr lang="en-US" altLang="zh-CN" sz="1050" b="0" i="0" u="none" strike="noStrike" dirty="0">
                        <a:solidFill>
                          <a:srgbClr val="000000"/>
                        </a:solidFill>
                        <a:effectLst/>
                        <a:latin typeface="Arial" panose="020B0604020202020204" pitchFamily="34" charset="0"/>
                        <a:ea typeface="等线" panose="02010600030101010101" pitchFamily="2" charset="-122"/>
                      </a:endParaRPr>
                    </a:p>
                  </a:txBody>
                  <a:tcPr marL="72000" marR="36000" marT="36000" marB="36000">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tcPr>
                </a:tc>
                <a:tc>
                  <a:txBody>
                    <a:bodyPr/>
                    <a:lstStyle/>
                    <a:p>
                      <a:pPr algn="l" fontAlgn="t">
                        <a:spcAft>
                          <a:spcPts val="300"/>
                        </a:spcAft>
                      </a:pPr>
                      <a:endParaRPr lang="en-US" sz="1050" b="0" i="0" u="none" strike="noStrike" dirty="0">
                        <a:solidFill>
                          <a:srgbClr val="000000"/>
                        </a:solidFill>
                        <a:effectLst/>
                        <a:latin typeface="Arial" panose="020B0604020202020204" pitchFamily="34" charset="0"/>
                        <a:ea typeface="等线" panose="02010600030101010101" pitchFamily="2" charset="-122"/>
                      </a:endParaRPr>
                    </a:p>
                  </a:txBody>
                  <a:tcPr marL="72000" marR="36000" marT="36000" marB="36000">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tcPr>
                </a:tc>
                <a:tc>
                  <a:txBody>
                    <a:bodyPr/>
                    <a:lstStyle/>
                    <a:p>
                      <a:pPr algn="l" fontAlgn="t">
                        <a:spcAft>
                          <a:spcPts val="300"/>
                        </a:spcAft>
                      </a:pPr>
                      <a:endParaRPr lang="en-US" sz="1050" b="0" i="0" u="none" strike="noStrike" dirty="0">
                        <a:solidFill>
                          <a:srgbClr val="000000"/>
                        </a:solidFill>
                        <a:effectLst/>
                        <a:latin typeface="Arial" panose="020B0604020202020204" pitchFamily="34" charset="0"/>
                        <a:ea typeface="等线" panose="02010600030101010101" pitchFamily="2" charset="-122"/>
                      </a:endParaRPr>
                    </a:p>
                  </a:txBody>
                  <a:tcPr marL="72000" marR="36000" marT="36000" marB="36000">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tcPr>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3335983911"/>
      </p:ext>
    </p:extLst>
  </p:cSld>
  <p:clrMapOvr>
    <a:masterClrMapping/>
  </p:clrMapOvr>
  <p:transition spd="slow"/>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D6F9A58A-34DE-4257-B8E0-D5465187E40E}"/>
              </a:ext>
            </a:extLst>
          </p:cNvPr>
          <p:cNvSpPr>
            <a:spLocks noGrp="1"/>
          </p:cNvSpPr>
          <p:nvPr>
            <p:ph type="title"/>
          </p:nvPr>
        </p:nvSpPr>
        <p:spPr>
          <a:xfrm>
            <a:off x="492886" y="0"/>
            <a:ext cx="9477375" cy="1143000"/>
          </a:xfrm>
        </p:spPr>
        <p:txBody>
          <a:bodyPr/>
          <a:lstStyle/>
          <a:p>
            <a:pPr algn="l"/>
            <a:r>
              <a:rPr lang="en-US" altLang="zh-CN" sz="3200" dirty="0"/>
              <a:t>Charging requirements of </a:t>
            </a:r>
            <a:r>
              <a:rPr lang="it-IT" altLang="zh-CN" sz="3200" dirty="0"/>
              <a:t>AI/ML model transfer in 5GS</a:t>
            </a:r>
            <a:endParaRPr lang="zh-CN" altLang="en-US" sz="3200" dirty="0"/>
          </a:p>
        </p:txBody>
      </p:sp>
      <p:graphicFrame>
        <p:nvGraphicFramePr>
          <p:cNvPr id="7" name="表格 6"/>
          <p:cNvGraphicFramePr>
            <a:graphicFrameLocks noGrp="1"/>
          </p:cNvGraphicFramePr>
          <p:nvPr>
            <p:extLst>
              <p:ext uri="{D42A27DB-BD31-4B8C-83A1-F6EECF244321}">
                <p14:modId xmlns:p14="http://schemas.microsoft.com/office/powerpoint/2010/main" val="2420110484"/>
              </p:ext>
            </p:extLst>
          </p:nvPr>
        </p:nvGraphicFramePr>
        <p:xfrm>
          <a:off x="557180" y="1307212"/>
          <a:ext cx="10701371" cy="2086068"/>
        </p:xfrm>
        <a:graphic>
          <a:graphicData uri="http://schemas.openxmlformats.org/drawingml/2006/table">
            <a:tbl>
              <a:tblPr/>
              <a:tblGrid>
                <a:gridCol w="2300320">
                  <a:extLst>
                    <a:ext uri="{9D8B030D-6E8A-4147-A177-3AD203B41FA5}">
                      <a16:colId xmlns:a16="http://schemas.microsoft.com/office/drawing/2014/main" val="20000"/>
                    </a:ext>
                  </a:extLst>
                </a:gridCol>
                <a:gridCol w="5539330">
                  <a:extLst>
                    <a:ext uri="{9D8B030D-6E8A-4147-A177-3AD203B41FA5}">
                      <a16:colId xmlns:a16="http://schemas.microsoft.com/office/drawing/2014/main" val="20001"/>
                    </a:ext>
                  </a:extLst>
                </a:gridCol>
                <a:gridCol w="1710811">
                  <a:extLst>
                    <a:ext uri="{9D8B030D-6E8A-4147-A177-3AD203B41FA5}">
                      <a16:colId xmlns:a16="http://schemas.microsoft.com/office/drawing/2014/main" val="20002"/>
                    </a:ext>
                  </a:extLst>
                </a:gridCol>
                <a:gridCol w="1150910">
                  <a:extLst>
                    <a:ext uri="{9D8B030D-6E8A-4147-A177-3AD203B41FA5}">
                      <a16:colId xmlns:a16="http://schemas.microsoft.com/office/drawing/2014/main" val="20003"/>
                    </a:ext>
                  </a:extLst>
                </a:gridCol>
              </a:tblGrid>
              <a:tr h="352115">
                <a:tc>
                  <a:txBody>
                    <a:bodyPr/>
                    <a:lstStyle/>
                    <a:p>
                      <a:pPr algn="ctr" fontAlgn="t">
                        <a:spcAft>
                          <a:spcPts val="300"/>
                        </a:spcAft>
                      </a:pPr>
                      <a:endParaRPr lang="en-US" altLang="zh-CN" sz="1050" b="1" i="0" u="none" strike="noStrike" dirty="0">
                        <a:solidFill>
                          <a:srgbClr val="000000"/>
                        </a:solidFill>
                        <a:effectLst/>
                        <a:latin typeface="Arial" panose="020B0604020202020204" pitchFamily="34" charset="0"/>
                        <a:ea typeface="等线" panose="02010600030101010101" pitchFamily="2" charset="-122"/>
                        <a:cs typeface="Arial" panose="020B0604020202020204" pitchFamily="34" charset="0"/>
                      </a:endParaRPr>
                    </a:p>
                  </a:txBody>
                  <a:tcPr marL="72000" marR="36000" marT="36000" marB="36000" anchor="ctr">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solidFill>
                      <a:schemeClr val="accent3"/>
                    </a:solidFill>
                  </a:tcPr>
                </a:tc>
                <a:tc>
                  <a:txBody>
                    <a:bodyPr/>
                    <a:lstStyle/>
                    <a:p>
                      <a:pPr algn="ctr" fontAlgn="t">
                        <a:spcAft>
                          <a:spcPts val="300"/>
                        </a:spcAft>
                      </a:pPr>
                      <a:r>
                        <a:rPr lang="en-US" altLang="zh-CN" sz="1050" b="1" i="0" u="none" strike="noStrike" dirty="0">
                          <a:solidFill>
                            <a:srgbClr val="000000"/>
                          </a:solidFill>
                          <a:effectLst/>
                          <a:latin typeface="Arial" panose="020B0604020202020204" pitchFamily="34" charset="0"/>
                          <a:ea typeface="等线" panose="02010600030101010101" pitchFamily="2" charset="-122"/>
                          <a:cs typeface="Arial" panose="020B0604020202020204" pitchFamily="34" charset="0"/>
                        </a:rPr>
                        <a:t>SA1 Charging Requirements  </a:t>
                      </a:r>
                    </a:p>
                  </a:txBody>
                  <a:tcPr marL="72000" marR="36000" marT="36000" marB="36000" anchor="ctr">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solidFill>
                      <a:schemeClr val="accent3"/>
                    </a:solidFill>
                  </a:tcPr>
                </a:tc>
                <a:tc>
                  <a:txBody>
                    <a:bodyPr/>
                    <a:lstStyle/>
                    <a:p>
                      <a:pPr algn="ctr" fontAlgn="t">
                        <a:spcAft>
                          <a:spcPts val="300"/>
                        </a:spcAft>
                      </a:pPr>
                      <a:r>
                        <a:rPr lang="en-US" sz="1050" b="1" i="0" u="none" strike="noStrike" dirty="0">
                          <a:solidFill>
                            <a:srgbClr val="000000"/>
                          </a:solidFill>
                          <a:effectLst/>
                          <a:latin typeface="Arial" panose="020B0604020202020204" pitchFamily="34" charset="0"/>
                          <a:ea typeface="等线" panose="02010600030101010101" pitchFamily="2" charset="-122"/>
                          <a:cs typeface="Arial" panose="020B0604020202020204" pitchFamily="34" charset="0"/>
                        </a:rPr>
                        <a:t>SA5  WID </a:t>
                      </a:r>
                    </a:p>
                  </a:txBody>
                  <a:tcPr marL="72000" marR="36000" marT="36000" marB="36000" anchor="ctr">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solidFill>
                      <a:schemeClr val="accent3"/>
                    </a:solidFill>
                  </a:tcPr>
                </a:tc>
                <a:tc>
                  <a:txBody>
                    <a:bodyPr/>
                    <a:lstStyle/>
                    <a:p>
                      <a:pPr algn="ctr" fontAlgn="t">
                        <a:spcAft>
                          <a:spcPts val="300"/>
                        </a:spcAft>
                      </a:pPr>
                      <a:r>
                        <a:rPr lang="en-US" sz="1050" b="1" i="0" u="none" strike="noStrike" dirty="0">
                          <a:solidFill>
                            <a:srgbClr val="000000"/>
                          </a:solidFill>
                          <a:effectLst/>
                          <a:latin typeface="Arial" panose="020B0604020202020204" pitchFamily="34" charset="0"/>
                          <a:ea typeface="等线" panose="02010600030101010101" pitchFamily="2" charset="-122"/>
                          <a:cs typeface="Arial" panose="020B0604020202020204" pitchFamily="34" charset="0"/>
                        </a:rPr>
                        <a:t>Status</a:t>
                      </a:r>
                      <a:r>
                        <a:rPr lang="en-US" sz="1050" b="1" i="0" u="none" strike="noStrike" baseline="0" dirty="0">
                          <a:solidFill>
                            <a:srgbClr val="000000"/>
                          </a:solidFill>
                          <a:effectLst/>
                          <a:latin typeface="Arial" panose="020B0604020202020204" pitchFamily="34" charset="0"/>
                          <a:ea typeface="等线" panose="02010600030101010101" pitchFamily="2" charset="-122"/>
                          <a:cs typeface="Arial" panose="020B0604020202020204" pitchFamily="34" charset="0"/>
                        </a:rPr>
                        <a:t> </a:t>
                      </a:r>
                      <a:endParaRPr lang="en-US" sz="1050" b="1" i="0" u="none" strike="noStrike" dirty="0">
                        <a:solidFill>
                          <a:srgbClr val="000000"/>
                        </a:solidFill>
                        <a:effectLst/>
                        <a:latin typeface="Arial" panose="020B0604020202020204" pitchFamily="34" charset="0"/>
                        <a:ea typeface="等线" panose="02010600030101010101" pitchFamily="2" charset="-122"/>
                        <a:cs typeface="Arial" panose="020B0604020202020204" pitchFamily="34" charset="0"/>
                      </a:endParaRPr>
                    </a:p>
                  </a:txBody>
                  <a:tcPr marL="72000" marR="36000" marT="36000" marB="36000" anchor="ctr">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solidFill>
                      <a:schemeClr val="accent3"/>
                    </a:solidFill>
                  </a:tcPr>
                </a:tc>
                <a:extLst>
                  <a:ext uri="{0D108BD9-81ED-4DB2-BD59-A6C34878D82A}">
                    <a16:rowId xmlns:a16="http://schemas.microsoft.com/office/drawing/2014/main" val="10000"/>
                  </a:ext>
                </a:extLst>
              </a:tr>
              <a:tr h="739015">
                <a:tc>
                  <a:txBody>
                    <a:bodyPr/>
                    <a:lstStyle/>
                    <a:p>
                      <a:pPr algn="l" fontAlgn="t">
                        <a:spcAft>
                          <a:spcPts val="300"/>
                        </a:spcAft>
                      </a:pPr>
                      <a:r>
                        <a:rPr lang="en-US" altLang="zh-CN" sz="1050" b="0" i="0" u="none" strike="noStrike" dirty="0">
                          <a:solidFill>
                            <a:srgbClr val="000000"/>
                          </a:solidFill>
                          <a:effectLst/>
                          <a:latin typeface="Arial" panose="020B0604020202020204" pitchFamily="34" charset="0"/>
                          <a:ea typeface="等线" panose="02010600030101010101" pitchFamily="2" charset="-122"/>
                        </a:rPr>
                        <a:t>TS</a:t>
                      </a:r>
                      <a:r>
                        <a:rPr lang="en-US" altLang="zh-CN" sz="1050" b="0" i="0" u="none" strike="noStrike" baseline="0" dirty="0">
                          <a:solidFill>
                            <a:srgbClr val="000000"/>
                          </a:solidFill>
                          <a:effectLst/>
                          <a:latin typeface="Arial" panose="020B0604020202020204" pitchFamily="34" charset="0"/>
                          <a:ea typeface="等线" panose="02010600030101010101" pitchFamily="2" charset="-122"/>
                        </a:rPr>
                        <a:t> 22.261 </a:t>
                      </a:r>
                    </a:p>
                    <a:p>
                      <a:pPr algn="l" fontAlgn="t">
                        <a:spcAft>
                          <a:spcPts val="300"/>
                        </a:spcAft>
                      </a:pPr>
                      <a:r>
                        <a:rPr lang="it-IT" altLang="zh-CN" sz="1050" b="0" i="0" u="none" strike="noStrike" baseline="0" dirty="0">
                          <a:solidFill>
                            <a:srgbClr val="000000"/>
                          </a:solidFill>
                          <a:effectLst/>
                          <a:latin typeface="Arial" panose="020B0604020202020204" pitchFamily="34" charset="0"/>
                          <a:ea typeface="等线" panose="02010600030101010101" pitchFamily="2" charset="-122"/>
                        </a:rPr>
                        <a:t>9.9   AI/ML model transfer in 5GS</a:t>
                      </a:r>
                      <a:endParaRPr lang="en-US" altLang="zh-CN" sz="1050" b="0" i="0" u="none" strike="noStrike" dirty="0">
                        <a:solidFill>
                          <a:srgbClr val="000000"/>
                        </a:solidFill>
                        <a:effectLst/>
                        <a:latin typeface="Arial" panose="020B0604020202020204" pitchFamily="34" charset="0"/>
                        <a:ea typeface="等线" panose="02010600030101010101" pitchFamily="2" charset="-122"/>
                      </a:endParaRPr>
                    </a:p>
                  </a:txBody>
                  <a:tcPr marL="72000" marR="36000" marT="36000" marB="36000">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tcPr>
                </a:tc>
                <a:tc>
                  <a:txBody>
                    <a:bodyPr/>
                    <a:lstStyle/>
                    <a:p>
                      <a:pPr algn="l" fontAlgn="t">
                        <a:spcAft>
                          <a:spcPts val="300"/>
                        </a:spcAft>
                      </a:pPr>
                      <a:r>
                        <a:rPr lang="en-US" altLang="zh-CN" sz="1050" b="0" i="0" u="none" strike="noStrike" dirty="0">
                          <a:solidFill>
                            <a:srgbClr val="000000"/>
                          </a:solidFill>
                          <a:effectLst/>
                          <a:latin typeface="Arial" panose="020B0604020202020204" pitchFamily="34" charset="0"/>
                          <a:ea typeface="等线" panose="02010600030101010101" pitchFamily="2" charset="-122"/>
                        </a:rPr>
                        <a:t>The 5G system shall be able to support charging mechanisms for multiple UEs exchanging data for the same service using the direct device connection (e.g. for AI-ML applications).</a:t>
                      </a:r>
                    </a:p>
                  </a:txBody>
                  <a:tcPr marL="72000" marR="36000" marT="36000" marB="36000">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tcPr>
                </a:tc>
                <a:tc>
                  <a:txBody>
                    <a:bodyPr/>
                    <a:lstStyle/>
                    <a:p>
                      <a:pPr algn="l" fontAlgn="t">
                        <a:spcAft>
                          <a:spcPts val="300"/>
                        </a:spcAft>
                      </a:pPr>
                      <a:endParaRPr lang="en-US" sz="1050" b="0" i="0" u="none" strike="noStrike" dirty="0">
                        <a:solidFill>
                          <a:srgbClr val="000000"/>
                        </a:solidFill>
                        <a:effectLst/>
                        <a:latin typeface="Arial" panose="020B0604020202020204" pitchFamily="34" charset="0"/>
                        <a:ea typeface="等线" panose="02010600030101010101" pitchFamily="2" charset="-122"/>
                      </a:endParaRPr>
                    </a:p>
                  </a:txBody>
                  <a:tcPr marL="72000" marR="36000" marT="36000" marB="36000">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tcPr>
                </a:tc>
                <a:tc>
                  <a:txBody>
                    <a:bodyPr/>
                    <a:lstStyle/>
                    <a:p>
                      <a:pPr algn="l" fontAlgn="t">
                        <a:spcAft>
                          <a:spcPts val="300"/>
                        </a:spcAft>
                      </a:pPr>
                      <a:endParaRPr lang="en-US" sz="1050" b="0" i="0" u="none" strike="noStrike" dirty="0">
                        <a:solidFill>
                          <a:srgbClr val="000000"/>
                        </a:solidFill>
                        <a:effectLst/>
                        <a:latin typeface="Arial" panose="020B0604020202020204" pitchFamily="34" charset="0"/>
                        <a:ea typeface="等线" panose="02010600030101010101" pitchFamily="2" charset="-122"/>
                      </a:endParaRPr>
                    </a:p>
                  </a:txBody>
                  <a:tcPr marL="72000" marR="36000" marT="36000" marB="36000">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tcPr>
                </a:tc>
                <a:extLst>
                  <a:ext uri="{0D108BD9-81ED-4DB2-BD59-A6C34878D82A}">
                    <a16:rowId xmlns:a16="http://schemas.microsoft.com/office/drawing/2014/main" val="10001"/>
                  </a:ext>
                </a:extLst>
              </a:tr>
              <a:tr h="497469">
                <a:tc>
                  <a:txBody>
                    <a:bodyPr/>
                    <a:lstStyle/>
                    <a:p>
                      <a:pPr algn="l" fontAlgn="t">
                        <a:spcAft>
                          <a:spcPts val="300"/>
                        </a:spcAft>
                      </a:pPr>
                      <a:endParaRPr lang="en-US" altLang="zh-CN" sz="1050" b="0" i="0" u="none" strike="noStrike" dirty="0">
                        <a:solidFill>
                          <a:srgbClr val="000000"/>
                        </a:solidFill>
                        <a:effectLst/>
                        <a:latin typeface="Arial" panose="020B0604020202020204" pitchFamily="34" charset="0"/>
                        <a:ea typeface="等线" panose="02010600030101010101" pitchFamily="2" charset="-122"/>
                      </a:endParaRPr>
                    </a:p>
                  </a:txBody>
                  <a:tcPr marL="72000" marR="36000" marT="36000" marB="36000">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tcPr>
                </a:tc>
                <a:tc>
                  <a:txBody>
                    <a:bodyPr/>
                    <a:lstStyle/>
                    <a:p>
                      <a:pPr algn="l" fontAlgn="t">
                        <a:spcAft>
                          <a:spcPts val="300"/>
                        </a:spcAft>
                      </a:pPr>
                      <a:endParaRPr lang="en-US" altLang="zh-CN" sz="1050" b="0" i="0" u="none" strike="noStrike" dirty="0">
                        <a:solidFill>
                          <a:srgbClr val="000000"/>
                        </a:solidFill>
                        <a:effectLst/>
                        <a:latin typeface="Arial" panose="020B0604020202020204" pitchFamily="34" charset="0"/>
                        <a:ea typeface="等线" panose="02010600030101010101" pitchFamily="2" charset="-122"/>
                      </a:endParaRPr>
                    </a:p>
                  </a:txBody>
                  <a:tcPr marL="72000" marR="36000" marT="36000" marB="36000">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tcPr>
                </a:tc>
                <a:tc>
                  <a:txBody>
                    <a:bodyPr/>
                    <a:lstStyle/>
                    <a:p>
                      <a:pPr algn="l" fontAlgn="t">
                        <a:spcAft>
                          <a:spcPts val="300"/>
                        </a:spcAft>
                      </a:pPr>
                      <a:endParaRPr lang="en-US" sz="1050" b="0" i="0" u="none" strike="noStrike" dirty="0">
                        <a:solidFill>
                          <a:srgbClr val="000000"/>
                        </a:solidFill>
                        <a:effectLst/>
                        <a:latin typeface="Arial" panose="020B0604020202020204" pitchFamily="34" charset="0"/>
                        <a:ea typeface="等线" panose="02010600030101010101" pitchFamily="2" charset="-122"/>
                      </a:endParaRPr>
                    </a:p>
                  </a:txBody>
                  <a:tcPr marL="72000" marR="36000" marT="36000" marB="36000">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tcPr>
                </a:tc>
                <a:tc>
                  <a:txBody>
                    <a:bodyPr/>
                    <a:lstStyle/>
                    <a:p>
                      <a:pPr algn="l" fontAlgn="t">
                        <a:spcAft>
                          <a:spcPts val="300"/>
                        </a:spcAft>
                      </a:pPr>
                      <a:endParaRPr lang="en-US" sz="1050" b="0" i="0" u="none" strike="noStrike">
                        <a:solidFill>
                          <a:srgbClr val="000000"/>
                        </a:solidFill>
                        <a:effectLst/>
                        <a:latin typeface="Arial" panose="020B0604020202020204" pitchFamily="34" charset="0"/>
                        <a:ea typeface="等线" panose="02010600030101010101" pitchFamily="2" charset="-122"/>
                      </a:endParaRPr>
                    </a:p>
                  </a:txBody>
                  <a:tcPr marL="72000" marR="36000" marT="36000" marB="36000">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tcPr>
                </a:tc>
                <a:extLst>
                  <a:ext uri="{0D108BD9-81ED-4DB2-BD59-A6C34878D82A}">
                    <a16:rowId xmlns:a16="http://schemas.microsoft.com/office/drawing/2014/main" val="10002"/>
                  </a:ext>
                </a:extLst>
              </a:tr>
              <a:tr h="497469">
                <a:tc>
                  <a:txBody>
                    <a:bodyPr/>
                    <a:lstStyle/>
                    <a:p>
                      <a:pPr algn="l" fontAlgn="t">
                        <a:spcAft>
                          <a:spcPts val="300"/>
                        </a:spcAft>
                      </a:pPr>
                      <a:endParaRPr lang="en-US" altLang="zh-CN" sz="1050" b="0" i="0" u="none" strike="noStrike" dirty="0">
                        <a:solidFill>
                          <a:srgbClr val="000000"/>
                        </a:solidFill>
                        <a:effectLst/>
                        <a:latin typeface="Arial" panose="020B0604020202020204" pitchFamily="34" charset="0"/>
                        <a:ea typeface="等线" panose="02010600030101010101" pitchFamily="2" charset="-122"/>
                      </a:endParaRPr>
                    </a:p>
                  </a:txBody>
                  <a:tcPr marL="72000" marR="36000" marT="36000" marB="36000">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tcPr>
                </a:tc>
                <a:tc>
                  <a:txBody>
                    <a:bodyPr/>
                    <a:lstStyle/>
                    <a:p>
                      <a:pPr algn="l" fontAlgn="t">
                        <a:spcAft>
                          <a:spcPts val="300"/>
                        </a:spcAft>
                      </a:pPr>
                      <a:endParaRPr lang="en-US" altLang="zh-CN" sz="1050" b="0" i="0" u="none" strike="noStrike" dirty="0">
                        <a:solidFill>
                          <a:srgbClr val="000000"/>
                        </a:solidFill>
                        <a:effectLst/>
                        <a:latin typeface="Arial" panose="020B0604020202020204" pitchFamily="34" charset="0"/>
                        <a:ea typeface="等线" panose="02010600030101010101" pitchFamily="2" charset="-122"/>
                      </a:endParaRPr>
                    </a:p>
                  </a:txBody>
                  <a:tcPr marL="72000" marR="36000" marT="36000" marB="36000">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tcPr>
                </a:tc>
                <a:tc>
                  <a:txBody>
                    <a:bodyPr/>
                    <a:lstStyle/>
                    <a:p>
                      <a:pPr algn="l" fontAlgn="t">
                        <a:spcAft>
                          <a:spcPts val="300"/>
                        </a:spcAft>
                      </a:pPr>
                      <a:endParaRPr lang="en-US" sz="1050" b="0" i="0" u="none" strike="noStrike" dirty="0">
                        <a:solidFill>
                          <a:srgbClr val="000000"/>
                        </a:solidFill>
                        <a:effectLst/>
                        <a:latin typeface="Arial" panose="020B0604020202020204" pitchFamily="34" charset="0"/>
                        <a:ea typeface="等线" panose="02010600030101010101" pitchFamily="2" charset="-122"/>
                      </a:endParaRPr>
                    </a:p>
                  </a:txBody>
                  <a:tcPr marL="72000" marR="36000" marT="36000" marB="36000">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tcPr>
                </a:tc>
                <a:tc>
                  <a:txBody>
                    <a:bodyPr/>
                    <a:lstStyle/>
                    <a:p>
                      <a:pPr algn="l" fontAlgn="t">
                        <a:spcAft>
                          <a:spcPts val="300"/>
                        </a:spcAft>
                      </a:pPr>
                      <a:endParaRPr lang="en-US" sz="1050" b="0" i="0" u="none" strike="noStrike" dirty="0">
                        <a:solidFill>
                          <a:srgbClr val="000000"/>
                        </a:solidFill>
                        <a:effectLst/>
                        <a:latin typeface="Arial" panose="020B0604020202020204" pitchFamily="34" charset="0"/>
                        <a:ea typeface="等线" panose="02010600030101010101" pitchFamily="2" charset="-122"/>
                      </a:endParaRPr>
                    </a:p>
                  </a:txBody>
                  <a:tcPr marL="72000" marR="36000" marT="36000" marB="36000">
                    <a:lnL w="6350" cap="flat" cmpd="sng" algn="ctr">
                      <a:solidFill>
                        <a:srgbClr val="B1BBCC"/>
                      </a:solidFill>
                      <a:prstDash val="solid"/>
                      <a:round/>
                      <a:headEnd type="none" w="med" len="med"/>
                      <a:tailEnd type="none" w="med" len="med"/>
                    </a:lnL>
                    <a:lnR w="6350" cap="flat" cmpd="sng" algn="ctr">
                      <a:solidFill>
                        <a:srgbClr val="B1BBCC"/>
                      </a:solidFill>
                      <a:prstDash val="solid"/>
                      <a:round/>
                      <a:headEnd type="none" w="med" len="med"/>
                      <a:tailEnd type="none" w="med" len="med"/>
                    </a:lnR>
                    <a:lnT w="6350" cap="flat" cmpd="sng" algn="ctr">
                      <a:solidFill>
                        <a:srgbClr val="B1BBCC"/>
                      </a:solidFill>
                      <a:prstDash val="solid"/>
                      <a:round/>
                      <a:headEnd type="none" w="med" len="med"/>
                      <a:tailEnd type="none" w="med" len="med"/>
                    </a:lnT>
                    <a:lnB w="6350" cap="flat" cmpd="sng" algn="ctr">
                      <a:solidFill>
                        <a:srgbClr val="B1BBCC"/>
                      </a:solidFill>
                      <a:prstDash val="solid"/>
                      <a:round/>
                      <a:headEnd type="none" w="med" len="med"/>
                      <a:tailEnd type="none" w="med" len="med"/>
                    </a:lnB>
                  </a:tcPr>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4127260123"/>
      </p:ext>
    </p:extLst>
  </p:cSld>
  <p:clrMapOvr>
    <a:masterClrMapping/>
  </p:clrMapOvr>
  <p:transition spd="slow"/>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10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1000" b="0" i="0" u="none" strike="noStrike" cap="none" normalizeH="0" baseline="0" smtClean="0">
            <a:ln>
              <a:noFill/>
            </a:ln>
            <a:solidFill>
              <a:schemeClr val="tx1"/>
            </a:solidFill>
            <a:effectLst/>
            <a:latin typeface="Arial" charset="0"/>
          </a:defRPr>
        </a:defPPr>
      </a:lstStyle>
    </a:lnDef>
  </a:objectDefaults>
  <a:extraClrSchemeLst>
    <a:extraClrScheme>
      <a:clrScheme name="Office Theme 1">
        <a:dk1>
          <a:srgbClr val="000000"/>
        </a:dk1>
        <a:lt1>
          <a:srgbClr val="FFFFFF"/>
        </a:lt1>
        <a:dk2>
          <a:srgbClr val="1F497D"/>
        </a:dk2>
        <a:lt2>
          <a:srgbClr val="EEECE1"/>
        </a:lt2>
        <a:accent1>
          <a:srgbClr val="4F81BD"/>
        </a:accent1>
        <a:accent2>
          <a:srgbClr val="C0504D"/>
        </a:accent2>
        <a:accent3>
          <a:srgbClr val="FFFFFF"/>
        </a:accent3>
        <a:accent4>
          <a:srgbClr val="000000"/>
        </a:accent4>
        <a:accent5>
          <a:srgbClr val="B2C1DB"/>
        </a:accent5>
        <a:accent6>
          <a:srgbClr val="AE4845"/>
        </a:accent6>
        <a:hlink>
          <a:srgbClr val="0000FF"/>
        </a:hlink>
        <a:folHlink>
          <a:srgbClr val="80008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_rels/item5.xml.rels><?xml version="1.0" encoding="UTF-8" standalone="yes"?>
<Relationships xmlns="http://schemas.openxmlformats.org/package/2006/relationships"><Relationship Id="rId1" Type="http://schemas.openxmlformats.org/officeDocument/2006/relationships/customXmlProps" Target="itemProps5.xml"/></Relationships>
</file>

<file path=customXml/item1.xml><?xml version="1.0" encoding="utf-8"?>
<p:properties xmlns:p="http://schemas.microsoft.com/office/2006/metadata/properties" xmlns:xsi="http://www.w3.org/2001/XMLSchema-instance" xmlns:pc="http://schemas.microsoft.com/office/infopath/2007/PartnerControls">
  <documentManagement>
    <HideFromDelve xmlns="71c5aaf6-e6ce-465b-b873-5148d2a4c105">false</HideFromDelv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mso-contentType ?>
<spe:Receivers xmlns:spe="http://schemas.microsoft.com/sharepoint/events"/>
</file>

<file path=customXml/item4.xml><?xml version="1.0" encoding="utf-8"?>
<?mso-contentType ?>
<SharedContentType xmlns="Microsoft.SharePoint.Taxonomy.ContentTypeSync" SourceId="34c87397-5fc1-491e-85e7-d6110dbe9cbd" ContentTypeId="0x0101" PreviousValue="false"/>
</file>

<file path=customXml/item5.xml><?xml version="1.0" encoding="utf-8"?>
<ct:contentTypeSchema xmlns:ct="http://schemas.microsoft.com/office/2006/metadata/contentType" xmlns:ma="http://schemas.microsoft.com/office/2006/metadata/properties/metaAttributes" ct:_="" ma:_="" ma:contentTypeName="Document" ma:contentTypeID="0x01010083185B6FD968AC4F8244C98DADFCDDF2" ma:contentTypeVersion="13" ma:contentTypeDescription="Create a new document." ma:contentTypeScope="" ma:versionID="82ad2bae7f0c06f2affd04e202398948">
  <xsd:schema xmlns:xsd="http://www.w3.org/2001/XMLSchema" xmlns:xs="http://www.w3.org/2001/XMLSchema" xmlns:p="http://schemas.microsoft.com/office/2006/metadata/properties" xmlns:ns3="71c5aaf6-e6ce-465b-b873-5148d2a4c105" xmlns:ns4="687e87d0-d0a8-4c48-8f94-14f0c67212c5" xmlns:ns5="b4d06219-a142-4c5f-be55-53f74cb980c7" targetNamespace="http://schemas.microsoft.com/office/2006/metadata/properties" ma:root="true" ma:fieldsID="f9959177c7080051a0232d0818074d39" ns3:_="" ns4:_="" ns5:_="">
    <xsd:import namespace="71c5aaf6-e6ce-465b-b873-5148d2a4c105"/>
    <xsd:import namespace="687e87d0-d0a8-4c48-8f94-14f0c67212c5"/>
    <xsd:import namespace="b4d06219-a142-4c5f-be55-53f74cb980c7"/>
    <xsd:element name="properties">
      <xsd:complexType>
        <xsd:sequence>
          <xsd:element name="documentManagement">
            <xsd:complexType>
              <xsd:all>
                <xsd:element ref="ns3:_dlc_DocId" minOccurs="0"/>
                <xsd:element ref="ns3:_dlc_DocIdUrl" minOccurs="0"/>
                <xsd:element ref="ns3:_dlc_DocIdPersistId" minOccurs="0"/>
                <xsd:element ref="ns3:HideFromDelve" minOccurs="0"/>
                <xsd:element ref="ns4:MediaServiceFastMetadata" minOccurs="0"/>
                <xsd:element ref="ns5:SharedWithUsers" minOccurs="0"/>
                <xsd:element ref="ns5:SharedWithDetails" minOccurs="0"/>
                <xsd:element ref="ns5:SharingHintHash" minOccurs="0"/>
                <xsd:element ref="ns4:MediaServiceMetadata" minOccurs="0"/>
                <xsd:element ref="ns4:MediaServiceDateTaken" minOccurs="0"/>
                <xsd:element ref="ns4:MediaServiceAutoTags" minOccurs="0"/>
                <xsd:element ref="ns4:MediaServiceOCR" minOccurs="0"/>
                <xsd:element ref="ns4:MediaServiceLocation" minOccurs="0"/>
                <xsd:element ref="ns4:MediaServiceGenerationTime" minOccurs="0"/>
                <xsd:element ref="ns4:MediaServiceEventHashCode" minOccurs="0"/>
                <xsd:element ref="ns4:MediaServiceAutoKeyPoints" minOccurs="0"/>
                <xsd:element ref="ns4: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1c5aaf6-e6ce-465b-b873-5148d2a4c105" elementFormDefault="qualified">
    <xsd:import namespace="http://schemas.microsoft.com/office/2006/documentManagement/types"/>
    <xsd:import namespace="http://schemas.microsoft.com/office/infopath/2007/PartnerControls"/>
    <xsd:element name="_dlc_DocId" ma:index="8" nillable="true" ma:displayName="Document ID Value" ma:description="The value of the document ID assigned to this item." ma:internalName="_dlc_DocId" ma:readOnly="true">
      <xsd:simpleType>
        <xsd:restriction base="dms:Text"/>
      </xsd:simpleType>
    </xsd:element>
    <xsd:element name="_dlc_DocIdUrl" ma:index="9"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0" nillable="true" ma:displayName="Persist ID" ma:description="Keep ID on add." ma:hidden="true" ma:internalName="_dlc_DocIdPersistId" ma:readOnly="true">
      <xsd:simpleType>
        <xsd:restriction base="dms:Boolean"/>
      </xsd:simpleType>
    </xsd:element>
    <xsd:element name="HideFromDelve" ma:index="11" nillable="true" ma:displayName="HideFromDelve" ma:default="0" ma:internalName="HideFromDelve">
      <xsd:simpleType>
        <xsd:restriction base="dms:Boolean"/>
      </xsd:simpleType>
    </xsd:element>
  </xsd:schema>
  <xsd:schema xmlns:xsd="http://www.w3.org/2001/XMLSchema" xmlns:xs="http://www.w3.org/2001/XMLSchema" xmlns:dms="http://schemas.microsoft.com/office/2006/documentManagement/types" xmlns:pc="http://schemas.microsoft.com/office/infopath/2007/PartnerControls" targetNamespace="687e87d0-d0a8-4c48-8f94-14f0c67212c5" elementFormDefault="qualified">
    <xsd:import namespace="http://schemas.microsoft.com/office/2006/documentManagement/types"/>
    <xsd:import namespace="http://schemas.microsoft.com/office/infopath/2007/PartnerControls"/>
    <xsd:element name="MediaServiceFastMetadata" ma:index="12" nillable="true" ma:displayName="MediaServiceFastMetadata" ma:hidden="true" ma:internalName="MediaServiceFastMetadata" ma:readOnly="true">
      <xsd:simpleType>
        <xsd:restriction base="dms:Note"/>
      </xsd:simpleType>
    </xsd:element>
    <xsd:element name="MediaServiceMetadata" ma:index="16" nillable="true" ma:displayName="MediaServiceMetadata" ma:hidden="true" ma:internalName="MediaServiceMetadata" ma:readOnly="true">
      <xsd:simpleType>
        <xsd:restriction base="dms:Note"/>
      </xsd:simpleType>
    </xsd:element>
    <xsd:element name="MediaServiceDateTaken" ma:index="17" nillable="true" ma:displayName="MediaServiceDateTaken" ma:hidden="true" ma:internalName="MediaServiceDateTaken" ma:readOnly="true">
      <xsd:simpleType>
        <xsd:restriction base="dms:Text"/>
      </xsd:simpleType>
    </xsd:element>
    <xsd:element name="MediaServiceAutoTags" ma:index="18" nillable="true" ma:displayName="MediaServiceAutoTags" ma:internalName="MediaServiceAutoTags" ma:readOnly="true">
      <xsd:simpleType>
        <xsd:restriction base="dms:Text"/>
      </xsd:simpleType>
    </xsd:element>
    <xsd:element name="MediaServiceOCR" ma:index="19" nillable="true" ma:displayName="MediaServiceOCR" ma:internalName="MediaServiceOCR" ma:readOnly="true">
      <xsd:simpleType>
        <xsd:restriction base="dms:Note">
          <xsd:maxLength value="255"/>
        </xsd:restriction>
      </xsd:simpleType>
    </xsd:element>
    <xsd:element name="MediaServiceLocation" ma:index="20" nillable="true" ma:displayName="Location" ma:internalName="MediaServiceLocation" ma:readOnly="true">
      <xsd:simpleType>
        <xsd:restriction base="dms:Text"/>
      </xsd:simpleType>
    </xsd:element>
    <xsd:element name="MediaServiceGenerationTime" ma:index="21" nillable="true" ma:displayName="MediaServiceGenerationTime" ma:hidden="true" ma:internalName="MediaServiceGenerationTime" ma:readOnly="true">
      <xsd:simpleType>
        <xsd:restriction base="dms:Text"/>
      </xsd:simpleType>
    </xsd:element>
    <xsd:element name="MediaServiceEventHashCode" ma:index="22" nillable="true" ma:displayName="MediaServiceEventHashCode" ma:hidden="true" ma:internalName="MediaServiceEventHashCode" ma:readOnly="true">
      <xsd:simpleType>
        <xsd:restriction base="dms:Text"/>
      </xsd:simpleType>
    </xsd:element>
    <xsd:element name="MediaServiceAutoKeyPoints" ma:index="23" nillable="true" ma:displayName="MediaServiceAutoKeyPoints" ma:hidden="true" ma:internalName="MediaServiceAutoKeyPoints" ma:readOnly="true">
      <xsd:simpleType>
        <xsd:restriction base="dms:Note"/>
      </xsd:simpleType>
    </xsd:element>
    <xsd:element name="MediaServiceKeyPoints" ma:index="24" nillable="true" ma:displayName="KeyPoints" ma:internalName="MediaServiceKeyPoint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b4d06219-a142-4c5f-be55-53f74cb980c7" elementFormDefault="qualified">
    <xsd:import namespace="http://schemas.microsoft.com/office/2006/documentManagement/types"/>
    <xsd:import namespace="http://schemas.microsoft.com/office/infopath/2007/PartnerControls"/>
    <xsd:element name="SharedWithUsers" ma:index="13"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4" nillable="true" ma:displayName="Shared With Details" ma:description="" ma:internalName="SharedWithDetails" ma:readOnly="true">
      <xsd:simpleType>
        <xsd:restriction base="dms:Note">
          <xsd:maxLength value="255"/>
        </xsd:restriction>
      </xsd:simpleType>
    </xsd:element>
    <xsd:element name="SharingHintHash" ma:index="15" nillable="true" ma:displayName="Sharing Hint Hash" ma:description=""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613C568A-0C46-4592-BB68-CDB41342D77A}">
  <ds:schemaRefs>
    <ds:schemaRef ds:uri="http://www.w3.org/XML/1998/namespace"/>
    <ds:schemaRef ds:uri="http://purl.org/dc/dcmitype/"/>
    <ds:schemaRef ds:uri="b4d06219-a142-4c5f-be55-53f74cb980c7"/>
    <ds:schemaRef ds:uri="687e87d0-d0a8-4c48-8f94-14f0c67212c5"/>
    <ds:schemaRef ds:uri="http://schemas.microsoft.com/office/2006/documentManagement/types"/>
    <ds:schemaRef ds:uri="http://purl.org/dc/elements/1.1/"/>
    <ds:schemaRef ds:uri="http://schemas.microsoft.com/office/infopath/2007/PartnerControls"/>
    <ds:schemaRef ds:uri="http://schemas.openxmlformats.org/package/2006/metadata/core-properties"/>
    <ds:schemaRef ds:uri="71c5aaf6-e6ce-465b-b873-5148d2a4c105"/>
    <ds:schemaRef ds:uri="http://schemas.microsoft.com/office/2006/metadata/properties"/>
    <ds:schemaRef ds:uri="http://purl.org/dc/terms/"/>
  </ds:schemaRefs>
</ds:datastoreItem>
</file>

<file path=customXml/itemProps2.xml><?xml version="1.0" encoding="utf-8"?>
<ds:datastoreItem xmlns:ds="http://schemas.openxmlformats.org/officeDocument/2006/customXml" ds:itemID="{D8EFD60F-3529-4261-B094-766615A3369C}">
  <ds:schemaRefs>
    <ds:schemaRef ds:uri="http://schemas.microsoft.com/sharepoint/v3/contenttype/forms"/>
  </ds:schemaRefs>
</ds:datastoreItem>
</file>

<file path=customXml/itemProps3.xml><?xml version="1.0" encoding="utf-8"?>
<ds:datastoreItem xmlns:ds="http://schemas.openxmlformats.org/officeDocument/2006/customXml" ds:itemID="{C533F262-609D-4DE1-971D-E33E47E685D8}">
  <ds:schemaRefs>
    <ds:schemaRef ds:uri="http://schemas.microsoft.com/sharepoint/events"/>
  </ds:schemaRefs>
</ds:datastoreItem>
</file>

<file path=customXml/itemProps4.xml><?xml version="1.0" encoding="utf-8"?>
<ds:datastoreItem xmlns:ds="http://schemas.openxmlformats.org/officeDocument/2006/customXml" ds:itemID="{DB86EE5A-C607-470A-B2B8-6CB953A47714}">
  <ds:schemaRefs>
    <ds:schemaRef ds:uri="Microsoft.SharePoint.Taxonomy.ContentTypeSync"/>
  </ds:schemaRefs>
</ds:datastoreItem>
</file>

<file path=customXml/itemProps5.xml><?xml version="1.0" encoding="utf-8"?>
<ds:datastoreItem xmlns:ds="http://schemas.openxmlformats.org/officeDocument/2006/customXml" ds:itemID="{362C99FD-0342-4981-9E51-9B4B3D0AADD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1c5aaf6-e6ce-465b-b873-5148d2a4c105"/>
    <ds:schemaRef ds:uri="687e87d0-d0a8-4c48-8f94-14f0c67212c5"/>
    <ds:schemaRef ds:uri="b4d06219-a142-4c5f-be55-53f74cb980c7"/>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24787</TotalTime>
  <Words>2183</Words>
  <Application>Microsoft Office PowerPoint</Application>
  <PresentationFormat>宽屏</PresentationFormat>
  <Paragraphs>236</Paragraphs>
  <Slides>17</Slides>
  <Notes>1</Notes>
  <HiddenSlides>0</HiddenSlides>
  <MMClips>0</MMClips>
  <ScaleCrop>false</ScaleCrop>
  <HeadingPairs>
    <vt:vector size="6" baseType="variant">
      <vt:variant>
        <vt:lpstr>已用的字体</vt:lpstr>
      </vt:variant>
      <vt:variant>
        <vt:i4>3</vt:i4>
      </vt:variant>
      <vt:variant>
        <vt:lpstr>主题</vt:lpstr>
      </vt:variant>
      <vt:variant>
        <vt:i4>1</vt:i4>
      </vt:variant>
      <vt:variant>
        <vt:lpstr>幻灯片标题</vt:lpstr>
      </vt:variant>
      <vt:variant>
        <vt:i4>17</vt:i4>
      </vt:variant>
    </vt:vector>
  </HeadingPairs>
  <TitlesOfParts>
    <vt:vector size="21" baseType="lpstr">
      <vt:lpstr>Arial</vt:lpstr>
      <vt:lpstr>Calibri</vt:lpstr>
      <vt:lpstr>Times New Roman</vt:lpstr>
      <vt:lpstr>Office Theme</vt:lpstr>
      <vt:lpstr>    Mapping with SA1 Charging Requirement   (SA5 163# CH)   </vt:lpstr>
      <vt:lpstr>Background</vt:lpstr>
      <vt:lpstr>SA1 Charging Requirements Mapping</vt:lpstr>
      <vt:lpstr>General charging requirements</vt:lpstr>
      <vt:lpstr>Charging requirements of Energy efficiency as a Service Criteria</vt:lpstr>
      <vt:lpstr>Charging requirements of NG-RAN Sharing</vt:lpstr>
      <vt:lpstr>Charging requirements of Minimization of Service Interruption</vt:lpstr>
      <vt:lpstr>Charging requirements of Personal IoT Networks and Customer Premises Networks</vt:lpstr>
      <vt:lpstr>Charging requirements of AI/ML model transfer in 5GS</vt:lpstr>
      <vt:lpstr>Charging requirements of Providing Access to Local Services</vt:lpstr>
      <vt:lpstr>Charging requirements of Mobile base station relays</vt:lpstr>
      <vt:lpstr>Charging requirements of 5G wireless sensing service</vt:lpstr>
      <vt:lpstr>Charging requirements of Ambient power-enabled IoT</vt:lpstr>
      <vt:lpstr>Charging requirements of Mobile Metaverse Services</vt:lpstr>
      <vt:lpstr>Charging requirements of Traffic steering and switching over two 3GPP access networks</vt:lpstr>
      <vt:lpstr>Discussion</vt:lpstr>
      <vt:lpstr>Thank you!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SA5 Status Report to SA#83  Charging Management (CH) Operation, Administration, Maintenance &amp; Provisioning (OAM&amp;P)</dc:title>
  <dc:creator>Thomas Tovinger</dc:creator>
  <cp:lastModifiedBy>Huawei-rev1</cp:lastModifiedBy>
  <cp:revision>457</cp:revision>
  <dcterms:created xsi:type="dcterms:W3CDTF">2019-03-13T01:38:36Z</dcterms:created>
  <dcterms:modified xsi:type="dcterms:W3CDTF">2025-10-15T12:07:12Z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0x01010083185B6FD968AC4F8244C98DADFCDDF2</vt:lpwstr>
  </property>
  <property fmtid="{D5CDD505-2E9C-101B-9397-08002B2CF9AE}" pid="3" name="_2015_ms_pID_725343">
    <vt:lpwstr>(3)q4SeczrVLm6exRMuOwuN8pwggfRX7+WGTS5cb6iMtOrSlpEUrro3Rfwg0OF5IGR8nhu939lx
P8OIS+6aD8RivRfV1vFiY2yM/+ncF+/3IvIwgexLVDotx376esHPYEFmxOf5lym785O56vAI
CSk0ss+YMXP1EKGU4fcd/he6/N1AMoYK46qpO9LkFkaGM3Ddeuvc4NYQnTV05P9/YlLh5kir
mYD3pZS/MjfyPV9HpN</vt:lpwstr>
  </property>
  <property fmtid="{D5CDD505-2E9C-101B-9397-08002B2CF9AE}" pid="4" name="_2015_ms_pID_7253431">
    <vt:lpwstr>IfOvmajjoXRYTRyb7zabdyfBw+covhz+icRkeeETAIhf3i8XVrtdWk
Ngk2oAtceeVv+sMM5cuOoXXqrpEY1+zaOr+HefkeTpMWli30c0y45fZ4CqFxxcGBeyH+eXzq
QWTogmvLWM0mvrRbynMuFrKusYvrMcGyNBNdtx2cLukFikv58Q0yf/MrrCgoG1CuJcxlcBvH
s3e8PwFRIJVJHAJiIzJc8h1Gp1u0KEFxi84P</vt:lpwstr>
  </property>
  <property fmtid="{D5CDD505-2E9C-101B-9397-08002B2CF9AE}" pid="5" name="_2015_ms_pID_7253432">
    <vt:lpwstr>dw==</vt:lpwstr>
  </property>
  <property fmtid="{D5CDD505-2E9C-101B-9397-08002B2CF9AE}" pid="6" name="_readonly">
    <vt:lpwstr/>
  </property>
  <property fmtid="{D5CDD505-2E9C-101B-9397-08002B2CF9AE}" pid="7" name="_change">
    <vt:lpwstr/>
  </property>
  <property fmtid="{D5CDD505-2E9C-101B-9397-08002B2CF9AE}" pid="8" name="_full-control">
    <vt:lpwstr/>
  </property>
  <property fmtid="{D5CDD505-2E9C-101B-9397-08002B2CF9AE}" pid="9" name="sflag">
    <vt:lpwstr>1759048216</vt:lpwstr>
  </property>
</Properties>
</file>