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7" r:id="rId5"/>
    <p:sldId id="366" r:id="rId6"/>
    <p:sldId id="367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D64A1ED-B0A0-168E-EA69-B72CC47BD309}" name="NIST" initials="N" userId="NIST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1D254"/>
    <a:srgbClr val="FFFFFF"/>
    <a:srgbClr val="FF6600"/>
    <a:srgbClr val="1A4669"/>
    <a:srgbClr val="C6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877" autoAdjust="0"/>
    <p:restoredTop sz="95847" autoAdjust="0"/>
  </p:normalViewPr>
  <p:slideViewPr>
    <p:cSldViewPr snapToGrid="0">
      <p:cViewPr varScale="1">
        <p:scale>
          <a:sx n="61" d="100"/>
          <a:sy n="61" d="100"/>
        </p:scale>
        <p:origin x="472" y="2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76"/>
        <p:guide pos="218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rio Serafino Tonesi" userId="6d103109-cf3a-48ef-be5b-21be2a90073b" providerId="ADAL" clId="{698B841F-03AC-4C18-9ACF-8D8AFAD10486}"/>
    <pc:docChg chg="undo custSel modSld">
      <pc:chgData name="Dario Serafino Tonesi" userId="6d103109-cf3a-48ef-be5b-21be2a90073b" providerId="ADAL" clId="{698B841F-03AC-4C18-9ACF-8D8AFAD10486}" dt="2025-11-18T22:45:34.647" v="74" actId="403"/>
      <pc:docMkLst>
        <pc:docMk/>
      </pc:docMkLst>
      <pc:sldChg chg="modSp mod">
        <pc:chgData name="Dario Serafino Tonesi" userId="6d103109-cf3a-48ef-be5b-21be2a90073b" providerId="ADAL" clId="{698B841F-03AC-4C18-9ACF-8D8AFAD10486}" dt="2025-11-18T22:45:34.647" v="74" actId="403"/>
        <pc:sldMkLst>
          <pc:docMk/>
          <pc:sldMk cId="764525793" sldId="347"/>
        </pc:sldMkLst>
        <pc:spChg chg="mod">
          <ac:chgData name="Dario Serafino Tonesi" userId="6d103109-cf3a-48ef-be5b-21be2a90073b" providerId="ADAL" clId="{698B841F-03AC-4C18-9ACF-8D8AFAD10486}" dt="2025-11-18T22:45:34.647" v="74" actId="403"/>
          <ac:spMkLst>
            <pc:docMk/>
            <pc:sldMk cId="764525793" sldId="347"/>
            <ac:spMk id="4" creationId="{4AE06D6D-E48A-4107-D737-1E10A3FE37CC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 sz="1200" b="0" i="0" u="none" strike="noStrike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88316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6285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</a:t>
            </a:r>
            <a:r>
              <a:rPr lang="en-US" altLang="zh-CN" sz="1200" b="1" dirty="0">
                <a:latin typeface="Arial "/>
              </a:rPr>
              <a:t>TSG-WG SA2 Meeting #172 </a:t>
            </a:r>
            <a:r>
              <a:rPr lang="sv-SE" altLang="en-US" sz="1200" b="1" dirty="0">
                <a:latin typeface="Arial "/>
              </a:rPr>
              <a:t>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Dallas, U.S.A., November 17~21, 2025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3E0237-CE39-15D4-A753-E8437266B0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24973" y="2581275"/>
            <a:ext cx="9906000" cy="1460499"/>
          </a:xfrm>
        </p:spPr>
        <p:txBody>
          <a:bodyPr/>
          <a:lstStyle/>
          <a:p>
            <a:r>
              <a:rPr lang="en-US" sz="4800" b="1" dirty="0"/>
              <a:t>KI#1 SOH for UP path termination entity</a:t>
            </a:r>
            <a:endParaRPr lang="en-GB" sz="48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AE06D6D-E48A-4107-D737-1E10A3FE37CC}"/>
              </a:ext>
            </a:extLst>
          </p:cNvPr>
          <p:cNvSpPr txBox="1"/>
          <p:nvPr/>
        </p:nvSpPr>
        <p:spPr>
          <a:xfrm>
            <a:off x="7241325" y="199697"/>
            <a:ext cx="2416046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200" b="1" dirty="0"/>
              <a:t>S2-2510867</a:t>
            </a:r>
          </a:p>
          <a:p>
            <a:r>
              <a:rPr lang="nl-NL" b="1" dirty="0"/>
              <a:t>was S2-2510864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387FC74-6651-3F06-84A9-B9590DD0BCDF}"/>
              </a:ext>
            </a:extLst>
          </p:cNvPr>
          <p:cNvSpPr txBox="1">
            <a:spLocks/>
          </p:cNvSpPr>
          <p:nvPr/>
        </p:nvSpPr>
        <p:spPr bwMode="auto">
          <a:xfrm>
            <a:off x="1041577" y="4652408"/>
            <a:ext cx="10108846" cy="650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r>
              <a:rPr lang="en-US" altLang="en-US" sz="3200" dirty="0"/>
              <a:t>vivo </a:t>
            </a:r>
          </a:p>
        </p:txBody>
      </p:sp>
    </p:spTree>
    <p:extLst>
      <p:ext uri="{BB962C8B-B14F-4D97-AF65-F5344CB8AC3E}">
        <p14:creationId xmlns:p14="http://schemas.microsoft.com/office/powerpoint/2010/main" val="7645257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026" y="626329"/>
            <a:ext cx="10515600" cy="780441"/>
          </a:xfrm>
        </p:spPr>
        <p:txBody>
          <a:bodyPr/>
          <a:lstStyle/>
          <a:p>
            <a:r>
              <a:rPr lang="en-GB" dirty="0"/>
              <a:t>KI#1: UP path termination entity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9026" y="1825625"/>
            <a:ext cx="11409767" cy="1512209"/>
          </a:xfrm>
        </p:spPr>
        <p:txBody>
          <a:bodyPr wrap="square">
            <a:spAutoFit/>
          </a:bodyPr>
          <a:lstStyle/>
          <a:p>
            <a:r>
              <a:rPr lang="en-GB" sz="2000" dirty="0"/>
              <a:t>There are </a:t>
            </a:r>
            <a:r>
              <a:rPr lang="en-US" altLang="zh-CN" sz="2000" dirty="0"/>
              <a:t>four</a:t>
            </a:r>
            <a:r>
              <a:rPr lang="en-GB" sz="2000" dirty="0"/>
              <a:t> views on what is the UP path termination entity,</a:t>
            </a:r>
            <a:r>
              <a:rPr lang="en-GB" altLang="zh-CN" sz="2000" dirty="0"/>
              <a:t> the UP path termination entity could be </a:t>
            </a:r>
            <a:endParaRPr lang="en-GB" sz="2000" dirty="0"/>
          </a:p>
          <a:p>
            <a:pPr lvl="1"/>
            <a:r>
              <a:rPr lang="en-GB" sz="1600" b="1" dirty="0"/>
              <a:t>1) A </a:t>
            </a:r>
            <a:r>
              <a:rPr lang="en-US" sz="1600" b="1" dirty="0"/>
              <a:t>DCCF</a:t>
            </a:r>
          </a:p>
          <a:p>
            <a:pPr lvl="1"/>
            <a:r>
              <a:rPr lang="en-US" sz="1600" b="1" dirty="0"/>
              <a:t>2) An </a:t>
            </a:r>
            <a:r>
              <a:rPr lang="en-GB" sz="1600" b="1" dirty="0"/>
              <a:t>NWDAF</a:t>
            </a:r>
            <a:endParaRPr lang="en-GB" altLang="zh-CN" sz="1600" b="1" dirty="0"/>
          </a:p>
          <a:p>
            <a:pPr lvl="1"/>
            <a:r>
              <a:rPr lang="en-GB" sz="1600" b="1" dirty="0"/>
              <a:t>3) </a:t>
            </a:r>
            <a:r>
              <a:rPr lang="en-GB" altLang="zh-CN" sz="1600" b="1" dirty="0"/>
              <a:t>A new 5GC NF</a:t>
            </a:r>
            <a:endParaRPr lang="en-US" altLang="zh-CN" sz="1600" b="1" dirty="0"/>
          </a:p>
          <a:p>
            <a:pPr lvl="1"/>
            <a:r>
              <a:rPr lang="en-US" altLang="zh-CN" sz="1600" b="1" dirty="0"/>
              <a:t>4)</a:t>
            </a:r>
            <a:r>
              <a:rPr lang="zh-CN" altLang="en-US" sz="1600" b="1" dirty="0"/>
              <a:t> </a:t>
            </a:r>
            <a:r>
              <a:rPr lang="en-US" altLang="zh-CN" sz="1600" b="1" dirty="0"/>
              <a:t>A logical function, can be contained in either an existing 5GC NF or new 5GC NF</a:t>
            </a:r>
          </a:p>
        </p:txBody>
      </p:sp>
    </p:spTree>
    <p:extLst>
      <p:ext uri="{BB962C8B-B14F-4D97-AF65-F5344CB8AC3E}">
        <p14:creationId xmlns:p14="http://schemas.microsoft.com/office/powerpoint/2010/main" val="1540597232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550A16-B7D8-47CC-ACBD-C1BAAFF6C8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err="1"/>
              <a:t>SoH</a:t>
            </a:r>
            <a:r>
              <a:rPr lang="en-GB" dirty="0"/>
              <a:t> for UP path termination entity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7CB1B33-9648-4310-831D-9F9C9A6943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918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GB" sz="2400" dirty="0"/>
              <a:t>Which entity terminates UP path for UE data transfer?</a:t>
            </a:r>
            <a:endParaRPr lang="en-GB" altLang="zh-CN" sz="2400" dirty="0">
              <a:solidFill>
                <a:prstClr val="black"/>
              </a:solidFill>
              <a:latin typeface="Calibri" panose="020F0502020204030204"/>
              <a:cs typeface="+mn-cs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GB" altLang="zh-CN" sz="1800" dirty="0">
                <a:solidFill>
                  <a:prstClr val="black"/>
                </a:solidFill>
                <a:latin typeface="Calibri" panose="020F0502020204030204"/>
              </a:rPr>
              <a:t>Option 1</a:t>
            </a:r>
            <a:r>
              <a:rPr lang="en-GB" altLang="zh-CN" sz="1800" dirty="0">
                <a:solidFill>
                  <a:prstClr val="black"/>
                </a:solidFill>
                <a:latin typeface="Calibri" panose="020F0502020204030204"/>
                <a:cs typeface="+mn-cs"/>
              </a:rPr>
              <a:t>: New NF</a:t>
            </a:r>
            <a:endParaRPr lang="en-GB" altLang="zh-CN" sz="1800" dirty="0">
              <a:solidFill>
                <a:prstClr val="black"/>
              </a:solidFill>
              <a:latin typeface="Calibri" panose="020F0502020204030204"/>
            </a:endParaRPr>
          </a:p>
          <a:p>
            <a:pPr lvl="1"/>
            <a:r>
              <a:rPr lang="en-GB" altLang="zh-CN" sz="1800" dirty="0">
                <a:solidFill>
                  <a:prstClr val="black"/>
                </a:solidFill>
              </a:rPr>
              <a:t>Yes: ID, Google, NTT DoCoMo, LGE, Ericsson, OPPO, Apple, Orange, Qualcomm, Samsung, Lenovo, Nokia, ETRI, AT&amp;T, MediaTek (15)</a:t>
            </a:r>
          </a:p>
          <a:p>
            <a:pPr lvl="1"/>
            <a:r>
              <a:rPr lang="en-GB" altLang="zh-CN" sz="1800" dirty="0">
                <a:solidFill>
                  <a:prstClr val="black"/>
                </a:solidFill>
              </a:rPr>
              <a:t>Objections: Huawei, ZTE, CMCC, Verizon, SKT, CATT (6)</a:t>
            </a:r>
            <a:endParaRPr lang="en-GB" altLang="zh-CN" sz="1800" dirty="0">
              <a:solidFill>
                <a:prstClr val="black"/>
              </a:solidFill>
              <a:latin typeface="Calibri" panose="020F0502020204030204"/>
            </a:endParaRP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GB" altLang="zh-CN" sz="1800" dirty="0">
                <a:solidFill>
                  <a:prstClr val="black"/>
                </a:solidFill>
                <a:latin typeface="Calibri" panose="020F0502020204030204"/>
              </a:rPr>
              <a:t>Option 2</a:t>
            </a:r>
            <a:r>
              <a:rPr lang="en-GB" altLang="zh-CN" sz="1800" dirty="0">
                <a:solidFill>
                  <a:prstClr val="black"/>
                </a:solidFill>
                <a:latin typeface="Calibri" panose="020F0502020204030204"/>
                <a:cs typeface="+mn-cs"/>
              </a:rPr>
              <a:t>: DCCF</a:t>
            </a:r>
            <a:endParaRPr lang="en-GB" altLang="zh-CN" sz="1800" dirty="0">
              <a:solidFill>
                <a:prstClr val="black"/>
              </a:solidFill>
              <a:latin typeface="Calibri" panose="020F0502020204030204"/>
            </a:endParaRPr>
          </a:p>
          <a:p>
            <a:pPr lvl="1"/>
            <a:r>
              <a:rPr lang="en-GB" altLang="zh-CN" sz="1800" dirty="0">
                <a:solidFill>
                  <a:prstClr val="black"/>
                </a:solidFill>
              </a:rPr>
              <a:t>Yes: Vivo, Oppo, Deutsche Telekom, Verizon (4)</a:t>
            </a:r>
          </a:p>
          <a:p>
            <a:pPr lvl="1"/>
            <a:r>
              <a:rPr lang="en-GB" altLang="zh-CN" sz="1800" dirty="0">
                <a:solidFill>
                  <a:prstClr val="black"/>
                </a:solidFill>
              </a:rPr>
              <a:t>Objections: Huawei, Qualcomm, Google, LGE, ETRI, Lenovo (6)</a:t>
            </a:r>
          </a:p>
          <a:p>
            <a: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</a:pPr>
            <a:r>
              <a:rPr lang="en-GB" altLang="zh-CN" sz="1800" dirty="0">
                <a:solidFill>
                  <a:prstClr val="black"/>
                </a:solidFill>
                <a:latin typeface="Calibri" panose="020F0502020204030204"/>
              </a:rPr>
              <a:t>Option 3: </a:t>
            </a:r>
            <a:r>
              <a:rPr lang="en-US" altLang="zh-CN" sz="1800" dirty="0">
                <a:solidFill>
                  <a:prstClr val="black"/>
                </a:solidFill>
                <a:latin typeface="Calibri" panose="020F0502020204030204"/>
              </a:rPr>
              <a:t>NWDAF</a:t>
            </a:r>
            <a:endParaRPr lang="en-GB" altLang="zh-CN" sz="1800" dirty="0">
              <a:solidFill>
                <a:prstClr val="black"/>
              </a:solidFill>
              <a:latin typeface="Calibri" panose="020F0502020204030204"/>
            </a:endParaRPr>
          </a:p>
          <a:p>
            <a:pPr lvl="1"/>
            <a:r>
              <a:rPr lang="en-GB" altLang="zh-CN" sz="1800" dirty="0">
                <a:solidFill>
                  <a:prstClr val="black"/>
                </a:solidFill>
              </a:rPr>
              <a:t>Yes: ZTE, Huawei, CMCC, Futurewei, SKT, Vivo, CATT, Verizon, Deutsche Telekom (9)</a:t>
            </a:r>
          </a:p>
          <a:p>
            <a:pPr lvl="1"/>
            <a:r>
              <a:rPr lang="en-GB" altLang="zh-CN" sz="1800" dirty="0">
                <a:solidFill>
                  <a:prstClr val="black"/>
                </a:solidFill>
              </a:rPr>
              <a:t>Objections: MediaTek, Apple, Qualcomm</a:t>
            </a:r>
            <a:r>
              <a:rPr lang="en-GB" altLang="zh-CN" sz="2000" dirty="0">
                <a:solidFill>
                  <a:prstClr val="black"/>
                </a:solidFill>
              </a:rPr>
              <a:t>, Nokia, Lenovo, NTT DoCoMo, LGE, Google, Ericsson, ETRI, AT&amp;T (11)</a:t>
            </a:r>
            <a:endParaRPr lang="en-GB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323387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2D77142C4C08940854A18CA5CC800EE" ma:contentTypeVersion="16" ma:contentTypeDescription="Create a new document." ma:contentTypeScope="" ma:versionID="e50148092416ff314893ecd358ee70e3">
  <xsd:schema xmlns:xsd="http://www.w3.org/2001/XMLSchema" xmlns:xs="http://www.w3.org/2001/XMLSchema" xmlns:p="http://schemas.microsoft.com/office/2006/metadata/properties" xmlns:ns2="85ab900e-2b2e-4232-90cf-f6d111adcfcb" xmlns:ns3="dd21c386-3647-42ab-a9df-1eea3e636741" targetNamespace="http://schemas.microsoft.com/office/2006/metadata/properties" ma:root="true" ma:fieldsID="37dadaeeee6e7f60082dad07c48593a2" ns2:_="" ns3:_="">
    <xsd:import namespace="85ab900e-2b2e-4232-90cf-f6d111adcfcb"/>
    <xsd:import namespace="dd21c386-3647-42ab-a9df-1eea3e63674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b900e-2b2e-4232-90cf-f6d111adcfc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7" nillable="true" ma:taxonomy="true" ma:internalName="lcf76f155ced4ddcb4097134ff3c332f" ma:taxonomyFieldName="MediaServiceImageTags" ma:displayName="Image Tags" ma:readOnly="false" ma:fieldId="{5cf76f15-5ced-4ddc-b409-7134ff3c332f}" ma:taxonomyMulti="true" ma:sspId="2e6a98a9-4721-402f-9b0e-578e6c49775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21c386-3647-42ab-a9df-1eea3e636741" elementFormDefault="qualified">
    <xsd:import namespace="http://schemas.microsoft.com/office/2006/documentManagement/types"/>
    <xsd:import namespace="http://schemas.microsoft.com/office/infopath/2007/PartnerControls"/>
    <xsd:element name="TaxCatchAll" ma:index="18" nillable="true" ma:displayName="Taxonomy Catch All Column" ma:hidden="true" ma:list="{b9165ff2-2b3d-4bda-87a1-3748f420c083}" ma:internalName="TaxCatchAll" ma:showField="CatchAllData" ma:web="dd21c386-3647-42ab-a9df-1eea3e63674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d21c386-3647-42ab-a9df-1eea3e636741" xsi:nil="true"/>
    <lcf76f155ced4ddcb4097134ff3c332f xmlns="85ab900e-2b2e-4232-90cf-f6d111adcfcb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850744F-D18E-4A92-864C-C71743177612}">
  <ds:schemaRefs>
    <ds:schemaRef ds:uri="85ab900e-2b2e-4232-90cf-f6d111adcfcb"/>
    <ds:schemaRef ds:uri="dd21c386-3647-42ab-a9df-1eea3e636741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schemas.microsoft.com/office/2006/documentManagement/types"/>
    <ds:schemaRef ds:uri="http://www.w3.org/XML/1998/namespace"/>
    <ds:schemaRef ds:uri="http://purl.org/dc/terms/"/>
    <ds:schemaRef ds:uri="http://schemas.openxmlformats.org/package/2006/metadata/core-properties"/>
    <ds:schemaRef ds:uri="http://schemas.microsoft.com/office/2006/metadata/properties"/>
    <ds:schemaRef ds:uri="http://schemas.microsoft.com/office/infopath/2007/PartnerControls"/>
    <ds:schemaRef ds:uri="http://purl.org/dc/dcmitype/"/>
    <ds:schemaRef ds:uri="dd21c386-3647-42ab-a9df-1eea3e636741"/>
    <ds:schemaRef ds:uri="85ab900e-2b2e-4232-90cf-f6d111adcfcb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6022</TotalTime>
  <Words>238</Words>
  <Application>Microsoft Office PowerPoint</Application>
  <PresentationFormat>Widescreen</PresentationFormat>
  <Paragraphs>22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Arial </vt:lpstr>
      <vt:lpstr>Arial</vt:lpstr>
      <vt:lpstr>Calibri</vt:lpstr>
      <vt:lpstr>Calibri Light</vt:lpstr>
      <vt:lpstr>Times New Roman</vt:lpstr>
      <vt:lpstr>Office Theme</vt:lpstr>
      <vt:lpstr>KI#1 SOH for UP path termination entity</vt:lpstr>
      <vt:lpstr>KI#1: UP path termination entity</vt:lpstr>
      <vt:lpstr>SoH for UP path termination entity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Qualcomm User</cp:lastModifiedBy>
  <cp:revision>47</cp:revision>
  <dcterms:created xsi:type="dcterms:W3CDTF">2010-02-05T13:52:04Z</dcterms:created>
  <dcterms:modified xsi:type="dcterms:W3CDTF">2025-11-18T22:45:35Z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0x010100F2D77142C4C08940854A18CA5CC800EE</vt:lpwstr>
  </property>
  <property fmtid="{D5CDD505-2E9C-101B-9397-08002B2CF9AE}" pid="3" name="_2015_ms_pID_725343">
    <vt:lpwstr>(3)pvYB9IClKNl5XaC4UZuKSBBszr+wKekqz3kVnHyJTsa2o3THBr9qNb+lfYBYv82/IYYVMkc4
5rjvz2a5j15G1QjsUFVxlTbbbhveAAWsCivIWEx4llnWk6c2egjlvsHAHmX/SglqpeSqyZjn
UPcwNuoNmKJg42gOEEbg2AK4yw7o5MFNfXbAnECe0pHVWkWnhGGXtMqGPiziCRcdBayao4PH
qIKAgUpZ8ZRABfqZi3</vt:lpwstr>
  </property>
  <property fmtid="{D5CDD505-2E9C-101B-9397-08002B2CF9AE}" pid="4" name="_2015_ms_pID_7253431">
    <vt:lpwstr>6p/0eZXo15WyyvjAjUfyhPvl0KzjmsowYwMDWYi/IDr4Wbj+M2mnJ5
xOJbbTvM808cYNzKWO/u23goV3c/kG6aWHWNS6V+Yk7opxehvtxA+SSLOrGZbfLqp14SmvEz
zD7wIM/p+WCiKCrWCRci2Lve4PBfYghMhNZBx1Zosa3vB/gPCMMSBzTpcjiQiq0OC47O/Gaw
SHtlQNt4xP/JUvDJu1bgODfzk4kgfzRxqE40</vt:lpwstr>
  </property>
  <property fmtid="{D5CDD505-2E9C-101B-9397-08002B2CF9AE}" pid="5" name="_2015_ms_pID_7253432">
    <vt:lpwstr>EQ==</vt:lpwstr>
  </property>
  <property fmtid="{D5CDD505-2E9C-101B-9397-08002B2CF9AE}" pid="6" name="MediaServiceImageTags">
    <vt:lpwstr/>
  </property>
</Properties>
</file>