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0">
  <p:sldMasterIdLst>
    <p:sldMasterId id="2147483648" r:id="rId4"/>
  </p:sldMasterIdLst>
  <p:notesMasterIdLst>
    <p:notesMasterId r:id="rId11"/>
  </p:notesMasterIdLst>
  <p:handoutMasterIdLst>
    <p:handoutMasterId r:id="rId12"/>
  </p:handoutMasterIdLst>
  <p:sldIdLst>
    <p:sldId id="1163" r:id="rId5"/>
    <p:sldId id="1184" r:id="rId6"/>
    <p:sldId id="1187" r:id="rId7"/>
    <p:sldId id="1188" r:id="rId8"/>
    <p:sldId id="1181" r:id="rId9"/>
    <p:sldId id="118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62"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9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00000"/>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06" autoAdjust="0"/>
    <p:restoredTop sz="92457" autoAdjust="0"/>
  </p:normalViewPr>
  <p:slideViewPr>
    <p:cSldViewPr snapToGrid="0" showGuides="1">
      <p:cViewPr varScale="1">
        <p:scale>
          <a:sx n="85" d="100"/>
          <a:sy n="85" d="100"/>
        </p:scale>
        <p:origin x="514" y="53"/>
      </p:cViewPr>
      <p:guideLst>
        <p:guide orient="horz" pos="2160"/>
        <p:guide pos="386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9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charset="-128"/>
              </a:defRPr>
            </a:lvl9pPr>
          </a:lstStyle>
          <a:p>
            <a:pPr>
              <a:spcBef>
                <a:spcPct val="0"/>
              </a:spcBef>
            </a:pPr>
            <a:fld id="{0A4C2D9B-7C67-492C-B5BC-9B6BCAE8B1A9}" type="slidenum">
              <a:rPr lang="en-GB" altLang="en-US" smtClean="0"/>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p:spPr>
      </p:sp>
      <p:sp>
        <p:nvSpPr>
          <p:cNvPr id="8196"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3</a:t>
            </a:fld>
            <a:endParaRPr lang="en-GB"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4</a:t>
            </a:fld>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5</a:t>
            </a:fld>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t>6</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600" indent="0" algn="ctr">
              <a:buNone/>
              <a:defRPr/>
            </a:lvl2pPr>
            <a:lvl3pPr marL="1219200" indent="0" algn="ctr">
              <a:buNone/>
              <a:defRPr/>
            </a:lvl3pPr>
            <a:lvl4pPr marL="1828800" indent="0" algn="ctr">
              <a:buNone/>
              <a:defRPr/>
            </a:lvl4pPr>
            <a:lvl5pPr marL="2437765" indent="0" algn="ctr">
              <a:buNone/>
              <a:defRPr/>
            </a:lvl5pPr>
            <a:lvl6pPr marL="3047365" indent="0" algn="ctr">
              <a:buNone/>
              <a:defRPr/>
            </a:lvl6pPr>
            <a:lvl7pPr marL="3656965" indent="0" algn="ctr">
              <a:buNone/>
              <a:defRPr/>
            </a:lvl7pPr>
            <a:lvl8pPr marL="4266565" indent="0" algn="ctr">
              <a:buNone/>
              <a:defRPr/>
            </a:lvl8pPr>
            <a:lvl9pPr marL="4876165" indent="0" algn="ctr">
              <a:buNone/>
              <a:defRPr/>
            </a:lvl9pPr>
          </a:lstStyle>
          <a:p>
            <a:r>
              <a:rPr lang="en-US" dirty="0"/>
              <a:t>Click to edit Master subtitle style</a:t>
            </a:r>
            <a:endParaRPr lang="en-GB" dirty="0"/>
          </a:p>
        </p:txBody>
      </p:sp>
      <p:sp>
        <p:nvSpPr>
          <p:cNvPr id="5" name="TextBox 4"/>
          <p:cNvSpPr txBox="1"/>
          <p:nvPr userDrawn="1"/>
        </p:nvSpPr>
        <p:spPr>
          <a:xfrm>
            <a:off x="100264" y="97940"/>
            <a:ext cx="6168188" cy="460375"/>
          </a:xfrm>
          <a:prstGeom prst="rect">
            <a:avLst/>
          </a:prstGeom>
          <a:noFill/>
        </p:spPr>
        <p:txBody>
          <a:bodyPr wrap="square">
            <a:spAutoFit/>
          </a:bodyPr>
          <a:lstStyle/>
          <a:p>
            <a:pPr eaLnBrk="1" hangingPunct="1">
              <a:defRPr/>
            </a:pPr>
            <a:r>
              <a:rPr lang="sv-SE" altLang="en-US" sz="1200" b="1" dirty="0">
                <a:latin typeface="Arial" panose="020B0604020202020204"/>
              </a:rPr>
              <a:t>3GPP TSG SA WG2#172	</a:t>
            </a:r>
          </a:p>
          <a:p>
            <a:pPr eaLnBrk="1" hangingPunct="1">
              <a:defRPr/>
            </a:pPr>
            <a:r>
              <a:rPr lang="en-US" altLang="zh-CN" sz="1200" b="1" dirty="0">
                <a:latin typeface="Arial" panose="020B0604020202020204"/>
              </a:rPr>
              <a:t>Dallas, USA, 17 – 21 November 2025</a:t>
            </a:r>
            <a:endParaRPr lang="sv-SE" altLang="en-US" sz="1200" b="1" dirty="0">
              <a:latin typeface="Arial" panose="020B0604020202020204"/>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 SA WG2#172	</a:t>
            </a:r>
          </a:p>
          <a:p>
            <a:pPr eaLnBrk="1" hangingPunct="1">
              <a:defRPr/>
            </a:pPr>
            <a:r>
              <a:rPr lang="sv-SE" altLang="en-US" sz="1200" b="1" dirty="0">
                <a:latin typeface="Arial" panose="020B0604020202020204"/>
              </a:rPr>
              <a:t>Dallas, USA, 13 – 17 November 2025</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a:rPr>
              <a:t>S2-2510052</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bwMode="auto">
          <a:xfrm>
            <a:off x="2492952" y="2381960"/>
            <a:ext cx="8435024" cy="1727200"/>
          </a:xfrm>
          <a:prstGeom prst="rect">
            <a:avLst/>
          </a:prstGeom>
          <a:noFill/>
          <a:ln>
            <a:noFill/>
          </a:ln>
        </p:spPr>
        <p:txBody>
          <a:bodyPr lIns="121907" tIns="60953" rIns="121907" bIns="60953" anchor="ctr">
            <a:normAutofit/>
          </a:bodyPr>
          <a:lstStyle/>
          <a:p>
            <a:pPr algn="ctr">
              <a:defRPr/>
            </a:pPr>
            <a:r>
              <a:rPr lang="en-US" altLang="zh-CN" sz="4000" b="1" kern="0" dirty="0">
                <a:latin typeface="+mj-lt"/>
                <a:ea typeface="MS PGothic" panose="020B0600070205080204" charset="-128"/>
                <a:cs typeface="MS PGothic" panose="020B0600070205080204" charset="-128"/>
              </a:rPr>
              <a:t>Consideration on Computing Services</a:t>
            </a:r>
          </a:p>
        </p:txBody>
      </p:sp>
      <p:sp>
        <p:nvSpPr>
          <p:cNvPr id="7171" name="Subtitle 6"/>
          <p:cNvSpPr>
            <a:spLocks noGrp="1"/>
          </p:cNvSpPr>
          <p:nvPr>
            <p:ph type="subTitle" idx="1"/>
          </p:nvPr>
        </p:nvSpPr>
        <p:spPr>
          <a:xfrm>
            <a:off x="2366682" y="4562639"/>
            <a:ext cx="8014446" cy="1209996"/>
          </a:xfrm>
        </p:spPr>
        <p:txBody>
          <a:bodyPr/>
          <a:lstStyle/>
          <a:p>
            <a:pPr>
              <a:lnSpc>
                <a:spcPct val="80000"/>
              </a:lnSpc>
            </a:pPr>
            <a:r>
              <a:rPr lang="en-US" altLang="zh-CN" sz="2665" b="1" dirty="0">
                <a:latin typeface="Calibri" panose="020F0502020204030204" pitchFamily="34" charset="0"/>
                <a:cs typeface="Calibri" panose="020F0502020204030204" pitchFamily="34" charset="0"/>
              </a:rPr>
              <a:t>China Mobile,</a:t>
            </a:r>
            <a:r>
              <a:rPr lang="zh-CN" altLang="en-US" sz="2665" b="1" dirty="0">
                <a:latin typeface="Calibri" panose="020F0502020204030204" pitchFamily="34" charset="0"/>
                <a:cs typeface="Calibri" panose="020F0502020204030204" pitchFamily="34" charset="0"/>
              </a:rPr>
              <a:t> </a:t>
            </a:r>
            <a:r>
              <a:rPr lang="en-US" altLang="zh-CN" sz="2665" b="1" dirty="0">
                <a:latin typeface="Calibri" panose="020F0502020204030204" pitchFamily="34" charset="0"/>
                <a:cs typeface="Calibri" panose="020F0502020204030204" pitchFamily="34" charset="0"/>
              </a:rPr>
              <a:t>CATT</a:t>
            </a:r>
            <a:endParaRPr lang="sv-SE" altLang="en-US" sz="2665" dirty="0">
              <a:latin typeface="Calibri" panose="020F0502020204030204" pitchFamily="34" charset="0"/>
              <a:cs typeface="Calibri" panose="020F0502020204030204" pitchFamily="34" charset="0"/>
            </a:endParaRPr>
          </a:p>
        </p:txBody>
      </p:sp>
      <p:sp>
        <p:nvSpPr>
          <p:cNvPr id="7174" name="Rectangle 16"/>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GB" altLang="en-US" sz="1065" dirty="0">
                <a:latin typeface="Arial" panose="020B0604020202020204" pitchFamily="34" charset="0"/>
              </a:rPr>
              <a:t>© 3GPP 2025</a:t>
            </a:r>
          </a:p>
        </p:txBody>
      </p:sp>
      <p:pic>
        <p:nvPicPr>
          <p:cNvPr id="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6426" y="807784"/>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00" y="843280"/>
            <a:ext cx="9582150" cy="513715"/>
          </a:xfrm>
        </p:spPr>
        <p:txBody>
          <a:bodyPr/>
          <a:lstStyle/>
          <a:p>
            <a:r>
              <a:rPr lang="en-US" altLang="zh-CN" sz="2800" b="1" dirty="0"/>
              <a:t>Computing Exhibits as one of the Most Important Infrastructure </a:t>
            </a:r>
          </a:p>
        </p:txBody>
      </p:sp>
      <p:sp>
        <p:nvSpPr>
          <p:cNvPr id="4" name="文本框 3"/>
          <p:cNvSpPr txBox="1"/>
          <p:nvPr/>
        </p:nvSpPr>
        <p:spPr>
          <a:xfrm>
            <a:off x="77395" y="2063775"/>
            <a:ext cx="11701928" cy="3207385"/>
          </a:xfrm>
          <a:prstGeom prst="rect">
            <a:avLst/>
          </a:prstGeom>
          <a:noFill/>
        </p:spPr>
        <p:txBody>
          <a:bodyPr wrap="square" rtlCol="0">
            <a:spAutoFit/>
          </a:bodyPr>
          <a:lstStyle/>
          <a:p>
            <a:pPr marL="342900" indent="-342900" algn="l">
              <a:lnSpc>
                <a:spcPct val="114000"/>
              </a:lnSpc>
              <a:spcBef>
                <a:spcPts val="600"/>
              </a:spcBef>
              <a:spcAft>
                <a:spcPts val="600"/>
              </a:spcAft>
              <a:buFont typeface="Arial" panose="020B0604020202020204" pitchFamily="34" charset="0"/>
              <a:buChar char="•"/>
            </a:pPr>
            <a:r>
              <a:rPr kumimoji="1" lang="en-US" altLang="zh-CN" sz="2000" dirty="0">
                <a:latin typeface="微软雅黑" panose="020B0503020204020204" pitchFamily="34" charset="-122"/>
                <a:ea typeface="微软雅黑" panose="020B0503020204020204" pitchFamily="34" charset="-122"/>
              </a:rPr>
              <a:t>With the fast development of AI, computing is growing as a large scale and seemless accessible infrastructure, very much like the cellular network. </a:t>
            </a:r>
          </a:p>
          <a:p>
            <a:pPr marL="342900" indent="-342900" algn="l">
              <a:lnSpc>
                <a:spcPct val="114000"/>
              </a:lnSpc>
              <a:spcBef>
                <a:spcPts val="600"/>
              </a:spcBef>
              <a:spcAft>
                <a:spcPts val="600"/>
              </a:spcAft>
              <a:buFont typeface="Arial" panose="020B0604020202020204" pitchFamily="34" charset="0"/>
              <a:buChar char="•"/>
            </a:pPr>
            <a:r>
              <a:rPr kumimoji="1" lang="en-US" altLang="zh-CN" sz="2000" dirty="0">
                <a:latin typeface="微软雅黑" panose="020B0503020204020204" pitchFamily="34" charset="-122"/>
                <a:ea typeface="微软雅黑" panose="020B0503020204020204" pitchFamily="34" charset="-122"/>
              </a:rPr>
              <a:t>Instead of the only act as data pipe, the mobile industry may play some role due to key optimizations can be achieved, such as:</a:t>
            </a:r>
            <a:endParaRPr kumimoji="1" lang="zh-CN" altLang="en-US" sz="2000" dirty="0">
              <a:latin typeface="微软雅黑" panose="020B0503020204020204" pitchFamily="34" charset="-122"/>
              <a:ea typeface="微软雅黑" panose="020B0503020204020204" pitchFamily="34" charset="-122"/>
            </a:endParaRPr>
          </a:p>
          <a:p>
            <a:pPr marL="815975" lvl="1" indent="-358775">
              <a:lnSpc>
                <a:spcPct val="90000"/>
              </a:lnSpc>
              <a:spcBef>
                <a:spcPts val="600"/>
              </a:spcBef>
              <a:spcAft>
                <a:spcPts val="600"/>
              </a:spcAft>
              <a:buBlip>
                <a:blip r:embed="rId2"/>
              </a:buBlip>
            </a:pPr>
            <a:r>
              <a:rPr lang="en-US" altLang="zh-CN" sz="1600" dirty="0">
                <a:latin typeface="微软雅黑" panose="020B0503020204020204" pitchFamily="34" charset="-122"/>
                <a:ea typeface="微软雅黑" panose="020B0503020204020204" pitchFamily="34" charset="-122"/>
                <a:cs typeface="+mn-cs"/>
              </a:rPr>
              <a:t>Leverge Computing capability for edge, rendering (Immersive Communication). </a:t>
            </a:r>
          </a:p>
          <a:p>
            <a:pPr marL="815975" lvl="1" indent="-358775">
              <a:lnSpc>
                <a:spcPct val="90000"/>
              </a:lnSpc>
              <a:spcBef>
                <a:spcPts val="600"/>
              </a:spcBef>
              <a:spcAft>
                <a:spcPts val="600"/>
              </a:spcAft>
              <a:buBlip>
                <a:blip r:embed="rId2"/>
              </a:buBlip>
            </a:pPr>
            <a:r>
              <a:rPr lang="en-US" altLang="zh-CN" sz="1600" dirty="0">
                <a:latin typeface="微软雅黑" panose="020B0503020204020204" pitchFamily="34" charset="-122"/>
                <a:ea typeface="微软雅黑" panose="020B0503020204020204" pitchFamily="34" charset="-122"/>
                <a:cs typeface="+mn-cs"/>
              </a:rPr>
              <a:t>Empoly info e.g., UE mobilitly, location to optimize the data transfer/processing, considering QoE</a:t>
            </a:r>
          </a:p>
          <a:p>
            <a:pPr marL="815975" lvl="1" indent="-358775">
              <a:lnSpc>
                <a:spcPct val="90000"/>
              </a:lnSpc>
              <a:spcBef>
                <a:spcPts val="600"/>
              </a:spcBef>
              <a:spcAft>
                <a:spcPts val="600"/>
              </a:spcAft>
              <a:buBlip>
                <a:blip r:embed="rId2"/>
              </a:buBlip>
            </a:pPr>
            <a:r>
              <a:rPr lang="en-US" altLang="zh-CN" sz="1600" dirty="0">
                <a:latin typeface="微软雅黑" panose="020B0503020204020204" pitchFamily="34" charset="-122"/>
                <a:ea typeface="微软雅黑" panose="020B0503020204020204" pitchFamily="34" charset="-122"/>
                <a:cs typeface="+mn-cs"/>
              </a:rPr>
              <a:t>Offloading computing when network is accessible to guarantee user experiences (E2E QoS), save UE battery</a:t>
            </a:r>
          </a:p>
          <a:p>
            <a:pPr marL="0" indent="0" algn="l">
              <a:lnSpc>
                <a:spcPct val="114000"/>
              </a:lnSpc>
              <a:spcBef>
                <a:spcPts val="600"/>
              </a:spcBef>
              <a:spcAft>
                <a:spcPts val="600"/>
              </a:spcAft>
              <a:buFont typeface="Arial" panose="020B0604020202020204" pitchFamily="34" charset="0"/>
              <a:buNone/>
            </a:pPr>
            <a:endParaRPr kumimoji="1" lang="en-US" altLang="zh-CN" sz="1600" dirty="0">
              <a:latin typeface="微软雅黑" panose="020B0503020204020204" pitchFamily="34" charset="-122"/>
              <a:ea typeface="微软雅黑" panose="020B0503020204020204" pitchFamily="34" charset="-122"/>
              <a:cs typeface="+mn-cs"/>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1" y="1835051"/>
            <a:ext cx="11688481" cy="4528041"/>
          </a:xfrm>
        </p:spPr>
        <p:txBody>
          <a:bodyPr/>
          <a:lstStyle/>
          <a:p>
            <a:r>
              <a:rPr lang="en-US" dirty="0"/>
              <a:t>UE may invoke IaaS(GPU/NPU) to get computing services.</a:t>
            </a:r>
            <a:endParaRPr lang="en-US" sz="2000" dirty="0"/>
          </a:p>
          <a:p>
            <a:r>
              <a:rPr lang="en-US" altLang="en-US" dirty="0"/>
              <a:t>Example:  “Juice” </a:t>
            </a:r>
            <a:r>
              <a:rPr lang="en-US" altLang="en-US" dirty="0">
                <a:sym typeface="+mn-ea"/>
              </a:rPr>
              <a:t>Enables GPU-over-IP</a:t>
            </a:r>
            <a:r>
              <a:rPr lang="en-US" altLang="en-US" dirty="0"/>
              <a:t> </a:t>
            </a:r>
          </a:p>
          <a:p>
            <a:pPr lvl="1"/>
            <a:r>
              <a:rPr lang="en-US" altLang="en-US" sz="2000" dirty="0"/>
              <a:t>With a software install, GPUs become remote virtual resources: pooled, shared, and accessible by AI and graphics workloads</a:t>
            </a:r>
            <a:r>
              <a:rPr lang="en-US" altLang="en-US" sz="1400" dirty="0"/>
              <a:t>.</a:t>
            </a:r>
          </a:p>
          <a:p>
            <a:pPr lvl="1"/>
            <a:r>
              <a:rPr lang="en-US" altLang="en-US" sz="2000" dirty="0">
                <a:highlight>
                  <a:srgbClr val="FFFFFF"/>
                </a:highlight>
              </a:rPr>
              <a:t>Support</a:t>
            </a:r>
          </a:p>
          <a:p>
            <a:pPr lvl="2"/>
            <a:r>
              <a:rPr lang="en-US" altLang="en-US" sz="1665" dirty="0">
                <a:highlight>
                  <a:srgbClr val="FFFFFF"/>
                </a:highlight>
              </a:rPr>
              <a:t>NVIDIA GPUs, CUDA-based AI workloads, e.g. those running on top of </a:t>
            </a:r>
            <a:r>
              <a:rPr lang="en-US" altLang="en-US" sz="1665" dirty="0" err="1">
                <a:highlight>
                  <a:srgbClr val="FFFFFF"/>
                </a:highlight>
              </a:rPr>
              <a:t>PyTorch</a:t>
            </a:r>
            <a:r>
              <a:rPr lang="en-US" altLang="en-US" sz="1665" dirty="0">
                <a:highlight>
                  <a:srgbClr val="FFFFFF"/>
                </a:highlight>
              </a:rPr>
              <a:t> or TensorFlow frameworks</a:t>
            </a:r>
          </a:p>
          <a:p>
            <a:pPr lvl="2"/>
            <a:r>
              <a:rPr lang="en-US" altLang="en-US" sz="1665" dirty="0">
                <a:highlight>
                  <a:srgbClr val="FFFFFF"/>
                </a:highlight>
              </a:rPr>
              <a:t>Some graphics applications, e.g., Unity, Blender, Maya</a:t>
            </a:r>
          </a:p>
          <a:p>
            <a:pPr lvl="2"/>
            <a:r>
              <a:rPr lang="en-US" altLang="en-US" sz="1665" dirty="0">
                <a:highlight>
                  <a:srgbClr val="FFFFFF"/>
                </a:highlight>
              </a:rPr>
              <a:t>Any physical, virtual, or container-based system</a:t>
            </a:r>
          </a:p>
        </p:txBody>
      </p:sp>
      <p:pic>
        <p:nvPicPr>
          <p:cNvPr id="4" name="图片 3"/>
          <p:cNvPicPr>
            <a:picLocks noChangeAspect="1"/>
          </p:cNvPicPr>
          <p:nvPr/>
        </p:nvPicPr>
        <p:blipFill rotWithShape="1">
          <a:blip r:embed="rId3">
            <a:clrChange>
              <a:clrFrom>
                <a:srgbClr val="000000">
                  <a:alpha val="0"/>
                </a:srgbClr>
              </a:clrFrom>
              <a:clrTo>
                <a:srgbClr val="000000">
                  <a:alpha val="0"/>
                </a:srgbClr>
              </a:clrTo>
            </a:clrChange>
          </a:blip>
          <a:srcRect t="16165" b="28555"/>
          <a:stretch>
            <a:fillRect/>
          </a:stretch>
        </p:blipFill>
        <p:spPr>
          <a:xfrm>
            <a:off x="3919965" y="4741646"/>
            <a:ext cx="4323662" cy="1344447"/>
          </a:xfrm>
          <a:prstGeom prst="rect">
            <a:avLst/>
          </a:prstGeom>
        </p:spPr>
      </p:pic>
      <p:sp>
        <p:nvSpPr>
          <p:cNvPr id="5" name="文本框 4"/>
          <p:cNvSpPr txBox="1"/>
          <p:nvPr/>
        </p:nvSpPr>
        <p:spPr>
          <a:xfrm>
            <a:off x="784307" y="6086093"/>
            <a:ext cx="9953625" cy="276999"/>
          </a:xfrm>
          <a:prstGeom prst="rect">
            <a:avLst/>
          </a:prstGeom>
          <a:noFill/>
        </p:spPr>
        <p:txBody>
          <a:bodyPr wrap="square">
            <a:spAutoFit/>
          </a:bodyPr>
          <a:lstStyle/>
          <a:p>
            <a:r>
              <a:rPr lang="en-US" altLang="zh-CN" sz="1200" dirty="0"/>
              <a:t>Reference: https://docs.juicelabs.co/docs/juice/intro</a:t>
            </a:r>
            <a:endParaRPr lang="zh-CN" altLang="en-US" sz="1200" dirty="0"/>
          </a:p>
        </p:txBody>
      </p:sp>
      <p:sp>
        <p:nvSpPr>
          <p:cNvPr id="7" name="Title 1"/>
          <p:cNvSpPr>
            <a:spLocks noGrp="1"/>
          </p:cNvSpPr>
          <p:nvPr>
            <p:ph type="title"/>
          </p:nvPr>
        </p:nvSpPr>
        <p:spPr>
          <a:xfrm>
            <a:off x="0" y="566028"/>
            <a:ext cx="11185359" cy="952892"/>
          </a:xfrm>
        </p:spPr>
        <p:txBody>
          <a:bodyPr/>
          <a:lstStyle/>
          <a:p>
            <a:r>
              <a:rPr lang="en-US" sz="3200" b="1" dirty="0"/>
              <a:t>Example Pattern 1: UE Leverage Computing as IaaS</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8441" y="1835051"/>
            <a:ext cx="11688481" cy="4528041"/>
          </a:xfrm>
        </p:spPr>
        <p:txBody>
          <a:bodyPr/>
          <a:lstStyle/>
          <a:p>
            <a:r>
              <a:rPr lang="en-US" dirty="0"/>
              <a:t>UE may invoke PaaS(Engines, tools, framework) to get computing services.</a:t>
            </a:r>
          </a:p>
          <a:p>
            <a:r>
              <a:rPr lang="en-US" altLang="en-US" dirty="0"/>
              <a:t>Example: </a:t>
            </a:r>
            <a:r>
              <a:rPr lang="en-US" altLang="zh-CN" dirty="0"/>
              <a:t>Unity ComputeShader, </a:t>
            </a:r>
            <a:r>
              <a:rPr lang="en-US" altLang="en-US" dirty="0">
                <a:highlight>
                  <a:srgbClr val="FFFFFF"/>
                </a:highlight>
                <a:sym typeface="+mn-ea"/>
              </a:rPr>
              <a:t>NVIDIA AI Enterprise...</a:t>
            </a:r>
            <a:r>
              <a:rPr lang="en-US" altLang="en-US" dirty="0"/>
              <a:t> </a:t>
            </a:r>
          </a:p>
          <a:p>
            <a:pPr lvl="1"/>
            <a:r>
              <a:rPr lang="en-US" altLang="zh-CN" sz="2000" dirty="0">
                <a:solidFill>
                  <a:srgbClr val="FF0000"/>
                </a:solidFill>
                <a:highlight>
                  <a:srgbClr val="FFFFFF"/>
                </a:highlight>
              </a:rPr>
              <a:t>Unity </a:t>
            </a:r>
            <a:r>
              <a:rPr lang="en-US" altLang="zh-CN" sz="2000">
                <a:solidFill>
                  <a:srgbClr val="FF0000"/>
                </a:solidFill>
                <a:highlight>
                  <a:srgbClr val="FFFFFF"/>
                </a:highlight>
              </a:rPr>
              <a:t>ComputeShader</a:t>
            </a:r>
            <a:r>
              <a:rPr lang="en-US" altLang="en-US" sz="2000" dirty="0">
                <a:highlight>
                  <a:srgbClr val="FFFFFF"/>
                </a:highlight>
              </a:rPr>
              <a:t>: programs that run on the graphics card, outside of the normal rendering pipeline. They can be used for massively parallel GPGPU algorithms, or to accelerate parts of game rendering. For efficiency, an in-depth knowledge of GPU architectures and parallel algorithms is often needed; as well as knowledge of </a:t>
            </a:r>
            <a:r>
              <a:rPr lang="en-US" altLang="en-US" sz="2000" dirty="0" err="1">
                <a:highlight>
                  <a:srgbClr val="FFFFFF"/>
                </a:highlight>
              </a:rPr>
              <a:t>DirectCompute</a:t>
            </a:r>
            <a:r>
              <a:rPr lang="en-US" altLang="en-US" sz="2000" dirty="0">
                <a:highlight>
                  <a:srgbClr val="FFFFFF"/>
                </a:highlight>
              </a:rPr>
              <a:t>, OpenGL Compute, CUDA, or OpenCL.</a:t>
            </a:r>
          </a:p>
          <a:p>
            <a:pPr lvl="1"/>
            <a:r>
              <a:rPr lang="en-US" altLang="en-US" sz="2000" dirty="0">
                <a:solidFill>
                  <a:srgbClr val="FF0000"/>
                </a:solidFill>
                <a:highlight>
                  <a:srgbClr val="FFFFFF"/>
                </a:highlight>
              </a:rPr>
              <a:t>NVIDIA AI Enterprise:</a:t>
            </a:r>
            <a:r>
              <a:rPr lang="en-US" altLang="en-US" sz="2000" dirty="0">
                <a:highlight>
                  <a:srgbClr val="FFFFFF"/>
                </a:highlight>
              </a:rPr>
              <a:t> a cloud-native suite of software tools, libraries, and frameworks, including NVIDIA NIM and </a:t>
            </a:r>
            <a:r>
              <a:rPr lang="en-US" altLang="en-US" sz="2000" dirty="0" err="1">
                <a:highlight>
                  <a:srgbClr val="FFFFFF"/>
                </a:highlight>
              </a:rPr>
              <a:t>NeMo</a:t>
            </a:r>
            <a:r>
              <a:rPr lang="en-US" altLang="en-US" sz="2000" dirty="0">
                <a:highlight>
                  <a:srgbClr val="FFFFFF"/>
                </a:highlight>
              </a:rPr>
              <a:t> microservices, that accelerate and simplify the development, deployment, and scaling of AI applications.</a:t>
            </a:r>
          </a:p>
          <a:p>
            <a:pPr lvl="2"/>
            <a:endParaRPr lang="en-US" dirty="0"/>
          </a:p>
        </p:txBody>
      </p:sp>
      <p:sp>
        <p:nvSpPr>
          <p:cNvPr id="7" name="Title 1"/>
          <p:cNvSpPr>
            <a:spLocks noGrp="1"/>
          </p:cNvSpPr>
          <p:nvPr>
            <p:ph type="title"/>
          </p:nvPr>
        </p:nvSpPr>
        <p:spPr>
          <a:xfrm>
            <a:off x="0" y="566028"/>
            <a:ext cx="11185359" cy="952892"/>
          </a:xfrm>
        </p:spPr>
        <p:txBody>
          <a:bodyPr/>
          <a:lstStyle/>
          <a:p>
            <a:r>
              <a:rPr lang="en-US" sz="3600" b="1" dirty="0">
                <a:sym typeface="+mn-ea"/>
              </a:rPr>
              <a:t>Example Pattern 2: UE Leverage Computing as PaaS</a:t>
            </a:r>
            <a:endParaRPr lang="en-US" sz="3600" dirty="0"/>
          </a:p>
        </p:txBody>
      </p:sp>
      <p:sp>
        <p:nvSpPr>
          <p:cNvPr id="8" name="文本框 7"/>
          <p:cNvSpPr txBox="1"/>
          <p:nvPr/>
        </p:nvSpPr>
        <p:spPr>
          <a:xfrm>
            <a:off x="506329" y="5716761"/>
            <a:ext cx="10001250" cy="646331"/>
          </a:xfrm>
          <a:prstGeom prst="rect">
            <a:avLst/>
          </a:prstGeom>
          <a:noFill/>
        </p:spPr>
        <p:txBody>
          <a:bodyPr wrap="square">
            <a:spAutoFit/>
          </a:bodyPr>
          <a:lstStyle/>
          <a:p>
            <a:r>
              <a:rPr lang="en-US" altLang="zh-CN" sz="1200" dirty="0"/>
              <a:t>Reference: </a:t>
            </a:r>
          </a:p>
          <a:p>
            <a:r>
              <a:rPr lang="en-US" altLang="zh-CN" sz="1200" dirty="0"/>
              <a:t>https://docs.unity3d.com/cn/2018.4/ScriptReference/ComputeShader.html</a:t>
            </a:r>
          </a:p>
          <a:p>
            <a:r>
              <a:rPr lang="en-US" altLang="zh-CN" sz="1200" dirty="0"/>
              <a:t>https://www.nvidia.com/en-us/data-center/products/ai-enterprise/</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610" y="851535"/>
            <a:ext cx="9514205" cy="610235"/>
          </a:xfrm>
        </p:spPr>
        <p:txBody>
          <a:bodyPr/>
          <a:lstStyle/>
          <a:p>
            <a:r>
              <a:rPr lang="en-US" altLang="zh-CN" sz="3200" b="1" dirty="0"/>
              <a:t>Some Observations on the C</a:t>
            </a:r>
            <a:r>
              <a:rPr lang="en-US" sz="3200" b="1" dirty="0"/>
              <a:t>omputing Service Model</a:t>
            </a:r>
          </a:p>
        </p:txBody>
      </p:sp>
      <p:sp>
        <p:nvSpPr>
          <p:cNvPr id="38" name="Content Placeholder 2"/>
          <p:cNvSpPr>
            <a:spLocks noGrp="1"/>
          </p:cNvSpPr>
          <p:nvPr>
            <p:ph idx="1"/>
          </p:nvPr>
        </p:nvSpPr>
        <p:spPr>
          <a:xfrm>
            <a:off x="238125" y="1780540"/>
            <a:ext cx="11492865" cy="4351655"/>
          </a:xfrm>
        </p:spPr>
        <p:txBody>
          <a:bodyPr/>
          <a:lstStyle/>
          <a:p>
            <a:pPr marL="228600" marR="0" lvl="0" indent="-228600" algn="l" defTabSz="914400" rtl="0" eaLnBrk="0" fontAlgn="base" latinLnBrk="0" hangingPunct="0">
              <a:lnSpc>
                <a:spcPct val="90000"/>
              </a:lnSpc>
              <a:spcBef>
                <a:spcPts val="1000"/>
              </a:spcBef>
              <a:spcAft>
                <a:spcPct val="0"/>
              </a:spcAft>
              <a:buClrTx/>
              <a:buSzTx/>
              <a:buFontTx/>
              <a:buBlip>
                <a:blip r:embed="rId3"/>
              </a:buBlip>
              <a:defRPr/>
            </a:pP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There are multiple patterns that UE can invoke Computing service</a:t>
            </a:r>
          </a:p>
          <a:p>
            <a:pPr marL="228600" marR="0" lvl="0" indent="-228600" algn="l" defTabSz="914400" rtl="0" eaLnBrk="0" fontAlgn="base" latinLnBrk="0" hangingPunct="0">
              <a:lnSpc>
                <a:spcPct val="90000"/>
              </a:lnSpc>
              <a:spcBef>
                <a:spcPts val="1000"/>
              </a:spcBef>
              <a:spcAft>
                <a:spcPct val="0"/>
              </a:spcAft>
              <a:buClrTx/>
              <a:buSzTx/>
              <a:buFontTx/>
              <a:buBlip>
                <a:blip r:embed="rId3"/>
              </a:buBlip>
              <a:defRPr/>
            </a:pP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The mobile network currently only act as </a:t>
            </a:r>
            <a:r>
              <a:rPr kumimoji="0" lang="en-US" altLang="zh-CN" sz="2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data pipe</a:t>
            </a:r>
            <a:endPar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a:p>
            <a:pPr marL="228600" marR="0" lvl="0" indent="-228600" algn="l" defTabSz="914400" rtl="0" eaLnBrk="0" fontAlgn="base" latinLnBrk="0" hangingPunct="0">
              <a:lnSpc>
                <a:spcPct val="90000"/>
              </a:lnSpc>
              <a:spcBef>
                <a:spcPts val="1000"/>
              </a:spcBef>
              <a:spcAft>
                <a:spcPct val="0"/>
              </a:spcAft>
              <a:buClrTx/>
              <a:buSzTx/>
              <a:buFontTx/>
              <a:buBlip>
                <a:blip r:embed="rId3"/>
              </a:buBlip>
              <a:defRPr/>
            </a:pP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Both UE </a:t>
            </a:r>
            <a:r>
              <a:rPr lang="en-US" altLang="zh-CN" dirty="0">
                <a:solidFill>
                  <a:prstClr val="black"/>
                </a:solidFill>
                <a:latin typeface="Calibri" panose="020F0502020204030204"/>
                <a:ea typeface="宋体" panose="02010600030101010101" pitchFamily="2" charset="-122"/>
              </a:rPr>
              <a:t>application and </a:t>
            </a:r>
            <a:r>
              <a:rPr kumimoji="0" lang="en-US" altLang="zh-CN"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UE OS</a:t>
            </a:r>
            <a:r>
              <a:rPr lang="en-US" altLang="zh-CN" dirty="0">
                <a:solidFill>
                  <a:prstClr val="black"/>
                </a:solidFill>
                <a:latin typeface="Calibri" panose="020F0502020204030204"/>
                <a:ea typeface="宋体" panose="02010600030101010101" pitchFamily="2" charset="-122"/>
              </a:rPr>
              <a:t> can invoke computing service </a:t>
            </a:r>
          </a:p>
          <a:p>
            <a:pPr marR="0" lvl="1" defTabSz="914400" latinLnBrk="0">
              <a:spcBef>
                <a:spcPts val="1000"/>
              </a:spcBef>
              <a:buClrTx/>
              <a:buSzTx/>
              <a:buBlip>
                <a:blip r:embed="rId3"/>
              </a:buBlip>
              <a:defRPr/>
            </a:pPr>
            <a:r>
              <a:rPr lang="en-US" altLang="zh-CN" dirty="0">
                <a:solidFill>
                  <a:prstClr val="black"/>
                </a:solidFill>
                <a:latin typeface="Calibri" panose="020F0502020204030204"/>
                <a:ea typeface="宋体" panose="02010600030101010101" pitchFamily="2" charset="-122"/>
              </a:rPr>
              <a:t>Application: is configured with for AI/rendering processing, either to invoke the UE-side or to invoke the cloud side computing resources.</a:t>
            </a:r>
          </a:p>
          <a:p>
            <a:pPr lvl="1">
              <a:spcBef>
                <a:spcPts val="1000"/>
              </a:spcBef>
              <a:buClrTx/>
              <a:buBlip>
                <a:blip r:embed="rId3"/>
              </a:buBlip>
              <a:defRPr/>
            </a:pPr>
            <a:r>
              <a:rPr kumimoji="0" lang="en-US" altLang="zh-CN"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OS: receiving UE application request for processing, and OS determine to invoke either UE-side or cloud side computing resources.</a:t>
            </a:r>
            <a:endParaRPr lang="en-US" dirty="0">
              <a:solidFill>
                <a:prstClr val="black"/>
              </a:solidFill>
              <a:latin typeface="Calibri" panose="020F0502020204030204"/>
              <a:ea typeface="宋体" panose="02010600030101010101" pitchFamily="2" charset="-122"/>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280" y="1835150"/>
            <a:ext cx="11730355" cy="4528185"/>
          </a:xfrm>
        </p:spPr>
        <p:txBody>
          <a:bodyPr/>
          <a:lstStyle/>
          <a:p>
            <a:pPr marL="447675" indent="-447675"/>
            <a:r>
              <a:rPr lang="en-US" altLang="zh-CN" sz="2000" dirty="0"/>
              <a:t>Proposal 1: to catch the potential AI/Computing business opportunity, it worthwhile to study the pattern and identify promising models that 6G can have a role to best utilize the network and computing in an effective manner.</a:t>
            </a:r>
          </a:p>
          <a:p>
            <a:pPr marL="447675" indent="-447675"/>
            <a:r>
              <a:rPr lang="en-US" altLang="zh-CN" sz="2000" dirty="0"/>
              <a:t>Proposal 2: to get involved, the network may </a:t>
            </a:r>
            <a:r>
              <a:rPr lang="en-US" altLang="zh-CN" sz="2000" dirty="0">
                <a:sym typeface="+mn-ea"/>
              </a:rPr>
              <a:t>be awareness of computing services, deeply integrated in the UE-Computing coordination</a:t>
            </a:r>
            <a:r>
              <a:rPr lang="en-US" altLang="zh-CN" sz="2000" dirty="0"/>
              <a:t>.</a:t>
            </a:r>
          </a:p>
          <a:p>
            <a:pPr marL="447675" indent="-447675"/>
            <a:r>
              <a:rPr lang="en-US" altLang="zh-CN" sz="2000" dirty="0"/>
              <a:t>Proposal 3:SA2 should identify how to collaborate UE(e.g., application, OS) and network computing capabilities/resources(e.g., GPUs, LLM/Rendering Engines) together to fulfill the future-proof AI and Immersive communication.</a:t>
            </a:r>
          </a:p>
          <a:p>
            <a:pPr marL="0" indent="0">
              <a:buNone/>
            </a:pPr>
            <a:r>
              <a:rPr lang="en-US" altLang="zh-CN" sz="2000" dirty="0"/>
              <a:t>Update for the WT#6:</a:t>
            </a:r>
          </a:p>
          <a:p>
            <a:pPr marL="447675" indent="-447675"/>
            <a:r>
              <a:rPr lang="en-US" sz="2000" dirty="0"/>
              <a:t>Adding </a:t>
            </a:r>
            <a:r>
              <a:rPr lang="en-US" sz="2000" dirty="0">
                <a:solidFill>
                  <a:srgbClr val="FF0000"/>
                </a:solidFill>
              </a:rPr>
              <a:t>NOTE X: Computing resources are assumed to refer to components, like rendering engine, Large Language Model (LLM) engine, GPUs/NPUs and etc. Network may host these components that can be used by UE on operator-controlled compute sites/nodes. Computing resources are assumed to be located inside of 6G CN or Data Network.</a:t>
            </a:r>
          </a:p>
        </p:txBody>
      </p:sp>
      <p:sp>
        <p:nvSpPr>
          <p:cNvPr id="7" name="Title 1"/>
          <p:cNvSpPr>
            <a:spLocks noGrp="1"/>
          </p:cNvSpPr>
          <p:nvPr>
            <p:ph type="title"/>
          </p:nvPr>
        </p:nvSpPr>
        <p:spPr>
          <a:xfrm>
            <a:off x="0" y="566028"/>
            <a:ext cx="11185359" cy="952892"/>
          </a:xfrm>
        </p:spPr>
        <p:txBody>
          <a:bodyPr/>
          <a:lstStyle/>
          <a:p>
            <a:r>
              <a:rPr lang="en-US" sz="4000" dirty="0"/>
              <a:t>P</a:t>
            </a:r>
            <a:r>
              <a:rPr lang="en-US" altLang="zh-CN" sz="4000" dirty="0"/>
              <a:t>roposal</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datastoreItem>
</file>

<file path=customXml/itemProps2.xml><?xml version="1.0" encoding="utf-8"?>
<ds:datastoreItem xmlns:ds="http://schemas.openxmlformats.org/officeDocument/2006/customXml" ds:itemID="{7D3A830A-0AC8-45A7-9E99-DF047C23D0D0}">
  <ds:schemaRefs/>
</ds:datastoreItem>
</file>

<file path=customXml/itemProps3.xml><?xml version="1.0" encoding="utf-8"?>
<ds:datastoreItem xmlns:ds="http://schemas.openxmlformats.org/officeDocument/2006/customXml" ds:itemID="{35CA3727-A4EB-4398-9783-D0148B061093}">
  <ds:schemaRefs/>
</ds:datastoreItem>
</file>

<file path=docProps/app.xml><?xml version="1.0" encoding="utf-8"?>
<Properties xmlns="http://schemas.openxmlformats.org/officeDocument/2006/extended-properties" xmlns:vt="http://schemas.openxmlformats.org/officeDocument/2006/docPropsVTypes">
  <Template>Office Theme</Template>
  <TotalTime>6</TotalTime>
  <Words>676</Words>
  <Application>Microsoft Office PowerPoint</Application>
  <PresentationFormat>宽屏</PresentationFormat>
  <Paragraphs>43</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微软雅黑</vt:lpstr>
      <vt:lpstr>Arial</vt:lpstr>
      <vt:lpstr>Calibri</vt:lpstr>
      <vt:lpstr>Calibri Light</vt:lpstr>
      <vt:lpstr>Times New Roman</vt:lpstr>
      <vt:lpstr>Office Theme</vt:lpstr>
      <vt:lpstr>PowerPoint 演示文稿</vt:lpstr>
      <vt:lpstr>Computing Exhibits as one of the Most Important Infrastructure </vt:lpstr>
      <vt:lpstr>Example Pattern 1: UE Leverage Computing as IaaS</vt:lpstr>
      <vt:lpstr>Example Pattern 2: UE Leverage Computing as PaaS</vt:lpstr>
      <vt:lpstr>Some Observations on the Computing Service Model</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cp:lastModifiedBy>
  <cp:revision>746</cp:revision>
  <dcterms:created xsi:type="dcterms:W3CDTF">2010-02-05T13:52:00Z</dcterms:created>
  <dcterms:modified xsi:type="dcterms:W3CDTF">2025-11-06T16:07:37Z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8FAA238563AE4AF999F958DA4B8264F5_13</vt:lpwstr>
  </property>
  <property fmtid="{D5CDD505-2E9C-101B-9397-08002B2CF9AE}" pid="4" name="KSOProductBuildVer">
    <vt:lpwstr>2052-12.1.0.23542</vt:lpwstr>
  </property>
</Properties>
</file>