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  <p:sldMasterId id="2147484162" r:id="rId5"/>
  </p:sldMasterIdLst>
  <p:notesMasterIdLst>
    <p:notesMasterId r:id="rId15"/>
  </p:notesMasterIdLst>
  <p:handoutMasterIdLst>
    <p:handoutMasterId r:id="rId16"/>
  </p:handoutMasterIdLst>
  <p:sldIdLst>
    <p:sldId id="1256" r:id="rId6"/>
    <p:sldId id="12578" r:id="rId7"/>
    <p:sldId id="12581" r:id="rId8"/>
    <p:sldId id="12571" r:id="rId9"/>
    <p:sldId id="12576" r:id="rId10"/>
    <p:sldId id="12579" r:id="rId11"/>
    <p:sldId id="12583" r:id="rId12"/>
    <p:sldId id="12582" r:id="rId13"/>
    <p:sldId id="12569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7A9C92-B9CB-40B1-A67F-5879DBF82D5B}" v="2" dt="2025-10-20T13:47:13.32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0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102" y="4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modSld sldOrd">
      <pc:chgData name="Alain Sultan" userId="2b0808dc-3530-4760-ae57-56aa48186e32" providerId="ADAL" clId="{E9467D74-25DD-4BAD-9BD5-C22734411885}" dt="2025-10-20T13:47:16.648" v="119"/>
      <pc:docMkLst>
        <pc:docMk/>
      </pc:docMkLst>
      <pc:sldChg chg="modSp mod">
        <pc:chgData name="Alain Sultan" userId="2b0808dc-3530-4760-ae57-56aa48186e32" providerId="ADAL" clId="{E9467D74-25DD-4BAD-9BD5-C22734411885}" dt="2025-10-20T13:47:13.321" v="117"/>
        <pc:sldMkLst>
          <pc:docMk/>
          <pc:sldMk cId="1772717789" sldId="12578"/>
        </pc:sldMkLst>
        <pc:spChg chg="mod">
          <ac:chgData name="Alain Sultan" userId="2b0808dc-3530-4760-ae57-56aa48186e32" providerId="ADAL" clId="{E9467D74-25DD-4BAD-9BD5-C22734411885}" dt="2025-10-20T13:47:13.321" v="117"/>
          <ac:spMkLst>
            <pc:docMk/>
            <pc:sldMk cId="1772717789" sldId="12578"/>
            <ac:spMk id="3" creationId="{F2E271A8-A1D6-CA54-CC82-76F2A221D22C}"/>
          </ac:spMkLst>
        </pc:spChg>
      </pc:sldChg>
      <pc:sldChg chg="modSp mod ord">
        <pc:chgData name="Alain Sultan" userId="2b0808dc-3530-4760-ae57-56aa48186e32" providerId="ADAL" clId="{E9467D74-25DD-4BAD-9BD5-C22734411885}" dt="2025-10-20T13:47:16.648" v="119"/>
        <pc:sldMkLst>
          <pc:docMk/>
          <pc:sldMk cId="1094128110" sldId="12582"/>
        </pc:sldMkLst>
        <pc:spChg chg="mod">
          <ac:chgData name="Alain Sultan" userId="2b0808dc-3530-4760-ae57-56aa48186e32" providerId="ADAL" clId="{E9467D74-25DD-4BAD-9BD5-C22734411885}" dt="2025-10-20T13:45:47.430" v="110" actId="20577"/>
          <ac:spMkLst>
            <pc:docMk/>
            <pc:sldMk cId="1094128110" sldId="12582"/>
            <ac:spMk id="3" creationId="{DAE978F3-A08B-A289-2A0D-DC0B8CF3303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10/20/2025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10/20/2025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9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12_Dallas/pre_SA1_112/6G%20TR22.870%20Rapporteurs%20list%20with%20pending%20topics_9.10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27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Finalizing TR 22.870</a:t>
            </a:r>
          </a:p>
          <a:p>
            <a:pPr algn="ctr">
              <a:defRPr/>
            </a:pPr>
            <a:endParaRPr lang="en-GB" sz="4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/>
              <a:t>6G Study Rapporteurs (</a:t>
            </a:r>
            <a:r>
              <a:rPr lang="en-US" altLang="nl-NL" sz="2400" dirty="0">
                <a:latin typeface="+mj-lt"/>
              </a:rPr>
              <a:t>Xiaonan Shi &amp; Jean Trakinat), </a:t>
            </a:r>
            <a:br>
              <a:rPr lang="en-US" altLang="nl-NL" sz="2400" dirty="0">
                <a:latin typeface="+mj-lt"/>
              </a:rPr>
            </a:br>
            <a:r>
              <a:rPr lang="en-US" altLang="nl-NL" sz="2400" dirty="0">
                <a:latin typeface="+mj-lt"/>
              </a:rPr>
              <a:t>SA1 Chair &amp; MCC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S1-254011 – Consolidation Process,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21 Oct 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76CCB-0871-B48E-2B33-EDF443FAA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BDC69-77DF-58E7-D2F8-1BF3BE876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Finalizing TR 22.870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271A8-A1D6-CA54-CC82-76F2A221D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566" y="1524000"/>
            <a:ext cx="7741920" cy="3448050"/>
          </a:xfrm>
        </p:spPr>
        <p:txBody>
          <a:bodyPr/>
          <a:lstStyle/>
          <a:p>
            <a:r>
              <a:rPr lang="en-GB" sz="2400" dirty="0"/>
              <a:t>Solving ENs and FFS </a:t>
            </a:r>
          </a:p>
          <a:p>
            <a:r>
              <a:rPr lang="en-GB" sz="2400" dirty="0"/>
              <a:t>PR Consolidation: structure</a:t>
            </a:r>
          </a:p>
          <a:p>
            <a:r>
              <a:rPr lang="en-GB" sz="2400" dirty="0"/>
              <a:t>PR Consolidation: process</a:t>
            </a:r>
          </a:p>
          <a:p>
            <a:r>
              <a:rPr lang="en-GB" sz="2400" dirty="0"/>
              <a:t>KPI Consolidation</a:t>
            </a:r>
          </a:p>
          <a:p>
            <a:r>
              <a:rPr lang="en-GB" sz="2400" dirty="0"/>
              <a:t>Strong time constraints after SA1#112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7271778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2947F-075E-42F4-C9EC-1B320FA96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B853F-F67F-C3F8-5800-8793F01B5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Solving ENs and 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40D77-2675-0B3D-A5A7-84C5B77FD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/>
              <a:t>Top priority remains to solve (i.e. remove) all instances of Editor’s Notes and “FFS” in the TR</a:t>
            </a:r>
          </a:p>
          <a:p>
            <a:r>
              <a:rPr lang="en-GB" sz="2200" dirty="0"/>
              <a:t>Delegates strongly encouraged to contribute on this. </a:t>
            </a:r>
          </a:p>
          <a:p>
            <a:r>
              <a:rPr lang="en-GB" sz="2200" dirty="0"/>
              <a:t>List of remaining ENs and FFS tracked in Excel doc and sent periodically on SA1 reflector by the Rapporteurs</a:t>
            </a:r>
            <a:r>
              <a:rPr lang="en-GB" sz="2200" dirty="0">
                <a:highlight>
                  <a:srgbClr val="FFFFFF"/>
                </a:highlight>
              </a:rPr>
              <a:t>. Latest version in:</a:t>
            </a:r>
          </a:p>
          <a:p>
            <a:pPr lvl="1"/>
            <a:r>
              <a:rPr lang="en-GB" sz="1800" dirty="0">
                <a:hlinkClick r:id="rId2"/>
              </a:rPr>
              <a:t>https://ftp.3gpp.org/tsg_sa/WG1_Serv/TSGS1_112_Dallas/pre_SA1_112/6G TR22.870 Rapporteurs list with pending topics_9.10.xlsx</a:t>
            </a:r>
            <a:r>
              <a:rPr lang="en-GB" sz="1800" dirty="0"/>
              <a:t> 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603109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CBEB5-C3A2-32AB-4F0C-E74EE77AE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 Consolidation: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06288-39C2-B899-82FD-BD5922980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925286"/>
            <a:ext cx="8548461" cy="3815342"/>
          </a:xfrm>
        </p:spPr>
        <p:txBody>
          <a:bodyPr/>
          <a:lstStyle/>
          <a:p>
            <a:r>
              <a:rPr lang="en-GB" sz="2000" dirty="0"/>
              <a:t>Consolidated Potential Requirements (CPR) to be provided in a new clause of the TR: “Clause Y”</a:t>
            </a:r>
          </a:p>
          <a:p>
            <a:r>
              <a:rPr lang="en-GB" sz="2000" dirty="0"/>
              <a:t>Rapporteurs’ proposed structure for Clause Y is on NWM</a:t>
            </a:r>
          </a:p>
          <a:p>
            <a:pPr lvl="1"/>
            <a:r>
              <a:rPr lang="en-GB" sz="1800" dirty="0"/>
              <a:t>At </a:t>
            </a:r>
            <a:r>
              <a:rPr lang="fr-FR" sz="1800" u="sng" dirty="0">
                <a:hlinkClick r:id="rId2"/>
              </a:rPr>
              <a:t>[SA1#112, FS_6G_REQ] Consolidation structure | NWM Web</a:t>
            </a:r>
            <a:endParaRPr lang="en-GB" sz="2000" dirty="0"/>
          </a:p>
          <a:p>
            <a:r>
              <a:rPr lang="en-GB" sz="2000" dirty="0"/>
              <a:t>Each subclause of Clause Y will contain at least one table with the CPRs </a:t>
            </a:r>
          </a:p>
          <a:p>
            <a:pPr lvl="1"/>
            <a:r>
              <a:rPr lang="en-GB" sz="1600" dirty="0"/>
              <a:t>Some subclauses may have multiple tables</a:t>
            </a:r>
          </a:p>
          <a:p>
            <a:r>
              <a:rPr lang="en-US" sz="2000" dirty="0"/>
              <a:t>CPR table(s) may be modified during the consolidation process</a:t>
            </a:r>
          </a:p>
          <a:p>
            <a:pPr lvl="1"/>
            <a:r>
              <a:rPr lang="en-US" sz="1600" dirty="0"/>
              <a:t>e.g. split, merged, renamed, moved, added/deleted</a:t>
            </a:r>
          </a:p>
          <a:p>
            <a:pPr lvl="1"/>
            <a:endParaRPr lang="en-GB" sz="1600" dirty="0"/>
          </a:p>
          <a:p>
            <a:r>
              <a:rPr lang="en-GB" sz="2000" dirty="0"/>
              <a:t>SA1 delegates’ review/feedback on this structure to be provided </a:t>
            </a:r>
            <a:r>
              <a:rPr lang="en-GB" sz="2000" u="sng" dirty="0"/>
              <a:t>by Oct. 27</a:t>
            </a:r>
            <a:r>
              <a:rPr lang="en-GB" sz="2000" u="sng" baseline="30000" dirty="0"/>
              <a:t>th</a:t>
            </a:r>
            <a:endParaRPr lang="en-GB" sz="2000" u="sng" dirty="0"/>
          </a:p>
          <a:p>
            <a:pPr lvl="1"/>
            <a:r>
              <a:rPr lang="en-GB" sz="1800" dirty="0"/>
              <a:t>Comments to be provided directly via NWM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154716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39631-A0D4-9779-633D-5F65AD27B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66D43-A893-F476-803A-5479CD785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 Consolidation: process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1D998-6E6F-E43D-9036-F8B507928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45" y="986246"/>
            <a:ext cx="8804365" cy="3622675"/>
          </a:xfrm>
        </p:spPr>
        <p:txBody>
          <a:bodyPr/>
          <a:lstStyle/>
          <a:p>
            <a:r>
              <a:rPr lang="en-GB" sz="2000" dirty="0"/>
              <a:t>By Oct 28</a:t>
            </a:r>
            <a:r>
              <a:rPr lang="en-GB" sz="2000" baseline="30000" dirty="0"/>
              <a:t>th</a:t>
            </a:r>
            <a:r>
              <a:rPr lang="en-GB" sz="2000" dirty="0"/>
              <a:t>: rapporteurs to propose “allocation” of PRs to Clause Y’s CPR tables</a:t>
            </a:r>
          </a:p>
          <a:p>
            <a:pPr lvl="1"/>
            <a:r>
              <a:rPr lang="en-GB" sz="1600" dirty="0"/>
              <a:t>Some text will also be proposed for each CPR. </a:t>
            </a:r>
          </a:p>
          <a:p>
            <a:pPr lvl="1"/>
            <a:r>
              <a:rPr lang="en-GB" sz="1600" dirty="0"/>
              <a:t>The template “SA1_ConsoReq_Template” will be used.</a:t>
            </a:r>
          </a:p>
          <a:p>
            <a:pPr lvl="1"/>
            <a:r>
              <a:rPr lang="en-GB" sz="1600" dirty="0"/>
              <a:t>Proposal(s) to be sent on the SA1 reflector</a:t>
            </a:r>
          </a:p>
          <a:p>
            <a:r>
              <a:rPr lang="en-GB" sz="2000" dirty="0"/>
              <a:t>Starting from Oct 28</a:t>
            </a:r>
            <a:r>
              <a:rPr lang="en-GB" sz="2000" baseline="30000" dirty="0"/>
              <a:t>th</a:t>
            </a:r>
            <a:r>
              <a:rPr lang="en-GB" sz="2000" dirty="0"/>
              <a:t>: delegates to comment </a:t>
            </a:r>
            <a:r>
              <a:rPr lang="fr-FR" sz="2000" dirty="0"/>
              <a:t>on the </a:t>
            </a:r>
            <a:r>
              <a:rPr lang="fr-FR" sz="2000" dirty="0" err="1"/>
              <a:t>Rapporteur’s</a:t>
            </a:r>
            <a:r>
              <a:rPr lang="fr-FR" sz="2000" dirty="0"/>
              <a:t> </a:t>
            </a:r>
            <a:r>
              <a:rPr lang="fr-FR" sz="2000" dirty="0" err="1"/>
              <a:t>proposal</a:t>
            </a:r>
            <a:endParaRPr lang="fr-FR" sz="2000" dirty="0"/>
          </a:p>
          <a:p>
            <a:pPr lvl="1"/>
            <a:r>
              <a:rPr lang="fr-FR" sz="1600" dirty="0" err="1"/>
              <a:t>Both</a:t>
            </a:r>
            <a:r>
              <a:rPr lang="fr-FR" sz="1600" dirty="0"/>
              <a:t> about </a:t>
            </a:r>
            <a:r>
              <a:rPr lang="en-GB" sz="1600" dirty="0"/>
              <a:t>the allocation of PRs to the tables as well as about the proposed text</a:t>
            </a:r>
          </a:p>
          <a:p>
            <a:pPr lvl="1"/>
            <a:r>
              <a:rPr lang="en-US" sz="1600" dirty="0"/>
              <a:t>Using the SA1 reflector, with tag “</a:t>
            </a:r>
            <a:r>
              <a:rPr lang="fr-FR" sz="1600" dirty="0"/>
              <a:t>[Consol. Req. clause Y.Z]“ </a:t>
            </a:r>
          </a:p>
          <a:p>
            <a:pPr lvl="1"/>
            <a:r>
              <a:rPr lang="de-AT" sz="1600" dirty="0"/>
              <a:t>The e-mail shall clearly specify which PRs to merge, or propose text for the CPR, or point to which sub-sections in consolidation specific PRs should go to</a:t>
            </a:r>
          </a:p>
          <a:p>
            <a:pPr lvl="1"/>
            <a:endParaRPr lang="de-AT" sz="1800" dirty="0"/>
          </a:p>
          <a:p>
            <a:pPr marL="0" indent="0">
              <a:buNone/>
            </a:pPr>
            <a:r>
              <a:rPr lang="en-US" sz="1800" i="1" dirty="0"/>
              <a:t>Note: PRs with remaining Editor’s Note(s) will not be considered for consolidation. This is why it is a priority to solve ENs and FFS. If unresolved, PR and EN will be deleted.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929663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F5659-900F-2831-544F-BB08D8058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752D5-3B56-8D46-95E2-67A2D9B5F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 Consolidation: process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07723-EB15-E2DA-A7B2-E4EB9A509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88" y="1028700"/>
            <a:ext cx="8651019" cy="4036281"/>
          </a:xfrm>
        </p:spPr>
        <p:txBody>
          <a:bodyPr/>
          <a:lstStyle/>
          <a:p>
            <a:r>
              <a:rPr lang="en-GB" sz="2000" dirty="0"/>
              <a:t>During SA1#112, when consensus/agreement is reached, the stable CPR will be approved (in a revised pCR) and added to Clause Y</a:t>
            </a:r>
          </a:p>
          <a:p>
            <a:pPr lvl="1"/>
            <a:r>
              <a:rPr lang="de-AT" sz="1800" dirty="0"/>
              <a:t>The initial </a:t>
            </a:r>
            <a:r>
              <a:rPr lang="en-US" altLang="zh-CN" sz="1800" dirty="0" err="1"/>
              <a:t>pCRs</a:t>
            </a:r>
            <a:r>
              <a:rPr lang="en-US" altLang="zh-CN" sz="1800" dirty="0"/>
              <a:t> provided by the rapporteurs with be revised to contain only the</a:t>
            </a:r>
            <a:r>
              <a:rPr lang="zh-CN" altLang="en-US" sz="1800" dirty="0"/>
              <a:t> </a:t>
            </a:r>
            <a:r>
              <a:rPr lang="en-US" altLang="zh-CN" sz="1800" dirty="0"/>
              <a:t>agreed</a:t>
            </a:r>
            <a:r>
              <a:rPr lang="zh-CN" altLang="en-US" sz="1800" dirty="0"/>
              <a:t> </a:t>
            </a:r>
            <a:r>
              <a:rPr lang="en-US" altLang="zh-CN" sz="1800" dirty="0"/>
              <a:t>CPRs</a:t>
            </a:r>
            <a:endParaRPr lang="de-AT" altLang="zh-CN" sz="1800" dirty="0"/>
          </a:p>
          <a:p>
            <a:pPr lvl="1"/>
            <a:r>
              <a:rPr lang="de-AT" sz="1800" dirty="0"/>
              <a:t>Not-agreeable CPRs will be captured in a separate pCR, to be noted and used as a baseline for further discussions</a:t>
            </a:r>
          </a:p>
          <a:p>
            <a:pPr lvl="1"/>
            <a:r>
              <a:rPr lang="en-GB" sz="1800" dirty="0"/>
              <a:t>Note that some specific sections will be discussed in SA1 call on 04 Nov</a:t>
            </a:r>
          </a:p>
          <a:p>
            <a:r>
              <a:rPr lang="en-GB" sz="2000" dirty="0"/>
              <a:t>A separate document, called </a:t>
            </a:r>
            <a:r>
              <a:rPr lang="en-GB" altLang="zh-CN" sz="2000" dirty="0"/>
              <a:t>“PR Living List”, captures the status of all the PRs.</a:t>
            </a:r>
          </a:p>
          <a:p>
            <a:pPr lvl="1"/>
            <a:r>
              <a:rPr lang="en-GB" altLang="zh-CN" sz="1800" dirty="0"/>
              <a:t>For each PR, it identifies whether it has been included in a CPR or not, and, if yes, to which CPR</a:t>
            </a:r>
          </a:p>
          <a:p>
            <a:pPr lvl="1"/>
            <a:r>
              <a:rPr lang="en-GB" sz="1800" dirty="0"/>
              <a:t>“PR living list” tracks the status of all PRs between the SA1#112 and SA1#113</a:t>
            </a:r>
          </a:p>
          <a:p>
            <a:pPr lvl="1"/>
            <a:r>
              <a:rPr lang="en-GB" sz="1800" dirty="0"/>
              <a:t>It will periodically be updated and sent to the SA1 reflector by the Rapporteurs</a:t>
            </a:r>
          </a:p>
        </p:txBody>
      </p:sp>
    </p:spTree>
    <p:extLst>
      <p:ext uri="{BB962C8B-B14F-4D97-AF65-F5344CB8AC3E}">
        <p14:creationId xmlns:p14="http://schemas.microsoft.com/office/powerpoint/2010/main" val="31086597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300AD-F000-C07C-64E0-8133F8B8C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A2F09-CCC4-7AA5-7C32-2FD43CF0A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KPI Consolidation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3B13E-D8A5-93D7-5BE7-A3BDA3C46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88" y="1037409"/>
            <a:ext cx="8651019" cy="4036281"/>
          </a:xfrm>
        </p:spPr>
        <p:txBody>
          <a:bodyPr/>
          <a:lstStyle/>
          <a:p>
            <a:r>
              <a:rPr lang="en-US" sz="2000" dirty="0"/>
              <a:t>Separate process compared to the PR Consolidation process</a:t>
            </a:r>
          </a:p>
          <a:p>
            <a:r>
              <a:rPr lang="en-US" sz="2000" dirty="0"/>
              <a:t>Six email discussions started on Oct. 20</a:t>
            </a:r>
            <a:r>
              <a:rPr lang="en-US" sz="2000" baseline="30000" dirty="0"/>
              <a:t>th</a:t>
            </a:r>
            <a:r>
              <a:rPr lang="nl-NL" sz="2000" dirty="0"/>
              <a:t>, to cover different sections of the TR:</a:t>
            </a:r>
            <a:endParaRPr lang="en-US" sz="2000" baseline="30000" dirty="0"/>
          </a:p>
          <a:p>
            <a:pPr lvl="1"/>
            <a:r>
              <a:rPr lang="en-US" sz="1600" dirty="0"/>
              <a:t>Verticals section: </a:t>
            </a:r>
            <a:r>
              <a:rPr lang="nl-NL" sz="1600" dirty="0"/>
              <a:t>tag [Verticals KPIs consol.], moderated b yYusuke</a:t>
            </a:r>
          </a:p>
          <a:p>
            <a:pPr lvl="1"/>
            <a:r>
              <a:rPr lang="en-US" sz="1600" dirty="0"/>
              <a:t>Massive section: tag </a:t>
            </a:r>
            <a:r>
              <a:rPr lang="nl-NL" sz="1600" dirty="0"/>
              <a:t>[Massive KPIs consol.] , moderated by Yusuke</a:t>
            </a:r>
          </a:p>
          <a:p>
            <a:pPr lvl="1"/>
            <a:r>
              <a:rPr lang="en-US" sz="1600" dirty="0"/>
              <a:t>Immersive section: tag </a:t>
            </a:r>
            <a:r>
              <a:rPr lang="nl-NL" sz="1600" dirty="0"/>
              <a:t>[Immersive KPIs consol.], moderated by Qun</a:t>
            </a:r>
          </a:p>
          <a:p>
            <a:pPr lvl="1"/>
            <a:r>
              <a:rPr lang="en-US" sz="1600" dirty="0"/>
              <a:t>AI section: tag </a:t>
            </a:r>
            <a:r>
              <a:rPr lang="nl-NL" sz="1600" dirty="0"/>
              <a:t>[AI KPIs consol.], moderated by Qun </a:t>
            </a:r>
          </a:p>
          <a:p>
            <a:pPr lvl="1"/>
            <a:r>
              <a:rPr lang="en-US" sz="1600" dirty="0"/>
              <a:t>Ubiquitous section including positioning KPIs (positioning under further discussion): tag </a:t>
            </a:r>
            <a:r>
              <a:rPr lang="nl-NL" sz="1600" dirty="0"/>
              <a:t>[Ubiquitous KPIs consol.] , moderated by Feifei</a:t>
            </a:r>
          </a:p>
          <a:p>
            <a:pPr lvl="1"/>
            <a:r>
              <a:rPr lang="en-US" sz="1600" dirty="0"/>
              <a:t>Sensing section (ISAC) : tag </a:t>
            </a:r>
            <a:r>
              <a:rPr lang="nl-NL" sz="1600" dirty="0"/>
              <a:t>[Sensing KPIs consol.] , moderated by Jesus </a:t>
            </a:r>
          </a:p>
          <a:p>
            <a:pPr lvl="1"/>
            <a:endParaRPr lang="nl-NL" sz="1600" dirty="0"/>
          </a:p>
          <a:p>
            <a:r>
              <a:rPr lang="en-US" sz="2000" dirty="0"/>
              <a:t>The aim is to have a s</a:t>
            </a:r>
            <a:r>
              <a:rPr lang="nl-NL" sz="2000" dirty="0"/>
              <a:t>ingle tdoc proposal per topic/section for SA1#112 </a:t>
            </a:r>
          </a:p>
          <a:p>
            <a:r>
              <a:rPr lang="en-US" sz="2000" dirty="0"/>
              <a:t>Consolidated potential performance requirements will be part of clause Y</a:t>
            </a:r>
            <a:endParaRPr lang="en-US" sz="2000" baseline="30000" dirty="0"/>
          </a:p>
          <a:p>
            <a:pPr lvl="1"/>
            <a:endParaRPr lang="en-US" sz="1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61491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89102-B624-134E-5BBA-27AA44200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4212B-0E0C-7880-C55E-2782D5AD3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Strong time constraints after SA1#112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978F3-A08B-A289-2A0D-DC0B8CF33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highlight>
                  <a:srgbClr val="FFFFFF"/>
                </a:highlight>
              </a:rPr>
              <a:t>TR to be sent for info to SA#110: only 7 working days available for </a:t>
            </a:r>
            <a:r>
              <a:rPr lang="en-GB" sz="2000" dirty="0" err="1">
                <a:highlight>
                  <a:srgbClr val="FFFFFF"/>
                </a:highlight>
              </a:rPr>
              <a:t>pCRs</a:t>
            </a:r>
            <a:r>
              <a:rPr lang="en-GB" sz="2000" dirty="0">
                <a:highlight>
                  <a:srgbClr val="FFFFFF"/>
                </a:highlight>
              </a:rPr>
              <a:t> implementation and editorial clean-up</a:t>
            </a:r>
          </a:p>
          <a:p>
            <a:pPr lvl="1"/>
            <a:r>
              <a:rPr lang="en-GB" sz="1800" dirty="0">
                <a:highlight>
                  <a:srgbClr val="FFFFFF"/>
                </a:highlight>
              </a:rPr>
              <a:t>SA1#112 last day is Nov 21st and deadline for SA#110 is Dec 2nd</a:t>
            </a:r>
          </a:p>
          <a:p>
            <a:r>
              <a:rPr lang="en-GB" sz="2000" dirty="0">
                <a:highlight>
                  <a:srgbClr val="FFFFFF"/>
                </a:highlight>
              </a:rPr>
              <a:t>To respect this strong time constraint and help with pCR implementation:</a:t>
            </a:r>
          </a:p>
          <a:p>
            <a:pPr lvl="1"/>
            <a:r>
              <a:rPr lang="en-GB" sz="1600" dirty="0">
                <a:highlight>
                  <a:srgbClr val="FFFFFF"/>
                </a:highlight>
              </a:rPr>
              <a:t>Delegates are reminded that they shall upload their final versions BEFORE leaving the room on last day of SA1#112.  </a:t>
            </a:r>
          </a:p>
          <a:p>
            <a:pPr lvl="2"/>
            <a:r>
              <a:rPr lang="en-GB" sz="1200" dirty="0">
                <a:highlight>
                  <a:srgbClr val="FFFFFF"/>
                </a:highlight>
              </a:rPr>
              <a:t>Documents not available at the end of SA1#112 will be “unapproved”.</a:t>
            </a:r>
          </a:p>
          <a:p>
            <a:pPr lvl="1"/>
            <a:r>
              <a:rPr lang="en-GB" sz="1600" dirty="0">
                <a:highlight>
                  <a:srgbClr val="FFFFFF"/>
                </a:highlight>
              </a:rPr>
              <a:t>No “changes on changes” on last versions.</a:t>
            </a:r>
          </a:p>
          <a:p>
            <a:pPr lvl="1"/>
            <a:r>
              <a:rPr lang="en-GB" sz="1600" dirty="0">
                <a:highlight>
                  <a:srgbClr val="FFFFFF"/>
                </a:highlight>
              </a:rPr>
              <a:t>No “overlapping </a:t>
            </a:r>
            <a:r>
              <a:rPr lang="en-GB" sz="1600" dirty="0" err="1">
                <a:highlight>
                  <a:srgbClr val="FFFFFF"/>
                </a:highlight>
              </a:rPr>
              <a:t>pCRs</a:t>
            </a:r>
            <a:r>
              <a:rPr lang="en-GB" sz="1600" dirty="0">
                <a:highlight>
                  <a:srgbClr val="FFFFFF"/>
                </a:highlight>
              </a:rPr>
              <a:t>”: pCR modifying a same clause should be merged – through common efforts from delegates and officials – BEFORE SA1’s approval</a:t>
            </a:r>
            <a:endParaRPr lang="en-GB" sz="12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0941281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864</Words>
  <Application>Microsoft Office PowerPoint</Application>
  <PresentationFormat>On-screen Show (16:9)</PresentationFormat>
  <Paragraphs>70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Finalizing TR 22.870</vt:lpstr>
      <vt:lpstr>Solving ENs and FFS</vt:lpstr>
      <vt:lpstr>PR Consolidation: Structure</vt:lpstr>
      <vt:lpstr>PR Consolidation: process (1/2)</vt:lpstr>
      <vt:lpstr>PR Consolidation: process (2/2)</vt:lpstr>
      <vt:lpstr>KPI Consolidation</vt:lpstr>
      <vt:lpstr>Strong time constraints after SA1#112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2374</cp:revision>
  <cp:lastPrinted>2017-02-24T12:37:51Z</cp:lastPrinted>
  <dcterms:created xsi:type="dcterms:W3CDTF">2008-08-30T09:32:10Z</dcterms:created>
  <dcterms:modified xsi:type="dcterms:W3CDTF">2025-10-20T13:47:21Z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