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54ADBD-FF82-4E84-B7B8-283558C5C5E3}" v="28" dt="2025-08-09T16:26:30.4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2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8D235-8172-050B-E456-2D89E34F5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DAA426-5D95-A7B8-B69B-8DF0E1B67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04542-3F1F-A442-8DA8-42D475590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62240-94AF-1200-BB01-71362A8A2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220FC-1941-CFB2-B45F-6C0754E6F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64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9797D-7A29-9BFF-403E-9350E47E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9D7DB8-9C69-5C57-82E6-E190DF7FD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E88AF-6E37-FFBD-82FA-78628A2C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07161F-582D-E859-E91B-48E96EC2E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FB5DF-B492-304D-D0DA-1D4F3457F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47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FC0EC7-0FC1-1834-6A05-6AB62BA256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146F3F-184D-BD0D-6767-31C6C9168A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F6A99-0404-C0D0-A776-CA6B64FC6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95C65-C66B-1F1B-14F1-6DFB5BED6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65C33-3E3F-B728-0A4D-06963B5F3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79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5187B-86AC-593F-BC54-D17DC2B22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C7EA4-91D3-0679-70FD-DDFB9CD83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E8C49-71AF-99B8-6AE0-E18F3F823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DC46D-11BD-62A6-6E31-353E318D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890DF-4EA2-2575-0D65-099726007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2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43FF3-396B-0578-E1FF-C28BAEC87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062FDC-6CDF-2CFC-1083-9780FE0F2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169C4-BE54-083C-1C55-382252EFB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2D7E45-49D2-6D9E-0E47-96B8A2F86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51A50-698F-EC02-B090-8127506A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2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E17A4-809A-A291-F582-B43160CE7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DE1F2-5527-2397-8B1D-E969CE70BA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C51997-87DE-9614-CE3E-96A08A11B7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C8272E-573E-7FBA-FD52-2A2D654E1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A27EEC-2316-3B53-9587-AE68609FB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00E156-916F-0870-6222-A0E5851F7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5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321C1-CD98-2FF1-B07E-70C790C5C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052DA6-6FB8-8D69-CB5D-4C26395E4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8CBB89-7498-5369-D1D8-90664A8C9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E36A1B-CCCB-9DC1-4C22-84CA336E78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A4725-381D-1AAF-1141-EF4ADFE41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75CC78-20F3-BAE3-8F72-80BEA63A6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09CE08-BDD0-10C0-1783-4C7035BE8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82F6C3-705F-B003-F391-66FBBB73B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6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B5819-4654-A067-D764-F944CDE54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D619FF-37F8-C8B5-2828-4C4D45943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B4D4EB-F559-3CD0-AE8F-D36056198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81064-14A6-690D-71A7-FE44BDE96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97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AB074-52CE-5BDD-6313-6F7F11C0E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DFA856-363C-2265-A809-FF84C628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3FC20-AB95-A28F-375D-8EF8C9421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34867-705D-79FA-5497-A0CB6557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71CC5-C991-36AA-A124-D910E91D4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90584-A7AD-8FE9-8666-4038D3F760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207390-E167-2D70-0C0A-6C9CACD4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92603-0664-E6D0-8037-E2D116C74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9AF8E-F182-8546-8457-9E8EB6362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7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82753-5B5D-C407-F9E6-02246D067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B96E2-42F1-E298-C5F5-53A00414F5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511CA4-8C2C-36A0-CA81-4A3C161D94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489A68-77FA-D0F8-E301-ADFC42D89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A0BE86-B6F9-1D2D-8470-450D0D72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68B090-C736-0BA6-9809-25FB352F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22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632E1F-3B5C-9D4A-3080-E2E36413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417A3-3E99-80EA-6447-AD23DCDAA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7D430-1B5A-2205-022D-6DBE9CDD92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8CD82E-7C2A-42D4-A356-538825F94C34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AB3C8-B021-D1A4-0501-2172962C31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1DEF4-66A7-90B3-383A-0179A32270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DC0676-A8D9-4E83-84BB-60FD4A23A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05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6CA8B-5806-982B-FB10-CD3810C008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4332" y="1616574"/>
            <a:ext cx="9144000" cy="2387600"/>
          </a:xfrm>
        </p:spPr>
        <p:txBody>
          <a:bodyPr/>
          <a:lstStyle/>
          <a:p>
            <a:r>
              <a:rPr lang="en-US" dirty="0"/>
              <a:t>Proposal on TR structure changes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90AB8A-B640-9B80-D55B-DC512C425E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36570"/>
            <a:ext cx="9144000" cy="1121229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4246E6A-0711-63FB-6663-3D67C9680393}"/>
              </a:ext>
            </a:extLst>
          </p:cNvPr>
          <p:cNvSpPr txBox="1">
            <a:spLocks/>
          </p:cNvSpPr>
          <p:nvPr/>
        </p:nvSpPr>
        <p:spPr>
          <a:xfrm>
            <a:off x="1524000" y="24844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3GPP TSG-SA WG1 Meeting #111 			</a:t>
            </a:r>
            <a:r>
              <a:rPr lang="en-US"/>
              <a:t>	S1-253095</a:t>
            </a:r>
            <a:br>
              <a:rPr lang="en-US" dirty="0"/>
            </a:br>
            <a:r>
              <a:rPr lang="en-US" dirty="0"/>
              <a:t>Goteborg, Sweden, 25 - 29 Aug 2025			</a:t>
            </a:r>
            <a:r>
              <a:rPr lang="en-US" sz="1600" dirty="0"/>
              <a:t>(rev of S1-253025)</a:t>
            </a:r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44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423DE-1C4A-015F-D25F-D304B9538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691" y="274374"/>
            <a:ext cx="10515600" cy="653778"/>
          </a:xfrm>
        </p:spPr>
        <p:txBody>
          <a:bodyPr>
            <a:normAutofit/>
          </a:bodyPr>
          <a:lstStyle/>
          <a:p>
            <a:r>
              <a:rPr lang="en-US" sz="4000" dirty="0"/>
              <a:t>Sec. 5 (Sys &amp; Op. aspects) - Current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B7397-30E1-4D99-C559-2857D0B77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8887" y="1010194"/>
            <a:ext cx="5218613" cy="5573432"/>
          </a:xfrm>
        </p:spPr>
        <p:txBody>
          <a:bodyPr>
            <a:normAutofit/>
          </a:bodyPr>
          <a:lstStyle/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 and Energy Efficiency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end-to-end energy efficiency improvement for the network and UE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5.8.7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green communications and computing optimisation using NDT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Network Aspects</a:t>
            </a: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support of femtocells for localized deployment</a:t>
            </a: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5.9.2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Efficient data collection and consumption for 6G system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5.9.3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network digital twin in the 6G network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5.9.4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on 6G system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5.9.5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for rolling out new services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5.9.6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6G Local Area Networks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Device Support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5.10.1 	Continued support for diverse UE types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5.10.2         Diversity of UEs for satellite access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793925-8D13-AF1F-21A6-1CCDB40D90AD}"/>
              </a:ext>
            </a:extLst>
          </p:cNvPr>
          <p:cNvSpPr txBox="1"/>
          <p:nvPr/>
        </p:nvSpPr>
        <p:spPr>
          <a:xfrm>
            <a:off x="383175" y="928152"/>
            <a:ext cx="5399316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marR="269875" indent="-360045" hangingPunct="0">
              <a:buNone/>
              <a:tabLst>
                <a:tab pos="6120765" algn="r"/>
                <a:tab pos="4229735" algn="l"/>
                <a:tab pos="6120765" algn="r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 and Operational Aspects	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49377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with legacy systems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1663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of non-3GPP access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4520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for legacy service requirements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17944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Security for 6G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267271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security for 6G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security control enhancement </a:t>
            </a:r>
            <a:b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NDT in 6G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Resilience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Zero-outage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Prevention of signalling storm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451548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 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enhancements of legacy/existing services and capabilities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Fixed wireless access (FWA)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IMS multimedia telephony service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Enhancement of short message service (SMS)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sharing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slicing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59E5E4-EA2F-6427-641A-30DE50C89B6E}"/>
              </a:ext>
            </a:extLst>
          </p:cNvPr>
          <p:cNvSpPr/>
          <p:nvPr/>
        </p:nvSpPr>
        <p:spPr>
          <a:xfrm>
            <a:off x="383175" y="4519749"/>
            <a:ext cx="4545876" cy="17242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8CA177-5234-A6C6-122F-6AB479343C79}"/>
              </a:ext>
            </a:extLst>
          </p:cNvPr>
          <p:cNvSpPr/>
          <p:nvPr/>
        </p:nvSpPr>
        <p:spPr>
          <a:xfrm>
            <a:off x="6807926" y="2704012"/>
            <a:ext cx="5114112" cy="27823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014089-7429-2550-B526-42FF14BE8934}"/>
              </a:ext>
            </a:extLst>
          </p:cNvPr>
          <p:cNvSpPr txBox="1"/>
          <p:nvPr/>
        </p:nvSpPr>
        <p:spPr>
          <a:xfrm>
            <a:off x="4251959" y="1071154"/>
            <a:ext cx="2272937" cy="16004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There are concerns with naming/grouping of</a:t>
            </a:r>
          </a:p>
          <a:p>
            <a:pPr marL="285750" indent="-285750">
              <a:buFontTx/>
              <a:buChar char="-"/>
            </a:pPr>
            <a:r>
              <a:rPr lang="en-US" sz="1400" b="1" dirty="0"/>
              <a:t>5.7</a:t>
            </a:r>
            <a:r>
              <a:rPr lang="en-US" sz="1400" dirty="0"/>
              <a:t> (may apply to other 5.x clauses) </a:t>
            </a:r>
          </a:p>
          <a:p>
            <a:pPr marL="285750" indent="-285750">
              <a:buFontTx/>
              <a:buChar char="-"/>
            </a:pPr>
            <a:r>
              <a:rPr lang="en-US" sz="1400" b="1" dirty="0"/>
              <a:t>5.9</a:t>
            </a:r>
            <a:r>
              <a:rPr lang="en-US" sz="1400" dirty="0"/>
              <a:t> (include UE aspects, may apply to other 5.x clauses)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613E65-7A5F-B510-CC87-9DF0975BC276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4251959" y="2671592"/>
            <a:ext cx="1136469" cy="1761071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A86636B-FD9F-3D4E-D3C4-966D624EA020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5388428" y="2671592"/>
            <a:ext cx="1419498" cy="661377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25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E0FA83-1EA7-B3AC-EC5D-65D1AE2C2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B64C3-696A-00F0-3DCB-5A9F3722F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304165"/>
            <a:ext cx="10515600" cy="523149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Proposed changes </a:t>
            </a:r>
            <a:r>
              <a:rPr lang="en-US" sz="4000" dirty="0"/>
              <a:t>to Sec.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131A9A-88D3-A1C4-23DE-2A6AB0DB5337}"/>
              </a:ext>
            </a:extLst>
          </p:cNvPr>
          <p:cNvSpPr txBox="1"/>
          <p:nvPr/>
        </p:nvSpPr>
        <p:spPr>
          <a:xfrm>
            <a:off x="383175" y="928152"/>
            <a:ext cx="5399316" cy="5222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marR="269875" indent="-360045" hangingPunct="0">
              <a:buNone/>
              <a:tabLst>
                <a:tab pos="6120765" algn="r"/>
                <a:tab pos="4229735" algn="l"/>
                <a:tab pos="6120765" algn="r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 and Operational Aspects	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49377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with legacy systems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1663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of non-3GPP access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4520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for legacy service requirements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17944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Security for 6G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267271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security for 6G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security control enhancement </a:t>
            </a:r>
            <a:b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NDT in 6G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Resilience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Zero-outage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Prevention of signalling storm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5.7</a:t>
            </a:r>
            <a:r>
              <a:rPr lang="en-GB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 and Energy Efficiency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pPr marL="540385" marR="269875" lvl="0" indent="-540385" hangingPunct="0">
              <a:lnSpc>
                <a:spcPct val="90000"/>
              </a:lnSpc>
              <a:spcBef>
                <a:spcPts val="1000"/>
              </a:spcBef>
              <a:tabLst>
                <a:tab pos="6120765" algn="r"/>
              </a:tabLst>
              <a:defRPr/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5.8</a:t>
            </a:r>
            <a:r>
              <a:rPr lang="en-GB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	Device Support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lvl="0" indent="-720090" hangingPunct="0">
              <a:lnSpc>
                <a:spcPct val="90000"/>
              </a:lnSpc>
              <a:spcBef>
                <a:spcPts val="1000"/>
              </a:spcBef>
              <a:tabLst>
                <a:tab pos="6120765" algn="r"/>
              </a:tabLst>
              <a:defRPr/>
            </a:pPr>
            <a:r>
              <a:rPr lang="en-GB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5.10.1 	Continued support for diverse UE types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lvl="0" hangingPunct="0">
              <a:lnSpc>
                <a:spcPct val="90000"/>
              </a:lnSpc>
              <a:spcBef>
                <a:spcPts val="1000"/>
              </a:spcBef>
              <a:tabLst>
                <a:tab pos="6120765" algn="r"/>
              </a:tabLst>
              <a:defRPr/>
            </a:pPr>
            <a:r>
              <a:rPr lang="en-GB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5.10.2         Diversity of UEs for satellite access</a:t>
            </a:r>
            <a:endParaRPr lang="en-US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9138" marR="269875" indent="-719138" hangingPunct="0">
              <a:buNone/>
              <a:tabLst>
                <a:tab pos="6120765" algn="r"/>
              </a:tabLst>
            </a:pP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2C7CE3-90DC-EDBD-9934-4875A55A3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8887" y="1010194"/>
            <a:ext cx="5218613" cy="5573432"/>
          </a:xfrm>
        </p:spPr>
        <p:txBody>
          <a:bodyPr>
            <a:normAutofit/>
          </a:bodyPr>
          <a:lstStyle/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2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 Aspects</a:t>
            </a:r>
            <a:endParaRPr lang="en-US" sz="1200" dirty="0">
              <a:solidFill>
                <a:srgbClr val="C0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5.9.1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support of femtocells for localized deployment</a:t>
            </a:r>
          </a:p>
          <a:p>
            <a:pPr marL="1260475" marR="269875" indent="-720090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5.9.2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Efficient data collection and consumption for 6G system	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5.9.3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case on network digital twin in the 6G network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5.9.4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on 6G system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5.9.5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for rolling out new services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5.9.6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case on 6G Local Area Networks</a:t>
            </a: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5.9.7</a:t>
            </a:r>
            <a:r>
              <a:rPr lang="en-GB" sz="12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Fixed wireless access (FWA)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5.9.6 </a:t>
            </a:r>
            <a:r>
              <a:rPr lang="en-GB" sz="12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IMS multimedia telephony service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5.9.9 </a:t>
            </a:r>
            <a:r>
              <a:rPr lang="en-GB" sz="12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Enhancement of short message service (SMS)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5.9.10 </a:t>
            </a:r>
            <a:r>
              <a:rPr lang="en-GB" sz="12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sharing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5.9.11</a:t>
            </a:r>
            <a:r>
              <a:rPr lang="en-GB" sz="12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slicing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0627D2-9320-AFA9-8BBD-A88C908E1D82}"/>
              </a:ext>
            </a:extLst>
          </p:cNvPr>
          <p:cNvSpPr txBox="1"/>
          <p:nvPr/>
        </p:nvSpPr>
        <p:spPr>
          <a:xfrm>
            <a:off x="4362994" y="1386600"/>
            <a:ext cx="2229394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Proposal 1: Merge 5.7 and 5.9 under a new clause</a:t>
            </a:r>
            <a:br>
              <a:rPr lang="en-US" sz="1600" b="1" dirty="0"/>
            </a:br>
            <a:r>
              <a:rPr lang="en-US" sz="1600" b="1" dirty="0"/>
              <a:t>“</a:t>
            </a:r>
            <a:r>
              <a:rPr lang="en-US" sz="1600" b="1" dirty="0">
                <a:solidFill>
                  <a:srgbClr val="C00000"/>
                </a:solidFill>
                <a:highlight>
                  <a:srgbClr val="FFFF00"/>
                </a:highlight>
              </a:rPr>
              <a:t>Other Aspects</a:t>
            </a:r>
            <a:r>
              <a:rPr lang="en-US" sz="1600" b="1" dirty="0"/>
              <a:t>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C2CE90-E465-0691-6F84-BB68AC71A197}"/>
              </a:ext>
            </a:extLst>
          </p:cNvPr>
          <p:cNvSpPr txBox="1"/>
          <p:nvPr/>
        </p:nvSpPr>
        <p:spPr>
          <a:xfrm>
            <a:off x="7487191" y="6122948"/>
            <a:ext cx="4103917" cy="4308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i="1" dirty="0"/>
              <a:t>Note: we are open to other suitable sec. naming, e.g. “Other system and operational aspects”, “Additional aspects”, …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DA86EE7-D940-7531-D8CC-D5F179D9739E}"/>
              </a:ext>
            </a:extLst>
          </p:cNvPr>
          <p:cNvCxnSpPr>
            <a:cxnSpLocks/>
          </p:cNvCxnSpPr>
          <p:nvPr/>
        </p:nvCxnSpPr>
        <p:spPr>
          <a:xfrm flipV="1">
            <a:off x="6383383" y="1497874"/>
            <a:ext cx="722811" cy="79248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328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8729C-DF30-1451-397C-94A7205E3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56ABF-0C26-DB84-365F-CFB5401E6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304165"/>
            <a:ext cx="10515600" cy="523149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Proposed changes </a:t>
            </a:r>
            <a:r>
              <a:rPr lang="en-US" sz="4000" dirty="0"/>
              <a:t>to Sec. 5 (Alt)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D304B9-51CE-981F-530C-79FCBDBEF371}"/>
              </a:ext>
            </a:extLst>
          </p:cNvPr>
          <p:cNvSpPr txBox="1"/>
          <p:nvPr/>
        </p:nvSpPr>
        <p:spPr>
          <a:xfrm>
            <a:off x="383175" y="928152"/>
            <a:ext cx="539931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marR="269875" indent="-360045" hangingPunct="0">
              <a:buNone/>
              <a:tabLst>
                <a:tab pos="6120765" algn="r"/>
                <a:tab pos="4229735" algn="l"/>
                <a:tab pos="6120765" algn="r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System and Operational Aspects	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49377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with legacy systems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16630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5.3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of non-3GPP access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54520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5.4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Support for legacy service requirements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  <a:tab pos="317944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Security for 6G 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  <a:tab pos="2672715" algn="l"/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security for 6G	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5.5.8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security control enhancement </a:t>
            </a:r>
            <a:b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NDT in 6G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Resilience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5.6.1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Zero-outage network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5.6.5</a:t>
            </a:r>
            <a:r>
              <a:rPr lang="en-GB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Prevention of signalling storm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5.7</a:t>
            </a:r>
            <a:r>
              <a:rPr lang="en-GB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Fixed wireless access (FWA)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5.8</a:t>
            </a:r>
            <a:r>
              <a:rPr lang="en-GB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IMS multimedia telephony service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en-GB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Enhancement of short message service (SMS)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5.10</a:t>
            </a:r>
            <a:r>
              <a:rPr lang="en-GB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sharing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5.11</a:t>
            </a:r>
            <a:r>
              <a:rPr lang="en-GB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Network slicing</a:t>
            </a:r>
            <a:endParaRPr lang="en-US" sz="1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906E11-89C7-00D9-FF7C-0CD45EBDF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8887" y="1010194"/>
            <a:ext cx="5218613" cy="5573432"/>
          </a:xfrm>
        </p:spPr>
        <p:txBody>
          <a:bodyPr>
            <a:normAutofit/>
          </a:bodyPr>
          <a:lstStyle/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5.12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Sustainability and Energy Efficiency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5.8.1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end-to-end energy efficiency improvement for the network and UE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5.8.7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 case on green communications and computing optimisation using NDT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5.13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case on support of femtocells for localized deployment</a:t>
            </a:r>
          </a:p>
          <a:p>
            <a:pPr marL="739775" marR="269875" indent="-719138" hangingPunct="0">
              <a:buNone/>
              <a:tabLst>
                <a:tab pos="6120765" algn="r"/>
                <a:tab pos="4431030" algn="l"/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5.14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Efficient data collection and consumption for 6G system	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5.15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case on network digital twin in the 6G network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5.16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on 6G system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5.17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Network simplification for rolling out new services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39775" marR="269875" indent="-719138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5.18</a:t>
            </a:r>
            <a:r>
              <a:rPr lang="en-GB" sz="18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Use case on 6G Local Area Networks</a:t>
            </a:r>
            <a:endParaRPr lang="en-US" sz="12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-540385" hangingPunct="0">
              <a:buNone/>
              <a:tabLst>
                <a:tab pos="6120765" algn="r"/>
              </a:tabLst>
            </a:pPr>
            <a:r>
              <a:rPr lang="en-GB" sz="1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5.19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Device Support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269875" indent="-72009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5.10.1 	Continued support for diverse UE types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marR="269875" indent="0" hangingPunct="0">
              <a:buNone/>
              <a:tabLst>
                <a:tab pos="6120765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5.10.2         Diversity of UEs for satellite access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2E7EAD-CE29-2ECC-EC0E-0883817934D8}"/>
              </a:ext>
            </a:extLst>
          </p:cNvPr>
          <p:cNvSpPr txBox="1"/>
          <p:nvPr/>
        </p:nvSpPr>
        <p:spPr>
          <a:xfrm>
            <a:off x="4415246" y="1497874"/>
            <a:ext cx="2229394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Alternative (if Proposal 1 is not agreeable): remove 5.7/9 grouping</a:t>
            </a:r>
          </a:p>
        </p:txBody>
      </p:sp>
    </p:spTree>
    <p:extLst>
      <p:ext uri="{BB962C8B-B14F-4D97-AF65-F5344CB8AC3E}">
        <p14:creationId xmlns:p14="http://schemas.microsoft.com/office/powerpoint/2010/main" val="2713927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799</Words>
  <Application>Microsoft Office PowerPoint</Application>
  <PresentationFormat>Widescreen</PresentationFormat>
  <Paragraphs>107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Times New Roman</vt:lpstr>
      <vt:lpstr>Office Theme</vt:lpstr>
      <vt:lpstr>Proposal on TR structure changes</vt:lpstr>
      <vt:lpstr>Sec. 5 (Sys &amp; Op. aspects) - Current Structure</vt:lpstr>
      <vt:lpstr>Proposed changes to Sec. 5</vt:lpstr>
      <vt:lpstr>Proposed changes to Sec. 5 (Alt)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Francesco Pica</dc:creator>
  <cp:lastModifiedBy>Francesco Pica</cp:lastModifiedBy>
  <cp:revision>2</cp:revision>
  <dcterms:created xsi:type="dcterms:W3CDTF">2025-08-01T21:18:49Z</dcterms:created>
  <dcterms:modified xsi:type="dcterms:W3CDTF">2025-08-12T23:27:12Z</dcterms:modified>
</cp:coreProperties>
</file>