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3"/>
  </p:notesMasterIdLst>
  <p:handoutMasterIdLst>
    <p:handoutMasterId r:id="rId14"/>
  </p:handoutMasterIdLst>
  <p:sldIdLst>
    <p:sldId id="341" r:id="rId5"/>
    <p:sldId id="363" r:id="rId6"/>
    <p:sldId id="372" r:id="rId7"/>
    <p:sldId id="366" r:id="rId8"/>
    <p:sldId id="367" r:id="rId9"/>
    <p:sldId id="374" r:id="rId10"/>
    <p:sldId id="375" r:id="rId11"/>
    <p:sldId id="365" r:id="rId12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27" autoAdjust="0"/>
    <p:restoredTop sz="94679" autoAdjust="0"/>
  </p:normalViewPr>
  <p:slideViewPr>
    <p:cSldViewPr snapToGrid="0">
      <p:cViewPr varScale="1">
        <p:scale>
          <a:sx n="80" d="100"/>
          <a:sy n="80" d="100"/>
        </p:scale>
        <p:origin x="662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Flynn" userId="8512d3b6-9e1b-4dce-bd11-e4335739214c" providerId="ADAL" clId="{5FEC037C-5135-422F-A7A0-A6F4C6D26DAA}"/>
    <pc:docChg chg="modMainMaster">
      <pc:chgData name="Kevin Flynn" userId="8512d3b6-9e1b-4dce-bd11-e4335739214c" providerId="ADAL" clId="{5FEC037C-5135-422F-A7A0-A6F4C6D26DAA}" dt="2022-01-08T13:43:11.136" v="7" actId="20577"/>
      <pc:docMkLst>
        <pc:docMk/>
      </pc:docMkLst>
      <pc:sldMasterChg chg="modSp mod">
        <pc:chgData name="Kevin Flynn" userId="8512d3b6-9e1b-4dce-bd11-e4335739214c" providerId="ADAL" clId="{5FEC037C-5135-422F-A7A0-A6F4C6D26DAA}" dt="2022-01-08T13:43:11.136" v="7" actId="20577"/>
        <pc:sldMasterMkLst>
          <pc:docMk/>
          <pc:sldMasterMk cId="0" sldId="2147485146"/>
        </pc:sldMasterMkLst>
        <pc:spChg chg="mod">
          <ac:chgData name="Kevin Flynn" userId="8512d3b6-9e1b-4dce-bd11-e4335739214c" providerId="ADAL" clId="{5FEC037C-5135-422F-A7A0-A6F4C6D26DAA}" dt="2022-01-08T13:43:11.136" v="7" actId="20577"/>
          <ac:spMkLst>
            <pc:docMk/>
            <pc:sldMasterMk cId="0" sldId="2147485146"/>
            <ac:spMk id="9" creationId="{ED4BE506-C0F9-461F-89BC-4B3F6F61A38D}"/>
          </ac:spMkLst>
        </pc:spChg>
        <pc:spChg chg="mod">
          <ac:chgData name="Kevin Flynn" userId="8512d3b6-9e1b-4dce-bd11-e4335739214c" providerId="ADAL" clId="{5FEC037C-5135-422F-A7A0-A6F4C6D26DAA}" dt="2022-01-08T13:43:03.480" v="3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Kevin Flynn" userId="8512d3b6-9e1b-4dce-bd11-e4335739214c" providerId="ADAL" clId="{FF3B571D-72DD-4010-A68E-2ADC139F31DB}"/>
    <pc:docChg chg="modMainMaster">
      <pc:chgData name="Kevin Flynn" userId="8512d3b6-9e1b-4dce-bd11-e4335739214c" providerId="ADAL" clId="{FF3B571D-72DD-4010-A68E-2ADC139F31DB}" dt="2021-10-14T13:09:27.621" v="8" actId="21"/>
      <pc:docMkLst>
        <pc:docMk/>
      </pc:docMkLst>
      <pc:sldMasterChg chg="modSp mod modSldLayout">
        <pc:chgData name="Kevin Flynn" userId="8512d3b6-9e1b-4dce-bd11-e4335739214c" providerId="ADAL" clId="{FF3B571D-72DD-4010-A68E-2ADC139F31DB}" dt="2021-10-14T13:09:27.621" v="8" actId="21"/>
        <pc:sldMasterMkLst>
          <pc:docMk/>
          <pc:sldMasterMk cId="0" sldId="2147485146"/>
        </pc:sldMasterMkLst>
        <pc:spChg chg="mod">
          <ac:chgData name="Kevin Flynn" userId="8512d3b6-9e1b-4dce-bd11-e4335739214c" providerId="ADAL" clId="{FF3B571D-72DD-4010-A68E-2ADC139F31DB}" dt="2021-10-14T13:09:01.249" v="3" actId="20577"/>
          <ac:spMkLst>
            <pc:docMk/>
            <pc:sldMasterMk cId="0" sldId="2147485146"/>
            <ac:spMk id="11" creationId="{AA2802BD-1B72-4AD1-8184-0FD099607084}"/>
          </ac:spMkLst>
        </pc:spChg>
        <pc:sldLayoutChg chg="delSp modSp mod">
          <pc:chgData name="Kevin Flynn" userId="8512d3b6-9e1b-4dce-bd11-e4335739214c" providerId="ADAL" clId="{FF3B571D-72DD-4010-A68E-2ADC139F31DB}" dt="2021-10-14T13:09:27.621" v="8" actId="21"/>
          <pc:sldLayoutMkLst>
            <pc:docMk/>
            <pc:sldMasterMk cId="0" sldId="2147485146"/>
            <pc:sldLayoutMk cId="2576406219" sldId="2147485163"/>
          </pc:sldLayoutMkLst>
          <pc:spChg chg="del mod">
            <ac:chgData name="Kevin Flynn" userId="8512d3b6-9e1b-4dce-bd11-e4335739214c" providerId="ADAL" clId="{FF3B571D-72DD-4010-A68E-2ADC139F31DB}" dt="2021-10-14T13:09:27.621" v="8" actId="21"/>
            <ac:spMkLst>
              <pc:docMk/>
              <pc:sldMasterMk cId="0" sldId="2147485146"/>
              <pc:sldLayoutMk cId="2576406219" sldId="2147485163"/>
              <ac:spMk id="4" creationId="{BB8994A5-D808-4BF9-9C30-40F75349FF45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35332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TSG SA Meeting #109</a:t>
            </a:r>
            <a:br>
              <a:rPr lang="sv-SE" altLang="en-US" sz="1200" b="1" dirty="0">
                <a:latin typeface="Arial "/>
              </a:rPr>
            </a:br>
            <a:r>
              <a:rPr lang="en-IN" altLang="en-US" sz="1200" b="1" dirty="0">
                <a:latin typeface="Arial "/>
              </a:rPr>
              <a:t>Beijing, China; 16th – 19th September 2025</a:t>
            </a:r>
            <a:endParaRPr lang="sv-SE" altLang="en-US" sz="1200" b="1" dirty="0">
              <a:latin typeface="Arial 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latin typeface="Arial "/>
              </a:rPr>
              <a:t>SP-251185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108_Prague_2025-06/Docs/SP-250772.z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7" y="1709738"/>
            <a:ext cx="8224837" cy="2852737"/>
          </a:xfrm>
        </p:spPr>
        <p:txBody>
          <a:bodyPr/>
          <a:lstStyle/>
          <a:p>
            <a:pPr eaLnBrk="1" hangingPunct="1"/>
            <a:r>
              <a:rPr lang="en-GB" altLang="en-US" dirty="0"/>
              <a:t>Way Forward on 3GPP Capability Exposure in 6G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281237" y="4562475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dirty="0"/>
              <a:t>Suresh Chitturi</a:t>
            </a:r>
          </a:p>
          <a:p>
            <a:pPr marL="0" indent="0" eaLnBrk="1" hangingPunct="1">
              <a:buFontTx/>
              <a:buNone/>
            </a:pPr>
            <a:endParaRPr lang="en-GB" altLang="en-US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Introduction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This presentation identifies the way forward for enhancing 3GPP’s approach towards capability exposure, based on the following input papers:</a:t>
            </a:r>
          </a:p>
          <a:p>
            <a:pPr lvl="1"/>
            <a:r>
              <a:rPr lang="en-US" altLang="en-US" sz="2000" dirty="0"/>
              <a:t>SP-251153 (a follow-up of </a:t>
            </a:r>
            <a:r>
              <a:rPr lang="en-US" sz="20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SP-250772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submitted at SA#108)</a:t>
            </a:r>
            <a:endParaRPr lang="en-US" alt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altLang="en-US" sz="2000" dirty="0"/>
              <a:t>SP-250984</a:t>
            </a:r>
          </a:p>
          <a:p>
            <a:pPr lvl="1"/>
            <a:r>
              <a:rPr lang="en-US" altLang="en-US" sz="2000" dirty="0"/>
              <a:t>SP-251152</a:t>
            </a:r>
          </a:p>
          <a:p>
            <a:pPr lvl="1"/>
            <a:r>
              <a:rPr lang="en-US" altLang="en-US" sz="2000" dirty="0"/>
              <a:t>SP-251154</a:t>
            </a:r>
          </a:p>
          <a:p>
            <a:pPr lvl="1"/>
            <a:r>
              <a:rPr lang="en-US" altLang="en-US" sz="2000" dirty="0"/>
              <a:t>SP-251156</a:t>
            </a:r>
          </a:p>
          <a:p>
            <a:r>
              <a:rPr lang="en-US" altLang="en-US" dirty="0"/>
              <a:t>The way forward identification is organized into:</a:t>
            </a:r>
          </a:p>
          <a:p>
            <a:pPr lvl="1"/>
            <a:r>
              <a:rPr lang="en-US" altLang="en-US" dirty="0"/>
              <a:t>High-level target improvements</a:t>
            </a:r>
          </a:p>
          <a:p>
            <a:pPr lvl="1"/>
            <a:r>
              <a:rPr lang="en-US" altLang="en-US" dirty="0"/>
              <a:t>Tasks to support the high-level target improvements</a:t>
            </a:r>
          </a:p>
          <a:p>
            <a:pPr lvl="1"/>
            <a:r>
              <a:rPr lang="en-US" altLang="en-US" dirty="0"/>
              <a:t>Assignment of actions and responsibilities</a:t>
            </a:r>
          </a:p>
          <a:p>
            <a:pPr lvl="1"/>
            <a:endParaRPr lang="en-US" altLang="en-US" dirty="0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DA1EB-7E5E-4B4C-8703-FE36DDA59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High-level Target Enhancements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0B8B3-4BEC-4A89-A378-212A9CC7C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 Bring attention to clear exposure (technical and service) requirements</a:t>
            </a:r>
          </a:p>
          <a:p>
            <a:r>
              <a:rPr lang="en-IN" dirty="0"/>
              <a:t> Improved coordination across SA/CT WGs for exposure functionality (for the same 3GPP feature)</a:t>
            </a:r>
          </a:p>
          <a:p>
            <a:r>
              <a:rPr lang="en-IN" dirty="0"/>
              <a:t> Evaluate mechanisms for shorter/flexible API development cycles</a:t>
            </a:r>
          </a:p>
          <a:p>
            <a:r>
              <a:rPr lang="en-IN" dirty="0"/>
              <a:t> Enhance external engagement/coordination for exposure aspects to better align with industry initiatives</a:t>
            </a:r>
          </a:p>
          <a:p>
            <a:r>
              <a:rPr lang="en-IN" dirty="0"/>
              <a:t> Bring consistency on cross-WG API design principles</a:t>
            </a:r>
          </a:p>
        </p:txBody>
      </p:sp>
    </p:spTree>
    <p:extLst>
      <p:ext uri="{BB962C8B-B14F-4D97-AF65-F5344CB8AC3E}">
        <p14:creationId xmlns:p14="http://schemas.microsoft.com/office/powerpoint/2010/main" val="2097681488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Potential Improvement Tasks – 1/2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spcAft>
                <a:spcPts val="900"/>
              </a:spcAft>
              <a:buFont typeface="+mj-lt"/>
              <a:buAutoNum type="arabicPeriod"/>
            </a:pPr>
            <a:r>
              <a:rPr lang="en-IN" sz="24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Enhance coordination of exposure related use cases with consumer organizations </a:t>
            </a:r>
          </a:p>
          <a:p>
            <a:pPr marL="457200" indent="-457200" algn="just">
              <a:spcAft>
                <a:spcPts val="900"/>
              </a:spcAft>
              <a:buFont typeface="+mj-lt"/>
              <a:buAutoNum type="arabicPeriod"/>
            </a:pPr>
            <a:r>
              <a:rPr lang="en-IN" sz="2400" dirty="0">
                <a:latin typeface="Times New Roman" panose="02020603050405020304" pitchFamily="18" charset="0"/>
                <a:ea typeface="DengXian" panose="02010600030101010101" pitchFamily="2" charset="-122"/>
              </a:rPr>
              <a:t>Identification of exposure aspects and related service-level requirements for different types of consumers</a:t>
            </a:r>
          </a:p>
          <a:p>
            <a:pPr marL="457200" indent="-457200" algn="just">
              <a:spcAft>
                <a:spcPts val="900"/>
              </a:spcAft>
              <a:buFont typeface="+mj-lt"/>
              <a:buAutoNum type="arabicPeriod"/>
            </a:pPr>
            <a:r>
              <a:rPr lang="en-IN" sz="2400" dirty="0">
                <a:latin typeface="Times New Roman" panose="02020603050405020304" pitchFamily="18" charset="0"/>
                <a:ea typeface="DengXian" panose="02010600030101010101" pitchFamily="2" charset="-122"/>
              </a:rPr>
              <a:t>Analysis of use cases and service level requirements and deriving technical API requirements for domains (e.g. Core, App Enablement, OAM, etc.)</a:t>
            </a:r>
          </a:p>
          <a:p>
            <a:pPr marL="457200" indent="-457200" algn="just">
              <a:spcAft>
                <a:spcPts val="900"/>
              </a:spcAft>
              <a:buFont typeface="+mj-lt"/>
              <a:buAutoNum type="arabicPeriod"/>
            </a:pPr>
            <a:r>
              <a:rPr lang="en-IN" sz="2400" dirty="0">
                <a:latin typeface="Times New Roman" panose="02020603050405020304" pitchFamily="18" charset="0"/>
                <a:ea typeface="DengXian" panose="02010600030101010101" pitchFamily="2" charset="-122"/>
              </a:rPr>
              <a:t>Coordination of exposure related work across WGs to support end-to-end use cases </a:t>
            </a:r>
          </a:p>
          <a:p>
            <a:pPr marL="457200" indent="-457200" algn="just">
              <a:spcAft>
                <a:spcPts val="900"/>
              </a:spcAft>
              <a:buFont typeface="+mj-lt"/>
              <a:buAutoNum type="arabicPeriod"/>
            </a:pPr>
            <a:r>
              <a:rPr lang="en-IN" sz="2400" dirty="0">
                <a:latin typeface="Times New Roman" panose="02020603050405020304" pitchFamily="18" charset="0"/>
                <a:ea typeface="DengXian" panose="02010600030101010101" pitchFamily="2" charset="-122"/>
              </a:rPr>
              <a:t>Provide intermediate/early feedback on Stage 2 API designs with consumer organizations</a:t>
            </a:r>
          </a:p>
          <a:p>
            <a:pPr marL="800100" lvl="1" indent="-342900" algn="just">
              <a:spcAft>
                <a:spcPts val="900"/>
              </a:spcAft>
              <a:buFont typeface="+mj-lt"/>
              <a:buAutoNum type="arabicPeriod"/>
            </a:pPr>
            <a:endParaRPr lang="en-IN" dirty="0"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pPr marL="800100" lvl="1" indent="-342900" algn="just">
              <a:spcAft>
                <a:spcPts val="900"/>
              </a:spcAft>
              <a:buFont typeface="+mj-lt"/>
              <a:buAutoNum type="arabicPeriod"/>
            </a:pPr>
            <a:endParaRPr lang="en-IN" dirty="0"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pPr marL="800100" lvl="1" indent="-342900" algn="just">
              <a:spcAft>
                <a:spcPts val="900"/>
              </a:spcAft>
              <a:buFont typeface="+mj-lt"/>
              <a:buAutoNum type="arabicPeriod"/>
            </a:pPr>
            <a:endParaRPr lang="en-IN" dirty="0"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19608653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Potential Improvement Tasks – 2/2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spcAft>
                <a:spcPts val="900"/>
              </a:spcAft>
              <a:buFont typeface="+mj-lt"/>
              <a:buAutoNum type="arabicPeriod" startAt="6"/>
            </a:pPr>
            <a:r>
              <a:rPr lang="en-IN" sz="24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Develop </a:t>
            </a:r>
            <a:r>
              <a:rPr lang="en-IN" sz="2400" dirty="0">
                <a:latin typeface="Times New Roman" panose="02020603050405020304" pitchFamily="18" charset="0"/>
                <a:ea typeface="DengXian" panose="02010600030101010101" pitchFamily="2" charset="-122"/>
              </a:rPr>
              <a:t>c</a:t>
            </a:r>
            <a:r>
              <a:rPr lang="en-IN" sz="24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onsistent API development &amp; design guidelines across WGs</a:t>
            </a:r>
          </a:p>
          <a:p>
            <a:pPr marL="457200" indent="-457200" algn="just">
              <a:spcAft>
                <a:spcPts val="900"/>
              </a:spcAft>
              <a:buFont typeface="+mj-lt"/>
              <a:buAutoNum type="arabicPeriod" startAt="6"/>
            </a:pPr>
            <a:r>
              <a:rPr lang="en-IN" sz="2400" dirty="0">
                <a:latin typeface="Times New Roman" panose="02020603050405020304" pitchFamily="18" charset="0"/>
                <a:ea typeface="DengXian" panose="02010600030101010101" pitchFamily="2" charset="-122"/>
              </a:rPr>
              <a:t>Uniform documentation of 3GPP exposure features across WGs and supporting specifications, and usage guidelines </a:t>
            </a:r>
          </a:p>
          <a:p>
            <a:pPr marL="457200" indent="-457200" algn="just">
              <a:spcAft>
                <a:spcPts val="900"/>
              </a:spcAft>
              <a:buFont typeface="+mj-lt"/>
              <a:buAutoNum type="arabicPeriod" startAt="6"/>
            </a:pPr>
            <a:r>
              <a:rPr lang="en-IN" sz="2400" dirty="0">
                <a:latin typeface="Times New Roman" panose="02020603050405020304" pitchFamily="18" charset="0"/>
                <a:ea typeface="DengXian" panose="02010600030101010101" pitchFamily="2" charset="-122"/>
              </a:rPr>
              <a:t>Support for flexible API development cycles</a:t>
            </a:r>
          </a:p>
          <a:p>
            <a:pPr marL="914400" lvl="1" indent="-457200" algn="just">
              <a:spcAft>
                <a:spcPts val="900"/>
              </a:spcAft>
              <a:buFont typeface="+mj-lt"/>
              <a:buAutoNum type="alphaLcPeriod"/>
            </a:pPr>
            <a:r>
              <a:rPr lang="en-IN" sz="2000" dirty="0">
                <a:latin typeface="Times New Roman" panose="02020603050405020304" pitchFamily="18" charset="0"/>
                <a:ea typeface="DengXian" panose="02010600030101010101" pitchFamily="2" charset="-122"/>
              </a:rPr>
              <a:t>Determination of regular (normal WID) vs fast track (e.g. API WID) API development cycles (based on #3 or external factors), and its impact of underlying capabilities</a:t>
            </a:r>
          </a:p>
          <a:p>
            <a:pPr marL="914400" lvl="1" indent="-457200" algn="just">
              <a:spcAft>
                <a:spcPts val="900"/>
              </a:spcAft>
              <a:buFont typeface="+mj-lt"/>
              <a:buAutoNum type="alphaLcPeriod"/>
            </a:pPr>
            <a:r>
              <a:rPr lang="en-IN" sz="2000" dirty="0">
                <a:latin typeface="Times New Roman" panose="02020603050405020304" pitchFamily="18" charset="0"/>
                <a:ea typeface="DengXian" panose="02010600030101010101" pitchFamily="2" charset="-122"/>
              </a:rPr>
              <a:t>Coordination of API cycles across WGs, on a per release cycle</a:t>
            </a:r>
          </a:p>
          <a:p>
            <a:pPr marL="1828800" lvl="3" indent="-457200" algn="just">
              <a:spcAft>
                <a:spcPts val="900"/>
              </a:spcAft>
              <a:buFont typeface="+mj-lt"/>
              <a:buAutoNum type="alphaLcPeriod"/>
            </a:pPr>
            <a:endParaRPr lang="en-IN" dirty="0"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pPr marL="800100" lvl="1" indent="-342900" algn="just">
              <a:spcAft>
                <a:spcPts val="900"/>
              </a:spcAft>
              <a:buFont typeface="+mj-lt"/>
              <a:buAutoNum type="alphaLcPeriod"/>
            </a:pPr>
            <a:endParaRPr lang="en-IN" dirty="0"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pPr marL="800100" lvl="1" indent="-342900" algn="just">
              <a:spcAft>
                <a:spcPts val="900"/>
              </a:spcAft>
              <a:buFont typeface="+mj-lt"/>
              <a:buAutoNum type="alphaLcPeriod"/>
            </a:pPr>
            <a:endParaRPr lang="en-IN" dirty="0"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pPr marL="800100" lvl="1" indent="-342900" algn="just">
              <a:spcAft>
                <a:spcPts val="900"/>
              </a:spcAft>
              <a:buFont typeface="+mj-lt"/>
              <a:buAutoNum type="alphaLcPeriod"/>
            </a:pPr>
            <a:endParaRPr lang="en-IN" dirty="0"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pPr marL="800100" lvl="1" indent="-342900" algn="just">
              <a:spcAft>
                <a:spcPts val="900"/>
              </a:spcAft>
              <a:buFont typeface="+mj-lt"/>
              <a:buAutoNum type="alphaLcPeriod"/>
            </a:pPr>
            <a:endParaRPr lang="en-IN" dirty="0"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56073547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Potential Actions (non-exhaustive) -1/2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spcAft>
                <a:spcPts val="900"/>
              </a:spcAft>
              <a:buFont typeface="+mj-lt"/>
              <a:buAutoNum type="arabicPeriod"/>
            </a:pPr>
            <a:r>
              <a:rPr lang="en-IN" sz="24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Increase SA visibility of on-going development of exposure capabilities with potential enhancements:</a:t>
            </a:r>
          </a:p>
          <a:p>
            <a:pPr marL="914400" lvl="1" indent="-457200" algn="just">
              <a:spcAft>
                <a:spcPts val="900"/>
              </a:spcAft>
              <a:buFont typeface="+mj-lt"/>
              <a:buAutoNum type="alphaLcParenR"/>
            </a:pPr>
            <a:r>
              <a:rPr lang="en-IN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Per WG “slide” in reports to SA that provide status of on-going exposure efforts (SI/WI/CRs)</a:t>
            </a:r>
          </a:p>
          <a:p>
            <a:pPr marL="914400" lvl="1" indent="-457200" algn="just">
              <a:spcAft>
                <a:spcPts val="900"/>
              </a:spcAft>
              <a:buFont typeface="+mj-lt"/>
              <a:buAutoNum type="alphaLcParenR"/>
            </a:pPr>
            <a:r>
              <a:rPr lang="en-IN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Modification(s) of existing SID/WID template to identify exposure capability area/impact(s)</a:t>
            </a:r>
          </a:p>
          <a:p>
            <a:pPr marL="1371600" lvl="2" indent="-457200" algn="just">
              <a:spcAft>
                <a:spcPts val="900"/>
              </a:spcAft>
              <a:buFont typeface="+mj-lt"/>
              <a:buAutoNum type="romanLcPeriod"/>
            </a:pPr>
            <a:r>
              <a:rPr lang="en-IN" sz="16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Increases visibility to all SA WGs on potential impacts to their work program/TU budgets</a:t>
            </a:r>
          </a:p>
          <a:p>
            <a:pPr marL="914400" lvl="1" indent="-457200" algn="just">
              <a:spcAft>
                <a:spcPts val="900"/>
              </a:spcAft>
              <a:buFont typeface="+mj-lt"/>
              <a:buAutoNum type="alphaLcParenR"/>
            </a:pPr>
            <a:r>
              <a:rPr lang="en-IN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Use of SA-level SID/WID on exposure capability development to increase coordination/traceability/trackability for Stage 1-2 efforts to handover to Stage 3</a:t>
            </a:r>
          </a:p>
          <a:p>
            <a:pPr marL="1371600" lvl="2" indent="-457200" algn="just">
              <a:spcAft>
                <a:spcPts val="900"/>
              </a:spcAft>
              <a:buFont typeface="+mj-lt"/>
              <a:buAutoNum type="romanLcPeriod"/>
            </a:pPr>
            <a:r>
              <a:rPr lang="en-IN" sz="16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Provides SA-wide “check” on needed activities (e.g., security, charging/OAM)</a:t>
            </a:r>
          </a:p>
          <a:p>
            <a:pPr marL="1371600" lvl="2" indent="-457200" algn="just">
              <a:spcAft>
                <a:spcPts val="900"/>
              </a:spcAft>
              <a:buFont typeface="+mj-lt"/>
              <a:buAutoNum type="romanLcPeriod"/>
            </a:pPr>
            <a:r>
              <a:rPr lang="en-IN" sz="16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Identification of “lead” WG for SA WG coordination (as necessary)</a:t>
            </a:r>
            <a:endParaRPr lang="en-IN" dirty="0"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pPr marL="800100" lvl="1" indent="-342900" algn="just">
              <a:spcAft>
                <a:spcPts val="900"/>
              </a:spcAft>
              <a:buFont typeface="+mj-lt"/>
              <a:buAutoNum type="alphaLcPeriod"/>
            </a:pPr>
            <a:endParaRPr lang="en-IN" dirty="0"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33445774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Potential Actions (non-exhaustive) – 2/2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spcAft>
                <a:spcPts val="900"/>
              </a:spcAft>
              <a:buFont typeface="+mj-lt"/>
              <a:buAutoNum type="arabicPeriod" startAt="2"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  <a:cs typeface="+mn-cs"/>
              </a:rPr>
              <a:t>Development of a 3GPP API template and design guidelines for use by “all” WGs to provide a common “look” and composition of exposure capabilities</a:t>
            </a:r>
            <a:endParaRPr lang="en-IN" sz="2400" dirty="0"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pPr marL="914400" lvl="1" indent="-457200" algn="just">
              <a:spcAft>
                <a:spcPts val="900"/>
              </a:spcAft>
              <a:buFont typeface="+mj-lt"/>
              <a:buAutoNum type="alphaLcParenR"/>
            </a:pPr>
            <a:r>
              <a: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  <a:cs typeface="+mn-cs"/>
              </a:rPr>
              <a:t>TBD if “internal” vs “external” exposure capabilities need same composition/format</a:t>
            </a:r>
          </a:p>
          <a:p>
            <a:pPr marL="457200" indent="-457200" algn="just">
              <a:spcAft>
                <a:spcPts val="900"/>
              </a:spcAft>
              <a:buFont typeface="+mj-lt"/>
              <a:buAutoNum type="arabicPeriod" startAt="2"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  <a:cs typeface="+mn-cs"/>
              </a:rPr>
              <a:t>Enhance "discovery" of 3GPP-developed exposure capabilities by external (non-3GPP) communities with potential enhancements:</a:t>
            </a:r>
          </a:p>
          <a:p>
            <a:pPr marL="914400" lvl="1" indent="-457200" algn="just">
              <a:spcAft>
                <a:spcPts val="900"/>
              </a:spcAft>
              <a:buFont typeface="+mj-lt"/>
              <a:buAutoNum type="alphaLcParenR"/>
            </a:pPr>
            <a:r>
              <a: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  <a:cs typeface="+mn-cs"/>
              </a:rPr>
              <a:t>Single location (e.g., document, website) with information on exposure capabilities that is easily/prominently discoverable, accessible and searchable</a:t>
            </a:r>
          </a:p>
          <a:p>
            <a:pPr marL="914400" lvl="1" indent="-457200" algn="just">
              <a:spcAft>
                <a:spcPts val="900"/>
              </a:spcAft>
              <a:buFont typeface="+mj-lt"/>
              <a:buAutoNum type="alphaLcParenR"/>
            </a:pPr>
            <a:r>
              <a: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  <a:cs typeface="+mn-cs"/>
              </a:rPr>
              <a:t>New 3GPP "deliverable” for exposure capabilities (e.g., something different from the TR/TSs — like a catalogue or website) with non-Release dependent approval/publication schedule (i.e., quarterly plenary meetings to improve responsiveness to market needs </a:t>
            </a:r>
          </a:p>
          <a:p>
            <a:pPr marL="457200" indent="-457200" algn="just">
              <a:spcAft>
                <a:spcPts val="900"/>
              </a:spcAft>
              <a:buFont typeface="+mj-lt"/>
              <a:buAutoNum type="arabicPeriod" startAt="2"/>
            </a:pPr>
            <a:r>
              <a:rPr lang="en-IN" sz="2400" dirty="0">
                <a:solidFill>
                  <a:srgbClr val="000000"/>
                </a:solidFill>
                <a:effectLst/>
                <a:latin typeface="Aptos"/>
                <a:ea typeface="Times New Roman" panose="02020603050405020304" pitchFamily="18" charset="0"/>
                <a:cs typeface="Calibri" panose="020F0502020204030204" pitchFamily="34" charset="0"/>
              </a:rPr>
              <a:t>3GPP could consider hosting API/developer events to increase awareness w/external entities (whether this is in 3GPP scope is FFS)</a:t>
            </a:r>
            <a:endParaRPr lang="en-US" altLang="en-US" sz="4800" dirty="0"/>
          </a:p>
          <a:p>
            <a:pPr marL="457200" indent="-457200" algn="just">
              <a:spcAft>
                <a:spcPts val="900"/>
              </a:spcAft>
              <a:buFont typeface="+mj-lt"/>
              <a:buAutoNum type="arabicPeriod" startAt="2"/>
            </a:pPr>
            <a:endParaRPr kumimoji="0" lang="en-I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DengXian" panose="02010600030101010101" pitchFamily="2" charset="-122"/>
              <a:cs typeface="+mn-cs"/>
            </a:endParaRPr>
          </a:p>
          <a:p>
            <a:pPr marL="457200" indent="-457200" algn="just">
              <a:spcAft>
                <a:spcPts val="900"/>
              </a:spcAft>
              <a:buFont typeface="+mj-lt"/>
              <a:buAutoNum type="arabicPeriod" startAt="2"/>
            </a:pPr>
            <a:endParaRPr kumimoji="0" lang="en-I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DengXian" panose="02010600030101010101" pitchFamily="2" charset="-122"/>
              <a:cs typeface="+mn-cs"/>
            </a:endParaRPr>
          </a:p>
          <a:p>
            <a:pPr marL="800100" lvl="1" indent="-342900" algn="just">
              <a:spcAft>
                <a:spcPts val="900"/>
              </a:spcAft>
              <a:buFont typeface="+mj-lt"/>
              <a:buAutoNum type="alphaLcPeriod"/>
            </a:pPr>
            <a:endParaRPr lang="en-IN" dirty="0"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78268625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SA endorse the following way forward as the baseline for further discussion:</a:t>
            </a:r>
          </a:p>
          <a:p>
            <a:pPr lvl="1"/>
            <a:r>
              <a:rPr lang="en-IN" dirty="0"/>
              <a:t>High-level Target Enhancements</a:t>
            </a:r>
            <a:r>
              <a:rPr lang="en-US" dirty="0"/>
              <a:t> -&gt; slide 3</a:t>
            </a:r>
          </a:p>
          <a:p>
            <a:pPr lvl="1"/>
            <a:r>
              <a:rPr lang="en-US" dirty="0"/>
              <a:t>Potential Improvement Tasks -&gt; slides 4-5</a:t>
            </a:r>
          </a:p>
          <a:p>
            <a:pPr lvl="1"/>
            <a:r>
              <a:rPr lang="en-GB" altLang="en-US" dirty="0"/>
              <a:t>Potential Actions (non-exhaustive) </a:t>
            </a:r>
            <a:r>
              <a:rPr lang="en-US" dirty="0"/>
              <a:t>-&gt;</a:t>
            </a:r>
            <a:r>
              <a:rPr lang="en-GB" altLang="en-US" dirty="0"/>
              <a:t> slides 6-7</a:t>
            </a:r>
          </a:p>
          <a:p>
            <a:endParaRPr lang="en-GB" altLang="en-US" dirty="0"/>
          </a:p>
          <a:p>
            <a:r>
              <a:rPr lang="en-GB" altLang="en-US" dirty="0"/>
              <a:t>SA consider NWM discussions in Q4 to refine the way forward, for approval in SA#110 (Dec 2025) </a:t>
            </a:r>
            <a:endParaRPr lang="en-US" altLang="en-US" dirty="0"/>
          </a:p>
          <a:p>
            <a:pPr lvl="1"/>
            <a:endParaRPr lang="en-US" altLang="en-US" dirty="0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CA3727-A4EB-4398-9783-D0148B06109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6155</TotalTime>
  <Words>664</Words>
  <Application>Microsoft Office PowerPoint</Application>
  <PresentationFormat>Widescreen</PresentationFormat>
  <Paragraphs>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Aptos</vt:lpstr>
      <vt:lpstr>Arial</vt:lpstr>
      <vt:lpstr>Arial </vt:lpstr>
      <vt:lpstr>Calibri</vt:lpstr>
      <vt:lpstr>Calibri Light</vt:lpstr>
      <vt:lpstr>Times New Roman</vt:lpstr>
      <vt:lpstr>Office Theme</vt:lpstr>
      <vt:lpstr>Way Forward on 3GPP Capability Exposure in 6G</vt:lpstr>
      <vt:lpstr>Introduction</vt:lpstr>
      <vt:lpstr>High-level Target Enhancements</vt:lpstr>
      <vt:lpstr>Potential Improvement Tasks – 1/2</vt:lpstr>
      <vt:lpstr>Potential Improvement Tasks – 2/2</vt:lpstr>
      <vt:lpstr>Potential Actions (non-exhaustive) -1/2</vt:lpstr>
      <vt:lpstr>Potential Actions (non-exhaustive) – 2/2</vt:lpstr>
      <vt:lpstr>Summary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Suresh</cp:lastModifiedBy>
  <cp:revision>647</cp:revision>
  <dcterms:created xsi:type="dcterms:W3CDTF">2010-02-05T13:52:04Z</dcterms:created>
  <dcterms:modified xsi:type="dcterms:W3CDTF">2025-09-18T04:35:24Z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