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3"/>
  </p:notesMasterIdLst>
  <p:handoutMasterIdLst>
    <p:handoutMasterId r:id="rId14"/>
  </p:handoutMasterIdLst>
  <p:sldIdLst>
    <p:sldId id="303" r:id="rId2"/>
    <p:sldId id="2147480959" r:id="rId3"/>
    <p:sldId id="1135" r:id="rId4"/>
    <p:sldId id="1140" r:id="rId5"/>
    <p:sldId id="2147480960" r:id="rId6"/>
    <p:sldId id="2147480961" r:id="rId7"/>
    <p:sldId id="1133" r:id="rId8"/>
    <p:sldId id="2147480963" r:id="rId9"/>
    <p:sldId id="2147480964" r:id="rId10"/>
    <p:sldId id="2147480965" r:id="rId11"/>
    <p:sldId id="866" r:id="rId12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3429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6858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0287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3716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17145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0574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24003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27432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>
    <p:extLst>
      <p:ext uri="{19B8F6BF-5375-455C-9EA6-DF929625EA0E}">
        <p15:presenceInfo xmlns:p15="http://schemas.microsoft.com/office/powerpoint/2012/main" userId="06-10-2219_Puneet Ja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B1D254"/>
    <a:srgbClr val="62A14D"/>
    <a:srgbClr val="E9EDF4"/>
    <a:srgbClr val="000000"/>
    <a:srgbClr val="C6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89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210" y="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6/5/2025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6/5/2025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1219169" rtl="0" eaLnBrk="1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FD39E0-52DC-4E29-9B33-7D479C89A1F8}" type="slidenum"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ea typeface="+mn-ea"/>
                <a:cs typeface="+mn-cs"/>
                <a:sym typeface="Helvetica Neue"/>
              </a:rPr>
              <a:pPr marL="0" marR="0" lvl="0" indent="0" algn="l" defTabSz="1219169" rtl="0" eaLnBrk="1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"/>
              <a:ea typeface="+mn-ea"/>
              <a:cs typeface="+mn-cs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8406855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733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97933" y="85320"/>
            <a:ext cx="7747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#108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10 – 13 June 2025, Prague, Czech Replublic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7472727" y="324483"/>
            <a:ext cx="19515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SP-250768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A0C540-99BD-45E3-99D2-78C2032EBE57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71370" y="1673454"/>
            <a:ext cx="11010900" cy="457494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2915D091-3EFD-22D5-BE34-1795E1533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25904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3" y="6373814"/>
            <a:ext cx="8225367" cy="323851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1" y="1454152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17551" y="6462716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b="1" dirty="0">
                <a:solidFill>
                  <a:schemeClr val="bg1"/>
                </a:solidFill>
              </a:rPr>
              <a:t>SP-250768</a:t>
            </a:r>
            <a:r>
              <a:rPr lang="en-GB" altLang="de-DE" sz="1200" dirty="0">
                <a:solidFill>
                  <a:schemeClr val="bg1"/>
                </a:solidFill>
              </a:rPr>
              <a:t>: TSG SA#108, </a:t>
            </a:r>
            <a:r>
              <a:rPr lang="en-US" altLang="de-DE" sz="1200" dirty="0">
                <a:solidFill>
                  <a:schemeClr val="bg1"/>
                </a:solidFill>
              </a:rPr>
              <a:t>10 – 13 June 2025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7" y="6383339"/>
            <a:ext cx="681567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/>
          </a:p>
          <a:p>
            <a:pPr>
              <a:defRPr/>
            </a:pPr>
            <a:endParaRPr lang="en-GB" altLang="en-US" sz="100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2" y="3303590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>
                <a:solidFill>
                  <a:schemeClr val="bg1"/>
                </a:solidFill>
              </a:rPr>
              <a:t>© 3GPP 2012</a:t>
            </a:r>
            <a:endParaRPr lang="en-GB" altLang="en-US" sz="100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3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8845" y="415925"/>
            <a:ext cx="114040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71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8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6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2971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160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349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537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726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914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103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mailto:puneet.jain@intel.com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hyperlink" Target="http://www.3gpp.org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3gpp.org/ftp/tsg_sa/TSG_SA/TSGS_100_Taipei_2023-06/Docs/SP-230746.zip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2895600" y="4376424"/>
            <a:ext cx="6400800" cy="1633203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Puneet Jain </a:t>
            </a:r>
          </a:p>
          <a:p>
            <a:pPr marL="0" indent="0" algn="ctr" eaLnBrk="1" hangingPunct="1"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TSG SA Chair</a:t>
            </a: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2963503" y="1575657"/>
            <a:ext cx="6578343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 Rel-20 5G-Advanced Content Definition Process and Next Steps</a:t>
            </a:r>
            <a:br>
              <a:rPr lang="en-GB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en-US" sz="20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87F3E7-270D-3F3D-6D35-B33F99EC18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C1E38FD-89E4-1020-28F8-F4196897E0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842" y="235704"/>
            <a:ext cx="8023655" cy="850383"/>
          </a:xfrm>
        </p:spPr>
        <p:txBody>
          <a:bodyPr/>
          <a:lstStyle/>
          <a:p>
            <a:r>
              <a:rPr lang="en-GB" altLang="en-US" b="1" dirty="0"/>
              <a:t>Next Steps</a:t>
            </a:r>
            <a:endParaRPr lang="en-GB" altLang="en-US" dirty="0">
              <a:solidFill>
                <a:schemeClr val="tx1"/>
              </a:solidFill>
            </a:endParaRP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161954C1-C1B5-13F4-4A1B-A9EB7F4A4F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844" y="1474569"/>
            <a:ext cx="10805470" cy="4679096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sz="1800" dirty="0"/>
              <a:t>Endorse the SA2 Rel-20 5GA TU budget (Total TUs: 72, Remaining TUs: 60), max number of SIDs/WIDs (7-9 SIDs/WIDs), max number of TUs per feature (14 TUs for SI started in Q2; 12 TUs for SI starting in Q3).</a:t>
            </a:r>
          </a:p>
          <a:p>
            <a:r>
              <a:rPr lang="en-US" sz="1800" dirty="0"/>
              <a:t>Ensure all candidate SA2 Rel-20 5GA SIDs/WIDs reach the same status—“SA Endorsed”, which indicates that SID/WID content and TU estimates are technically correct, with no objections. “SA Endorsed” status does not imply inclusion in the final SA2 Rel-20 5GA content. Action needed – </a:t>
            </a:r>
          </a:p>
          <a:p>
            <a:pPr lvl="1"/>
            <a:r>
              <a:rPr lang="en-US" sz="1200" dirty="0"/>
              <a:t>Finalizing the scope and TU estimated (with input on scope from RAN) for FS_AIML_CN_Ph2, </a:t>
            </a:r>
            <a:r>
              <a:rPr lang="en-US" sz="1200" dirty="0" err="1"/>
              <a:t>FS_Sensing_ARC</a:t>
            </a:r>
            <a:r>
              <a:rPr lang="en-US" sz="1200" dirty="0"/>
              <a:t>, FS_AmbientIoT_ARC_Ph2. </a:t>
            </a:r>
          </a:p>
          <a:p>
            <a:pPr lvl="1"/>
            <a:r>
              <a:rPr lang="en-US" sz="1200" dirty="0"/>
              <a:t>Applying max TU per feature limit of 14 TU to all SIDs/WIDs started in Q2 – FS_5GSAT_Ph4_ARC. </a:t>
            </a:r>
          </a:p>
          <a:p>
            <a:pPr lvl="1" latinLnBrk="0"/>
            <a:r>
              <a:rPr lang="en-US" sz="1200" dirty="0"/>
              <a:t>Review and Agree on SA2 NOTED SIDs/WIDs – FS_XRM_Ph3, FS_ePDG5GC, </a:t>
            </a:r>
            <a:r>
              <a:rPr lang="en-GB" sz="1200" dirty="0"/>
              <a:t>Vertical_LAN_Loop_Ph2</a:t>
            </a:r>
            <a:r>
              <a:rPr lang="en-US" sz="1200" dirty="0"/>
              <a:t>. </a:t>
            </a:r>
          </a:p>
          <a:p>
            <a:pPr lvl="1"/>
            <a:r>
              <a:rPr lang="en-US" sz="1200" dirty="0"/>
              <a:t>Evaluate and Agree on NEW SIDs/WIDs – </a:t>
            </a:r>
            <a:r>
              <a:rPr lang="en-US" sz="1200" dirty="0" err="1"/>
              <a:t>FS_ARCH_enIMS</a:t>
            </a:r>
            <a:r>
              <a:rPr lang="en-US" sz="1200" dirty="0"/>
              <a:t>. Discuss relationship with FS_NG_RTC_Ph3. </a:t>
            </a:r>
          </a:p>
          <a:p>
            <a:pPr marL="457188" lvl="1" indent="0">
              <a:spcAft>
                <a:spcPts val="600"/>
              </a:spcAft>
              <a:buNone/>
            </a:pPr>
            <a:r>
              <a:rPr lang="en-US" sz="1200" dirty="0"/>
              <a:t>NOTE 1: If there are sustained objections regarding the content and/or TU estimates of any SID/WID, it will not be included in the SA2 Rel-20 5GA content definition process. </a:t>
            </a:r>
          </a:p>
          <a:p>
            <a:r>
              <a:rPr lang="en-US" sz="1800" dirty="0"/>
              <a:t>Agree on the final SA2 Rel-20 5GA content (</a:t>
            </a:r>
            <a:r>
              <a:rPr lang="en-US" sz="1800" dirty="0">
                <a:ea typeface="+mn-ea"/>
                <a:cs typeface="+mn-cs"/>
              </a:rPr>
              <a:t>fitting within the TU budget) </a:t>
            </a:r>
            <a:r>
              <a:rPr lang="en-US" sz="1800" dirty="0"/>
              <a:t>through consensus. This may involve – </a:t>
            </a:r>
          </a:p>
          <a:p>
            <a:pPr lvl="1"/>
            <a:r>
              <a:rPr lang="en-US" sz="1200" dirty="0"/>
              <a:t>Deprioritizing some SIDs/WIDs</a:t>
            </a:r>
          </a:p>
          <a:p>
            <a:pPr lvl="1"/>
            <a:r>
              <a:rPr lang="en-US" sz="1200" dirty="0"/>
              <a:t>Removing the WTs within SIDs/WIDs</a:t>
            </a:r>
          </a:p>
          <a:p>
            <a:pPr lvl="1">
              <a:spcAft>
                <a:spcPts val="600"/>
              </a:spcAft>
            </a:pPr>
            <a:r>
              <a:rPr lang="en-US" sz="1200" dirty="0"/>
              <a:t>Conversion of some WIDs to TEI20 WIDs</a:t>
            </a:r>
          </a:p>
          <a:p>
            <a:pPr marL="457189" lvl="1" indent="-457189">
              <a:buBlip>
                <a:blip r:embed="rId2"/>
              </a:buBlip>
            </a:pPr>
            <a:r>
              <a:rPr lang="en-US" sz="1800" dirty="0">
                <a:ea typeface="+mn-ea"/>
                <a:cs typeface="+mn-cs"/>
              </a:rPr>
              <a:t>Approve the SA2 Rel-20 5GA SIDs/WIDs, including assigning Rapporteur(s). </a:t>
            </a:r>
          </a:p>
        </p:txBody>
      </p:sp>
      <p:pic>
        <p:nvPicPr>
          <p:cNvPr id="2" name="Picture 1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716D9BBC-3668-8E90-9928-BC17D70AF4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354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id="{A07DB2E9-956B-42FA-992B-0F25E0DCD4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1463" y="2928941"/>
            <a:ext cx="7772400" cy="1101725"/>
          </a:xfrm>
        </p:spPr>
        <p:txBody>
          <a:bodyPr/>
          <a:lstStyle/>
          <a:p>
            <a:pPr>
              <a:defRPr/>
            </a:pPr>
            <a:r>
              <a:rPr lang="en-US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Thank You</a:t>
            </a:r>
            <a:r>
              <a:rPr lang="hu-HU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5603" name="TextBox 3">
            <a:extLst>
              <a:ext uri="{FF2B5EF4-FFF2-40B4-BE49-F238E27FC236}">
                <a16:creationId xmlns:a16="http://schemas.microsoft.com/office/drawing/2014/main" id="{C81CFAF6-584D-40E6-B75F-1F3A4ABF4A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99476" y="4514849"/>
            <a:ext cx="144783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000" b="1" u="sng" dirty="0" err="1">
                <a:latin typeface="Arial" panose="020B0604020202020204" pitchFamily="34" charset="0"/>
              </a:rPr>
              <a:t>Puneet</a:t>
            </a:r>
            <a:r>
              <a:rPr lang="en-US" altLang="en-US" sz="1000" b="1" u="sng" dirty="0">
                <a:latin typeface="Arial" panose="020B0604020202020204" pitchFamily="34" charset="0"/>
              </a:rPr>
              <a:t> Jain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Chair of 3GPP SA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  <a:hlinkClick r:id="rId3"/>
              </a:rPr>
              <a:t>puneet.jain@intel.com</a:t>
            </a:r>
            <a:endParaRPr lang="en-US" altLang="en-US" sz="1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  <a:hlinkClick r:id="rId4"/>
              </a:rPr>
              <a:t>www.3gpp.org</a:t>
            </a:r>
            <a:endParaRPr lang="en-US" altLang="en-US" sz="1000" dirty="0">
              <a:latin typeface="Arial" panose="020B0604020202020204" pitchFamily="34" charset="0"/>
            </a:endParaRPr>
          </a:p>
        </p:txBody>
      </p:sp>
      <p:pic>
        <p:nvPicPr>
          <p:cNvPr id="25604" name="Picture 8" descr="webpage.jpg">
            <a:extLst>
              <a:ext uri="{FF2B5EF4-FFF2-40B4-BE49-F238E27FC236}">
                <a16:creationId xmlns:a16="http://schemas.microsoft.com/office/drawing/2014/main" id="{DD34EB73-2A95-4CEC-9870-5F6C19292BD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6567" y="2444751"/>
            <a:ext cx="2408237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662F0F-FC47-7AC7-E9C0-46E511D547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300B0E7B-1F08-7411-53E3-768EEF00E4D9}"/>
              </a:ext>
            </a:extLst>
          </p:cNvPr>
          <p:cNvSpPr/>
          <p:nvPr/>
        </p:nvSpPr>
        <p:spPr>
          <a:xfrm>
            <a:off x="271729" y="2292649"/>
            <a:ext cx="3141687" cy="633600"/>
          </a:xfrm>
          <a:custGeom>
            <a:avLst/>
            <a:gdLst>
              <a:gd name="connsiteX0" fmla="*/ 0 w 5145230"/>
              <a:gd name="connsiteY0" fmla="*/ 0 h 633600"/>
              <a:gd name="connsiteX1" fmla="*/ 5145230 w 5145230"/>
              <a:gd name="connsiteY1" fmla="*/ 0 h 633600"/>
              <a:gd name="connsiteX2" fmla="*/ 5145230 w 5145230"/>
              <a:gd name="connsiteY2" fmla="*/ 633600 h 633600"/>
              <a:gd name="connsiteX3" fmla="*/ 0 w 5145230"/>
              <a:gd name="connsiteY3" fmla="*/ 633600 h 633600"/>
              <a:gd name="connsiteX4" fmla="*/ 0 w 5145230"/>
              <a:gd name="connsiteY4" fmla="*/ 0 h 6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5230" h="633600">
                <a:moveTo>
                  <a:pt x="0" y="0"/>
                </a:moveTo>
                <a:lnTo>
                  <a:pt x="5145230" y="0"/>
                </a:lnTo>
                <a:lnTo>
                  <a:pt x="5145230" y="633600"/>
                </a:lnTo>
                <a:lnTo>
                  <a:pt x="0" y="633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6464" tIns="89408" rIns="156464" bIns="89408" numCol="1" spcCol="1270" anchor="ctr" anchorCtr="0">
            <a:noAutofit/>
          </a:bodyPr>
          <a:lstStyle/>
          <a:p>
            <a:pPr marL="0" marR="0" lvl="0" indent="0" algn="ctr" defTabSz="9779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Rel-20 (5G-Advanced)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AC9DB305-0BB9-D32C-BEBA-E8EB883D1D57}"/>
              </a:ext>
            </a:extLst>
          </p:cNvPr>
          <p:cNvSpPr/>
          <p:nvPr/>
        </p:nvSpPr>
        <p:spPr>
          <a:xfrm>
            <a:off x="272092" y="2931552"/>
            <a:ext cx="3132958" cy="2210705"/>
          </a:xfrm>
          <a:custGeom>
            <a:avLst/>
            <a:gdLst>
              <a:gd name="connsiteX0" fmla="*/ 0 w 5145230"/>
              <a:gd name="connsiteY0" fmla="*/ 0 h 4234848"/>
              <a:gd name="connsiteX1" fmla="*/ 5145230 w 5145230"/>
              <a:gd name="connsiteY1" fmla="*/ 0 h 4234848"/>
              <a:gd name="connsiteX2" fmla="*/ 5145230 w 5145230"/>
              <a:gd name="connsiteY2" fmla="*/ 4234848 h 4234848"/>
              <a:gd name="connsiteX3" fmla="*/ 0 w 5145230"/>
              <a:gd name="connsiteY3" fmla="*/ 4234848 h 4234848"/>
              <a:gd name="connsiteX4" fmla="*/ 0 w 5145230"/>
              <a:gd name="connsiteY4" fmla="*/ 0 h 4234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5230" h="4234848">
                <a:moveTo>
                  <a:pt x="0" y="0"/>
                </a:moveTo>
                <a:lnTo>
                  <a:pt x="5145230" y="0"/>
                </a:lnTo>
                <a:lnTo>
                  <a:pt x="5145230" y="4234848"/>
                </a:lnTo>
                <a:lnTo>
                  <a:pt x="0" y="423484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6680" tIns="106680" rIns="142240" bIns="160020" numCol="1" spcCol="1270" anchor="t" anchorCtr="0">
            <a:noAutofit/>
          </a:bodyPr>
          <a:lstStyle/>
          <a:p>
            <a:pPr marL="228600" marR="0" lvl="1" indent="-228600" algn="l" defTabSz="8890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For 5G-Advanced: 18-month. Assuming no delay of Rel-19</a:t>
            </a:r>
          </a:p>
          <a:p>
            <a:pPr marL="342900" marR="0" lvl="2" indent="-171450" algn="l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Stage-1 freeze : Jun 2025</a:t>
            </a:r>
          </a:p>
          <a:p>
            <a:pPr marL="342900" marR="0" lvl="2" indent="-171450" algn="l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Stage-2 freeze : Jun 2026 (&gt;=80%); Sep 2026 (100%)</a:t>
            </a:r>
          </a:p>
          <a:p>
            <a:pPr marL="342900" marR="0" lvl="2" indent="-171450" algn="l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Stage-3 freeze : Mar 2027</a:t>
            </a:r>
          </a:p>
          <a:p>
            <a:pPr marL="342900" marR="0" lvl="2" indent="-171450" algn="l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ASN.1/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OpenAPI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 freeze: June 2027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98BD58-474F-7DB3-A84D-F1CD9450FAC3}"/>
              </a:ext>
            </a:extLst>
          </p:cNvPr>
          <p:cNvSpPr txBox="1">
            <a:spLocks/>
          </p:cNvSpPr>
          <p:nvPr/>
        </p:nvSpPr>
        <p:spPr>
          <a:xfrm>
            <a:off x="2241031" y="368065"/>
            <a:ext cx="7937942" cy="7851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none" strike="noStrike" cap="none" spc="0" baseline="0">
                <a:solidFill>
                  <a:srgbClr val="52525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1pPr>
            <a:lvl2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algn="ctr" defTabSz="91440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3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Release 20: 5G-Advanced Timeline</a:t>
            </a:r>
          </a:p>
        </p:txBody>
      </p:sp>
      <p:grpSp>
        <p:nvGrpSpPr>
          <p:cNvPr id="95" name="Group 94">
            <a:extLst>
              <a:ext uri="{FF2B5EF4-FFF2-40B4-BE49-F238E27FC236}">
                <a16:creationId xmlns:a16="http://schemas.microsoft.com/office/drawing/2014/main" id="{D3F1EFCD-B429-496D-AEF3-7F1DB4178752}"/>
              </a:ext>
            </a:extLst>
          </p:cNvPr>
          <p:cNvGrpSpPr/>
          <p:nvPr/>
        </p:nvGrpSpPr>
        <p:grpSpPr>
          <a:xfrm>
            <a:off x="3909847" y="1600200"/>
            <a:ext cx="8131075" cy="4291177"/>
            <a:chOff x="99350" y="1246796"/>
            <a:chExt cx="12020401" cy="5220664"/>
          </a:xfrm>
        </p:grpSpPr>
        <p:cxnSp>
          <p:nvCxnSpPr>
            <p:cNvPr id="6" name="Straight Connector 114">
              <a:extLst>
                <a:ext uri="{FF2B5EF4-FFF2-40B4-BE49-F238E27FC236}">
                  <a16:creationId xmlns:a16="http://schemas.microsoft.com/office/drawing/2014/main" id="{BDC401F6-82C8-D48E-8420-4CABCA59142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243370" y="2089232"/>
              <a:ext cx="0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8" name="Straight Connector 114">
              <a:extLst>
                <a:ext uri="{FF2B5EF4-FFF2-40B4-BE49-F238E27FC236}">
                  <a16:creationId xmlns:a16="http://schemas.microsoft.com/office/drawing/2014/main" id="{7648A975-BADC-764A-E26A-AF9BB6EC20C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756705" y="2097115"/>
              <a:ext cx="54338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9" name="Straight Connector 114">
              <a:extLst>
                <a:ext uri="{FF2B5EF4-FFF2-40B4-BE49-F238E27FC236}">
                  <a16:creationId xmlns:a16="http://schemas.microsoft.com/office/drawing/2014/main" id="{45404E75-FE52-91A1-459F-A750DB5345C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142745" y="2097115"/>
              <a:ext cx="23249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0" name="Straight Connector 114">
              <a:extLst>
                <a:ext uri="{FF2B5EF4-FFF2-40B4-BE49-F238E27FC236}">
                  <a16:creationId xmlns:a16="http://schemas.microsoft.com/office/drawing/2014/main" id="{3BFD2A3D-CF41-F1B7-4896-3B8F8938DDD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9370665" y="2097115"/>
              <a:ext cx="6394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2" name="Straight Connector 114">
              <a:extLst>
                <a:ext uri="{FF2B5EF4-FFF2-40B4-BE49-F238E27FC236}">
                  <a16:creationId xmlns:a16="http://schemas.microsoft.com/office/drawing/2014/main" id="{B5277AC8-7855-A180-9401-9C2F85CE60D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8560763" y="2097115"/>
              <a:ext cx="2922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3" name="Straight Connector 114">
              <a:extLst>
                <a:ext uri="{FF2B5EF4-FFF2-40B4-BE49-F238E27FC236}">
                  <a16:creationId xmlns:a16="http://schemas.microsoft.com/office/drawing/2014/main" id="{991126AE-9DEB-B078-6012-D8DF6ECAF99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177645" y="2097115"/>
              <a:ext cx="1778" cy="4370345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4" name="Straight Connector 114">
              <a:extLst>
                <a:ext uri="{FF2B5EF4-FFF2-40B4-BE49-F238E27FC236}">
                  <a16:creationId xmlns:a16="http://schemas.microsoft.com/office/drawing/2014/main" id="{D1A3B02E-A4E7-C4E6-46EA-3E81AE40786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949725" y="2097115"/>
              <a:ext cx="22293" cy="4370345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5" name="Straight Connector 114">
              <a:extLst>
                <a:ext uri="{FF2B5EF4-FFF2-40B4-BE49-F238E27FC236}">
                  <a16:creationId xmlns:a16="http://schemas.microsoft.com/office/drawing/2014/main" id="{FC4F551A-96A4-A293-5AC6-9C786DFEBC9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721805" y="2097115"/>
              <a:ext cx="0" cy="4370345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7" name="Straight Connector 114">
              <a:extLst>
                <a:ext uri="{FF2B5EF4-FFF2-40B4-BE49-F238E27FC236}">
                  <a16:creationId xmlns:a16="http://schemas.microsoft.com/office/drawing/2014/main" id="{72A9A9D7-4CDE-D020-B3B5-9C4055ECCA2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93885" y="2097115"/>
              <a:ext cx="5798" cy="4370345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51275CFF-3764-76E7-691C-909E8EB4B42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81247" y="1414291"/>
              <a:ext cx="3112477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1" name="Straight Connector 114">
              <a:extLst>
                <a:ext uri="{FF2B5EF4-FFF2-40B4-BE49-F238E27FC236}">
                  <a16:creationId xmlns:a16="http://schemas.microsoft.com/office/drawing/2014/main" id="{A332236D-DDD5-8D54-FD6D-616A2460C82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107845" y="2097115"/>
              <a:ext cx="0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7DF0E4D-528B-B2A7-0F25-8614E13C0A74}"/>
                </a:ext>
              </a:extLst>
            </p:cNvPr>
            <p:cNvSpPr txBox="1"/>
            <p:nvPr/>
          </p:nvSpPr>
          <p:spPr>
            <a:xfrm>
              <a:off x="1778010" y="1251309"/>
              <a:ext cx="775841" cy="31136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2024</a:t>
              </a: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5B00BA27-6D46-BC07-AFD9-DD39429C97D4}"/>
                </a:ext>
              </a:extLst>
            </p:cNvPr>
            <p:cNvGrpSpPr/>
            <p:nvPr/>
          </p:nvGrpSpPr>
          <p:grpSpPr>
            <a:xfrm>
              <a:off x="1030811" y="1605072"/>
              <a:ext cx="544074" cy="425105"/>
              <a:chOff x="993526" y="755453"/>
              <a:chExt cx="408056" cy="318829"/>
            </a:xfrm>
          </p:grpSpPr>
          <p:sp>
            <p:nvSpPr>
              <p:cNvPr id="24" name="TextBox 86">
                <a:extLst>
                  <a:ext uri="{FF2B5EF4-FFF2-40B4-BE49-F238E27FC236}">
                    <a16:creationId xmlns:a16="http://schemas.microsoft.com/office/drawing/2014/main" id="{22E885B3-6B94-F226-9E07-F0B0F2CFDD4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93526" y="755453"/>
                <a:ext cx="39389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#103</a:t>
                </a:r>
                <a:endParaRPr kumimoji="0" lang="en-GB" altLang="en-US" sz="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25" name="TextBox 59">
                <a:extLst>
                  <a:ext uri="{FF2B5EF4-FFF2-40B4-BE49-F238E27FC236}">
                    <a16:creationId xmlns:a16="http://schemas.microsoft.com/office/drawing/2014/main" id="{A41480C3-A16E-9B59-9396-8FDD640B140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18229" y="909441"/>
                <a:ext cx="383353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Mar.</a:t>
                </a: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A0A9032C-AB1F-C886-27B8-DE8BFBDD7868}"/>
                </a:ext>
              </a:extLst>
            </p:cNvPr>
            <p:cNvGrpSpPr/>
            <p:nvPr/>
          </p:nvGrpSpPr>
          <p:grpSpPr>
            <a:xfrm>
              <a:off x="7501982" y="1605072"/>
              <a:ext cx="549721" cy="425105"/>
              <a:chOff x="6316942" y="755453"/>
              <a:chExt cx="412291" cy="318829"/>
            </a:xfrm>
          </p:grpSpPr>
          <p:sp>
            <p:nvSpPr>
              <p:cNvPr id="27" name="TextBox 86">
                <a:extLst>
                  <a:ext uri="{FF2B5EF4-FFF2-40B4-BE49-F238E27FC236}">
                    <a16:creationId xmlns:a16="http://schemas.microsoft.com/office/drawing/2014/main" id="{E0815DE4-F085-9BC3-BE5F-6DDC0A795D4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316942" y="755453"/>
                <a:ext cx="349972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#111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28" name="TextBox 60">
                <a:extLst>
                  <a:ext uri="{FF2B5EF4-FFF2-40B4-BE49-F238E27FC236}">
                    <a16:creationId xmlns:a16="http://schemas.microsoft.com/office/drawing/2014/main" id="{EC45EBA5-9740-6A83-81B3-C25A560B687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345879" y="909441"/>
                <a:ext cx="383354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Mar.</a:t>
                </a:r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E644ABD1-AC6F-176A-1730-9E7B0EEDB13E}"/>
                </a:ext>
              </a:extLst>
            </p:cNvPr>
            <p:cNvGrpSpPr/>
            <p:nvPr/>
          </p:nvGrpSpPr>
          <p:grpSpPr>
            <a:xfrm>
              <a:off x="4252157" y="1605072"/>
              <a:ext cx="527533" cy="425105"/>
              <a:chOff x="3676315" y="755453"/>
              <a:chExt cx="395651" cy="318829"/>
            </a:xfrm>
          </p:grpSpPr>
          <p:sp>
            <p:nvSpPr>
              <p:cNvPr id="30" name="TextBox 86">
                <a:extLst>
                  <a:ext uri="{FF2B5EF4-FFF2-40B4-BE49-F238E27FC236}">
                    <a16:creationId xmlns:a16="http://schemas.microsoft.com/office/drawing/2014/main" id="{8B5472F2-B846-5CA8-3B55-5A257A49938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76315" y="755453"/>
                <a:ext cx="395651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#107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31" name="TextBox 61">
                <a:extLst>
                  <a:ext uri="{FF2B5EF4-FFF2-40B4-BE49-F238E27FC236}">
                    <a16:creationId xmlns:a16="http://schemas.microsoft.com/office/drawing/2014/main" id="{44E75175-69CE-EE16-9856-95FD320AD55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83638" y="909441"/>
                <a:ext cx="38335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Mar.</a:t>
                </a: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BB04BA88-420D-9DF8-BC8A-69F5D47604C7}"/>
                </a:ext>
              </a:extLst>
            </p:cNvPr>
            <p:cNvGrpSpPr/>
            <p:nvPr/>
          </p:nvGrpSpPr>
          <p:grpSpPr>
            <a:xfrm>
              <a:off x="1837741" y="1605072"/>
              <a:ext cx="536904" cy="425105"/>
              <a:chOff x="1682078" y="755453"/>
              <a:chExt cx="402677" cy="318829"/>
            </a:xfrm>
          </p:grpSpPr>
          <p:sp>
            <p:nvSpPr>
              <p:cNvPr id="33" name="TextBox 86">
                <a:extLst>
                  <a:ext uri="{FF2B5EF4-FFF2-40B4-BE49-F238E27FC236}">
                    <a16:creationId xmlns:a16="http://schemas.microsoft.com/office/drawing/2014/main" id="{DF52455D-2FB4-6098-EFC6-26E9EE24AFC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82078" y="755453"/>
                <a:ext cx="402677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#104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34" name="TextBox 62">
                <a:extLst>
                  <a:ext uri="{FF2B5EF4-FFF2-40B4-BE49-F238E27FC236}">
                    <a16:creationId xmlns:a16="http://schemas.microsoft.com/office/drawing/2014/main" id="{D0BD5491-CA80-4ABF-197E-339F77D0B3C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05614" y="909441"/>
                <a:ext cx="374567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Jun.</a:t>
                </a: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0957A22A-C4E0-A0A2-6150-EB9CDF2F1F15}"/>
                </a:ext>
              </a:extLst>
            </p:cNvPr>
            <p:cNvGrpSpPr/>
            <p:nvPr/>
          </p:nvGrpSpPr>
          <p:grpSpPr>
            <a:xfrm>
              <a:off x="5047670" y="1605072"/>
              <a:ext cx="569855" cy="425105"/>
              <a:chOff x="4365828" y="755453"/>
              <a:chExt cx="427392" cy="318829"/>
            </a:xfrm>
          </p:grpSpPr>
          <p:sp>
            <p:nvSpPr>
              <p:cNvPr id="36" name="TextBox 86">
                <a:extLst>
                  <a:ext uri="{FF2B5EF4-FFF2-40B4-BE49-F238E27FC236}">
                    <a16:creationId xmlns:a16="http://schemas.microsoft.com/office/drawing/2014/main" id="{272F3DA9-07D1-29F4-66F9-CC6E99E3227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65828" y="755453"/>
                <a:ext cx="400923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#108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37" name="TextBox 63">
                <a:extLst>
                  <a:ext uri="{FF2B5EF4-FFF2-40B4-BE49-F238E27FC236}">
                    <a16:creationId xmlns:a16="http://schemas.microsoft.com/office/drawing/2014/main" id="{D5DBC341-0EF9-7111-2003-E822493E453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18652" y="909441"/>
                <a:ext cx="374568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Jun.</a:t>
                </a:r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F9A54C5A-5EAE-CB55-0456-EC83117F01B7}"/>
                </a:ext>
              </a:extLst>
            </p:cNvPr>
            <p:cNvGrpSpPr/>
            <p:nvPr/>
          </p:nvGrpSpPr>
          <p:grpSpPr>
            <a:xfrm>
              <a:off x="8315730" y="1605072"/>
              <a:ext cx="550773" cy="425105"/>
              <a:chOff x="6882040" y="755453"/>
              <a:chExt cx="413081" cy="318829"/>
            </a:xfrm>
          </p:grpSpPr>
          <p:sp>
            <p:nvSpPr>
              <p:cNvPr id="39" name="TextBox 86">
                <a:extLst>
                  <a:ext uri="{FF2B5EF4-FFF2-40B4-BE49-F238E27FC236}">
                    <a16:creationId xmlns:a16="http://schemas.microsoft.com/office/drawing/2014/main" id="{5409BEA0-947B-7816-30D6-0B22F2F9B1F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882040" y="755453"/>
                <a:ext cx="367541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#112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40" name="TextBox 64">
                <a:extLst>
                  <a:ext uri="{FF2B5EF4-FFF2-40B4-BE49-F238E27FC236}">
                    <a16:creationId xmlns:a16="http://schemas.microsoft.com/office/drawing/2014/main" id="{870347C8-8DCE-47D7-F4E1-4F8AB080F3D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920552" y="909441"/>
                <a:ext cx="374569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Jun.</a:t>
                </a:r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4336B08E-43FD-72E4-BFDC-BB0995CE1558}"/>
                </a:ext>
              </a:extLst>
            </p:cNvPr>
            <p:cNvGrpSpPr/>
            <p:nvPr/>
          </p:nvGrpSpPr>
          <p:grpSpPr>
            <a:xfrm>
              <a:off x="2642609" y="1605072"/>
              <a:ext cx="532207" cy="425105"/>
              <a:chOff x="2462755" y="755453"/>
              <a:chExt cx="399155" cy="318829"/>
            </a:xfrm>
          </p:grpSpPr>
          <p:sp>
            <p:nvSpPr>
              <p:cNvPr id="42" name="TextBox 86">
                <a:extLst>
                  <a:ext uri="{FF2B5EF4-FFF2-40B4-BE49-F238E27FC236}">
                    <a16:creationId xmlns:a16="http://schemas.microsoft.com/office/drawing/2014/main" id="{0C53CE1A-0B1C-2544-C06A-B78F673CEF9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462755" y="755453"/>
                <a:ext cx="393894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#105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43" name="TextBox 65">
                <a:extLst>
                  <a:ext uri="{FF2B5EF4-FFF2-40B4-BE49-F238E27FC236}">
                    <a16:creationId xmlns:a16="http://schemas.microsoft.com/office/drawing/2014/main" id="{1574C6FB-59C1-F340-C809-86B6F21CDD1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480315" y="909441"/>
                <a:ext cx="38159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Sep.</a:t>
                </a: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7968FA63-E13F-DABC-3820-4835C2068FEC}"/>
                </a:ext>
              </a:extLst>
            </p:cNvPr>
            <p:cNvGrpSpPr/>
            <p:nvPr/>
          </p:nvGrpSpPr>
          <p:grpSpPr>
            <a:xfrm>
              <a:off x="5885026" y="1605072"/>
              <a:ext cx="553600" cy="425105"/>
              <a:chOff x="5096248" y="755453"/>
              <a:chExt cx="415200" cy="318829"/>
            </a:xfrm>
          </p:grpSpPr>
          <p:sp>
            <p:nvSpPr>
              <p:cNvPr id="45" name="TextBox 86">
                <a:extLst>
                  <a:ext uri="{FF2B5EF4-FFF2-40B4-BE49-F238E27FC236}">
                    <a16:creationId xmlns:a16="http://schemas.microsoft.com/office/drawing/2014/main" id="{B2FEEBFC-0071-C4A6-6A32-F0672A6B7EE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096248" y="755453"/>
                <a:ext cx="397409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#109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46" name="TextBox 66">
                <a:extLst>
                  <a:ext uri="{FF2B5EF4-FFF2-40B4-BE49-F238E27FC236}">
                    <a16:creationId xmlns:a16="http://schemas.microsoft.com/office/drawing/2014/main" id="{D46DDC24-CE8C-A9FB-7B96-CA682F639D8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29853" y="909441"/>
                <a:ext cx="38159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Sep.</a:t>
                </a:r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07440DC1-AF69-65F1-9D0D-F17CFF0D0A61}"/>
                </a:ext>
              </a:extLst>
            </p:cNvPr>
            <p:cNvGrpSpPr/>
            <p:nvPr/>
          </p:nvGrpSpPr>
          <p:grpSpPr>
            <a:xfrm>
              <a:off x="237087" y="1605072"/>
              <a:ext cx="528873" cy="425105"/>
              <a:chOff x="313282" y="755453"/>
              <a:chExt cx="396655" cy="318829"/>
            </a:xfrm>
          </p:grpSpPr>
          <p:sp>
            <p:nvSpPr>
              <p:cNvPr id="48" name="TextBox 86">
                <a:extLst>
                  <a:ext uri="{FF2B5EF4-FFF2-40B4-BE49-F238E27FC236}">
                    <a16:creationId xmlns:a16="http://schemas.microsoft.com/office/drawing/2014/main" id="{D3A42C81-E775-BFC8-CBBF-5A746D56292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13282" y="755453"/>
                <a:ext cx="393894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#102</a:t>
                </a:r>
                <a:endParaRPr kumimoji="0" lang="en-GB" altLang="en-US" sz="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49" name="TextBox 69">
                <a:extLst>
                  <a:ext uri="{FF2B5EF4-FFF2-40B4-BE49-F238E27FC236}">
                    <a16:creationId xmlns:a16="http://schemas.microsoft.com/office/drawing/2014/main" id="{EE8355A0-F036-F5D4-DCC3-B089450E99A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1315" y="909441"/>
                <a:ext cx="388622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Dec.</a:t>
                </a:r>
              </a:p>
            </p:txBody>
          </p: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06FDD68A-A53A-6BFF-3A6F-C08E21F0EDDB}"/>
                </a:ext>
              </a:extLst>
            </p:cNvPr>
            <p:cNvGrpSpPr/>
            <p:nvPr/>
          </p:nvGrpSpPr>
          <p:grpSpPr>
            <a:xfrm>
              <a:off x="3436114" y="1605072"/>
              <a:ext cx="551328" cy="425105"/>
              <a:chOff x="2988843" y="755453"/>
              <a:chExt cx="413496" cy="318829"/>
            </a:xfrm>
          </p:grpSpPr>
          <p:sp>
            <p:nvSpPr>
              <p:cNvPr id="51" name="TextBox 86">
                <a:extLst>
                  <a:ext uri="{FF2B5EF4-FFF2-40B4-BE49-F238E27FC236}">
                    <a16:creationId xmlns:a16="http://schemas.microsoft.com/office/drawing/2014/main" id="{BEA55E30-11D8-C939-1BCD-B943283320D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988843" y="755453"/>
                <a:ext cx="397408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#106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52" name="TextBox 70">
                <a:extLst>
                  <a:ext uri="{FF2B5EF4-FFF2-40B4-BE49-F238E27FC236}">
                    <a16:creationId xmlns:a16="http://schemas.microsoft.com/office/drawing/2014/main" id="{1B35F692-7B59-88A2-A45F-70217DAEABC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13716" y="909441"/>
                <a:ext cx="388623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Dec.</a:t>
                </a:r>
              </a:p>
            </p:txBody>
          </p:sp>
        </p:grp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51E69BCC-FB1A-0886-12ED-848372DFD99A}"/>
                </a:ext>
              </a:extLst>
            </p:cNvPr>
            <p:cNvGrpSpPr/>
            <p:nvPr/>
          </p:nvGrpSpPr>
          <p:grpSpPr>
            <a:xfrm>
              <a:off x="6699146" y="1605072"/>
              <a:ext cx="539389" cy="425105"/>
              <a:chOff x="5755284" y="755453"/>
              <a:chExt cx="404542" cy="318829"/>
            </a:xfrm>
          </p:grpSpPr>
          <p:sp>
            <p:nvSpPr>
              <p:cNvPr id="54" name="TextBox 86">
                <a:extLst>
                  <a:ext uri="{FF2B5EF4-FFF2-40B4-BE49-F238E27FC236}">
                    <a16:creationId xmlns:a16="http://schemas.microsoft.com/office/drawing/2014/main" id="{6B5BA5D5-2A83-195F-F54B-5C5A4EA25B2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55284" y="755453"/>
                <a:ext cx="37632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#110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55" name="TextBox 71">
                <a:extLst>
                  <a:ext uri="{FF2B5EF4-FFF2-40B4-BE49-F238E27FC236}">
                    <a16:creationId xmlns:a16="http://schemas.microsoft.com/office/drawing/2014/main" id="{28E6F104-ACD7-C190-43A9-3A0BF7F9FD1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71203" y="909441"/>
                <a:ext cx="388623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Dec.</a:t>
                </a:r>
              </a:p>
            </p:txBody>
          </p:sp>
        </p:grpSp>
        <p:sp>
          <p:nvSpPr>
            <p:cNvPr id="56" name="TextBox 67">
              <a:extLst>
                <a:ext uri="{FF2B5EF4-FFF2-40B4-BE49-F238E27FC236}">
                  <a16:creationId xmlns:a16="http://schemas.microsoft.com/office/drawing/2014/main" id="{C0F7462D-4CB0-1B7F-6D32-396669E1A8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027" y="1469323"/>
              <a:ext cx="454917" cy="1831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TSGs</a:t>
              </a:r>
            </a:p>
          </p:txBody>
        </p:sp>
        <p:sp>
          <p:nvSpPr>
            <p:cNvPr id="57" name="Chevron 60">
              <a:extLst>
                <a:ext uri="{FF2B5EF4-FFF2-40B4-BE49-F238E27FC236}">
                  <a16:creationId xmlns:a16="http://schemas.microsoft.com/office/drawing/2014/main" id="{582641AC-B2A8-B066-615B-DA228D270B1E}"/>
                </a:ext>
              </a:extLst>
            </p:cNvPr>
            <p:cNvSpPr/>
            <p:nvPr/>
          </p:nvSpPr>
          <p:spPr bwMode="auto">
            <a:xfrm>
              <a:off x="99350" y="2345569"/>
              <a:ext cx="2077149" cy="295545"/>
            </a:xfrm>
            <a:custGeom>
              <a:avLst/>
              <a:gdLst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111125 w 1578187"/>
                <a:gd name="connsiteY5" fmla="*/ 111125 h 222250"/>
                <a:gd name="connsiteX6" fmla="*/ 0 w 1578187"/>
                <a:gd name="connsiteY6" fmla="*/ 0 h 222250"/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26818 w 1578187"/>
                <a:gd name="connsiteY5" fmla="*/ 98155 h 222250"/>
                <a:gd name="connsiteX6" fmla="*/ 0 w 1578187"/>
                <a:gd name="connsiteY6" fmla="*/ 0 h 222250"/>
                <a:gd name="connsiteX0" fmla="*/ 0 w 1506850"/>
                <a:gd name="connsiteY0" fmla="*/ 0 h 222250"/>
                <a:gd name="connsiteX1" fmla="*/ 1467062 w 1506850"/>
                <a:gd name="connsiteY1" fmla="*/ 0 h 222250"/>
                <a:gd name="connsiteX2" fmla="*/ 1506850 w 1506850"/>
                <a:gd name="connsiteY2" fmla="*/ 111125 h 222250"/>
                <a:gd name="connsiteX3" fmla="*/ 1467062 w 1506850"/>
                <a:gd name="connsiteY3" fmla="*/ 222250 h 222250"/>
                <a:gd name="connsiteX4" fmla="*/ 0 w 1506850"/>
                <a:gd name="connsiteY4" fmla="*/ 222250 h 222250"/>
                <a:gd name="connsiteX5" fmla="*/ 26818 w 1506850"/>
                <a:gd name="connsiteY5" fmla="*/ 98155 h 222250"/>
                <a:gd name="connsiteX6" fmla="*/ 0 w 1506850"/>
                <a:gd name="connsiteY6" fmla="*/ 0 h 222250"/>
                <a:gd name="connsiteX0" fmla="*/ 0 w 1597123"/>
                <a:gd name="connsiteY0" fmla="*/ 0 h 222250"/>
                <a:gd name="connsiteX1" fmla="*/ 1467062 w 1597123"/>
                <a:gd name="connsiteY1" fmla="*/ 0 h 222250"/>
                <a:gd name="connsiteX2" fmla="*/ 1597123 w 1597123"/>
                <a:gd name="connsiteY2" fmla="*/ 117917 h 222250"/>
                <a:gd name="connsiteX3" fmla="*/ 1467062 w 1597123"/>
                <a:gd name="connsiteY3" fmla="*/ 222250 h 222250"/>
                <a:gd name="connsiteX4" fmla="*/ 0 w 1597123"/>
                <a:gd name="connsiteY4" fmla="*/ 222250 h 222250"/>
                <a:gd name="connsiteX5" fmla="*/ 26818 w 1597123"/>
                <a:gd name="connsiteY5" fmla="*/ 98155 h 222250"/>
                <a:gd name="connsiteX6" fmla="*/ 0 w 1597123"/>
                <a:gd name="connsiteY6" fmla="*/ 0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97123" h="222250">
                  <a:moveTo>
                    <a:pt x="0" y="0"/>
                  </a:moveTo>
                  <a:lnTo>
                    <a:pt x="1467062" y="0"/>
                  </a:lnTo>
                  <a:lnTo>
                    <a:pt x="1597123" y="117917"/>
                  </a:lnTo>
                  <a:lnTo>
                    <a:pt x="1467062" y="222250"/>
                  </a:lnTo>
                  <a:lnTo>
                    <a:pt x="0" y="222250"/>
                  </a:lnTo>
                  <a:lnTo>
                    <a:pt x="26818" y="98155"/>
                  </a:lnTo>
                  <a:lnTo>
                    <a:pt x="0" y="0"/>
                  </a:lnTo>
                  <a:close/>
                </a:path>
              </a:pathLst>
            </a:custGeom>
            <a:ln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SA1 5GA SID </a:t>
              </a:r>
              <a:r>
                <a:rPr kumimoji="0" lang="fr-FR" sz="7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definition</a:t>
              </a:r>
              <a:endParaRPr kumimoji="0" lang="fr-FR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58" name="Chevron 60">
              <a:extLst>
                <a:ext uri="{FF2B5EF4-FFF2-40B4-BE49-F238E27FC236}">
                  <a16:creationId xmlns:a16="http://schemas.microsoft.com/office/drawing/2014/main" id="{3413BC60-119B-B6CC-77BA-0C816F15921D}"/>
                </a:ext>
              </a:extLst>
            </p:cNvPr>
            <p:cNvSpPr/>
            <p:nvPr/>
          </p:nvSpPr>
          <p:spPr bwMode="auto">
            <a:xfrm>
              <a:off x="4362035" y="2339703"/>
              <a:ext cx="975784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100%</a:t>
              </a:r>
            </a:p>
          </p:txBody>
        </p:sp>
        <p:sp>
          <p:nvSpPr>
            <p:cNvPr id="59" name="Chevron 60">
              <a:extLst>
                <a:ext uri="{FF2B5EF4-FFF2-40B4-BE49-F238E27FC236}">
                  <a16:creationId xmlns:a16="http://schemas.microsoft.com/office/drawing/2014/main" id="{77D22C76-9670-16C8-3052-810788EED925}"/>
                </a:ext>
              </a:extLst>
            </p:cNvPr>
            <p:cNvSpPr/>
            <p:nvPr/>
          </p:nvSpPr>
          <p:spPr bwMode="auto">
            <a:xfrm>
              <a:off x="2059104" y="2344500"/>
              <a:ext cx="2492577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SA1 5GA 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Studies</a:t>
              </a: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+ 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Norm</a:t>
              </a: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80%</a:t>
              </a:r>
            </a:p>
          </p:txBody>
        </p:sp>
        <p:sp>
          <p:nvSpPr>
            <p:cNvPr id="60" name="Chevron 60">
              <a:extLst>
                <a:ext uri="{FF2B5EF4-FFF2-40B4-BE49-F238E27FC236}">
                  <a16:creationId xmlns:a16="http://schemas.microsoft.com/office/drawing/2014/main" id="{9931CB2B-F1F5-9F82-5F72-461BB6456268}"/>
                </a:ext>
              </a:extLst>
            </p:cNvPr>
            <p:cNvSpPr/>
            <p:nvPr/>
          </p:nvSpPr>
          <p:spPr bwMode="auto">
            <a:xfrm>
              <a:off x="8391395" y="2893870"/>
              <a:ext cx="975784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100%</a:t>
              </a:r>
            </a:p>
          </p:txBody>
        </p:sp>
        <p:sp>
          <p:nvSpPr>
            <p:cNvPr id="61" name="Chevron 60">
              <a:extLst>
                <a:ext uri="{FF2B5EF4-FFF2-40B4-BE49-F238E27FC236}">
                  <a16:creationId xmlns:a16="http://schemas.microsoft.com/office/drawing/2014/main" id="{1A440F26-839C-D6D5-B1E1-8EE374202E0F}"/>
                </a:ext>
              </a:extLst>
            </p:cNvPr>
            <p:cNvSpPr/>
            <p:nvPr/>
          </p:nvSpPr>
          <p:spPr bwMode="auto">
            <a:xfrm>
              <a:off x="5283203" y="2896226"/>
              <a:ext cx="3251196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St. 2 (SA2, SA6, …) 5GA St.+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Norm</a:t>
              </a: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   80%</a:t>
              </a:r>
            </a:p>
          </p:txBody>
        </p:sp>
        <p:sp>
          <p:nvSpPr>
            <p:cNvPr id="62" name="Chevron 60">
              <a:extLst>
                <a:ext uri="{FF2B5EF4-FFF2-40B4-BE49-F238E27FC236}">
                  <a16:creationId xmlns:a16="http://schemas.microsoft.com/office/drawing/2014/main" id="{B74ACFCC-EC3C-28E1-C7B3-139CFE04F832}"/>
                </a:ext>
              </a:extLst>
            </p:cNvPr>
            <p:cNvSpPr/>
            <p:nvPr/>
          </p:nvSpPr>
          <p:spPr bwMode="auto">
            <a:xfrm>
              <a:off x="8486210" y="5105304"/>
              <a:ext cx="2504653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Stage 3 5GA St + 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Norm</a:t>
              </a:r>
              <a:endPara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endParaRPr>
            </a:p>
          </p:txBody>
        </p: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053D5DD6-7195-414C-3E08-BD2CCCC6E955}"/>
                </a:ext>
              </a:extLst>
            </p:cNvPr>
            <p:cNvGrpSpPr/>
            <p:nvPr/>
          </p:nvGrpSpPr>
          <p:grpSpPr>
            <a:xfrm>
              <a:off x="9133209" y="1591526"/>
              <a:ext cx="533686" cy="425105"/>
              <a:chOff x="7356544" y="745293"/>
              <a:chExt cx="400264" cy="318829"/>
            </a:xfrm>
          </p:grpSpPr>
          <p:sp>
            <p:nvSpPr>
              <p:cNvPr id="64" name="TextBox 86">
                <a:extLst>
                  <a:ext uri="{FF2B5EF4-FFF2-40B4-BE49-F238E27FC236}">
                    <a16:creationId xmlns:a16="http://schemas.microsoft.com/office/drawing/2014/main" id="{B6EF09B9-437D-AC85-A023-5A102149A78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356544" y="745293"/>
                <a:ext cx="367540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#113</a:t>
                </a:r>
                <a:endParaRPr kumimoji="0" lang="en-GB" altLang="en-US" sz="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65" name="TextBox 66">
                <a:extLst>
                  <a:ext uri="{FF2B5EF4-FFF2-40B4-BE49-F238E27FC236}">
                    <a16:creationId xmlns:a16="http://schemas.microsoft.com/office/drawing/2014/main" id="{9286C83A-2583-CEF1-04DD-210CDB692A9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375213" y="899281"/>
                <a:ext cx="38159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Sep.</a:t>
                </a:r>
              </a:p>
            </p:txBody>
          </p:sp>
        </p:grp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9B4E0410-87D2-4FE1-C971-FA9712ABA717}"/>
                </a:ext>
              </a:extLst>
            </p:cNvPr>
            <p:cNvGrpSpPr/>
            <p:nvPr/>
          </p:nvGrpSpPr>
          <p:grpSpPr>
            <a:xfrm>
              <a:off x="9928540" y="1591526"/>
              <a:ext cx="521329" cy="425105"/>
              <a:chOff x="8014189" y="745293"/>
              <a:chExt cx="390997" cy="318829"/>
            </a:xfrm>
          </p:grpSpPr>
          <p:sp>
            <p:nvSpPr>
              <p:cNvPr id="67" name="TextBox 86">
                <a:extLst>
                  <a:ext uri="{FF2B5EF4-FFF2-40B4-BE49-F238E27FC236}">
                    <a16:creationId xmlns:a16="http://schemas.microsoft.com/office/drawing/2014/main" id="{9860FF2C-6995-D9F2-2D4F-88D5F2AEE0F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014189" y="745293"/>
                <a:ext cx="37632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#114</a:t>
                </a:r>
                <a:endParaRPr kumimoji="0" lang="en-GB" altLang="en-US" sz="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68" name="TextBox 71">
                <a:extLst>
                  <a:ext uri="{FF2B5EF4-FFF2-40B4-BE49-F238E27FC236}">
                    <a16:creationId xmlns:a16="http://schemas.microsoft.com/office/drawing/2014/main" id="{0869207F-8AE6-0CC7-8A26-E6B01E4B08D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016563" y="899281"/>
                <a:ext cx="388623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Dec.</a:t>
                </a:r>
              </a:p>
            </p:txBody>
          </p:sp>
        </p:grpSp>
        <p:sp>
          <p:nvSpPr>
            <p:cNvPr id="69" name="TextBox 86">
              <a:extLst>
                <a:ext uri="{FF2B5EF4-FFF2-40B4-BE49-F238E27FC236}">
                  <a16:creationId xmlns:a16="http://schemas.microsoft.com/office/drawing/2014/main" id="{D3559373-D933-955A-61F4-F405DB5D73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714731" y="1609589"/>
              <a:ext cx="490054" cy="219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#115</a:t>
              </a:r>
              <a:endParaRPr kumimoji="0" lang="en-GB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70" name="TextBox 60">
              <a:extLst>
                <a:ext uri="{FF2B5EF4-FFF2-40B4-BE49-F238E27FC236}">
                  <a16:creationId xmlns:a16="http://schemas.microsoft.com/office/drawing/2014/main" id="{E0283474-DFF1-8591-E10A-E9BDB543A9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765027" y="1814907"/>
              <a:ext cx="511138" cy="219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Mar.</a:t>
              </a:r>
            </a:p>
          </p:txBody>
        </p:sp>
        <p:sp>
          <p:nvSpPr>
            <p:cNvPr id="71" name="TextBox 60">
              <a:extLst>
                <a:ext uri="{FF2B5EF4-FFF2-40B4-BE49-F238E27FC236}">
                  <a16:creationId xmlns:a16="http://schemas.microsoft.com/office/drawing/2014/main" id="{47F6CE37-2305-CC7F-8319-08DDB2EA01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551907" y="1792328"/>
              <a:ext cx="475998" cy="219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Jun</a:t>
              </a:r>
            </a:p>
          </p:txBody>
        </p:sp>
        <p:sp>
          <p:nvSpPr>
            <p:cNvPr id="72" name="Chevron 60">
              <a:extLst>
                <a:ext uri="{FF2B5EF4-FFF2-40B4-BE49-F238E27FC236}">
                  <a16:creationId xmlns:a16="http://schemas.microsoft.com/office/drawing/2014/main" id="{ACA9140C-8995-2267-98B9-0299BB37A3A3}"/>
                </a:ext>
              </a:extLst>
            </p:cNvPr>
            <p:cNvSpPr/>
            <p:nvPr/>
          </p:nvSpPr>
          <p:spPr bwMode="auto">
            <a:xfrm>
              <a:off x="5401056" y="3997443"/>
              <a:ext cx="4749912" cy="292732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RAN1</a:t>
              </a:r>
            </a:p>
          </p:txBody>
        </p:sp>
        <p:sp>
          <p:nvSpPr>
            <p:cNvPr id="73" name="Chevron 60">
              <a:extLst>
                <a:ext uri="{FF2B5EF4-FFF2-40B4-BE49-F238E27FC236}">
                  <a16:creationId xmlns:a16="http://schemas.microsoft.com/office/drawing/2014/main" id="{9AE2E421-F16E-048D-C4C5-AF8A1361B510}"/>
                </a:ext>
              </a:extLst>
            </p:cNvPr>
            <p:cNvSpPr/>
            <p:nvPr/>
          </p:nvSpPr>
          <p:spPr bwMode="auto">
            <a:xfrm>
              <a:off x="6144769" y="4489758"/>
              <a:ext cx="4846095" cy="279967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 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Completion</a:t>
              </a: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(RAN2/3/4core)</a:t>
              </a:r>
            </a:p>
          </p:txBody>
        </p:sp>
        <p:sp>
          <p:nvSpPr>
            <p:cNvPr id="74" name="TextBox 86">
              <a:extLst>
                <a:ext uri="{FF2B5EF4-FFF2-40B4-BE49-F238E27FC236}">
                  <a16:creationId xmlns:a16="http://schemas.microsoft.com/office/drawing/2014/main" id="{F8A1D1D4-F956-09A1-373C-D24FDBBF47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484548" y="1605073"/>
              <a:ext cx="494739" cy="219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#116</a:t>
              </a:r>
              <a:endParaRPr kumimoji="0" lang="en-GB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cxnSp>
          <p:nvCxnSpPr>
            <p:cNvPr id="75" name="Straight Connector 114">
              <a:extLst>
                <a:ext uri="{FF2B5EF4-FFF2-40B4-BE49-F238E27FC236}">
                  <a16:creationId xmlns:a16="http://schemas.microsoft.com/office/drawing/2014/main" id="{58274585-A29F-B8B5-1B8C-4296DCF4E76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2905205" y="2097115"/>
              <a:ext cx="9620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76" name="Straight Connector 114">
              <a:extLst>
                <a:ext uri="{FF2B5EF4-FFF2-40B4-BE49-F238E27FC236}">
                  <a16:creationId xmlns:a16="http://schemas.microsoft.com/office/drawing/2014/main" id="{26003C13-3D21-AE6D-B488-7B58B5D0EFC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528785" y="2097115"/>
              <a:ext cx="22896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77" name="Straight Connector 114">
              <a:extLst>
                <a:ext uri="{FF2B5EF4-FFF2-40B4-BE49-F238E27FC236}">
                  <a16:creationId xmlns:a16="http://schemas.microsoft.com/office/drawing/2014/main" id="{A8429F12-A37F-D13A-93A9-CDFEF113795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335765" y="2097115"/>
              <a:ext cx="0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78" name="Straight Connector 114">
              <a:extLst>
                <a:ext uri="{FF2B5EF4-FFF2-40B4-BE49-F238E27FC236}">
                  <a16:creationId xmlns:a16="http://schemas.microsoft.com/office/drawing/2014/main" id="{D1BDCD1B-FC94-41DA-BD69-EF91C3BC1F4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10959760" y="2097115"/>
              <a:ext cx="24865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79" name="Straight Connector 114">
              <a:extLst>
                <a:ext uri="{FF2B5EF4-FFF2-40B4-BE49-F238E27FC236}">
                  <a16:creationId xmlns:a16="http://schemas.microsoft.com/office/drawing/2014/main" id="{07E02B74-FA26-4D83-A0F4-65AC9EFCE87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1791612" y="2097115"/>
              <a:ext cx="13095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sp>
          <p:nvSpPr>
            <p:cNvPr id="80" name="Chevron 60">
              <a:extLst>
                <a:ext uri="{FF2B5EF4-FFF2-40B4-BE49-F238E27FC236}">
                  <a16:creationId xmlns:a16="http://schemas.microsoft.com/office/drawing/2014/main" id="{BDE174DF-0CC2-966A-7059-A3F865D17C0A}"/>
                </a:ext>
              </a:extLst>
            </p:cNvPr>
            <p:cNvSpPr/>
            <p:nvPr/>
          </p:nvSpPr>
          <p:spPr bwMode="auto">
            <a:xfrm>
              <a:off x="6809465" y="3474165"/>
              <a:ext cx="1002447" cy="295545"/>
            </a:xfrm>
            <a:custGeom>
              <a:avLst/>
              <a:gdLst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111125 w 1578187"/>
                <a:gd name="connsiteY5" fmla="*/ 111125 h 222250"/>
                <a:gd name="connsiteX6" fmla="*/ 0 w 1578187"/>
                <a:gd name="connsiteY6" fmla="*/ 0 h 222250"/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26818 w 1578187"/>
                <a:gd name="connsiteY5" fmla="*/ 98155 h 222250"/>
                <a:gd name="connsiteX6" fmla="*/ 0 w 1578187"/>
                <a:gd name="connsiteY6" fmla="*/ 0 h 222250"/>
                <a:gd name="connsiteX0" fmla="*/ 0 w 1506850"/>
                <a:gd name="connsiteY0" fmla="*/ 0 h 222250"/>
                <a:gd name="connsiteX1" fmla="*/ 1467062 w 1506850"/>
                <a:gd name="connsiteY1" fmla="*/ 0 h 222250"/>
                <a:gd name="connsiteX2" fmla="*/ 1506850 w 1506850"/>
                <a:gd name="connsiteY2" fmla="*/ 111125 h 222250"/>
                <a:gd name="connsiteX3" fmla="*/ 1467062 w 1506850"/>
                <a:gd name="connsiteY3" fmla="*/ 222250 h 222250"/>
                <a:gd name="connsiteX4" fmla="*/ 0 w 1506850"/>
                <a:gd name="connsiteY4" fmla="*/ 222250 h 222250"/>
                <a:gd name="connsiteX5" fmla="*/ 26818 w 1506850"/>
                <a:gd name="connsiteY5" fmla="*/ 98155 h 222250"/>
                <a:gd name="connsiteX6" fmla="*/ 0 w 1506850"/>
                <a:gd name="connsiteY6" fmla="*/ 0 h 222250"/>
                <a:gd name="connsiteX0" fmla="*/ 0 w 1689500"/>
                <a:gd name="connsiteY0" fmla="*/ 0 h 222250"/>
                <a:gd name="connsiteX1" fmla="*/ 1467062 w 1689500"/>
                <a:gd name="connsiteY1" fmla="*/ 0 h 222250"/>
                <a:gd name="connsiteX2" fmla="*/ 1689500 w 1689500"/>
                <a:gd name="connsiteY2" fmla="*/ 111126 h 222250"/>
                <a:gd name="connsiteX3" fmla="*/ 1467062 w 1689500"/>
                <a:gd name="connsiteY3" fmla="*/ 222250 h 222250"/>
                <a:gd name="connsiteX4" fmla="*/ 0 w 1689500"/>
                <a:gd name="connsiteY4" fmla="*/ 222250 h 222250"/>
                <a:gd name="connsiteX5" fmla="*/ 26818 w 1689500"/>
                <a:gd name="connsiteY5" fmla="*/ 98155 h 222250"/>
                <a:gd name="connsiteX6" fmla="*/ 0 w 1689500"/>
                <a:gd name="connsiteY6" fmla="*/ 0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9500" h="222250">
                  <a:moveTo>
                    <a:pt x="0" y="0"/>
                  </a:moveTo>
                  <a:lnTo>
                    <a:pt x="1467062" y="0"/>
                  </a:lnTo>
                  <a:lnTo>
                    <a:pt x="1689500" y="111126"/>
                  </a:lnTo>
                  <a:lnTo>
                    <a:pt x="1467062" y="222250"/>
                  </a:lnTo>
                  <a:lnTo>
                    <a:pt x="0" y="222250"/>
                  </a:lnTo>
                  <a:lnTo>
                    <a:pt x="26818" y="98155"/>
                  </a:lnTo>
                  <a:lnTo>
                    <a:pt x="0" y="0"/>
                  </a:lnTo>
                  <a:close/>
                </a:path>
              </a:pathLst>
            </a:custGeom>
            <a:ln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  RAN4 C.def.</a:t>
              </a:r>
            </a:p>
          </p:txBody>
        </p:sp>
        <p:sp>
          <p:nvSpPr>
            <p:cNvPr id="81" name="Chevron 60">
              <a:extLst>
                <a:ext uri="{FF2B5EF4-FFF2-40B4-BE49-F238E27FC236}">
                  <a16:creationId xmlns:a16="http://schemas.microsoft.com/office/drawing/2014/main" id="{43EE23B0-8C2C-1F37-F8EB-4F5716EBA6CD}"/>
                </a:ext>
              </a:extLst>
            </p:cNvPr>
            <p:cNvSpPr/>
            <p:nvPr/>
          </p:nvSpPr>
          <p:spPr bwMode="auto">
            <a:xfrm>
              <a:off x="10873458" y="4527238"/>
              <a:ext cx="945161" cy="279960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RAN4 Perf</a:t>
              </a:r>
            </a:p>
          </p:txBody>
        </p:sp>
        <p:sp>
          <p:nvSpPr>
            <p:cNvPr id="82" name="Chevron 60">
              <a:extLst>
                <a:ext uri="{FF2B5EF4-FFF2-40B4-BE49-F238E27FC236}">
                  <a16:creationId xmlns:a16="http://schemas.microsoft.com/office/drawing/2014/main" id="{99F46FB6-0C9E-A884-498E-CD1F457AF37A}"/>
                </a:ext>
              </a:extLst>
            </p:cNvPr>
            <p:cNvSpPr/>
            <p:nvPr/>
          </p:nvSpPr>
          <p:spPr bwMode="auto">
            <a:xfrm>
              <a:off x="5359971" y="3474004"/>
              <a:ext cx="1612047" cy="295545"/>
            </a:xfrm>
            <a:custGeom>
              <a:avLst/>
              <a:gdLst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111125 w 1578187"/>
                <a:gd name="connsiteY5" fmla="*/ 111125 h 222250"/>
                <a:gd name="connsiteX6" fmla="*/ 0 w 1578187"/>
                <a:gd name="connsiteY6" fmla="*/ 0 h 222250"/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26818 w 1578187"/>
                <a:gd name="connsiteY5" fmla="*/ 98155 h 222250"/>
                <a:gd name="connsiteX6" fmla="*/ 0 w 1578187"/>
                <a:gd name="connsiteY6" fmla="*/ 0 h 222250"/>
                <a:gd name="connsiteX0" fmla="*/ 0 w 1506850"/>
                <a:gd name="connsiteY0" fmla="*/ 0 h 222250"/>
                <a:gd name="connsiteX1" fmla="*/ 1467062 w 1506850"/>
                <a:gd name="connsiteY1" fmla="*/ 0 h 222250"/>
                <a:gd name="connsiteX2" fmla="*/ 1506850 w 1506850"/>
                <a:gd name="connsiteY2" fmla="*/ 111125 h 222250"/>
                <a:gd name="connsiteX3" fmla="*/ 1467062 w 1506850"/>
                <a:gd name="connsiteY3" fmla="*/ 222250 h 222250"/>
                <a:gd name="connsiteX4" fmla="*/ 0 w 1506850"/>
                <a:gd name="connsiteY4" fmla="*/ 222250 h 222250"/>
                <a:gd name="connsiteX5" fmla="*/ 26818 w 1506850"/>
                <a:gd name="connsiteY5" fmla="*/ 98155 h 222250"/>
                <a:gd name="connsiteX6" fmla="*/ 0 w 1506850"/>
                <a:gd name="connsiteY6" fmla="*/ 0 h 222250"/>
                <a:gd name="connsiteX0" fmla="*/ 0 w 1601837"/>
                <a:gd name="connsiteY0" fmla="*/ 0 h 222250"/>
                <a:gd name="connsiteX1" fmla="*/ 1467062 w 1601837"/>
                <a:gd name="connsiteY1" fmla="*/ 0 h 222250"/>
                <a:gd name="connsiteX2" fmla="*/ 1601837 w 1601837"/>
                <a:gd name="connsiteY2" fmla="*/ 111126 h 222250"/>
                <a:gd name="connsiteX3" fmla="*/ 1467062 w 1601837"/>
                <a:gd name="connsiteY3" fmla="*/ 222250 h 222250"/>
                <a:gd name="connsiteX4" fmla="*/ 0 w 1601837"/>
                <a:gd name="connsiteY4" fmla="*/ 222250 h 222250"/>
                <a:gd name="connsiteX5" fmla="*/ 26818 w 1601837"/>
                <a:gd name="connsiteY5" fmla="*/ 98155 h 222250"/>
                <a:gd name="connsiteX6" fmla="*/ 0 w 1601837"/>
                <a:gd name="connsiteY6" fmla="*/ 0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1837" h="222250">
                  <a:moveTo>
                    <a:pt x="0" y="0"/>
                  </a:moveTo>
                  <a:lnTo>
                    <a:pt x="1467062" y="0"/>
                  </a:lnTo>
                  <a:lnTo>
                    <a:pt x="1601837" y="111126"/>
                  </a:lnTo>
                  <a:lnTo>
                    <a:pt x="1467062" y="222250"/>
                  </a:lnTo>
                  <a:lnTo>
                    <a:pt x="0" y="222250"/>
                  </a:lnTo>
                  <a:lnTo>
                    <a:pt x="26818" y="98155"/>
                  </a:lnTo>
                  <a:lnTo>
                    <a:pt x="0" y="0"/>
                  </a:lnTo>
                  <a:close/>
                </a:path>
              </a:pathLst>
            </a:custGeom>
            <a:ln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RP Content </a:t>
              </a:r>
              <a:r>
                <a:rPr kumimoji="0" lang="fr-FR" sz="7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def</a:t>
              </a: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.</a:t>
              </a:r>
            </a:p>
          </p:txBody>
        </p:sp>
        <p:sp>
          <p:nvSpPr>
            <p:cNvPr id="83" name="Title 1">
              <a:extLst>
                <a:ext uri="{FF2B5EF4-FFF2-40B4-BE49-F238E27FC236}">
                  <a16:creationId xmlns:a16="http://schemas.microsoft.com/office/drawing/2014/main" id="{FBF8255F-E0EA-C810-C3E9-ACB3CB4EF82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24421" y="5070238"/>
              <a:ext cx="3037645" cy="51824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21907" tIns="60953" rIns="121907" bIns="60953" anchor="ctr"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0"/>
                  <a:cs typeface="ＭＳ Ｐゴシック" charset="0"/>
                </a:rPr>
                <a:t>Rel-20 - 5GA part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0"/>
                <a:cs typeface="ＭＳ Ｐゴシック" charset="0"/>
              </a:endParaRPr>
            </a:p>
          </p:txBody>
        </p: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4A0EAE64-28DB-2C20-E18A-815E767D929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737611" y="1409777"/>
              <a:ext cx="3112477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F67033FE-B113-6E24-EF02-3F53A2F6D637}"/>
                </a:ext>
              </a:extLst>
            </p:cNvPr>
            <p:cNvSpPr txBox="1"/>
            <p:nvPr/>
          </p:nvSpPr>
          <p:spPr>
            <a:xfrm>
              <a:off x="4934374" y="1246796"/>
              <a:ext cx="757101" cy="31136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2025</a:t>
              </a:r>
            </a:p>
          </p:txBody>
        </p: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8659B74E-7CBB-104E-9D5A-D6EEEAF8650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939135" y="1414300"/>
              <a:ext cx="3112477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69451530-730E-33A4-4FEB-402D63A8DB88}"/>
                </a:ext>
              </a:extLst>
            </p:cNvPr>
            <p:cNvSpPr txBox="1"/>
            <p:nvPr/>
          </p:nvSpPr>
          <p:spPr>
            <a:xfrm>
              <a:off x="8135897" y="1251318"/>
              <a:ext cx="766471" cy="31136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2026</a:t>
              </a:r>
            </a:p>
          </p:txBody>
        </p: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B335F4A6-626B-BAA3-6968-A923E0C6FF1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131627" y="1400759"/>
              <a:ext cx="1988124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1B2FB6D1-C606-3B7E-B500-7AAC805F1D22}"/>
                </a:ext>
              </a:extLst>
            </p:cNvPr>
            <p:cNvSpPr txBox="1"/>
            <p:nvPr/>
          </p:nvSpPr>
          <p:spPr>
            <a:xfrm>
              <a:off x="10885865" y="1255840"/>
              <a:ext cx="761786" cy="31136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2027</a:t>
              </a:r>
            </a:p>
          </p:txBody>
        </p:sp>
        <p:sp>
          <p:nvSpPr>
            <p:cNvPr id="90" name="Chevron 58">
              <a:extLst>
                <a:ext uri="{FF2B5EF4-FFF2-40B4-BE49-F238E27FC236}">
                  <a16:creationId xmlns:a16="http://schemas.microsoft.com/office/drawing/2014/main" id="{93073914-FD48-19C4-35C1-38476EF7E196}"/>
                </a:ext>
              </a:extLst>
            </p:cNvPr>
            <p:cNvSpPr/>
            <p:nvPr/>
          </p:nvSpPr>
          <p:spPr bwMode="auto">
            <a:xfrm>
              <a:off x="10701868" y="5087995"/>
              <a:ext cx="1137920" cy="325121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5GA ASN.1 &amp; Open APIs </a:t>
              </a:r>
            </a:p>
          </p:txBody>
        </p:sp>
        <p:sp>
          <p:nvSpPr>
            <p:cNvPr id="91" name="Thought Bubble: Cloud 90">
              <a:extLst>
                <a:ext uri="{FF2B5EF4-FFF2-40B4-BE49-F238E27FC236}">
                  <a16:creationId xmlns:a16="http://schemas.microsoft.com/office/drawing/2014/main" id="{1456E982-0168-4FD9-AB36-D1ABB82A5599}"/>
                </a:ext>
              </a:extLst>
            </p:cNvPr>
            <p:cNvSpPr/>
            <p:nvPr/>
          </p:nvSpPr>
          <p:spPr bwMode="auto">
            <a:xfrm>
              <a:off x="4021639" y="2770897"/>
              <a:ext cx="1355066" cy="477201"/>
            </a:xfrm>
            <a:prstGeom prst="cloudCallout">
              <a:avLst>
                <a:gd name="adj1" fmla="val -1577"/>
                <a:gd name="adj2" fmla="val 30526"/>
              </a:avLst>
            </a:prstGeom>
            <a:solidFill>
              <a:srgbClr val="C9C9C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8B379C79-EDBD-AB6C-9B2A-61C4B6901748}"/>
                </a:ext>
              </a:extLst>
            </p:cNvPr>
            <p:cNvSpPr txBox="1"/>
            <p:nvPr/>
          </p:nvSpPr>
          <p:spPr>
            <a:xfrm>
              <a:off x="4027877" y="2903329"/>
              <a:ext cx="1413367" cy="2381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St.2 SID </a:t>
              </a:r>
              <a:r>
                <a:rPr kumimoji="0" lang="fr-FR" sz="7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def</a:t>
              </a: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. TBD</a:t>
              </a:r>
            </a:p>
          </p:txBody>
        </p:sp>
        <p:sp>
          <p:nvSpPr>
            <p:cNvPr id="93" name="Thought Bubble: Cloud 92">
              <a:extLst>
                <a:ext uri="{FF2B5EF4-FFF2-40B4-BE49-F238E27FC236}">
                  <a16:creationId xmlns:a16="http://schemas.microsoft.com/office/drawing/2014/main" id="{67DA38F2-75E6-5AC4-735A-247478A70818}"/>
                </a:ext>
              </a:extLst>
            </p:cNvPr>
            <p:cNvSpPr/>
            <p:nvPr/>
          </p:nvSpPr>
          <p:spPr bwMode="auto">
            <a:xfrm>
              <a:off x="6983164" y="5043246"/>
              <a:ext cx="1307905" cy="488894"/>
            </a:xfrm>
            <a:prstGeom prst="cloudCallout">
              <a:avLst>
                <a:gd name="adj1" fmla="val -1577"/>
                <a:gd name="adj2" fmla="val 30526"/>
              </a:avLst>
            </a:prstGeom>
            <a:solidFill>
              <a:srgbClr val="C9C9C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FE325BAF-941E-0ABA-10DE-4F274419C881}"/>
                </a:ext>
              </a:extLst>
            </p:cNvPr>
            <p:cNvSpPr txBox="1"/>
            <p:nvPr/>
          </p:nvSpPr>
          <p:spPr>
            <a:xfrm>
              <a:off x="6960871" y="5122282"/>
              <a:ext cx="1413367" cy="2381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St.3 SID </a:t>
              </a:r>
              <a:r>
                <a:rPr kumimoji="0" lang="fr-FR" sz="7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def</a:t>
              </a: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. TBD</a:t>
              </a:r>
            </a:p>
          </p:txBody>
        </p:sp>
      </p:grpSp>
      <p:sp>
        <p:nvSpPr>
          <p:cNvPr id="2" name="Star: 5 Points 1">
            <a:extLst>
              <a:ext uri="{FF2B5EF4-FFF2-40B4-BE49-F238E27FC236}">
                <a16:creationId xmlns:a16="http://schemas.microsoft.com/office/drawing/2014/main" id="{72DD7790-93E6-D15C-894C-59B43D11EF3D}"/>
              </a:ext>
            </a:extLst>
          </p:cNvPr>
          <p:cNvSpPr/>
          <p:nvPr/>
        </p:nvSpPr>
        <p:spPr bwMode="auto">
          <a:xfrm>
            <a:off x="6185666" y="2896974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722D4ED5-C782-4873-556B-83BDC5B017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2527" y="3303175"/>
            <a:ext cx="1281178" cy="230832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altLang="en-US" sz="900" b="1" dirty="0">
                <a:solidFill>
                  <a:srgbClr val="FF0000"/>
                </a:solidFill>
                <a:latin typeface="Montserrat" panose="00000500000000000000" pitchFamily="50" charset="0"/>
              </a:rPr>
              <a:t>Workshop 5GA SA</a:t>
            </a:r>
            <a:endParaRPr lang="en-GB" altLang="en-US" sz="900" dirty="0">
              <a:solidFill>
                <a:srgbClr val="FF0000"/>
              </a:solidFill>
              <a:latin typeface="Montserrat" panose="00000500000000000000" pitchFamily="50" charset="0"/>
            </a:endParaRPr>
          </a:p>
        </p:txBody>
      </p:sp>
      <p:pic>
        <p:nvPicPr>
          <p:cNvPr id="7" name="Picture 6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786F77FA-BF56-8C49-0D14-2B4DD0BB8F7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438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87DFE602-F191-397C-16E4-A6D835120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8855" y="203154"/>
            <a:ext cx="8263966" cy="818147"/>
          </a:xfrm>
        </p:spPr>
        <p:txBody>
          <a:bodyPr/>
          <a:lstStyle/>
          <a:p>
            <a:pPr eaLnBrk="1" hangingPunct="1"/>
            <a:r>
              <a:rPr lang="de-DE" altLang="de-DE" b="1" dirty="0"/>
              <a:t>Rel-20 5G-Advaced Content Definition Process</a:t>
            </a:r>
            <a:br>
              <a:rPr lang="de-DE" altLang="de-DE" b="1" dirty="0"/>
            </a:br>
            <a:r>
              <a:rPr lang="en-GB" altLang="en-US" dirty="0">
                <a:solidFill>
                  <a:schemeClr val="tx1"/>
                </a:solidFill>
              </a:rPr>
              <a:t>(Endorsed in SP-241738)</a:t>
            </a:r>
            <a:endParaRPr lang="de-DE" altLang="de-DE" b="1" dirty="0"/>
          </a:p>
        </p:txBody>
      </p: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A54E6831-227B-6506-FFB2-53B7D714B02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241185" y="1901396"/>
            <a:ext cx="3376" cy="4092366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B465211A-1029-3984-862A-00D5ADB1F04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15598" y="1917161"/>
            <a:ext cx="0" cy="3940419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cxnSp>
        <p:nvCxnSpPr>
          <p:cNvPr id="36" name="Straight Connector 114">
            <a:extLst>
              <a:ext uri="{FF2B5EF4-FFF2-40B4-BE49-F238E27FC236}">
                <a16:creationId xmlns:a16="http://schemas.microsoft.com/office/drawing/2014/main" id="{AC1F0D52-4759-92A0-4725-ECBBC745A4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002321" y="1942619"/>
            <a:ext cx="0" cy="3940419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7E5484FC-2B93-6979-E32C-534E44D9CBD7}"/>
              </a:ext>
            </a:extLst>
          </p:cNvPr>
          <p:cNvCxnSpPr>
            <a:cxnSpLocks/>
          </p:cNvCxnSpPr>
          <p:nvPr/>
        </p:nvCxnSpPr>
        <p:spPr bwMode="auto">
          <a:xfrm>
            <a:off x="7839415" y="1440400"/>
            <a:ext cx="261824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D09DAD2-7A6D-8F04-DD2D-7656B0835144}"/>
              </a:ext>
            </a:extLst>
          </p:cNvPr>
          <p:cNvCxnSpPr>
            <a:cxnSpLocks/>
          </p:cNvCxnSpPr>
          <p:nvPr/>
        </p:nvCxnSpPr>
        <p:spPr bwMode="auto">
          <a:xfrm>
            <a:off x="1309819" y="1440400"/>
            <a:ext cx="870561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E12D0FA-593A-F1E5-78DC-2E0DB1EAD3AF}"/>
              </a:ext>
            </a:extLst>
          </p:cNvPr>
          <p:cNvCxnSpPr>
            <a:cxnSpLocks/>
          </p:cNvCxnSpPr>
          <p:nvPr/>
        </p:nvCxnSpPr>
        <p:spPr bwMode="auto">
          <a:xfrm>
            <a:off x="2261274" y="1440400"/>
            <a:ext cx="2676283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74C2676-DA51-DC94-534B-584D909AC9A8}"/>
              </a:ext>
            </a:extLst>
          </p:cNvPr>
          <p:cNvCxnSpPr>
            <a:cxnSpLocks/>
          </p:cNvCxnSpPr>
          <p:nvPr/>
        </p:nvCxnSpPr>
        <p:spPr bwMode="auto">
          <a:xfrm>
            <a:off x="5063641" y="1442243"/>
            <a:ext cx="2676283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DC6D4FDE-7441-3EF9-51E3-EAACD8A8146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502369" y="1934880"/>
            <a:ext cx="0" cy="3897737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4062F56C-96A3-7534-48AF-DB2D47D808F3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467215" y="1886002"/>
            <a:ext cx="15193" cy="3938711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6151" name="TextBox 86">
            <a:extLst>
              <a:ext uri="{FF2B5EF4-FFF2-40B4-BE49-F238E27FC236}">
                <a16:creationId xmlns:a16="http://schemas.microsoft.com/office/drawing/2014/main" id="{82FB2F4D-0A09-F1BE-B97B-9A5C94D7EC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7630" y="1563329"/>
            <a:ext cx="590225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#107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3A42794B-75B3-2C5E-9FCD-23026C33200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98165" y="1926981"/>
            <a:ext cx="0" cy="400529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0F81156B-4D80-3E24-A219-1CA031C2CF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622115" y="1952586"/>
            <a:ext cx="0" cy="409066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BC02EECF-289D-3E59-9EC9-B0DFB537B25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43803" y="1952589"/>
            <a:ext cx="0" cy="400529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FED55689-65EB-FCB9-93ED-98FA11DBE02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90461" y="1926981"/>
            <a:ext cx="0" cy="4094074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465DC557-3B6C-367B-98F8-DE8B7C5D8C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568674" y="1926977"/>
            <a:ext cx="0" cy="4036027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B42BE5BF-D5A6-56B6-B49A-488EB7E71BC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88204" y="1926981"/>
            <a:ext cx="0" cy="400529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E7E6284B-BC93-786F-9F05-BBAAA43C480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01418" y="1926767"/>
            <a:ext cx="0" cy="400529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F33FB2DC-F98D-58D2-2F4E-E16AB1FA7D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51223" y="1926981"/>
            <a:ext cx="0" cy="400529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0A853769-83C5-89E1-FD24-789CA49F31F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270199" y="1903419"/>
            <a:ext cx="0" cy="409066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sp>
        <p:nvSpPr>
          <p:cNvPr id="6163" name="TextBox 86">
            <a:extLst>
              <a:ext uri="{FF2B5EF4-FFF2-40B4-BE49-F238E27FC236}">
                <a16:creationId xmlns:a16="http://schemas.microsoft.com/office/drawing/2014/main" id="{88410D57-A65E-F6DD-6F0E-7ACBB88F37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6908" y="1563329"/>
            <a:ext cx="595035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#108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164" name="TextBox 86">
            <a:extLst>
              <a:ext uri="{FF2B5EF4-FFF2-40B4-BE49-F238E27FC236}">
                <a16:creationId xmlns:a16="http://schemas.microsoft.com/office/drawing/2014/main" id="{9EEB49AA-8E75-9372-DEAB-03FEB3CF37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5113" y="1563329"/>
            <a:ext cx="591829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#109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165" name="TextBox 86">
            <a:extLst>
              <a:ext uri="{FF2B5EF4-FFF2-40B4-BE49-F238E27FC236}">
                <a16:creationId xmlns:a16="http://schemas.microsoft.com/office/drawing/2014/main" id="{2636F013-D29F-027D-69FC-9AF0BAB4B4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1048" y="1563329"/>
            <a:ext cx="569387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#110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166" name="TextBox 86">
            <a:extLst>
              <a:ext uri="{FF2B5EF4-FFF2-40B4-BE49-F238E27FC236}">
                <a16:creationId xmlns:a16="http://schemas.microsoft.com/office/drawing/2014/main" id="{8ACC3ED8-54C1-48D5-2CD0-1F4673530C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0158" y="1563329"/>
            <a:ext cx="54213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#111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167" name="TextBox 86">
            <a:extLst>
              <a:ext uri="{FF2B5EF4-FFF2-40B4-BE49-F238E27FC236}">
                <a16:creationId xmlns:a16="http://schemas.microsoft.com/office/drawing/2014/main" id="{A0615FAB-AD27-FE5A-2143-CF9FC78C65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79947" y="1563329"/>
            <a:ext cx="561372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#112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168" name="TextBox 86">
            <a:extLst>
              <a:ext uri="{FF2B5EF4-FFF2-40B4-BE49-F238E27FC236}">
                <a16:creationId xmlns:a16="http://schemas.microsoft.com/office/drawing/2014/main" id="{85B8E3DC-AE46-5084-5E32-0EE0F5973A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96547" y="1563329"/>
            <a:ext cx="561372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#113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169" name="TextBox 86">
            <a:extLst>
              <a:ext uri="{FF2B5EF4-FFF2-40B4-BE49-F238E27FC236}">
                <a16:creationId xmlns:a16="http://schemas.microsoft.com/office/drawing/2014/main" id="{C451C90A-6EBB-F9E0-8B85-D8E0F35610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93947" y="1563329"/>
            <a:ext cx="569387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#114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170" name="TextBox 86">
            <a:extLst>
              <a:ext uri="{FF2B5EF4-FFF2-40B4-BE49-F238E27FC236}">
                <a16:creationId xmlns:a16="http://schemas.microsoft.com/office/drawing/2014/main" id="{D7872B10-FFB5-C9EC-AFA6-5A717C2996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2798" y="1563329"/>
            <a:ext cx="561372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171" name="TextBox 86">
            <a:extLst>
              <a:ext uri="{FF2B5EF4-FFF2-40B4-BE49-F238E27FC236}">
                <a16:creationId xmlns:a16="http://schemas.microsoft.com/office/drawing/2014/main" id="{42F17ECC-D5EF-4397-82D8-48B1957BCA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39682" y="1563329"/>
            <a:ext cx="5645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172" name="TextBox 86">
            <a:extLst>
              <a:ext uri="{FF2B5EF4-FFF2-40B4-BE49-F238E27FC236}">
                <a16:creationId xmlns:a16="http://schemas.microsoft.com/office/drawing/2014/main" id="{419DEB82-DC4D-0958-3892-E0E2EE4A5D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4570" y="1563329"/>
            <a:ext cx="562975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#117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173" name="TextBox 86">
            <a:extLst>
              <a:ext uri="{FF2B5EF4-FFF2-40B4-BE49-F238E27FC236}">
                <a16:creationId xmlns:a16="http://schemas.microsoft.com/office/drawing/2014/main" id="{2FD0923A-A8B3-230D-3A5B-B9376E7B0C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52674" y="1563329"/>
            <a:ext cx="567783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#118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174" name="TextBox 86">
            <a:extLst>
              <a:ext uri="{FF2B5EF4-FFF2-40B4-BE49-F238E27FC236}">
                <a16:creationId xmlns:a16="http://schemas.microsoft.com/office/drawing/2014/main" id="{3B82D8EB-2BB0-623C-D14D-BFB6B1F67D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5991" y="1578695"/>
            <a:ext cx="588623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#105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965F224-433B-B44B-BE7F-71106B3BCDAC}"/>
              </a:ext>
            </a:extLst>
          </p:cNvPr>
          <p:cNvSpPr txBox="1"/>
          <p:nvPr/>
        </p:nvSpPr>
        <p:spPr>
          <a:xfrm>
            <a:off x="6065358" y="1308941"/>
            <a:ext cx="501492" cy="24825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900" b="1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5E14FDD-0DA9-AEB2-7351-B2CBCFCB98FD}"/>
              </a:ext>
            </a:extLst>
          </p:cNvPr>
          <p:cNvSpPr txBox="1"/>
          <p:nvPr/>
        </p:nvSpPr>
        <p:spPr>
          <a:xfrm>
            <a:off x="9019045" y="1308941"/>
            <a:ext cx="499786" cy="24825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900" b="1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6179" name="TextBox 2">
            <a:extLst>
              <a:ext uri="{FF2B5EF4-FFF2-40B4-BE49-F238E27FC236}">
                <a16:creationId xmlns:a16="http://schemas.microsoft.com/office/drawing/2014/main" id="{B9151B65-610C-70C7-06DF-80F1D55ACA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6795" y="1674303"/>
            <a:ext cx="342964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180" name="TextBox 59">
            <a:extLst>
              <a:ext uri="{FF2B5EF4-FFF2-40B4-BE49-F238E27FC236}">
                <a16:creationId xmlns:a16="http://schemas.microsoft.com/office/drawing/2014/main" id="{14150F4D-880C-1728-B15F-70EAEEE0A1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22602" y="1678362"/>
            <a:ext cx="339555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1" name="TextBox 60">
            <a:extLst>
              <a:ext uri="{FF2B5EF4-FFF2-40B4-BE49-F238E27FC236}">
                <a16:creationId xmlns:a16="http://schemas.microsoft.com/office/drawing/2014/main" id="{53DB262D-12F3-A94D-AEFD-F88331F7E3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7888" y="1674301"/>
            <a:ext cx="339555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2" name="TextBox 61">
            <a:extLst>
              <a:ext uri="{FF2B5EF4-FFF2-40B4-BE49-F238E27FC236}">
                <a16:creationId xmlns:a16="http://schemas.microsoft.com/office/drawing/2014/main" id="{7C5669FE-496D-8741-CD5A-95E30D5F0E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6935" y="1674301"/>
            <a:ext cx="339555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3" name="TextBox 62">
            <a:extLst>
              <a:ext uri="{FF2B5EF4-FFF2-40B4-BE49-F238E27FC236}">
                <a16:creationId xmlns:a16="http://schemas.microsoft.com/office/drawing/2014/main" id="{A8D6DC85-DCE5-7CAC-488B-9A8B4D21C7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53553" y="1674303"/>
            <a:ext cx="346373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6184" name="TextBox 63">
            <a:extLst>
              <a:ext uri="{FF2B5EF4-FFF2-40B4-BE49-F238E27FC236}">
                <a16:creationId xmlns:a16="http://schemas.microsoft.com/office/drawing/2014/main" id="{3777CE6C-E825-0748-251A-D3F871C3D0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38525" y="1674301"/>
            <a:ext cx="346373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6185" name="TextBox 64">
            <a:extLst>
              <a:ext uri="{FF2B5EF4-FFF2-40B4-BE49-F238E27FC236}">
                <a16:creationId xmlns:a16="http://schemas.microsoft.com/office/drawing/2014/main" id="{22C68ED0-7D77-8199-FC82-1979B78149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98981" y="1674301"/>
            <a:ext cx="346373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6186" name="TextBox 65">
            <a:extLst>
              <a:ext uri="{FF2B5EF4-FFF2-40B4-BE49-F238E27FC236}">
                <a16:creationId xmlns:a16="http://schemas.microsoft.com/office/drawing/2014/main" id="{8A37F3C3-F03C-1309-9B9B-4C703248A5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77348" y="1674301"/>
            <a:ext cx="342964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187" name="TextBox 66">
            <a:extLst>
              <a:ext uri="{FF2B5EF4-FFF2-40B4-BE49-F238E27FC236}">
                <a16:creationId xmlns:a16="http://schemas.microsoft.com/office/drawing/2014/main" id="{F658DA5B-7C0F-807D-8E36-A1F872528F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94800" y="1674301"/>
            <a:ext cx="342964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188" name="TextBox 67">
            <a:extLst>
              <a:ext uri="{FF2B5EF4-FFF2-40B4-BE49-F238E27FC236}">
                <a16:creationId xmlns:a16="http://schemas.microsoft.com/office/drawing/2014/main" id="{381D0B12-7755-877F-A0B0-61816C15E2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6296" y="1696498"/>
            <a:ext cx="336145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189" name="TextBox 69">
            <a:extLst>
              <a:ext uri="{FF2B5EF4-FFF2-40B4-BE49-F238E27FC236}">
                <a16:creationId xmlns:a16="http://schemas.microsoft.com/office/drawing/2014/main" id="{D18BCBA2-1F13-397F-9693-706C812D85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1523" y="1674303"/>
            <a:ext cx="336145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190" name="TextBox 70">
            <a:extLst>
              <a:ext uri="{FF2B5EF4-FFF2-40B4-BE49-F238E27FC236}">
                <a16:creationId xmlns:a16="http://schemas.microsoft.com/office/drawing/2014/main" id="{296DB56F-D44C-4793-712F-0AC0F20ECE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7014" y="1674301"/>
            <a:ext cx="336145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191" name="TextBox 71">
            <a:extLst>
              <a:ext uri="{FF2B5EF4-FFF2-40B4-BE49-F238E27FC236}">
                <a16:creationId xmlns:a16="http://schemas.microsoft.com/office/drawing/2014/main" id="{319A649F-DBD5-8ABF-CF24-4811F9A67F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76796" y="1674301"/>
            <a:ext cx="336145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196" name="Diamond 16">
            <a:extLst>
              <a:ext uri="{FF2B5EF4-FFF2-40B4-BE49-F238E27FC236}">
                <a16:creationId xmlns:a16="http://schemas.microsoft.com/office/drawing/2014/main" id="{D159AFE1-BF82-497A-4E5D-E6BE09FCF6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7168" y="2597648"/>
            <a:ext cx="921706" cy="479786"/>
          </a:xfrm>
          <a:prstGeom prst="diamond">
            <a:avLst/>
          </a:prstGeom>
          <a:solidFill>
            <a:srgbClr val="31859C">
              <a:alpha val="50195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altLang="en-US" sz="751" dirty="0"/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5C3C310-6B65-1BF9-3A9B-6F269AC80136}"/>
              </a:ext>
            </a:extLst>
          </p:cNvPr>
          <p:cNvSpPr/>
          <p:nvPr/>
        </p:nvSpPr>
        <p:spPr bwMode="auto">
          <a:xfrm>
            <a:off x="4513844" y="5078362"/>
            <a:ext cx="4127418" cy="24243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latin typeface="Montserrat" panose="00000500000000000000" pitchFamily="50" charset="0"/>
                <a:ea typeface="ＭＳ Ｐゴシック" charset="-128"/>
              </a:rPr>
              <a:t>Stage-3 (CT &amp; SA) 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435381A1-9482-7EEA-3B97-321C5D709D43}"/>
              </a:ext>
            </a:extLst>
          </p:cNvPr>
          <p:cNvSpPr/>
          <p:nvPr/>
        </p:nvSpPr>
        <p:spPr bwMode="auto">
          <a:xfrm>
            <a:off x="2820642" y="4475734"/>
            <a:ext cx="3635238" cy="23902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latin typeface="Montserrat" panose="00000500000000000000" pitchFamily="50" charset="0"/>
                <a:ea typeface="ＭＳ Ｐゴシック" charset="-128"/>
              </a:rPr>
              <a:t>Stage-2 </a:t>
            </a:r>
            <a:r>
              <a:rPr lang="fr-FR" sz="800" b="1" dirty="0" err="1">
                <a:latin typeface="Montserrat" panose="00000500000000000000" pitchFamily="50" charset="0"/>
                <a:ea typeface="ＭＳ Ｐゴシック" charset="-128"/>
              </a:rPr>
              <a:t>Study</a:t>
            </a:r>
            <a:r>
              <a:rPr lang="fr-FR" sz="800" b="1" dirty="0">
                <a:latin typeface="Montserrat" panose="00000500000000000000" pitchFamily="50" charset="0"/>
                <a:ea typeface="ＭＳ Ｐゴシック" charset="-128"/>
              </a:rPr>
              <a:t>/Work Phase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EB9DB462-C1DC-12C6-9F08-8C252CBB2D19}"/>
              </a:ext>
            </a:extLst>
          </p:cNvPr>
          <p:cNvSpPr/>
          <p:nvPr/>
        </p:nvSpPr>
        <p:spPr bwMode="auto">
          <a:xfrm>
            <a:off x="8496087" y="5070678"/>
            <a:ext cx="790035" cy="25780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800" b="1" dirty="0">
              <a:latin typeface="Montserrat" panose="00000500000000000000" pitchFamily="50" charset="0"/>
              <a:ea typeface="ＭＳ Ｐゴシック" charset="-128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5FF73C6F-B5FD-E239-A6B8-FF2F11D6CB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7530" y="2637373"/>
            <a:ext cx="1062320" cy="409334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</a:rPr>
              <a:t>Rel-20 5GA Content </a:t>
            </a:r>
            <a:r>
              <a:rPr lang="fr-FR" altLang="en-US" sz="700" b="1" dirty="0" err="1">
                <a:latin typeface="Montserrat" panose="00000500000000000000" pitchFamily="50" charset="0"/>
              </a:rPr>
              <a:t>Approval</a:t>
            </a:r>
            <a:endParaRPr lang="fr-FR" altLang="en-US" sz="700" b="1" dirty="0">
              <a:latin typeface="Montserrat" panose="00000500000000000000" pitchFamily="50" charset="0"/>
            </a:endParaRPr>
          </a:p>
        </p:txBody>
      </p:sp>
      <p:sp>
        <p:nvSpPr>
          <p:cNvPr id="6204" name="TextBox 7">
            <a:extLst>
              <a:ext uri="{FF2B5EF4-FFF2-40B4-BE49-F238E27FC236}">
                <a16:creationId xmlns:a16="http://schemas.microsoft.com/office/drawing/2014/main" id="{314947EC-9D17-2005-9D06-4881E3037E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9801" y="2696101"/>
            <a:ext cx="72487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700" b="1" dirty="0">
                <a:latin typeface="Montserrat" panose="00000500000000000000" pitchFamily="2" charset="0"/>
              </a:rPr>
              <a:t>Rel-20 5GA </a:t>
            </a:r>
          </a:p>
          <a:p>
            <a:pPr algn="ctr"/>
            <a:r>
              <a:rPr lang="fr-FR" altLang="en-US" sz="700" b="1" dirty="0">
                <a:latin typeface="Montserrat" panose="00000500000000000000" pitchFamily="2" charset="0"/>
              </a:rPr>
              <a:t>Workshop</a:t>
            </a:r>
          </a:p>
        </p:txBody>
      </p:sp>
      <p:sp>
        <p:nvSpPr>
          <p:cNvPr id="6205" name="TextBox 86">
            <a:extLst>
              <a:ext uri="{FF2B5EF4-FFF2-40B4-BE49-F238E27FC236}">
                <a16:creationId xmlns:a16="http://schemas.microsoft.com/office/drawing/2014/main" id="{994C961A-1AA8-E5D3-DDF8-ACD14588CD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8855" y="1582109"/>
            <a:ext cx="591829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#106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206" name="TextBox 60">
            <a:extLst>
              <a:ext uri="{FF2B5EF4-FFF2-40B4-BE49-F238E27FC236}">
                <a16:creationId xmlns:a16="http://schemas.microsoft.com/office/drawing/2014/main" id="{A91F0116-218D-F6E1-00ED-F499429063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06601" y="1693082"/>
            <a:ext cx="346373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5EAFEEE-E00B-DDFF-CA20-6488D191A00E}"/>
              </a:ext>
            </a:extLst>
          </p:cNvPr>
          <p:cNvSpPr txBox="1"/>
          <p:nvPr/>
        </p:nvSpPr>
        <p:spPr>
          <a:xfrm>
            <a:off x="3400385" y="1312357"/>
            <a:ext cx="496377" cy="24825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900" b="1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6209" name="Rectangle 12">
            <a:extLst>
              <a:ext uri="{FF2B5EF4-FFF2-40B4-BE49-F238E27FC236}">
                <a16:creationId xmlns:a16="http://schemas.microsoft.com/office/drawing/2014/main" id="{917CA1D6-9337-CEDF-F4F4-00ADD75AA1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47982" y="5945935"/>
            <a:ext cx="925083" cy="39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rgbClr val="000000"/>
                </a:solidFill>
                <a:latin typeface="Arial" panose="020B0604020202020204" pitchFamily="34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56EBA401-3067-1D96-F24A-7AECEF7FEDF5}"/>
              </a:ext>
            </a:extLst>
          </p:cNvPr>
          <p:cNvSpPr/>
          <p:nvPr/>
        </p:nvSpPr>
        <p:spPr bwMode="auto">
          <a:xfrm>
            <a:off x="2714321" y="2122000"/>
            <a:ext cx="778219" cy="23902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latin typeface="Montserrat" panose="00000500000000000000" pitchFamily="50" charset="0"/>
                <a:ea typeface="ＭＳ Ｐゴシック" charset="-128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233509FF-A14F-D021-183D-4E7011F5019B}"/>
              </a:ext>
            </a:extLst>
          </p:cNvPr>
          <p:cNvSpPr/>
          <p:nvPr/>
        </p:nvSpPr>
        <p:spPr bwMode="auto">
          <a:xfrm>
            <a:off x="1367215" y="2118587"/>
            <a:ext cx="1483846" cy="23902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latin typeface="Montserrat" panose="00000500000000000000" pitchFamily="50" charset="0"/>
                <a:ea typeface="ＭＳ Ｐゴシック" charset="-128"/>
              </a:rPr>
              <a:t>SA1 Stage-1        80%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DC2172CA-2BF5-9DE6-9DB9-7D67129AA3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70363" y="5050626"/>
            <a:ext cx="673555" cy="29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fr-FR" altLang="en-US" sz="600" b="1" dirty="0">
                <a:latin typeface="Montserrat" panose="00000500000000000000" pitchFamily="2" charset="0"/>
              </a:rPr>
              <a:t>ASN.1 / Open API</a:t>
            </a: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9560AE3C-7637-82E6-3FE4-969D2B665A9A}"/>
              </a:ext>
            </a:extLst>
          </p:cNvPr>
          <p:cNvSpPr/>
          <p:nvPr/>
        </p:nvSpPr>
        <p:spPr bwMode="auto">
          <a:xfrm>
            <a:off x="3627588" y="2271457"/>
            <a:ext cx="661739" cy="379297"/>
          </a:xfrm>
          <a:prstGeom prst="wedgeRoundRectCallout">
            <a:avLst>
              <a:gd name="adj1" fmla="val -67449"/>
              <a:gd name="adj2" fmla="val -54946"/>
              <a:gd name="adj3" fmla="val 16667"/>
            </a:avLst>
          </a:prstGeom>
          <a:solidFill>
            <a:srgbClr val="B1D254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Stage-1 Freeze</a:t>
            </a:r>
          </a:p>
        </p:txBody>
      </p:sp>
      <p:sp>
        <p:nvSpPr>
          <p:cNvPr id="9" name="Speech Bubble: Rectangle with Corners Rounded 8">
            <a:extLst>
              <a:ext uri="{FF2B5EF4-FFF2-40B4-BE49-F238E27FC236}">
                <a16:creationId xmlns:a16="http://schemas.microsoft.com/office/drawing/2014/main" id="{5D873314-DF5D-D8B3-570E-09DC0CBEDB74}"/>
              </a:ext>
            </a:extLst>
          </p:cNvPr>
          <p:cNvSpPr/>
          <p:nvPr/>
        </p:nvSpPr>
        <p:spPr bwMode="auto">
          <a:xfrm>
            <a:off x="1367215" y="3375449"/>
            <a:ext cx="813165" cy="642737"/>
          </a:xfrm>
          <a:prstGeom prst="wedgeRoundRectCallout">
            <a:avLst>
              <a:gd name="adj1" fmla="val 59395"/>
              <a:gd name="adj2" fmla="val -100595"/>
              <a:gd name="adj3" fmla="val 16667"/>
            </a:avLst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800" b="1" dirty="0">
              <a:solidFill>
                <a:srgbClr val="FF0000"/>
              </a:solidFill>
              <a:latin typeface="Montserrat" panose="00000500000000000000" pitchFamily="2" charset="0"/>
            </a:endParaRP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69F1A7DF-1A7A-26DC-01C0-EDB50E672FB9}"/>
              </a:ext>
            </a:extLst>
          </p:cNvPr>
          <p:cNvSpPr/>
          <p:nvPr/>
        </p:nvSpPr>
        <p:spPr bwMode="auto">
          <a:xfrm>
            <a:off x="2332309" y="3375449"/>
            <a:ext cx="886738" cy="643401"/>
          </a:xfrm>
          <a:prstGeom prst="wedgeRoundRectCallout">
            <a:avLst>
              <a:gd name="adj1" fmla="val 7775"/>
              <a:gd name="adj2" fmla="val -103478"/>
              <a:gd name="adj3" fmla="val 16667"/>
            </a:avLst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Selected Rel-20 SID/WID Approval  </a:t>
            </a:r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E888E8FF-C006-92F9-2775-DB62F9223E8A}"/>
              </a:ext>
            </a:extLst>
          </p:cNvPr>
          <p:cNvSpPr/>
          <p:nvPr/>
        </p:nvSpPr>
        <p:spPr bwMode="auto">
          <a:xfrm>
            <a:off x="3275979" y="3375448"/>
            <a:ext cx="886738" cy="624621"/>
          </a:xfrm>
          <a:prstGeom prst="wedgeRoundRectCallout">
            <a:avLst>
              <a:gd name="adj1" fmla="val -26226"/>
              <a:gd name="adj2" fmla="val -105731"/>
              <a:gd name="adj3" fmla="val 16667"/>
            </a:avLst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Rel-20 Final Package Approval  </a:t>
            </a:r>
          </a:p>
        </p:txBody>
      </p:sp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362B5600-3BBE-0A29-57B3-C36E2C6CF155}"/>
              </a:ext>
            </a:extLst>
          </p:cNvPr>
          <p:cNvSpPr/>
          <p:nvPr/>
        </p:nvSpPr>
        <p:spPr bwMode="auto">
          <a:xfrm>
            <a:off x="7208954" y="4640179"/>
            <a:ext cx="678621" cy="379297"/>
          </a:xfrm>
          <a:prstGeom prst="wedgeRoundRectCallout">
            <a:avLst>
              <a:gd name="adj1" fmla="val -67449"/>
              <a:gd name="adj2" fmla="val -54946"/>
              <a:gd name="adj3" fmla="val 16667"/>
            </a:avLst>
          </a:prstGeom>
          <a:solidFill>
            <a:srgbClr val="B1D254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Stage-2 Freeze</a:t>
            </a:r>
          </a:p>
        </p:txBody>
      </p:sp>
      <p:sp>
        <p:nvSpPr>
          <p:cNvPr id="13" name="Speech Bubble: Rectangle with Corners Rounded 12">
            <a:extLst>
              <a:ext uri="{FF2B5EF4-FFF2-40B4-BE49-F238E27FC236}">
                <a16:creationId xmlns:a16="http://schemas.microsoft.com/office/drawing/2014/main" id="{D81B9598-5E1C-3CFF-49D6-57B82B897EC5}"/>
              </a:ext>
            </a:extLst>
          </p:cNvPr>
          <p:cNvSpPr/>
          <p:nvPr/>
        </p:nvSpPr>
        <p:spPr bwMode="auto">
          <a:xfrm>
            <a:off x="7839415" y="5454096"/>
            <a:ext cx="678621" cy="379297"/>
          </a:xfrm>
          <a:prstGeom prst="wedgeRoundRectCallout">
            <a:avLst>
              <a:gd name="adj1" fmla="val 57464"/>
              <a:gd name="adj2" fmla="val -83754"/>
              <a:gd name="adj3" fmla="val 16667"/>
            </a:avLst>
          </a:prstGeom>
          <a:solidFill>
            <a:srgbClr val="B1D254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Stage-3 Freeze</a:t>
            </a:r>
          </a:p>
        </p:txBody>
      </p:sp>
      <p:sp>
        <p:nvSpPr>
          <p:cNvPr id="15" name="Speech Bubble: Rectangle with Corners Rounded 14">
            <a:extLst>
              <a:ext uri="{FF2B5EF4-FFF2-40B4-BE49-F238E27FC236}">
                <a16:creationId xmlns:a16="http://schemas.microsoft.com/office/drawing/2014/main" id="{50D330D1-3616-3EEA-D6FE-9BF649CDB812}"/>
              </a:ext>
            </a:extLst>
          </p:cNvPr>
          <p:cNvSpPr/>
          <p:nvPr/>
        </p:nvSpPr>
        <p:spPr bwMode="auto">
          <a:xfrm>
            <a:off x="9319881" y="5453320"/>
            <a:ext cx="979100" cy="379297"/>
          </a:xfrm>
          <a:prstGeom prst="wedgeRoundRectCallout">
            <a:avLst>
              <a:gd name="adj1" fmla="val -54119"/>
              <a:gd name="adj2" fmla="val -123461"/>
              <a:gd name="adj3" fmla="val 16667"/>
            </a:avLst>
          </a:prstGeom>
          <a:solidFill>
            <a:srgbClr val="B1D254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Rel-20 5GA complete</a:t>
            </a:r>
          </a:p>
        </p:txBody>
      </p:sp>
      <p:sp>
        <p:nvSpPr>
          <p:cNvPr id="19" name="Arrow: Left-Right 18">
            <a:extLst>
              <a:ext uri="{FF2B5EF4-FFF2-40B4-BE49-F238E27FC236}">
                <a16:creationId xmlns:a16="http://schemas.microsoft.com/office/drawing/2014/main" id="{D00A5066-7C6B-4E37-3D69-B78CEF330DE7}"/>
              </a:ext>
            </a:extLst>
          </p:cNvPr>
          <p:cNvSpPr/>
          <p:nvPr/>
        </p:nvSpPr>
        <p:spPr bwMode="auto">
          <a:xfrm>
            <a:off x="2239462" y="4154200"/>
            <a:ext cx="604344" cy="258759"/>
          </a:xfrm>
          <a:prstGeom prst="leftRightArrow">
            <a:avLst>
              <a:gd name="adj1" fmla="val 69489"/>
              <a:gd name="adj2" fmla="val 50000"/>
            </a:avLst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700" b="1" dirty="0">
                <a:latin typeface="Arial" charset="0"/>
              </a:rPr>
              <a:t>MED</a:t>
            </a:r>
          </a:p>
        </p:txBody>
      </p:sp>
      <p:sp>
        <p:nvSpPr>
          <p:cNvPr id="27" name="Speech Bubble: Rectangle with Corners Rounded 26">
            <a:extLst>
              <a:ext uri="{FF2B5EF4-FFF2-40B4-BE49-F238E27FC236}">
                <a16:creationId xmlns:a16="http://schemas.microsoft.com/office/drawing/2014/main" id="{9721862B-0050-CB01-64F3-BCCCD3FFB69B}"/>
              </a:ext>
            </a:extLst>
          </p:cNvPr>
          <p:cNvSpPr/>
          <p:nvPr/>
        </p:nvSpPr>
        <p:spPr bwMode="auto">
          <a:xfrm>
            <a:off x="1680102" y="4859704"/>
            <a:ext cx="744350" cy="437621"/>
          </a:xfrm>
          <a:prstGeom prst="wedgeRoundRectCallout">
            <a:avLst>
              <a:gd name="adj1" fmla="val 116232"/>
              <a:gd name="adj2" fmla="val -157679"/>
              <a:gd name="adj3" fmla="val 16667"/>
            </a:avLst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800" b="1" dirty="0">
              <a:solidFill>
                <a:srgbClr val="FF0000"/>
              </a:solidFill>
              <a:latin typeface="Montserrat" panose="00000500000000000000" pitchFamily="2" charset="0"/>
            </a:endParaRPr>
          </a:p>
        </p:txBody>
      </p:sp>
      <p:sp>
        <p:nvSpPr>
          <p:cNvPr id="26" name="Speech Bubble: Rectangle with Corners Rounded 25">
            <a:extLst>
              <a:ext uri="{FF2B5EF4-FFF2-40B4-BE49-F238E27FC236}">
                <a16:creationId xmlns:a16="http://schemas.microsoft.com/office/drawing/2014/main" id="{6BC6B778-FD1B-083E-016D-49835EB16182}"/>
              </a:ext>
            </a:extLst>
          </p:cNvPr>
          <p:cNvSpPr/>
          <p:nvPr/>
        </p:nvSpPr>
        <p:spPr bwMode="auto">
          <a:xfrm>
            <a:off x="1392923" y="4703858"/>
            <a:ext cx="920112" cy="522251"/>
          </a:xfrm>
          <a:prstGeom prst="wedgeRoundRectCallout">
            <a:avLst>
              <a:gd name="adj1" fmla="val 79680"/>
              <a:gd name="adj2" fmla="val -112669"/>
              <a:gd name="adj3" fmla="val 16667"/>
            </a:avLst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Moderated Email Discussions </a:t>
            </a:r>
          </a:p>
        </p:txBody>
      </p:sp>
      <p:sp>
        <p:nvSpPr>
          <p:cNvPr id="30" name="Arrow: Left-Right 29">
            <a:extLst>
              <a:ext uri="{FF2B5EF4-FFF2-40B4-BE49-F238E27FC236}">
                <a16:creationId xmlns:a16="http://schemas.microsoft.com/office/drawing/2014/main" id="{1C524DAD-648E-A4A6-9BB1-11232EBF73B8}"/>
              </a:ext>
            </a:extLst>
          </p:cNvPr>
          <p:cNvSpPr/>
          <p:nvPr/>
        </p:nvSpPr>
        <p:spPr bwMode="auto">
          <a:xfrm>
            <a:off x="2850213" y="4148461"/>
            <a:ext cx="604344" cy="258759"/>
          </a:xfrm>
          <a:prstGeom prst="leftRightArrow">
            <a:avLst>
              <a:gd name="adj1" fmla="val 69489"/>
              <a:gd name="adj2" fmla="val 50000"/>
            </a:avLst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700" b="1" dirty="0">
                <a:latin typeface="Arial" charset="0"/>
              </a:rPr>
              <a:t>MED</a:t>
            </a:r>
          </a:p>
        </p:txBody>
      </p:sp>
      <p:sp>
        <p:nvSpPr>
          <p:cNvPr id="32" name="Speech Bubble: Rectangle with Corners Rounded 31">
            <a:extLst>
              <a:ext uri="{FF2B5EF4-FFF2-40B4-BE49-F238E27FC236}">
                <a16:creationId xmlns:a16="http://schemas.microsoft.com/office/drawing/2014/main" id="{69986FAA-E337-157A-AFAF-84E8BB75ECFD}"/>
              </a:ext>
            </a:extLst>
          </p:cNvPr>
          <p:cNvSpPr/>
          <p:nvPr/>
        </p:nvSpPr>
        <p:spPr bwMode="auto">
          <a:xfrm>
            <a:off x="2434581" y="5262869"/>
            <a:ext cx="1193007" cy="757789"/>
          </a:xfrm>
          <a:prstGeom prst="wedgeRoundRectCallout">
            <a:avLst>
              <a:gd name="adj1" fmla="val -2471"/>
              <a:gd name="adj2" fmla="val -119530"/>
              <a:gd name="adj3" fmla="val 16667"/>
            </a:avLst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WG starts working on Rel-20 SID/WID approved at SA#107</a:t>
            </a:r>
          </a:p>
        </p:txBody>
      </p:sp>
      <p:sp>
        <p:nvSpPr>
          <p:cNvPr id="33" name="TextBox 7">
            <a:extLst>
              <a:ext uri="{FF2B5EF4-FFF2-40B4-BE49-F238E27FC236}">
                <a16:creationId xmlns:a16="http://schemas.microsoft.com/office/drawing/2014/main" id="{5DC81E2D-5650-3405-9C8A-260B567643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7651" y="3389286"/>
            <a:ext cx="9048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Rel-20 Scope Discussion / Guidance to WG 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F223568-56D7-AF1D-5DE9-90FDF267419F}"/>
              </a:ext>
            </a:extLst>
          </p:cNvPr>
          <p:cNvSpPr txBox="1"/>
          <p:nvPr/>
        </p:nvSpPr>
        <p:spPr>
          <a:xfrm>
            <a:off x="1314247" y="1306102"/>
            <a:ext cx="508310" cy="24825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900" b="1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39" name="Chevron 58">
            <a:extLst>
              <a:ext uri="{FF2B5EF4-FFF2-40B4-BE49-F238E27FC236}">
                <a16:creationId xmlns:a16="http://schemas.microsoft.com/office/drawing/2014/main" id="{2C761329-1E92-BFEB-5A0C-3EA7AC43AC74}"/>
              </a:ext>
            </a:extLst>
          </p:cNvPr>
          <p:cNvSpPr/>
          <p:nvPr/>
        </p:nvSpPr>
        <p:spPr bwMode="auto">
          <a:xfrm>
            <a:off x="6309553" y="4461222"/>
            <a:ext cx="790035" cy="25780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800" b="1" dirty="0">
              <a:latin typeface="Montserrat" panose="00000500000000000000" pitchFamily="50" charset="0"/>
              <a:ea typeface="ＭＳ Ｐゴシック" charset="-128"/>
            </a:endParaRPr>
          </a:p>
        </p:txBody>
      </p:sp>
      <p:sp>
        <p:nvSpPr>
          <p:cNvPr id="40" name="TextBox 7">
            <a:extLst>
              <a:ext uri="{FF2B5EF4-FFF2-40B4-BE49-F238E27FC236}">
                <a16:creationId xmlns:a16="http://schemas.microsoft.com/office/drawing/2014/main" id="{51B1016F-F387-E9FB-E58C-DFE20D5D13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3830" y="4441170"/>
            <a:ext cx="673555" cy="29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fr-FR" altLang="en-US" sz="600" b="1" dirty="0">
                <a:latin typeface="Montserrat" panose="00000500000000000000" pitchFamily="2" charset="0"/>
              </a:rPr>
              <a:t>ASN.1 / Open API</a:t>
            </a:r>
          </a:p>
        </p:txBody>
      </p:sp>
      <p:sp>
        <p:nvSpPr>
          <p:cNvPr id="41" name="Speech Bubble: Rectangle with Corners Rounded 40">
            <a:extLst>
              <a:ext uri="{FF2B5EF4-FFF2-40B4-BE49-F238E27FC236}">
                <a16:creationId xmlns:a16="http://schemas.microsoft.com/office/drawing/2014/main" id="{FE3A1D27-C311-C237-5D84-51FEC9C98420}"/>
              </a:ext>
            </a:extLst>
          </p:cNvPr>
          <p:cNvSpPr/>
          <p:nvPr/>
        </p:nvSpPr>
        <p:spPr bwMode="auto">
          <a:xfrm>
            <a:off x="6286171" y="3873563"/>
            <a:ext cx="934751" cy="379297"/>
          </a:xfrm>
          <a:prstGeom prst="wedgeRoundRectCallout">
            <a:avLst>
              <a:gd name="adj1" fmla="val -36611"/>
              <a:gd name="adj2" fmla="val 143593"/>
              <a:gd name="adj3" fmla="val 16667"/>
            </a:avLst>
          </a:prstGeom>
          <a:solidFill>
            <a:srgbClr val="B1D254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Stage-2 80% Complete</a:t>
            </a:r>
          </a:p>
        </p:txBody>
      </p:sp>
      <p:pic>
        <p:nvPicPr>
          <p:cNvPr id="43" name="Picture 42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81E2D5FC-FC2F-C67D-4040-4279C800A3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B2DE3CC5-AB86-5FF1-22F0-FB095FD706DD}"/>
              </a:ext>
            </a:extLst>
          </p:cNvPr>
          <p:cNvSpPr txBox="1"/>
          <p:nvPr/>
        </p:nvSpPr>
        <p:spPr>
          <a:xfrm>
            <a:off x="3049030" y="3325126"/>
            <a:ext cx="6098058" cy="2077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altLang="en-US" dirty="0">
                <a:solidFill>
                  <a:schemeClr val="tx1"/>
                </a:solidFill>
              </a:rPr>
              <a:t>(Source SP-250xxx) </a:t>
            </a:r>
            <a:endParaRPr lang="en-US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018269" y="228600"/>
            <a:ext cx="7737447" cy="883508"/>
          </a:xfrm>
        </p:spPr>
        <p:txBody>
          <a:bodyPr/>
          <a:lstStyle/>
          <a:p>
            <a:pPr eaLnBrk="1" hangingPunct="1"/>
            <a:r>
              <a:rPr lang="de-DE" altLang="de-DE" b="1" dirty="0"/>
              <a:t>SA Rel-20 5GA Content Definition steps</a:t>
            </a:r>
            <a:br>
              <a:rPr lang="de-DE" altLang="de-DE" b="1" dirty="0"/>
            </a:br>
            <a:r>
              <a:rPr lang="en-GB" altLang="en-US" dirty="0">
                <a:solidFill>
                  <a:schemeClr val="tx1"/>
                </a:solidFill>
              </a:rPr>
              <a:t>(Endorsed in SP-241738)</a:t>
            </a:r>
            <a:endParaRPr lang="de-DE" altLang="de-DE" b="1" dirty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1037968" y="1443894"/>
            <a:ext cx="9539416" cy="4777155"/>
          </a:xfrm>
        </p:spPr>
        <p:txBody>
          <a:bodyPr/>
          <a:lstStyle/>
          <a:p>
            <a:pPr algn="l">
              <a:buFont typeface="+mj-lt"/>
              <a:buAutoNum type="arabicPeriod"/>
            </a:pPr>
            <a:r>
              <a:rPr lang="en-US" sz="1400" b="1" dirty="0">
                <a:solidFill>
                  <a:srgbClr val="374151"/>
                </a:solidFill>
                <a:latin typeface="Söhne"/>
              </a:rPr>
              <a:t>Discussion and Guidance for Rel-20 5GA Scope</a:t>
            </a:r>
            <a:r>
              <a:rPr lang="en-US" sz="1400" dirty="0">
                <a:solidFill>
                  <a:srgbClr val="374151"/>
                </a:solidFill>
                <a:latin typeface="Söhne"/>
              </a:rPr>
              <a:t>: The content proposals for Rel-20 5GA will be discussed during the SA Rel-20 5GA Workshop, and overall guidance will be provided to the SA WGs on Rel-20 5GA topics. </a:t>
            </a:r>
          </a:p>
          <a:p>
            <a:pPr lvl="1"/>
            <a:r>
              <a:rPr lang="en-US" sz="1100" dirty="0">
                <a:solidFill>
                  <a:srgbClr val="374151"/>
                </a:solidFill>
                <a:latin typeface="Söhne"/>
              </a:rPr>
              <a:t>This guidance will include a list of </a:t>
            </a:r>
            <a:r>
              <a:rPr lang="en-US" sz="1100" b="1" dirty="0">
                <a:solidFill>
                  <a:srgbClr val="374151"/>
                </a:solidFill>
                <a:latin typeface="Söhne"/>
              </a:rPr>
              <a:t>core</a:t>
            </a:r>
            <a:r>
              <a:rPr lang="en-US" sz="1100" dirty="0">
                <a:solidFill>
                  <a:srgbClr val="374151"/>
                </a:solidFill>
                <a:latin typeface="Söhne"/>
              </a:rPr>
              <a:t> and </a:t>
            </a:r>
            <a:r>
              <a:rPr lang="en-US" sz="1100" b="1" dirty="0">
                <a:solidFill>
                  <a:srgbClr val="374151"/>
                </a:solidFill>
                <a:latin typeface="Söhne"/>
              </a:rPr>
              <a:t>miscellaneous</a:t>
            </a:r>
            <a:r>
              <a:rPr lang="en-US" sz="1100" dirty="0">
                <a:solidFill>
                  <a:srgbClr val="374151"/>
                </a:solidFill>
                <a:latin typeface="Söhne"/>
              </a:rPr>
              <a:t> topics for Rel-20 5GA. The core topics have garnered significant interest based on numerous presentations, while the miscellaneous topics have been presented in a limited number of instances. The level of detail is yet to be determined. </a:t>
            </a:r>
          </a:p>
          <a:p>
            <a:pPr lvl="1"/>
            <a:r>
              <a:rPr lang="en-US" sz="1100" dirty="0">
                <a:solidFill>
                  <a:srgbClr val="374151"/>
                </a:solidFill>
                <a:latin typeface="Söhne"/>
              </a:rPr>
              <a:t>The WG's capacity including Max# of SID/WID and TU budget estimates will be taken into account.</a:t>
            </a:r>
          </a:p>
          <a:p>
            <a:pPr algn="l">
              <a:spcBef>
                <a:spcPts val="1200"/>
              </a:spcBef>
              <a:buFont typeface="+mj-lt"/>
              <a:buAutoNum type="arabicPeriod"/>
            </a:pPr>
            <a:r>
              <a:rPr lang="en-US" sz="1400" b="1" dirty="0">
                <a:solidFill>
                  <a:srgbClr val="374151"/>
                </a:solidFill>
                <a:latin typeface="Söhne"/>
              </a:rPr>
              <a:t>Moderated Email Discussions</a:t>
            </a:r>
            <a:r>
              <a:rPr lang="en-US" sz="1400" dirty="0">
                <a:solidFill>
                  <a:srgbClr val="374151"/>
                </a:solidFill>
                <a:latin typeface="Söhne"/>
              </a:rPr>
              <a:t>: The Working Group may organize Moderated Email Discussions to develop SID/WID details corresponding to the Rel-20 5GA topics identified in the Core/Miscellaneous list. The focus will be on defining technical objectives, work tasks, and estimated budgets for each task. These discussions can occur in either Q1 or Q2 or both.</a:t>
            </a:r>
          </a:p>
          <a:p>
            <a:pPr algn="l">
              <a:spcBef>
                <a:spcPts val="1200"/>
              </a:spcBef>
              <a:buFont typeface="+mj-lt"/>
              <a:buAutoNum type="arabicPeriod"/>
            </a:pPr>
            <a:r>
              <a:rPr lang="en-US" sz="1400" b="1" dirty="0">
                <a:solidFill>
                  <a:srgbClr val="374151"/>
                </a:solidFill>
                <a:latin typeface="Söhne"/>
              </a:rPr>
              <a:t>Approval of Selected Rel-20 5GA SID/WID</a:t>
            </a:r>
            <a:r>
              <a:rPr lang="en-US" sz="1400" dirty="0">
                <a:solidFill>
                  <a:srgbClr val="374151"/>
                </a:solidFill>
                <a:latin typeface="Söhne"/>
              </a:rPr>
              <a:t>: This marks the first step in the approval process for Rel-20 5GA content. The WG may submit the SID/WID to SA#107 for approval. Ideally, the Rel-20 5GA SID/WID for approval at this step should have no dependencies on RAN. SID/WID for approval should follow the guidance on Rapporteurship (see </a:t>
            </a:r>
            <a:r>
              <a:rPr lang="en-US" sz="1400" dirty="0">
                <a:solidFill>
                  <a:srgbClr val="374151"/>
                </a:solidFill>
                <a:latin typeface="Söhne"/>
                <a:hlinkClick r:id="rId2"/>
              </a:rPr>
              <a:t>SP-230746</a:t>
            </a:r>
            <a:r>
              <a:rPr lang="en-US" sz="1400" dirty="0">
                <a:solidFill>
                  <a:srgbClr val="374151"/>
                </a:solidFill>
                <a:latin typeface="Söhne"/>
              </a:rPr>
              <a:t>). Part of WG capacity will be assigned during the first step approval process.</a:t>
            </a:r>
          </a:p>
          <a:p>
            <a:pPr algn="l">
              <a:spcBef>
                <a:spcPts val="1200"/>
              </a:spcBef>
              <a:buFont typeface="+mj-lt"/>
              <a:buAutoNum type="arabicPeriod"/>
            </a:pPr>
            <a:r>
              <a:rPr lang="en-US" sz="1400" b="1" dirty="0">
                <a:solidFill>
                  <a:srgbClr val="374151"/>
                </a:solidFill>
                <a:latin typeface="Söhne"/>
              </a:rPr>
              <a:t>WG commences Rel-20 5GA SI/WI Work</a:t>
            </a:r>
            <a:r>
              <a:rPr lang="en-US" sz="1400" dirty="0">
                <a:solidFill>
                  <a:srgbClr val="374151"/>
                </a:solidFill>
                <a:latin typeface="Söhne"/>
              </a:rPr>
              <a:t>: After the approval of the SID/WID at SA#107, the Working Group can start working on the approved SID/WID during their Q2 meetings.</a:t>
            </a:r>
          </a:p>
          <a:p>
            <a:pPr algn="l">
              <a:spcBef>
                <a:spcPts val="1200"/>
              </a:spcBef>
              <a:buFont typeface="+mj-lt"/>
              <a:buAutoNum type="arabicPeriod"/>
            </a:pPr>
            <a:r>
              <a:rPr lang="en-US" sz="1400" b="1" dirty="0">
                <a:solidFill>
                  <a:srgbClr val="374151"/>
                </a:solidFill>
                <a:latin typeface="Söhne"/>
              </a:rPr>
              <a:t>Final Approval of Rel-20 5GA Package</a:t>
            </a:r>
            <a:r>
              <a:rPr lang="en-US" sz="1400" dirty="0">
                <a:solidFill>
                  <a:srgbClr val="374151"/>
                </a:solidFill>
                <a:latin typeface="Söhne"/>
              </a:rPr>
              <a:t>: This represents the second and final step in the approval process for the Rel-20 5GA content definition. The WG can submit the Rel-20 5GA SID/WID to SA#108 for approval. SID/WID for approval should follow the guidance on Rapporteurship (see </a:t>
            </a:r>
            <a:r>
              <a:rPr lang="en-US" sz="1400" dirty="0">
                <a:solidFill>
                  <a:srgbClr val="374151"/>
                </a:solidFill>
                <a:latin typeface="Söhne"/>
                <a:hlinkClick r:id="rId2"/>
              </a:rPr>
              <a:t>SP-230746</a:t>
            </a:r>
            <a:r>
              <a:rPr lang="en-US" sz="1400" dirty="0">
                <a:solidFill>
                  <a:srgbClr val="374151"/>
                </a:solidFill>
                <a:latin typeface="Söhne"/>
              </a:rPr>
              <a:t>). Further prioritization, if necessary, will be handled based on WG capacity. </a:t>
            </a:r>
          </a:p>
        </p:txBody>
      </p:sp>
      <p:pic>
        <p:nvPicPr>
          <p:cNvPr id="2" name="Picture 1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BDEA4634-CBFE-A9D3-E3C7-1346037050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619081B-C26D-4F78-58A3-6ED3A8710D0B}"/>
              </a:ext>
            </a:extLst>
          </p:cNvPr>
          <p:cNvSpPr/>
          <p:nvPr/>
        </p:nvSpPr>
        <p:spPr bwMode="auto">
          <a:xfrm>
            <a:off x="32952" y="1462665"/>
            <a:ext cx="1037968" cy="314325"/>
          </a:xfrm>
          <a:prstGeom prst="roundRect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Completed</a:t>
            </a:r>
            <a:r>
              <a:rPr kumimoji="0" 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6CBE5ED-1F84-5C95-5ED0-F4FC1DEE1D5A}"/>
              </a:ext>
            </a:extLst>
          </p:cNvPr>
          <p:cNvSpPr/>
          <p:nvPr/>
        </p:nvSpPr>
        <p:spPr bwMode="auto">
          <a:xfrm>
            <a:off x="186381" y="5266078"/>
            <a:ext cx="1157416" cy="486941"/>
          </a:xfrm>
          <a:prstGeom prst="round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>
                <a:latin typeface="Arial" charset="0"/>
              </a:rPr>
              <a:t>SA#108 focus</a:t>
            </a:r>
            <a:r>
              <a:rPr kumimoji="0" 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0609B20-AFF9-C100-BB89-46ADDF60127B}"/>
              </a:ext>
            </a:extLst>
          </p:cNvPr>
          <p:cNvSpPr/>
          <p:nvPr/>
        </p:nvSpPr>
        <p:spPr bwMode="auto">
          <a:xfrm>
            <a:off x="24714" y="2617696"/>
            <a:ext cx="1037968" cy="314325"/>
          </a:xfrm>
          <a:prstGeom prst="roundRect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Completed</a:t>
            </a:r>
            <a:r>
              <a:rPr kumimoji="0" 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92FB43A-779F-2631-35CD-1A0E093504CD}"/>
              </a:ext>
            </a:extLst>
          </p:cNvPr>
          <p:cNvSpPr/>
          <p:nvPr/>
        </p:nvSpPr>
        <p:spPr bwMode="auto">
          <a:xfrm>
            <a:off x="24714" y="3379697"/>
            <a:ext cx="1037968" cy="314325"/>
          </a:xfrm>
          <a:prstGeom prst="roundRect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Completed</a:t>
            </a:r>
            <a:r>
              <a:rPr kumimoji="0" 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77719114-20AF-D98F-F264-72843EECDB03}"/>
              </a:ext>
            </a:extLst>
          </p:cNvPr>
          <p:cNvSpPr/>
          <p:nvPr/>
        </p:nvSpPr>
        <p:spPr bwMode="auto">
          <a:xfrm>
            <a:off x="32952" y="4387470"/>
            <a:ext cx="1037968" cy="314325"/>
          </a:xfrm>
          <a:prstGeom prst="roundRect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Completed</a:t>
            </a:r>
            <a:r>
              <a:rPr kumimoji="0" 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863562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128257A-573F-9AD7-06A9-B9B98907F7DE}"/>
              </a:ext>
            </a:extLst>
          </p:cNvPr>
          <p:cNvSpPr txBox="1">
            <a:spLocks/>
          </p:cNvSpPr>
          <p:nvPr/>
        </p:nvSpPr>
        <p:spPr bwMode="auto">
          <a:xfrm>
            <a:off x="1865922" y="351446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3600" kern="0" dirty="0"/>
              <a:t>SA2 </a:t>
            </a:r>
            <a:r>
              <a:rPr lang="en-US" dirty="0"/>
              <a:t>Rel-20</a:t>
            </a:r>
            <a:r>
              <a:rPr lang="en-US" sz="3600" kern="0" dirty="0"/>
              <a:t> 5G-A candidate topics</a:t>
            </a:r>
          </a:p>
          <a:p>
            <a:r>
              <a:rPr lang="en-GB" altLang="en-US" sz="3600" dirty="0">
                <a:solidFill>
                  <a:schemeClr val="tx1"/>
                </a:solidFill>
              </a:rPr>
              <a:t>(Endorsed in SP-241738)</a:t>
            </a:r>
            <a:endParaRPr lang="en-US" sz="3600" kern="0" dirty="0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2045A185-54E2-45B9-9EB6-8CCE38155EBD}"/>
              </a:ext>
            </a:extLst>
          </p:cNvPr>
          <p:cNvSpPr txBox="1">
            <a:spLocks/>
          </p:cNvSpPr>
          <p:nvPr/>
        </p:nvSpPr>
        <p:spPr bwMode="auto">
          <a:xfrm>
            <a:off x="938955" y="5226815"/>
            <a:ext cx="8900370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Qualcomm Office Regular" pitchFamily="34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sz="1800" b="1" dirty="0">
                <a:solidFill>
                  <a:srgbClr val="0000FF"/>
                </a:solidFill>
              </a:rPr>
              <a:t>See SP-241972 for the consolidated list.</a:t>
            </a:r>
          </a:p>
          <a:p>
            <a:r>
              <a:rPr lang="en-US" sz="1800" b="1" dirty="0">
                <a:solidFill>
                  <a:srgbClr val="0000FF"/>
                </a:solidFill>
              </a:rPr>
              <a:t> </a:t>
            </a:r>
          </a:p>
          <a:p>
            <a:r>
              <a:rPr lang="en-US" sz="1800" b="1" dirty="0">
                <a:solidFill>
                  <a:srgbClr val="0000FF"/>
                </a:solidFill>
              </a:rPr>
              <a:t>NOTE: A Topic may result in one or more SIDs.</a:t>
            </a:r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6FD20C6E-857C-3E75-91E4-8564E6ACCAF1}"/>
              </a:ext>
            </a:extLst>
          </p:cNvPr>
          <p:cNvGraphicFramePr>
            <a:graphicFrameLocks/>
          </p:cNvGraphicFramePr>
          <p:nvPr/>
        </p:nvGraphicFramePr>
        <p:xfrm>
          <a:off x="1048731" y="1449792"/>
          <a:ext cx="9851156" cy="3325008"/>
        </p:xfrm>
        <a:graphic>
          <a:graphicData uri="http://schemas.openxmlformats.org/drawingml/2006/table">
            <a:tbl>
              <a:tblPr firstRow="1" firstCol="1" bandRow="1"/>
              <a:tblGrid>
                <a:gridCol w="689043">
                  <a:extLst>
                    <a:ext uri="{9D8B030D-6E8A-4147-A177-3AD203B41FA5}">
                      <a16:colId xmlns:a16="http://schemas.microsoft.com/office/drawing/2014/main" val="916565847"/>
                    </a:ext>
                  </a:extLst>
                </a:gridCol>
                <a:gridCol w="4663026">
                  <a:extLst>
                    <a:ext uri="{9D8B030D-6E8A-4147-A177-3AD203B41FA5}">
                      <a16:colId xmlns:a16="http://schemas.microsoft.com/office/drawing/2014/main" val="4024250307"/>
                    </a:ext>
                  </a:extLst>
                </a:gridCol>
                <a:gridCol w="4499087">
                  <a:extLst>
                    <a:ext uri="{9D8B030D-6E8A-4147-A177-3AD203B41FA5}">
                      <a16:colId xmlns:a16="http://schemas.microsoft.com/office/drawing/2014/main" val="2364213400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S.No.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Rel-20 Core Topics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Rel-20 Miscellaneous Topics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653369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Integration of satellite components in the 5G architecture Phase 4 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XR and Media Services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002571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AI/ML Enhancements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Indirect Network Sharing Phase 2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32102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3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Ambient IoT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User Identities and Authentication Architecture - Phase 2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951361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4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Integrated Sensing and Communication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Enhancements for ePDG based access to 5GC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361503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Energy Efficiency Enhancements 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Mission Critical Services, Multimedia Priority Services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448477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Industrial network enhancements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443692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7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SMS to emergency centre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607889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8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NG_RTC continuation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7229406"/>
                  </a:ext>
                </a:extLst>
              </a:tr>
            </a:tbl>
          </a:graphicData>
        </a:graphic>
      </p:graphicFrame>
      <p:pic>
        <p:nvPicPr>
          <p:cNvPr id="6" name="Picture 5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07242D34-2561-DD8B-B31E-1362616EB7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34051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128257A-573F-9AD7-06A9-B9B98907F7DE}"/>
              </a:ext>
            </a:extLst>
          </p:cNvPr>
          <p:cNvSpPr txBox="1">
            <a:spLocks/>
          </p:cNvSpPr>
          <p:nvPr/>
        </p:nvSpPr>
        <p:spPr bwMode="auto">
          <a:xfrm>
            <a:off x="1506683" y="134759"/>
            <a:ext cx="8832787" cy="884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3600" dirty="0"/>
              <a:t>Guidance to SA2 on Rel-20 5GA work planning</a:t>
            </a:r>
          </a:p>
          <a:p>
            <a:r>
              <a:rPr lang="en-GB" altLang="en-US" sz="3600" dirty="0">
                <a:solidFill>
                  <a:schemeClr val="tx1"/>
                </a:solidFill>
              </a:rPr>
              <a:t>(Endorsed in SP-241738)</a:t>
            </a:r>
            <a:endParaRPr lang="en-US" sz="3600" kern="0" dirty="0"/>
          </a:p>
        </p:txBody>
      </p:sp>
      <p:pic>
        <p:nvPicPr>
          <p:cNvPr id="6" name="Picture 5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07242D34-2561-DD8B-B31E-1362616EB7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BE718E9-EBA1-226B-EB07-83B26B796981}"/>
              </a:ext>
            </a:extLst>
          </p:cNvPr>
          <p:cNvSpPr txBox="1">
            <a:spLocks/>
          </p:cNvSpPr>
          <p:nvPr/>
        </p:nvSpPr>
        <p:spPr>
          <a:xfrm>
            <a:off x="789708" y="1327405"/>
            <a:ext cx="10629901" cy="4925117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457189" indent="-457189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32" indent="-285744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2971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160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349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537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726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914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103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buFont typeface="+mj-lt"/>
              <a:buAutoNum type="arabicPeriod"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SA2 should target a maximum number of </a:t>
            </a:r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 Rel-20 5GA SIDs</a:t>
            </a:r>
          </a:p>
          <a:p>
            <a:pPr marL="457188" lvl="1" indent="0">
              <a:spcBef>
                <a:spcPts val="0"/>
              </a:spcBef>
              <a:buNone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NOTE: This limit may be revisited at SA#107 after SA2 reaches an agreement on the 5GA and 6G TU split.</a:t>
            </a: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SA2 shall allocate the TU budget for TEI20 at a level no less than the TEI19 budget in Rel-19.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SA2 should prioritize following “core” topics for Q1 2025 and should aim to submit SIDs at SA#107 for approval (as per normal consensus). Remaining topics may also be discussed if time permits. If SA2 cannot come to an agreement on these items for SA#107 then they can come for approval at SA#108.</a:t>
            </a:r>
          </a:p>
          <a:p>
            <a:pPr marL="685788" lvl="2" indent="-228600" eaLnBrk="1" fontAlgn="ctr" hangingPunct="1"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en-US" sz="1200" dirty="0">
                <a:solidFill>
                  <a:srgbClr val="0000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Integration of satellite components in the 5G architecture Phase 4 </a:t>
            </a:r>
          </a:p>
          <a:p>
            <a:pPr marL="685788" lvl="2" indent="-228600" eaLnBrk="1" fontAlgn="ctr" hangingPunct="1"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en-US" sz="1200" dirty="0">
                <a:solidFill>
                  <a:srgbClr val="0000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AI/ML enhancements</a:t>
            </a:r>
          </a:p>
          <a:p>
            <a:pPr marL="685788" lvl="2" indent="-228600" eaLnBrk="1" fontAlgn="ctr" hangingPunct="1"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en-US" sz="1200" dirty="0">
                <a:solidFill>
                  <a:srgbClr val="0000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Integrated Sensing and Communication</a:t>
            </a:r>
          </a:p>
          <a:p>
            <a:pPr marL="685788" lvl="2" indent="-228600" eaLnBrk="1" fontAlgn="ctr" hangingPunct="1"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en-US" sz="1200" dirty="0">
                <a:solidFill>
                  <a:srgbClr val="0000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Energy Efficiency Enhancements </a:t>
            </a:r>
          </a:p>
          <a:p>
            <a:pPr marL="457188" lvl="2" indent="0" eaLnBrk="1" fontAlgn="ctr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NOTE: A topic may result in one or more SIDs. 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The “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Brief Description and Key Objectives” 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in SP-241972 should serve as a starting point for the moderated discussion on the candidate topics (as shown in slide#2) and objectives of the candidate topics can be updated during the process. 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Any miscellaneous topics that could not be handled in Q1 2025 will be a candidate for moderated discussion during Q2 2025.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Any new normative stage-1 requirements from SA1 approved by SA are not precluded from Rel-20 5GA scope. This needs to be discussed at TSG#107/TSG#108.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The final decision on the complete set of SIDs for Rel-20 5GA (and the work tasks and TU budget of each SID) will be taken in SA#108.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For topic SMS to emergency centre, no SA2 moderated discussion expected in Q1 2025.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For topic User Identities and Authentication, whether moderated discussion can take place in Q2 2025 will be determined in TSG#107.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Checkpoint in TSG#108 to check SA3 status on Rel-20 UIA and discussion on related SA2 aspects for Rel-20 UIA</a:t>
            </a:r>
          </a:p>
        </p:txBody>
      </p:sp>
    </p:spTree>
    <p:extLst>
      <p:ext uri="{BB962C8B-B14F-4D97-AF65-F5344CB8AC3E}">
        <p14:creationId xmlns:p14="http://schemas.microsoft.com/office/powerpoint/2010/main" val="2671365400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b="1" dirty="0"/>
              <a:t>SA2 Rel-20 capacity summary</a:t>
            </a:r>
            <a:br>
              <a:rPr lang="en-GB" altLang="en-US" dirty="0">
                <a:solidFill>
                  <a:schemeClr val="tx1"/>
                </a:solidFill>
              </a:rPr>
            </a:br>
            <a:r>
              <a:rPr lang="en-GB" altLang="en-US" dirty="0">
                <a:solidFill>
                  <a:schemeClr val="tx1"/>
                </a:solidFill>
              </a:rPr>
              <a:t>(Source SP-250341) 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SA2 capacity (March 2025 – September 2026) as per SP-250284:</a:t>
            </a:r>
          </a:p>
          <a:p>
            <a:pPr lvl="1"/>
            <a:r>
              <a:rPr lang="en-US" sz="1800" b="1" dirty="0"/>
              <a:t>Max TUs for release planning purposes: </a:t>
            </a:r>
            <a:r>
              <a:rPr lang="en-US" sz="1800" b="1" dirty="0">
                <a:solidFill>
                  <a:schemeClr val="accent1"/>
                </a:solidFill>
              </a:rPr>
              <a:t>157</a:t>
            </a:r>
          </a:p>
          <a:p>
            <a:pPr lvl="2"/>
            <a:r>
              <a:rPr lang="en-US" sz="1600" dirty="0"/>
              <a:t>For 5G Advanced SIDs and WIDs, and 6G SID</a:t>
            </a:r>
          </a:p>
          <a:p>
            <a:pPr lvl="1"/>
            <a:r>
              <a:rPr lang="en-US" sz="1800" dirty="0"/>
              <a:t>Max number of SIs/WIs: 7- 9 (5G Advanced) – Note: this doesn’t have consensus</a:t>
            </a:r>
          </a:p>
          <a:p>
            <a:pPr lvl="2"/>
            <a:r>
              <a:rPr lang="en-US" altLang="en-US" sz="1600" dirty="0"/>
              <a:t>Note: one feature made up of SI+WI is counted as one item</a:t>
            </a:r>
          </a:p>
          <a:p>
            <a:pPr lvl="1"/>
            <a:r>
              <a:rPr lang="en-US" sz="1800" dirty="0"/>
              <a:t>Max TUs per Feature: 2 TUs per meeting (excluding the 6G study)</a:t>
            </a:r>
          </a:p>
          <a:p>
            <a:pPr lvl="1"/>
            <a:r>
              <a:rPr lang="en-US" sz="1800" dirty="0"/>
              <a:t>Max TUs overall per feature: 14 TU (excluding the 6G study)</a:t>
            </a:r>
          </a:p>
          <a:p>
            <a:r>
              <a:rPr lang="en-US" altLang="en-US" sz="1800" dirty="0"/>
              <a:t>Additional TUs for 6G study after September 2026: 30 (if study is to complete by December 2026) </a:t>
            </a:r>
            <a:endParaRPr lang="en-US" altLang="en-US" sz="1600" dirty="0"/>
          </a:p>
          <a:p>
            <a:r>
              <a:rPr lang="en-US" altLang="en-US" sz="2000" dirty="0"/>
              <a:t>Assumptions</a:t>
            </a:r>
          </a:p>
          <a:p>
            <a:pPr lvl="1"/>
            <a:r>
              <a:rPr lang="en-US" altLang="en-US" sz="1800" dirty="0"/>
              <a:t>Number of meetings: 9</a:t>
            </a:r>
          </a:p>
          <a:p>
            <a:pPr lvl="1"/>
            <a:r>
              <a:rPr lang="en-US" altLang="en-US" sz="1800" dirty="0"/>
              <a:t>Expected total TUs per meeting (for all releases): 30</a:t>
            </a:r>
          </a:p>
          <a:p>
            <a:pPr lvl="1"/>
            <a:r>
              <a:rPr lang="en-US" altLang="en-US" sz="1800" dirty="0"/>
              <a:t>Total TUs (for all releases): 270</a:t>
            </a:r>
          </a:p>
          <a:p>
            <a:pPr lvl="1"/>
            <a:r>
              <a:rPr lang="en-US" altLang="en-US" sz="1800" dirty="0"/>
              <a:t>TUs for maintenance of past releases: 86</a:t>
            </a:r>
          </a:p>
          <a:p>
            <a:pPr lvl="1"/>
            <a:r>
              <a:rPr lang="en-US" altLang="en-US" sz="1800" dirty="0"/>
              <a:t>TUs for additional buffer: 27</a:t>
            </a:r>
          </a:p>
        </p:txBody>
      </p:sp>
      <p:pic>
        <p:nvPicPr>
          <p:cNvPr id="2" name="Picture 1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FE784841-9D2C-1F8B-2E4D-EF67856B6E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880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121769"/>
            <a:ext cx="6975177" cy="929308"/>
          </a:xfrm>
        </p:spPr>
        <p:txBody>
          <a:bodyPr wrap="square" anchor="ctr">
            <a:normAutofit fontScale="90000"/>
          </a:bodyPr>
          <a:lstStyle/>
          <a:p>
            <a:r>
              <a:rPr lang="en-US" sz="3600" b="1" dirty="0"/>
              <a:t>Rel-20 5GA and 6G TU budgets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GB" altLang="en-US" dirty="0">
                <a:solidFill>
                  <a:schemeClr val="tx1"/>
                </a:solidFill>
              </a:rPr>
              <a:t>(Source SP-250730)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172485"/>
            <a:ext cx="11289846" cy="5066390"/>
          </a:xfrm>
        </p:spPr>
        <p:txBody>
          <a:bodyPr/>
          <a:lstStyle/>
          <a:p>
            <a:r>
              <a:rPr lang="en-GB" sz="2000" dirty="0"/>
              <a:t>Assuming that typically 6 sessions per meeting are required for the 6G study, and the 6G study is scheduled in parallel with 5GA</a:t>
            </a:r>
          </a:p>
          <a:p>
            <a:r>
              <a:rPr lang="en-GB" sz="2000" dirty="0"/>
              <a:t>The per-meeting schedule and totals could look something like this</a:t>
            </a:r>
          </a:p>
          <a:p>
            <a:endParaRPr lang="en-GB" sz="2232" dirty="0"/>
          </a:p>
          <a:p>
            <a:endParaRPr lang="en-GB" sz="2232" dirty="0"/>
          </a:p>
          <a:p>
            <a:endParaRPr lang="en-GB" sz="2232" dirty="0"/>
          </a:p>
          <a:p>
            <a:endParaRPr lang="en-GB" sz="2232" dirty="0"/>
          </a:p>
          <a:p>
            <a:endParaRPr lang="en-GB" sz="2232" dirty="0"/>
          </a:p>
          <a:p>
            <a:pPr marL="285743" lvl="1" indent="0">
              <a:buNone/>
            </a:pPr>
            <a:r>
              <a:rPr lang="en-GB" sz="1200" dirty="0"/>
              <a:t>NOTE: This per-meeting schedule is for illustration purposes only and for determining the overall TU budget for release planning purposes. The per-meeting allocation may change over time</a:t>
            </a:r>
            <a:endParaRPr lang="en-GB" sz="1400" dirty="0"/>
          </a:p>
          <a:p>
            <a:endParaRPr lang="en-GB" sz="2232" dirty="0"/>
          </a:p>
          <a:p>
            <a:r>
              <a:rPr lang="en-GB" sz="2232" dirty="0">
                <a:highlight>
                  <a:srgbClr val="FFFF00"/>
                </a:highlight>
              </a:rPr>
              <a:t>Total TU Budget for Rel-20 5GA </a:t>
            </a:r>
          </a:p>
          <a:p>
            <a:pPr lvl="1"/>
            <a:r>
              <a:rPr lang="en-GB" sz="2000" dirty="0"/>
              <a:t>72 TUs for 5GA items; 12 TU already used in Q2; Total 5GA TUs remaining = </a:t>
            </a:r>
            <a:r>
              <a:rPr lang="en-GB" sz="2000" dirty="0">
                <a:highlight>
                  <a:srgbClr val="FFFF00"/>
                </a:highlight>
              </a:rPr>
              <a:t>60 TUs</a:t>
            </a:r>
          </a:p>
          <a:p>
            <a:pPr lvl="1"/>
            <a:r>
              <a:rPr lang="en-GB" sz="2000" dirty="0"/>
              <a:t>In addition, 12 TUs are planned for 5GA TEI20 items</a:t>
            </a:r>
          </a:p>
          <a:p>
            <a:pPr lvl="1"/>
            <a:endParaRPr lang="en-GB" sz="1800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4370375"/>
              </p:ext>
            </p:extLst>
          </p:nvPr>
        </p:nvGraphicFramePr>
        <p:xfrm>
          <a:off x="791564" y="2242387"/>
          <a:ext cx="11183942" cy="19962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2796">
                  <a:extLst>
                    <a:ext uri="{9D8B030D-6E8A-4147-A177-3AD203B41FA5}">
                      <a16:colId xmlns:a16="http://schemas.microsoft.com/office/drawing/2014/main" val="1310308175"/>
                    </a:ext>
                  </a:extLst>
                </a:gridCol>
                <a:gridCol w="1173892">
                  <a:extLst>
                    <a:ext uri="{9D8B030D-6E8A-4147-A177-3AD203B41FA5}">
                      <a16:colId xmlns:a16="http://schemas.microsoft.com/office/drawing/2014/main" val="2887148811"/>
                    </a:ext>
                  </a:extLst>
                </a:gridCol>
                <a:gridCol w="1076973">
                  <a:extLst>
                    <a:ext uri="{9D8B030D-6E8A-4147-A177-3AD203B41FA5}">
                      <a16:colId xmlns:a16="http://schemas.microsoft.com/office/drawing/2014/main" val="4168531135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1336023085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1206364168"/>
                    </a:ext>
                  </a:extLst>
                </a:gridCol>
                <a:gridCol w="676275">
                  <a:extLst>
                    <a:ext uri="{9D8B030D-6E8A-4147-A177-3AD203B41FA5}">
                      <a16:colId xmlns:a16="http://schemas.microsoft.com/office/drawing/2014/main" val="1559905839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65816063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2834308798"/>
                    </a:ext>
                  </a:extLst>
                </a:gridCol>
                <a:gridCol w="771525">
                  <a:extLst>
                    <a:ext uri="{9D8B030D-6E8A-4147-A177-3AD203B41FA5}">
                      <a16:colId xmlns:a16="http://schemas.microsoft.com/office/drawing/2014/main" val="2989596809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743306761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4090463701"/>
                    </a:ext>
                  </a:extLst>
                </a:gridCol>
                <a:gridCol w="790575">
                  <a:extLst>
                    <a:ext uri="{9D8B030D-6E8A-4147-A177-3AD203B41FA5}">
                      <a16:colId xmlns:a16="http://schemas.microsoft.com/office/drawing/2014/main" val="3213301502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1689415452"/>
                    </a:ext>
                  </a:extLst>
                </a:gridCol>
                <a:gridCol w="716956">
                  <a:extLst>
                    <a:ext uri="{9D8B030D-6E8A-4147-A177-3AD203B41FA5}">
                      <a16:colId xmlns:a16="http://schemas.microsoft.com/office/drawing/2014/main" val="225347878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2025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2025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2025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2025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2025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2026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2026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2026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2026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2026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2026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extLst>
                  <a:ext uri="{0D108BD9-81ED-4DB2-BD59-A6C34878D82A}">
                    <a16:rowId xmlns:a16="http://schemas.microsoft.com/office/drawing/2014/main" val="3475556251"/>
                  </a:ext>
                </a:extLst>
              </a:tr>
              <a:tr h="2472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Apr #168 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May #169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Aug #170 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Oct #171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Nov #172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Feb #173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Apr #174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May #175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Aug #176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Oct #177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Nov #178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extLst>
                  <a:ext uri="{0D108BD9-81ED-4DB2-BD59-A6C34878D82A}">
                    <a16:rowId xmlns:a16="http://schemas.microsoft.com/office/drawing/2014/main" val="867953264"/>
                  </a:ext>
                </a:extLst>
              </a:tr>
              <a:tr h="4198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Totals between Mar and Sep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Study deadline A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Study deadline B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Stage 2 80%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Stage 2 100%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extLst>
                  <a:ext uri="{0D108BD9-81ED-4DB2-BD59-A6C34878D82A}">
                    <a16:rowId xmlns:a16="http://schemas.microsoft.com/office/drawing/2014/main" val="32416024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Rel-20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extLst>
                  <a:ext uri="{0D108BD9-81ED-4DB2-BD59-A6C34878D82A}">
                    <a16:rowId xmlns:a16="http://schemas.microsoft.com/office/drawing/2014/main" val="984507272"/>
                  </a:ext>
                </a:extLst>
              </a:tr>
              <a:tr h="4402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20.x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Planned TU's (not TEI20, </a:t>
                      </a:r>
                      <a:r>
                        <a:rPr lang="en-GB" sz="12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Maint</a:t>
                      </a: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148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extLst>
                  <a:ext uri="{0D108BD9-81ED-4DB2-BD59-A6C34878D82A}">
                    <a16:rowId xmlns:a16="http://schemas.microsoft.com/office/drawing/2014/main" val="3918065174"/>
                  </a:ext>
                </a:extLst>
              </a:tr>
              <a:tr h="2594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5GA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extLst>
                  <a:ext uri="{0D108BD9-81ED-4DB2-BD59-A6C34878D82A}">
                    <a16:rowId xmlns:a16="http://schemas.microsoft.com/office/drawing/2014/main" val="884545266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6G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extLst>
                  <a:ext uri="{0D108BD9-81ED-4DB2-BD59-A6C34878D82A}">
                    <a16:rowId xmlns:a16="http://schemas.microsoft.com/office/drawing/2014/main" val="3002861664"/>
                  </a:ext>
                </a:extLst>
              </a:tr>
            </a:tbl>
          </a:graphicData>
        </a:graphic>
      </p:graphicFrame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F0A86BD-8ADF-D86B-1291-44BED44DD5A4}"/>
              </a:ext>
            </a:extLst>
          </p:cNvPr>
          <p:cNvSpPr/>
          <p:nvPr/>
        </p:nvSpPr>
        <p:spPr bwMode="auto">
          <a:xfrm>
            <a:off x="2743200" y="3695700"/>
            <a:ext cx="7581900" cy="238124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4" name="Picture 3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CA2A7CD6-5368-1A67-C219-D5BA31B74C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15246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46BCA1-4308-825E-A149-B65F8A1317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6B5F2960-34AB-DC15-0CF9-D480585DE6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b="1" dirty="0"/>
              <a:t>Candidate SA2 Rel-20 5GA SIDs/WIDs</a:t>
            </a:r>
            <a:endParaRPr lang="en-GB" altLang="en-US" dirty="0">
              <a:solidFill>
                <a:schemeClr val="tx1"/>
              </a:solidFill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FF87AAB0-135C-A61C-5BF3-A7BC8561DAF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51244861"/>
              </p:ext>
            </p:extLst>
          </p:nvPr>
        </p:nvGraphicFramePr>
        <p:xfrm>
          <a:off x="497415" y="1371600"/>
          <a:ext cx="11197169" cy="4448177"/>
        </p:xfrm>
        <a:graphic>
          <a:graphicData uri="http://schemas.openxmlformats.org/drawingml/2006/table">
            <a:tbl>
              <a:tblPr/>
              <a:tblGrid>
                <a:gridCol w="1605176">
                  <a:extLst>
                    <a:ext uri="{9D8B030D-6E8A-4147-A177-3AD203B41FA5}">
                      <a16:colId xmlns:a16="http://schemas.microsoft.com/office/drawing/2014/main" val="33376695"/>
                    </a:ext>
                  </a:extLst>
                </a:gridCol>
                <a:gridCol w="1353035">
                  <a:extLst>
                    <a:ext uri="{9D8B030D-6E8A-4147-A177-3AD203B41FA5}">
                      <a16:colId xmlns:a16="http://schemas.microsoft.com/office/drawing/2014/main" val="1649464576"/>
                    </a:ext>
                  </a:extLst>
                </a:gridCol>
                <a:gridCol w="681845">
                  <a:extLst>
                    <a:ext uri="{9D8B030D-6E8A-4147-A177-3AD203B41FA5}">
                      <a16:colId xmlns:a16="http://schemas.microsoft.com/office/drawing/2014/main" val="3330603184"/>
                    </a:ext>
                  </a:extLst>
                </a:gridCol>
                <a:gridCol w="681845">
                  <a:extLst>
                    <a:ext uri="{9D8B030D-6E8A-4147-A177-3AD203B41FA5}">
                      <a16:colId xmlns:a16="http://schemas.microsoft.com/office/drawing/2014/main" val="1418917009"/>
                    </a:ext>
                  </a:extLst>
                </a:gridCol>
                <a:gridCol w="681845">
                  <a:extLst>
                    <a:ext uri="{9D8B030D-6E8A-4147-A177-3AD203B41FA5}">
                      <a16:colId xmlns:a16="http://schemas.microsoft.com/office/drawing/2014/main" val="942913323"/>
                    </a:ext>
                  </a:extLst>
                </a:gridCol>
                <a:gridCol w="738666">
                  <a:extLst>
                    <a:ext uri="{9D8B030D-6E8A-4147-A177-3AD203B41FA5}">
                      <a16:colId xmlns:a16="http://schemas.microsoft.com/office/drawing/2014/main" val="3992641868"/>
                    </a:ext>
                  </a:extLst>
                </a:gridCol>
                <a:gridCol w="710255">
                  <a:extLst>
                    <a:ext uri="{9D8B030D-6E8A-4147-A177-3AD203B41FA5}">
                      <a16:colId xmlns:a16="http://schemas.microsoft.com/office/drawing/2014/main" val="1657663471"/>
                    </a:ext>
                  </a:extLst>
                </a:gridCol>
                <a:gridCol w="710255">
                  <a:extLst>
                    <a:ext uri="{9D8B030D-6E8A-4147-A177-3AD203B41FA5}">
                      <a16:colId xmlns:a16="http://schemas.microsoft.com/office/drawing/2014/main" val="2934158226"/>
                    </a:ext>
                  </a:extLst>
                </a:gridCol>
                <a:gridCol w="4034247">
                  <a:extLst>
                    <a:ext uri="{9D8B030D-6E8A-4147-A177-3AD203B41FA5}">
                      <a16:colId xmlns:a16="http://schemas.microsoft.com/office/drawing/2014/main" val="2185104125"/>
                    </a:ext>
                  </a:extLst>
                </a:gridCol>
              </a:tblGrid>
              <a:tr h="4207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 SID/WID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 Study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 Norm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 Total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4171641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FS_5GSAT_Ph4_ARC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 Approved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8.5 (3*)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Exceed max 14 TUs limit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6090027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FS_AIML_CN_Ph2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 Approved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(3*)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 normative TUs for WT#1; dependent on RAN discussion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5265867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FS_Sensing_ARC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 Approved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 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(3*)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F33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 TU estimate; dependent on RAN scope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4161240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FS_EnergySys_Ph2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 Approved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(3*)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8833984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FS_AmbientIoT_ARC_Ph2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 Agreed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dependent on RAN scope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5421315"/>
                  </a:ext>
                </a:extLst>
              </a:tr>
              <a:tr h="24044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NetShare_ph2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 Agreed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7240700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FS_MPS_IOT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 Agreed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7985856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ProSe_Ph4-ARC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 Agreed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6548473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FS_NG_RTC_Ph3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 Agreed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97524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FS_SMS2EC_Ph2_ARC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 Agreed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69943579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FS_XRM_Ph3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 Noted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9930224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FS_ePDG5GC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 Noted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6345020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Vertical_LAN_Loop_Ph2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 Noted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9894203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FS_ARCH_enIMS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5GA/6G track?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5736843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37.5 (12*)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73.5 (12*)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TU Budget: 72; TUs remaining: 60; Max SIDs/WIDs: 7-9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1592806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number of items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8511666"/>
                  </a:ext>
                </a:extLst>
              </a:tr>
            </a:tbl>
          </a:graphicData>
        </a:graphic>
      </p:graphicFrame>
      <p:pic>
        <p:nvPicPr>
          <p:cNvPr id="5" name="Picture 4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10A6EF8F-C5A0-B4C1-D9FE-653451CAB0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A77149E-1A6B-320A-7712-BAC917DCAE0C}"/>
              </a:ext>
            </a:extLst>
          </p:cNvPr>
          <p:cNvSpPr txBox="1"/>
          <p:nvPr/>
        </p:nvSpPr>
        <p:spPr>
          <a:xfrm>
            <a:off x="7620000" y="5912764"/>
            <a:ext cx="29656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n-lt"/>
              </a:rPr>
              <a:t>*: Donate the # of TUs already used in Q2</a:t>
            </a:r>
          </a:p>
        </p:txBody>
      </p:sp>
    </p:spTree>
    <p:extLst>
      <p:ext uri="{BB962C8B-B14F-4D97-AF65-F5344CB8AC3E}">
        <p14:creationId xmlns:p14="http://schemas.microsoft.com/office/powerpoint/2010/main" val="107856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2034</TotalTime>
  <Words>2297</Words>
  <Application>Microsoft Office PowerPoint</Application>
  <PresentationFormat>Widescreen</PresentationFormat>
  <Paragraphs>451</Paragraphs>
  <Slides>11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Arial </vt:lpstr>
      <vt:lpstr>Calibri</vt:lpstr>
      <vt:lpstr>Helvetica Neue</vt:lpstr>
      <vt:lpstr>Montserrat</vt:lpstr>
      <vt:lpstr>Söhne</vt:lpstr>
      <vt:lpstr>Times New Roman</vt:lpstr>
      <vt:lpstr>Office Theme</vt:lpstr>
      <vt:lpstr>PowerPoint Presentation</vt:lpstr>
      <vt:lpstr>PowerPoint Presentation</vt:lpstr>
      <vt:lpstr>Rel-20 5G-Advaced Content Definition Process (Endorsed in SP-241738)</vt:lpstr>
      <vt:lpstr>SA Rel-20 5GA Content Definition steps (Endorsed in SP-241738)</vt:lpstr>
      <vt:lpstr>PowerPoint Presentation</vt:lpstr>
      <vt:lpstr>PowerPoint Presentation</vt:lpstr>
      <vt:lpstr>SA2 Rel-20 capacity summary (Source SP-250341) </vt:lpstr>
      <vt:lpstr>Rel-20 5GA and 6G TU budgets (Source SP-250730)</vt:lpstr>
      <vt:lpstr>Candidate SA2 Rel-20 5GA SIDs/WIDs</vt:lpstr>
      <vt:lpstr>Next Steps</vt:lpstr>
      <vt:lpstr>Thank You 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Jain, Puneet</cp:lastModifiedBy>
  <cp:revision>101</cp:revision>
  <dcterms:created xsi:type="dcterms:W3CDTF">2008-08-30T09:32:10Z</dcterms:created>
  <dcterms:modified xsi:type="dcterms:W3CDTF">2025-06-05T15:59:42Z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d71424e4-2b5e-4ef9-a35e-e093f5c635c8</vt:lpwstr>
  </property>
  <property fmtid="{D5CDD505-2E9C-101B-9397-08002B2CF9AE}" pid="7" name="CTP_TimeStamp">
    <vt:lpwstr>2020-06-24 16:05:50Z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