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p:sldMasterIdLst>
    <p:sldMasterId id="2147483648" r:id="rId1"/>
  </p:sldMasterIdLst>
  <p:notesMasterIdLst>
    <p:notesMasterId r:id="rId4"/>
  </p:notesMasterIdLst>
  <p:sldIdLst>
    <p:sldId id="290" r:id="rId3"/>
    <p:sldId id="360" r:id="rId5"/>
    <p:sldId id="362" r:id="rId6"/>
    <p:sldId id="355" r:id="rId7"/>
    <p:sldId id="367" r:id="rId8"/>
    <p:sldId id="359" r:id="rId9"/>
    <p:sldId id="363" r:id="rId10"/>
    <p:sldId id="293" r:id="rId11"/>
  </p:sldIdLst>
  <p:sldSz cx="12190095" cy="6859270"/>
  <p:notesSz cx="6858000" cy="9144000"/>
  <p:custDataLst>
    <p:tags r:id="rId15"/>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94080" autoAdjust="0"/>
  </p:normalViewPr>
  <p:slideViewPr>
    <p:cSldViewPr snapToGrid="0">
      <p:cViewPr varScale="1">
        <p:scale>
          <a:sx n="63" d="100"/>
          <a:sy n="63" d="100"/>
        </p:scale>
        <p:origin x="1028" y="44"/>
      </p:cViewPr>
      <p:guideLst>
        <p:guide orient="horz" pos="2186"/>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9.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3.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Discussion on test frequency simplification for inter-band CA and DC band combinations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 Huawei</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#109</a:t>
            </a:r>
            <a:r>
              <a:rPr lang="en-US" altLang="en-GB" sz="2400" b="1" dirty="0" smtClean="0"/>
              <a:t>   </a:t>
            </a:r>
            <a:r>
              <a:rPr lang="en-US" sz="2400" kern="0" dirty="0" smtClean="0"/>
              <a:t> 						            </a:t>
            </a:r>
            <a:r>
              <a:rPr lang="en-US" sz="2400" b="1" dirty="0" smtClean="0"/>
              <a:t>R5-256314</a:t>
            </a:r>
            <a:r>
              <a:rPr lang="en-US" sz="2400" b="1" dirty="0" smtClean="0">
                <a:solidFill>
                  <a:srgbClr val="0000FF"/>
                </a:solidFill>
              </a:rPr>
              <a:t>r1</a:t>
            </a:r>
            <a:endParaRPr lang="en-US" sz="2400" b="1" dirty="0" smtClean="0">
              <a:highlight>
                <a:srgbClr val="FFFF00"/>
              </a:highlight>
            </a:endParaRPr>
          </a:p>
          <a:p>
            <a:pPr>
              <a:lnSpc>
                <a:spcPct val="100000"/>
              </a:lnSpc>
              <a:defRPr/>
            </a:pPr>
            <a:r>
              <a:rPr lang="en-US" altLang="zh-CN" sz="2400" b="1" dirty="0" smtClean="0"/>
              <a:t>Dallas</a:t>
            </a:r>
            <a:r>
              <a:rPr lang="en-GB" altLang="zh-CN" sz="2400" b="1" dirty="0" smtClean="0"/>
              <a:t>, US, November 17</a:t>
            </a:r>
            <a:r>
              <a:rPr lang="en-US" altLang="en-GB" sz="2400" b="1" dirty="0" smtClean="0"/>
              <a:t>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endParaRPr lang="en-US" altLang="zh-CN" sz="3200" b="1" dirty="0" smtClean="0">
              <a:solidFill>
                <a:schemeClr val="tx1"/>
              </a:solidFill>
            </a:endParaRPr>
          </a:p>
        </p:txBody>
      </p:sp>
      <p:sp>
        <p:nvSpPr>
          <p:cNvPr id="2" name="文本框 1"/>
          <p:cNvSpPr txBox="1"/>
          <p:nvPr/>
        </p:nvSpPr>
        <p:spPr>
          <a:xfrm>
            <a:off x="142240" y="840557"/>
            <a:ext cx="12109133" cy="4169410"/>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test frequencies are specified for bands and band </a:t>
            </a:r>
            <a:r>
              <a:rPr lang="en-US" altLang="zh-CN" sz="2000" dirty="0">
                <a:solidFill>
                  <a:prstClr val="black"/>
                </a:solidFill>
                <a:latin typeface="Calibri" panose="020F0502020204030204"/>
                <a:sym typeface="+mn-ea"/>
              </a:rPr>
              <a:t>combinations.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For inter-band CA configurations, the test frequencies are specified by NR CA downlink / uplink configuration component bands / band combinations and applicable for protocol testing. The single component band and intra-band CA test frequencies can be further referred to the related test frequency tables in the spec. For example, for three bands inter-band CA_n1A-n3A-n78A,  the test frequencies can be shown as below, in which the reference test frequencies for n1, n3 and n78 are further specified in </a:t>
            </a:r>
            <a:r>
              <a:rPr lang="en-US" altLang="zh-CN" sz="2000" dirty="0">
                <a:solidFill>
                  <a:prstClr val="black"/>
                </a:solidFill>
                <a:latin typeface="Calibri" panose="020F0502020204030204"/>
                <a:sym typeface="+mn-ea"/>
              </a:rPr>
              <a:t>clause </a:t>
            </a:r>
            <a:r>
              <a:rPr lang="en-GB" altLang="zh-CN" sz="2000" dirty="0" smtClean="0">
                <a:solidFill>
                  <a:prstClr val="black"/>
                </a:solidFill>
                <a:latin typeface="Calibri" panose="020F0502020204030204"/>
              </a:rPr>
              <a:t>4.3.1.1.1.1/3/78 respectively</a:t>
            </a:r>
            <a:r>
              <a:rPr lang="en-US" altLang="zh-CN" sz="2000" dirty="0" smtClean="0">
                <a:solidFill>
                  <a:prstClr val="black"/>
                </a:solidFill>
                <a:latin typeface="Calibri" panose="020F0502020204030204"/>
                <a:sym typeface="+mn-ea"/>
              </a:rPr>
              <a:t>. However, it can also be seen that in Table 4.3.1.1.2.2-1 most cases have similar test frequencies for </a:t>
            </a:r>
            <a:r>
              <a:rPr lang="en-US" altLang="zh-CN" sz="2000" dirty="0" err="1" smtClean="0">
                <a:solidFill>
                  <a:prstClr val="black"/>
                </a:solidFill>
                <a:latin typeface="Calibri" panose="020F0502020204030204"/>
                <a:sym typeface="+mn-ea"/>
              </a:rPr>
              <a:t>CA_nXA-nYA-nZA</a:t>
            </a:r>
            <a:r>
              <a:rPr lang="en-US" altLang="zh-CN" sz="2000" dirty="0" smtClean="0">
                <a:solidFill>
                  <a:prstClr val="black"/>
                </a:solidFill>
                <a:latin typeface="Calibri" panose="020F0502020204030204"/>
                <a:sym typeface="+mn-ea"/>
              </a:rPr>
              <a:t> with similar downlink and uplink configurations.</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pic>
        <p:nvPicPr>
          <p:cNvPr id="4" name="图片 3"/>
          <p:cNvPicPr>
            <a:picLocks noChangeAspect="1"/>
          </p:cNvPicPr>
          <p:nvPr/>
        </p:nvPicPr>
        <p:blipFill>
          <a:blip r:embed="rId1"/>
          <a:stretch>
            <a:fillRect/>
          </a:stretch>
        </p:blipFill>
        <p:spPr>
          <a:xfrm>
            <a:off x="300673" y="3532783"/>
            <a:ext cx="6434216" cy="1771248"/>
          </a:xfrm>
          <a:prstGeom prst="rect">
            <a:avLst/>
          </a:prstGeom>
        </p:spPr>
      </p:pic>
      <p:sp>
        <p:nvSpPr>
          <p:cNvPr id="5" name="矩形 4"/>
          <p:cNvSpPr/>
          <p:nvPr/>
        </p:nvSpPr>
        <p:spPr>
          <a:xfrm>
            <a:off x="352743" y="5451142"/>
            <a:ext cx="1139784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1</a:t>
            </a:r>
            <a:r>
              <a:rPr lang="en-US" altLang="zh-CN" dirty="0">
                <a:solidFill>
                  <a:prstClr val="black"/>
                </a:solidFill>
                <a:latin typeface="Calibri" panose="020F0502020204030204"/>
                <a:sym typeface="+mn-ea"/>
              </a:rPr>
              <a:t>  </a:t>
            </a:r>
            <a:r>
              <a:rPr lang="en-US" altLang="zh-CN" dirty="0" smtClean="0">
                <a:solidFill>
                  <a:prstClr val="black"/>
                </a:solidFill>
                <a:latin typeface="Calibri" panose="020F0502020204030204"/>
                <a:sym typeface="+mn-ea"/>
              </a:rPr>
              <a:t>In TS 38.508-1, test frequencies for inter-band CA band combinations are specified by </a:t>
            </a:r>
            <a:r>
              <a:rPr lang="en-US" altLang="zh-CN" dirty="0">
                <a:solidFill>
                  <a:prstClr val="black"/>
                </a:solidFill>
                <a:latin typeface="Calibri" panose="020F0502020204030204"/>
                <a:sym typeface="+mn-ea"/>
              </a:rPr>
              <a:t>NR CA downlink / uplink configuration component bands / band combinations and applicable for protocol testing. </a:t>
            </a:r>
            <a:endParaRPr lang="en-US" altLang="zh-CN" dirty="0">
              <a:solidFill>
                <a:prstClr val="black"/>
              </a:solidFill>
              <a:latin typeface="Calibri" panose="020F0502020204030204"/>
              <a:sym typeface="+mn-ea"/>
            </a:endParaRPr>
          </a:p>
        </p:txBody>
      </p:sp>
      <p:sp>
        <p:nvSpPr>
          <p:cNvPr id="9" name="矩形 8"/>
          <p:cNvSpPr/>
          <p:nvPr/>
        </p:nvSpPr>
        <p:spPr>
          <a:xfrm>
            <a:off x="300038" y="6097052"/>
            <a:ext cx="11502137"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2</a:t>
            </a:r>
            <a:r>
              <a:rPr lang="en-US" altLang="zh-CN" dirty="0" smtClean="0">
                <a:solidFill>
                  <a:prstClr val="black"/>
                </a:solidFill>
                <a:latin typeface="Calibri" panose="020F0502020204030204"/>
                <a:sym typeface="+mn-ea"/>
              </a:rPr>
              <a:t>  In most cases, same rules are followed in the test frequency table for different CA configurations, which makes the table looks quite redundant. </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2"/>
          <a:stretch>
            <a:fillRect/>
          </a:stretch>
        </p:blipFill>
        <p:spPr>
          <a:xfrm>
            <a:off x="6941185" y="3246120"/>
            <a:ext cx="4951095" cy="2058035"/>
          </a:xfrm>
          <a:prstGeom prst="rect">
            <a:avLst/>
          </a:prstGeom>
        </p:spPr>
      </p:pic>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endParaRPr lang="en-US" altLang="zh-CN" sz="3200" b="1" dirty="0" smtClean="0">
              <a:solidFill>
                <a:schemeClr val="tx1"/>
              </a:solidFill>
            </a:endParaRPr>
          </a:p>
        </p:txBody>
      </p:sp>
      <p:sp>
        <p:nvSpPr>
          <p:cNvPr id="2" name="文本框 1"/>
          <p:cNvSpPr txBox="1"/>
          <p:nvPr/>
        </p:nvSpPr>
        <p:spPr>
          <a:xfrm>
            <a:off x="153735" y="835566"/>
            <a:ext cx="11965558" cy="3862596"/>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many typos are found in the test frequency tables for inter-band CA due to the redundant contents.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CA_n8A-n78(2A)</a:t>
            </a:r>
            <a:endParaRPr lang="en-US" altLang="zh-CN" sz="2000" dirty="0" smtClean="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(TS 38.508-1)                                                                                         (TS 38.521-1)</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CA_n29A-n66B</a:t>
            </a:r>
            <a:endParaRPr lang="en-US" altLang="zh-CN" sz="2000" dirty="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(TS 38.508-1)                                                                                         (TS 38.521-1)</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sp>
        <p:nvSpPr>
          <p:cNvPr id="5" name="矩形 4"/>
          <p:cNvSpPr/>
          <p:nvPr/>
        </p:nvSpPr>
        <p:spPr>
          <a:xfrm>
            <a:off x="300673" y="5645883"/>
            <a:ext cx="1097550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3</a:t>
            </a:r>
            <a:r>
              <a:rPr lang="en-US" altLang="zh-CN" dirty="0" smtClean="0">
                <a:solidFill>
                  <a:prstClr val="black"/>
                </a:solidFill>
                <a:latin typeface="Calibri" panose="020F0502020204030204"/>
                <a:sym typeface="+mn-ea"/>
              </a:rPr>
              <a:t>  In TS 38.508-1, there are many typos in the test frequency tables for inter-band CA band combinations due to the redundant contents in the table.</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1"/>
          <a:stretch>
            <a:fillRect/>
          </a:stretch>
        </p:blipFill>
        <p:spPr>
          <a:xfrm>
            <a:off x="300673" y="2000551"/>
            <a:ext cx="5295754" cy="1018019"/>
          </a:xfrm>
          <a:prstGeom prst="rect">
            <a:avLst/>
          </a:prstGeom>
        </p:spPr>
      </p:pic>
      <p:pic>
        <p:nvPicPr>
          <p:cNvPr id="6" name="图片 5"/>
          <p:cNvPicPr>
            <a:picLocks noChangeAspect="1"/>
          </p:cNvPicPr>
          <p:nvPr/>
        </p:nvPicPr>
        <p:blipFill>
          <a:blip r:embed="rId2"/>
          <a:stretch>
            <a:fillRect/>
          </a:stretch>
        </p:blipFill>
        <p:spPr>
          <a:xfrm>
            <a:off x="5801846" y="2073062"/>
            <a:ext cx="6183148" cy="746553"/>
          </a:xfrm>
          <a:prstGeom prst="rect">
            <a:avLst/>
          </a:prstGeom>
        </p:spPr>
      </p:pic>
      <p:pic>
        <p:nvPicPr>
          <p:cNvPr id="7" name="图片 6"/>
          <p:cNvPicPr>
            <a:picLocks noChangeAspect="1"/>
          </p:cNvPicPr>
          <p:nvPr/>
        </p:nvPicPr>
        <p:blipFill>
          <a:blip r:embed="rId3"/>
          <a:stretch>
            <a:fillRect/>
          </a:stretch>
        </p:blipFill>
        <p:spPr>
          <a:xfrm>
            <a:off x="300673" y="3915567"/>
            <a:ext cx="5338554" cy="1602083"/>
          </a:xfrm>
          <a:prstGeom prst="rect">
            <a:avLst/>
          </a:prstGeom>
        </p:spPr>
      </p:pic>
      <p:pic>
        <p:nvPicPr>
          <p:cNvPr id="8" name="图片 7"/>
          <p:cNvPicPr>
            <a:picLocks noChangeAspect="1"/>
          </p:cNvPicPr>
          <p:nvPr/>
        </p:nvPicPr>
        <p:blipFill>
          <a:blip r:embed="rId4"/>
          <a:stretch>
            <a:fillRect/>
          </a:stretch>
        </p:blipFill>
        <p:spPr>
          <a:xfrm>
            <a:off x="5883583" y="3968170"/>
            <a:ext cx="6040466" cy="1426790"/>
          </a:xfrm>
          <a:prstGeom prst="rect">
            <a:avLst/>
          </a:prstGeom>
        </p:spPr>
      </p:pic>
    </p:spTree>
    <p:custDataLst>
      <p:tags r:id="rId5"/>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81953" y="727710"/>
            <a:ext cx="11889740" cy="2400657"/>
          </a:xfrm>
          <a:prstGeom prst="rect">
            <a:avLst/>
          </a:prstGeom>
          <a:noFill/>
        </p:spPr>
        <p:txBody>
          <a:bodyPr wrap="square" rtlCol="0" anchor="t">
            <a:spAutoFit/>
          </a:bodyPr>
          <a:lstStyle/>
          <a:p>
            <a:pPr>
              <a:spcBef>
                <a:spcPts val="0"/>
              </a:spcBef>
              <a:spcAft>
                <a:spcPts val="600"/>
              </a:spcAft>
            </a:pPr>
            <a:r>
              <a:rPr lang="en-GB" altLang="zh-CN" sz="2000" dirty="0" smtClean="0">
                <a:solidFill>
                  <a:prstClr val="black"/>
                </a:solidFill>
                <a:latin typeface="Calibri" panose="020F0502020204030204"/>
              </a:rPr>
              <a:t>For </a:t>
            </a:r>
            <a:r>
              <a:rPr lang="en-GB" altLang="zh-CN" sz="2000" dirty="0">
                <a:solidFill>
                  <a:prstClr val="black"/>
                </a:solidFill>
                <a:latin typeface="Calibri" panose="020F0502020204030204"/>
              </a:rPr>
              <a:t>inter-band EN-DC </a:t>
            </a:r>
            <a:r>
              <a:rPr lang="en-GB" altLang="zh-CN" sz="2000" dirty="0" smtClean="0">
                <a:solidFill>
                  <a:prstClr val="black"/>
                </a:solidFill>
                <a:latin typeface="Calibri" panose="020F0502020204030204"/>
              </a:rPr>
              <a:t>configurations, </a:t>
            </a:r>
            <a:r>
              <a:rPr lang="en-GB" altLang="zh-CN" sz="2000" dirty="0">
                <a:solidFill>
                  <a:prstClr val="black"/>
                </a:solidFill>
                <a:latin typeface="Calibri" panose="020F0502020204030204"/>
              </a:rPr>
              <a:t>the following </a:t>
            </a:r>
            <a:r>
              <a:rPr lang="en-GB" altLang="zh-CN" sz="2000" dirty="0" smtClean="0">
                <a:solidFill>
                  <a:prstClr val="black"/>
                </a:solidFill>
                <a:latin typeface="Calibri" panose="020F0502020204030204"/>
              </a:rPr>
              <a:t>guidelines apply:</a:t>
            </a:r>
            <a:endParaRPr lang="en-GB" altLang="zh-CN" sz="2000" dirty="0">
              <a:solidFill>
                <a:prstClr val="black"/>
              </a:solidFill>
              <a:latin typeface="Calibri" panose="020F0502020204030204"/>
              <a:sym typeface="+mn-ea"/>
            </a:endParaRPr>
          </a:p>
          <a:p>
            <a:pPr marL="342900" indent="-342900">
              <a:spcBef>
                <a:spcPts val="0"/>
              </a:spcBef>
              <a:spcAft>
                <a:spcPts val="300"/>
              </a:spcAft>
              <a:buFont typeface="Wingdings" panose="05000000000000000000" pitchFamily="2" charset="2"/>
              <a:buChar char="Ø"/>
            </a:pPr>
            <a:r>
              <a:rPr lang="en-GB" altLang="zh-CN" sz="2000" dirty="0">
                <a:latin typeface="+mn-lt"/>
              </a:rPr>
              <a:t>For the E-UTRA band and E-UTRA CA configurations, test frequencies as specified in TS </a:t>
            </a:r>
            <a:r>
              <a:rPr lang="en-GB" altLang="zh-CN" sz="2000" dirty="0" smtClean="0">
                <a:latin typeface="+mn-lt"/>
              </a:rPr>
              <a:t>36.508, </a:t>
            </a:r>
            <a:r>
              <a:rPr lang="en-GB" altLang="zh-CN" sz="2000" dirty="0">
                <a:latin typeface="+mn-lt"/>
              </a:rPr>
              <a:t>clause 4.3.1 are used</a:t>
            </a:r>
            <a:r>
              <a:rPr lang="en-GB" altLang="zh-CN" sz="2000" dirty="0" smtClean="0">
                <a:latin typeface="+mn-lt"/>
              </a:rPr>
              <a:t>.</a:t>
            </a:r>
            <a:endParaRPr lang="en-GB" altLang="zh-CN" sz="2000" dirty="0" smtClean="0">
              <a:latin typeface="+mn-lt"/>
            </a:endParaRPr>
          </a:p>
          <a:p>
            <a:pPr marL="342900" indent="-342900">
              <a:spcBef>
                <a:spcPts val="0"/>
              </a:spcBef>
              <a:spcAft>
                <a:spcPts val="300"/>
              </a:spcAft>
              <a:buFont typeface="Wingdings" panose="05000000000000000000" pitchFamily="2" charset="2"/>
              <a:buChar char="Ø"/>
            </a:pPr>
            <a:r>
              <a:rPr lang="en-GB" altLang="zh-CN" sz="2000" dirty="0">
                <a:latin typeface="+mn-lt"/>
              </a:rPr>
              <a:t>For the NR band and NR CA configurations, test frequencies as specified in clause 4.3.1.1 are used</a:t>
            </a:r>
            <a:r>
              <a:rPr lang="en-GB" altLang="zh-CN" sz="2000" dirty="0" smtClean="0">
                <a:latin typeface="+mn-lt"/>
              </a:rPr>
              <a:t>.</a:t>
            </a:r>
            <a:endParaRPr lang="en-GB" altLang="zh-CN" sz="2000" dirty="0" smtClean="0">
              <a:latin typeface="+mn-lt"/>
            </a:endParaRPr>
          </a:p>
          <a:p>
            <a:pPr marL="342900" indent="-342900">
              <a:spcBef>
                <a:spcPts val="0"/>
              </a:spcBef>
              <a:spcAft>
                <a:spcPts val="300"/>
              </a:spcAft>
              <a:buFont typeface="Wingdings" panose="05000000000000000000" pitchFamily="2" charset="2"/>
              <a:buChar char="Ø"/>
            </a:pPr>
            <a:r>
              <a:rPr lang="en-GB" altLang="zh-CN" sz="2000" dirty="0">
                <a:latin typeface="+mn-lt"/>
              </a:rPr>
              <a:t>For the EN-DC inter-band configuration that includes an EN-DC contiguous </a:t>
            </a:r>
            <a:r>
              <a:rPr lang="en-GB" altLang="zh-CN" sz="2000" dirty="0" smtClean="0">
                <a:latin typeface="+mn-lt"/>
              </a:rPr>
              <a:t>configuration, </a:t>
            </a:r>
            <a:r>
              <a:rPr lang="en-GB" altLang="zh-CN" sz="2000" dirty="0">
                <a:latin typeface="+mn-lt"/>
              </a:rPr>
              <a:t>the EN-DC contiguous configuration is listed in the NR configuration column and the test frequencies as specified in clause 4.3.1.4.2 are used</a:t>
            </a:r>
            <a:r>
              <a:rPr lang="en-GB" altLang="zh-CN" sz="2000" dirty="0" smtClean="0">
                <a:latin typeface="+mn-lt"/>
              </a:rPr>
              <a:t>.</a:t>
            </a:r>
            <a:endParaRPr lang="en-GB" altLang="zh-CN" sz="2000" dirty="0" smtClean="0">
              <a:latin typeface="+mn-lt"/>
            </a:endParaRPr>
          </a:p>
        </p:txBody>
      </p:sp>
      <p:pic>
        <p:nvPicPr>
          <p:cNvPr id="4" name="图片 3"/>
          <p:cNvPicPr>
            <a:picLocks noChangeAspect="1"/>
          </p:cNvPicPr>
          <p:nvPr/>
        </p:nvPicPr>
        <p:blipFill>
          <a:blip r:embed="rId1"/>
          <a:stretch>
            <a:fillRect/>
          </a:stretch>
        </p:blipFill>
        <p:spPr>
          <a:xfrm>
            <a:off x="3409627" y="3194456"/>
            <a:ext cx="6364928" cy="1556433"/>
          </a:xfrm>
          <a:prstGeom prst="rect">
            <a:avLst/>
          </a:prstGeom>
        </p:spPr>
      </p:pic>
      <p:sp>
        <p:nvSpPr>
          <p:cNvPr id="8" name="矩形 7"/>
          <p:cNvSpPr/>
          <p:nvPr/>
        </p:nvSpPr>
        <p:spPr>
          <a:xfrm>
            <a:off x="381953" y="4969568"/>
            <a:ext cx="10975501" cy="1200329"/>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Similar to the cases in inter-band CA band combinations, some general rules are also applied to inter-band DC configurations. The test frequency table for EN-DC configurations also looks quite redundant which can be simplified if a symbolic configuration is applied, e.g. both the above DC_1A-3A_n28A and DC_1A-3A_n41A could be represented by DC_XA-</a:t>
            </a:r>
            <a:r>
              <a:rPr lang="en-US" altLang="zh-CN" dirty="0" err="1" smtClean="0">
                <a:solidFill>
                  <a:prstClr val="black"/>
                </a:solidFill>
                <a:latin typeface="Calibri" panose="020F0502020204030204"/>
                <a:sym typeface="+mn-ea"/>
              </a:rPr>
              <a:t>YA_nZA</a:t>
            </a:r>
            <a:r>
              <a:rPr lang="en-US" altLang="zh-CN" dirty="0" smtClean="0">
                <a:solidFill>
                  <a:prstClr val="black"/>
                </a:solidFill>
                <a:latin typeface="Calibri" panose="020F0502020204030204"/>
                <a:sym typeface="+mn-ea"/>
              </a:rPr>
              <a:t> where X, Y are E-UTRA bands and </a:t>
            </a:r>
            <a:r>
              <a:rPr lang="en-US" altLang="zh-CN" dirty="0" err="1" smtClean="0">
                <a:solidFill>
                  <a:prstClr val="black"/>
                </a:solidFill>
                <a:latin typeface="Calibri" panose="020F0502020204030204"/>
                <a:sym typeface="+mn-ea"/>
              </a:rPr>
              <a:t>nZ</a:t>
            </a:r>
            <a:r>
              <a:rPr lang="en-US" altLang="zh-CN" dirty="0" smtClean="0">
                <a:solidFill>
                  <a:prstClr val="black"/>
                </a:solidFill>
                <a:latin typeface="Calibri" panose="020F0502020204030204"/>
                <a:sym typeface="+mn-ea"/>
              </a:rPr>
              <a:t> is NR band.</a:t>
            </a:r>
            <a:endParaRPr lang="en-US" altLang="zh-CN" dirty="0">
              <a:solidFill>
                <a:prstClr val="black"/>
              </a:solidFill>
              <a:latin typeface="Calibri" panose="020F0502020204030204"/>
              <a:sym typeface="+mn-ea"/>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81953" y="727710"/>
            <a:ext cx="11889740" cy="2322830"/>
          </a:xfrm>
          <a:prstGeom prst="rect">
            <a:avLst/>
          </a:prstGeom>
          <a:noFill/>
        </p:spPr>
        <p:txBody>
          <a:bodyPr wrap="square" rtlCol="0" anchor="t">
            <a:spAutoFit/>
          </a:bodyPr>
          <a:lstStyle/>
          <a:p>
            <a:pPr>
              <a:spcBef>
                <a:spcPts val="0"/>
              </a:spcBef>
              <a:spcAft>
                <a:spcPts val="600"/>
              </a:spcAft>
            </a:pPr>
            <a:r>
              <a:rPr lang="en-US" altLang="en-GB" sz="2000" dirty="0" smtClean="0">
                <a:solidFill>
                  <a:srgbClr val="0000FF"/>
                </a:solidFill>
                <a:latin typeface="Calibri" panose="020F0502020204030204"/>
              </a:rPr>
              <a:t>However, it is also noted that the test frequency tables for inter-band CA/DC band combinations are also essential in signalling as they specify which combinations are applicable and are used for the TTCN implementation. There are some concerns for signalling test if the explicit CA, NR-DC and EN-DC combinations are lost. To simplify the test frequency tables, it is suggested to keep the entry of combinations but to only simplify the “general rules”part.</a:t>
            </a:r>
            <a:r>
              <a:rPr lang="en-GB" altLang="zh-CN" sz="2000" dirty="0" smtClean="0">
                <a:solidFill>
                  <a:srgbClr val="0000FF"/>
                </a:solidFill>
                <a:latin typeface="Calibri" panose="020F0502020204030204"/>
              </a:rPr>
              <a:t> </a:t>
            </a:r>
            <a:r>
              <a:rPr lang="en-GB" altLang="zh-CN" sz="2000" dirty="0">
                <a:solidFill>
                  <a:srgbClr val="0000FF"/>
                </a:solidFill>
                <a:latin typeface="+mn-lt"/>
              </a:rPr>
              <a:t>For the E-UTRA band and E-UTRA CA configurations, test frequencies as specified in TS </a:t>
            </a:r>
            <a:r>
              <a:rPr lang="en-GB" altLang="zh-CN" sz="2000" dirty="0" smtClean="0">
                <a:solidFill>
                  <a:srgbClr val="0000FF"/>
                </a:solidFill>
                <a:latin typeface="+mn-lt"/>
              </a:rPr>
              <a:t>36.508, </a:t>
            </a:r>
            <a:r>
              <a:rPr lang="en-GB" altLang="zh-CN" sz="2000" dirty="0">
                <a:solidFill>
                  <a:srgbClr val="0000FF"/>
                </a:solidFill>
                <a:latin typeface="+mn-lt"/>
              </a:rPr>
              <a:t>clause 4.3.1 are used</a:t>
            </a:r>
            <a:r>
              <a:rPr lang="en-GB" altLang="zh-CN" sz="2000" dirty="0" smtClean="0">
                <a:solidFill>
                  <a:srgbClr val="0000FF"/>
                </a:solidFill>
                <a:latin typeface="+mn-lt"/>
              </a:rPr>
              <a:t>.</a:t>
            </a:r>
            <a:endParaRPr lang="en-GB" altLang="zh-CN" sz="2000" dirty="0" smtClean="0">
              <a:solidFill>
                <a:srgbClr val="0000FF"/>
              </a:solidFill>
              <a:latin typeface="+mn-lt"/>
            </a:endParaRPr>
          </a:p>
          <a:p>
            <a:pPr marL="0" indent="0">
              <a:spcBef>
                <a:spcPts val="0"/>
              </a:spcBef>
              <a:spcAft>
                <a:spcPts val="300"/>
              </a:spcAft>
              <a:buFont typeface="Wingdings" panose="05000000000000000000" pitchFamily="2" charset="2"/>
              <a:buNone/>
            </a:pPr>
            <a:endParaRPr lang="en-GB" altLang="zh-CN" sz="2000" dirty="0" smtClean="0">
              <a:solidFill>
                <a:srgbClr val="0000FF"/>
              </a:solidFill>
              <a:latin typeface="+mn-lt"/>
            </a:endParaRPr>
          </a:p>
        </p:txBody>
      </p:sp>
      <p:sp>
        <p:nvSpPr>
          <p:cNvPr id="8" name="矩形 7"/>
          <p:cNvSpPr/>
          <p:nvPr/>
        </p:nvSpPr>
        <p:spPr>
          <a:xfrm>
            <a:off x="381953" y="4817803"/>
            <a:ext cx="10975501" cy="1753235"/>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a:t>
            </a:r>
            <a:r>
              <a:rPr lang="en-US" altLang="zh-CN" dirty="0" smtClean="0">
                <a:ln/>
                <a:solidFill>
                  <a:srgbClr val="0000FF"/>
                </a:solidFill>
                <a:effectLst>
                  <a:outerShdw blurRad="38100" dist="25400" dir="5400000" algn="ctr" rotWithShape="0">
                    <a:srgbClr val="6E747A">
                      <a:alpha val="43000"/>
                    </a:srgbClr>
                  </a:outerShdw>
                </a:effectLst>
                <a:latin typeface="Calibri" panose="020F0502020204030204"/>
                <a:sym typeface="+mn-ea"/>
              </a:rPr>
              <a:t>T</a:t>
            </a:r>
            <a:r>
              <a:rPr lang="en-US" altLang="en-GB" dirty="0" smtClean="0">
                <a:ln/>
                <a:solidFill>
                  <a:srgbClr val="0000FF"/>
                </a:solidFill>
                <a:effectLst>
                  <a:outerShdw blurRad="38100" dist="25400" dir="5400000" algn="ctr" rotWithShape="0">
                    <a:srgbClr val="6E747A">
                      <a:alpha val="43000"/>
                    </a:srgbClr>
                  </a:outerShdw>
                </a:effectLst>
                <a:latin typeface="Calibri" panose="020F0502020204030204"/>
                <a:sym typeface="+mn-ea"/>
              </a:rPr>
              <a:t>est frequency tables for inter-band CA/DC band combinations are also essential in signalling as they specify which combinations are applicable and are used for the TTCN implementation. </a:t>
            </a:r>
            <a:r>
              <a:rPr lang="en-US" altLang="zh-CN" dirty="0" smtClean="0">
                <a:solidFill>
                  <a:prstClr val="black"/>
                </a:solidFill>
                <a:latin typeface="Calibri" panose="020F0502020204030204"/>
                <a:sym typeface="+mn-ea"/>
              </a:rPr>
              <a:t>Similar to the cases in inter-band CA band combinations, some general rules are also applied to inter-band DC configurations. The test frequency table for EN-DC configurations also looks quite redundant which can be simplified if a symbolic configuration is applied, e.g. both the above DC_1A-3A_n28A and DC_1A-3A_n41A could be represented by DC_XA-</a:t>
            </a:r>
            <a:r>
              <a:rPr lang="en-US" altLang="zh-CN" dirty="0" err="1" smtClean="0">
                <a:solidFill>
                  <a:prstClr val="black"/>
                </a:solidFill>
                <a:latin typeface="Calibri" panose="020F0502020204030204"/>
                <a:sym typeface="+mn-ea"/>
              </a:rPr>
              <a:t>YA_nZA</a:t>
            </a:r>
            <a:r>
              <a:rPr lang="en-US" altLang="zh-CN" dirty="0" smtClean="0">
                <a:solidFill>
                  <a:prstClr val="black"/>
                </a:solidFill>
                <a:latin typeface="Calibri" panose="020F0502020204030204"/>
                <a:sym typeface="+mn-ea"/>
              </a:rPr>
              <a:t> where X, Y are E-UTRA bands and </a:t>
            </a:r>
            <a:r>
              <a:rPr lang="en-US" altLang="zh-CN" dirty="0" err="1" smtClean="0">
                <a:solidFill>
                  <a:prstClr val="black"/>
                </a:solidFill>
                <a:latin typeface="Calibri" panose="020F0502020204030204"/>
                <a:sym typeface="+mn-ea"/>
              </a:rPr>
              <a:t>nZ</a:t>
            </a:r>
            <a:r>
              <a:rPr lang="en-US" altLang="zh-CN" dirty="0" smtClean="0">
                <a:solidFill>
                  <a:prstClr val="black"/>
                </a:solidFill>
                <a:latin typeface="Calibri" panose="020F0502020204030204"/>
                <a:sym typeface="+mn-ea"/>
              </a:rPr>
              <a:t> is NR band. </a:t>
            </a:r>
            <a:r>
              <a:rPr lang="en-US" altLang="zh-CN" dirty="0" smtClean="0">
                <a:solidFill>
                  <a:srgbClr val="0000FF"/>
                </a:solidFill>
                <a:latin typeface="Calibri" panose="020F0502020204030204"/>
                <a:sym typeface="+mn-ea"/>
              </a:rPr>
              <a:t>The entries of combinations are suggested to be kept.</a:t>
            </a:r>
            <a:endParaRPr lang="en-US" altLang="zh-CN" dirty="0" smtClean="0">
              <a:solidFill>
                <a:srgbClr val="0000FF"/>
              </a:solidFill>
              <a:latin typeface="Calibri" panose="020F0502020204030204"/>
              <a:sym typeface="+mn-ea"/>
            </a:endParaRPr>
          </a:p>
        </p:txBody>
      </p:sp>
      <p:pic>
        <p:nvPicPr>
          <p:cNvPr id="3" name="图片 2"/>
          <p:cNvPicPr>
            <a:picLocks noChangeAspect="1"/>
          </p:cNvPicPr>
          <p:nvPr/>
        </p:nvPicPr>
        <p:blipFill>
          <a:blip r:embed="rId1"/>
          <a:stretch>
            <a:fillRect/>
          </a:stretch>
        </p:blipFill>
        <p:spPr>
          <a:xfrm>
            <a:off x="6509385" y="3177540"/>
            <a:ext cx="5070475" cy="1218565"/>
          </a:xfrm>
          <a:prstGeom prst="rect">
            <a:avLst/>
          </a:prstGeom>
        </p:spPr>
      </p:pic>
      <p:pic>
        <p:nvPicPr>
          <p:cNvPr id="5" name="图片 4"/>
          <p:cNvPicPr>
            <a:picLocks noChangeAspect="1"/>
          </p:cNvPicPr>
          <p:nvPr/>
        </p:nvPicPr>
        <p:blipFill>
          <a:blip r:embed="rId2"/>
          <a:stretch>
            <a:fillRect/>
          </a:stretch>
        </p:blipFill>
        <p:spPr>
          <a:xfrm>
            <a:off x="595630" y="2734945"/>
            <a:ext cx="5756910" cy="1815465"/>
          </a:xfrm>
          <a:prstGeom prst="rect">
            <a:avLst/>
          </a:prstGeom>
        </p:spPr>
      </p:pic>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endParaRPr lang="en-US" altLang="zh-CN" sz="3200" b="1" dirty="0" smtClean="0">
              <a:solidFill>
                <a:schemeClr val="tx1"/>
              </a:solidFill>
            </a:endParaRPr>
          </a:p>
        </p:txBody>
      </p:sp>
      <p:sp>
        <p:nvSpPr>
          <p:cNvPr id="2" name="文本框 1"/>
          <p:cNvSpPr txBox="1"/>
          <p:nvPr/>
        </p:nvSpPr>
        <p:spPr>
          <a:xfrm>
            <a:off x="300038" y="575194"/>
            <a:ext cx="11889740" cy="2091690"/>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1</a:t>
            </a:r>
            <a:r>
              <a:rPr lang="en-US" altLang="zh-CN" sz="2000" dirty="0" smtClean="0">
                <a:solidFill>
                  <a:prstClr val="black"/>
                </a:solidFill>
                <a:latin typeface="Calibri" panose="020F0502020204030204"/>
                <a:sym typeface="+mn-ea"/>
              </a:rPr>
              <a:t>  It is suggested to simplify the inter-band CA test frequency table with the general rules as below.</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Arial" panose="020B0604020202020204" pitchFamily="34" charset="0"/>
              <a:buChar char="•"/>
            </a:pPr>
            <a:r>
              <a:rPr lang="en-GB" altLang="zh-CN" sz="2000" dirty="0" smtClean="0">
                <a:latin typeface="+mn-lt"/>
              </a:rPr>
              <a:t>The </a:t>
            </a:r>
            <a:r>
              <a:rPr lang="en-GB" altLang="zh-CN" sz="2000" dirty="0">
                <a:latin typeface="+mn-lt"/>
              </a:rPr>
              <a:t>general rule for deciding test frequencies </a:t>
            </a:r>
            <a:r>
              <a:rPr lang="en-GB" altLang="zh-CN" sz="2000" dirty="0" smtClean="0">
                <a:latin typeface="+mn-lt"/>
              </a:rPr>
              <a:t>for </a:t>
            </a:r>
            <a:r>
              <a:rPr lang="en-GB" altLang="zh-CN" sz="2000" dirty="0">
                <a:latin typeface="+mn-lt"/>
              </a:rPr>
              <a:t>inter-band CA configurations are represented by symbolic CA configurations using </a:t>
            </a:r>
            <a:r>
              <a:rPr lang="en-GB" altLang="zh-CN" sz="2000" dirty="0" err="1">
                <a:latin typeface="+mn-lt"/>
              </a:rPr>
              <a:t>nX</a:t>
            </a:r>
            <a:r>
              <a:rPr lang="en-GB" altLang="zh-CN" sz="2000" dirty="0">
                <a:latin typeface="+mn-lt"/>
              </a:rPr>
              <a:t>, </a:t>
            </a:r>
            <a:r>
              <a:rPr lang="en-GB" altLang="zh-CN" sz="2000" dirty="0" err="1">
                <a:latin typeface="+mn-lt"/>
              </a:rPr>
              <a:t>nY</a:t>
            </a:r>
            <a:r>
              <a:rPr lang="en-GB" altLang="zh-CN" sz="2000" dirty="0">
                <a:latin typeface="+mn-lt"/>
              </a:rPr>
              <a:t> and </a:t>
            </a:r>
            <a:r>
              <a:rPr lang="en-GB" altLang="zh-CN" sz="2000" dirty="0" err="1">
                <a:latin typeface="+mn-lt"/>
              </a:rPr>
              <a:t>nZ</a:t>
            </a:r>
            <a:r>
              <a:rPr lang="en-GB" altLang="zh-CN" sz="2000" dirty="0">
                <a:latin typeface="+mn-lt"/>
              </a:rPr>
              <a:t> as the different bands in the CA Configuration. E.g. </a:t>
            </a:r>
            <a:r>
              <a:rPr lang="en-GB" altLang="zh-CN" sz="2000" dirty="0" err="1">
                <a:latin typeface="+mn-lt"/>
              </a:rPr>
              <a:t>CA_nXA-nYA-nZA</a:t>
            </a:r>
            <a:r>
              <a:rPr lang="en-GB" altLang="zh-CN" sz="2000" dirty="0">
                <a:latin typeface="+mn-lt"/>
              </a:rPr>
              <a:t> could be representing the </a:t>
            </a:r>
            <a:r>
              <a:rPr lang="en-GB" altLang="zh-CN" sz="2000" dirty="0" err="1">
                <a:latin typeface="+mn-lt"/>
              </a:rPr>
              <a:t>configuraion</a:t>
            </a:r>
            <a:r>
              <a:rPr lang="en-GB" altLang="zh-CN" sz="2000" dirty="0">
                <a:latin typeface="+mn-lt"/>
              </a:rPr>
              <a:t> CA_n1A-n3A-n78A by interpreting of </a:t>
            </a:r>
            <a:r>
              <a:rPr lang="en-GB" altLang="zh-CN" sz="2000" dirty="0" err="1">
                <a:latin typeface="+mn-lt"/>
              </a:rPr>
              <a:t>nX</a:t>
            </a:r>
            <a:r>
              <a:rPr lang="en-GB" altLang="zh-CN" sz="2000" dirty="0">
                <a:latin typeface="+mn-lt"/>
              </a:rPr>
              <a:t>=n1, </a:t>
            </a:r>
            <a:r>
              <a:rPr lang="en-GB" altLang="zh-CN" sz="2000" dirty="0" err="1">
                <a:latin typeface="+mn-lt"/>
              </a:rPr>
              <a:t>nY</a:t>
            </a:r>
            <a:r>
              <a:rPr lang="en-GB" altLang="zh-CN" sz="2000" dirty="0">
                <a:latin typeface="+mn-lt"/>
              </a:rPr>
              <a:t>=n3 and </a:t>
            </a:r>
            <a:r>
              <a:rPr lang="en-GB" altLang="zh-CN" sz="2000" dirty="0" err="1">
                <a:latin typeface="+mn-lt"/>
              </a:rPr>
              <a:t>nZ</a:t>
            </a:r>
            <a:r>
              <a:rPr lang="en-GB" altLang="zh-CN" sz="2000" dirty="0">
                <a:latin typeface="+mn-lt"/>
              </a:rPr>
              <a:t>=n78. Any CA configurations not applying the general rule could be listed separately.</a:t>
            </a:r>
            <a:endParaRPr lang="en-US" altLang="zh-CN" sz="2000" dirty="0" smtClean="0">
              <a:solidFill>
                <a:prstClr val="black"/>
              </a:solidFill>
              <a:latin typeface="+mn-lt"/>
              <a:sym typeface="+mn-ea"/>
            </a:endParaRPr>
          </a:p>
          <a:p>
            <a:pPr marL="342900" indent="-342900">
              <a:spcBef>
                <a:spcPts val="0"/>
              </a:spcBef>
              <a:spcAft>
                <a:spcPts val="600"/>
              </a:spcAft>
              <a:buFont typeface="Arial" panose="020B0604020202020204" pitchFamily="34" charset="0"/>
              <a:buChar char="•"/>
            </a:pPr>
            <a:r>
              <a:rPr lang="en-GB" altLang="zh-CN" sz="2000" dirty="0">
                <a:latin typeface="+mn-lt"/>
              </a:rPr>
              <a:t>The specified NR inter-band CA </a:t>
            </a:r>
            <a:r>
              <a:rPr lang="en-GB" altLang="zh-CN" sz="2000" dirty="0" smtClean="0">
                <a:latin typeface="+mn-lt"/>
              </a:rPr>
              <a:t>configurations </a:t>
            </a:r>
            <a:r>
              <a:rPr lang="en-US" altLang="en-GB" sz="2000" dirty="0" smtClean="0">
                <a:solidFill>
                  <a:srgbClr val="0000FF"/>
                </a:solidFill>
                <a:latin typeface="+mn-lt"/>
              </a:rPr>
              <a:t>are kept as entries in the table </a:t>
            </a:r>
            <a:r>
              <a:rPr lang="en-US" altLang="en-GB" sz="2000" dirty="0" smtClean="0">
                <a:solidFill>
                  <a:srgbClr val="0000FF"/>
                </a:solidFill>
                <a:latin typeface="+mn-lt"/>
                <a:sym typeface="+mn-ea"/>
              </a:rPr>
              <a:t>(First two columns)</a:t>
            </a:r>
            <a:r>
              <a:rPr lang="en-US" altLang="en-GB" sz="2000" dirty="0" smtClean="0">
                <a:solidFill>
                  <a:srgbClr val="0000FF"/>
                </a:solidFill>
                <a:latin typeface="+mn-lt"/>
              </a:rPr>
              <a:t>.</a:t>
            </a:r>
            <a:endParaRPr lang="en-US" altLang="en-GB" sz="2000" dirty="0" smtClean="0">
              <a:solidFill>
                <a:srgbClr val="0000FF"/>
              </a:solidFill>
              <a:latin typeface="+mn-lt"/>
              <a:sym typeface="+mn-ea"/>
            </a:endParaRPr>
          </a:p>
        </p:txBody>
      </p:sp>
      <p:pic>
        <p:nvPicPr>
          <p:cNvPr id="10" name="图片 9"/>
          <p:cNvPicPr>
            <a:picLocks noChangeAspect="1"/>
          </p:cNvPicPr>
          <p:nvPr/>
        </p:nvPicPr>
        <p:blipFill>
          <a:blip r:embed="rId1"/>
          <a:stretch>
            <a:fillRect/>
          </a:stretch>
        </p:blipFill>
        <p:spPr>
          <a:xfrm>
            <a:off x="2168546" y="2666998"/>
            <a:ext cx="7106015" cy="2730640"/>
          </a:xfrm>
          <a:prstGeom prst="rect">
            <a:avLst/>
          </a:prstGeom>
        </p:spPr>
      </p:pic>
      <p:sp>
        <p:nvSpPr>
          <p:cNvPr id="12" name="文本框 11"/>
          <p:cNvSpPr txBox="1"/>
          <p:nvPr/>
        </p:nvSpPr>
        <p:spPr>
          <a:xfrm>
            <a:off x="9704341" y="4663508"/>
            <a:ext cx="1519556" cy="369332"/>
          </a:xfrm>
          <a:prstGeom prst="rect">
            <a:avLst/>
          </a:prstGeom>
          <a:noFill/>
        </p:spPr>
        <p:txBody>
          <a:bodyPr wrap="square" rtlCol="0">
            <a:spAutoFit/>
          </a:bodyPr>
          <a:lstStyle/>
          <a:p>
            <a:r>
              <a:rPr lang="en-US" altLang="zh-CN" b="1" dirty="0" smtClean="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rPr>
              <a:t>Example 1</a:t>
            </a:r>
            <a:endParaRPr lang="zh-CN" altLang="en-US" b="1" dirty="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endParaRPr>
          </a:p>
        </p:txBody>
      </p:sp>
      <p:pic>
        <p:nvPicPr>
          <p:cNvPr id="4" name="图片 3"/>
          <p:cNvPicPr>
            <a:picLocks noChangeAspect="1"/>
          </p:cNvPicPr>
          <p:nvPr/>
        </p:nvPicPr>
        <p:blipFill>
          <a:blip r:embed="rId2"/>
          <a:stretch>
            <a:fillRect/>
          </a:stretch>
        </p:blipFill>
        <p:spPr>
          <a:xfrm>
            <a:off x="2168525" y="5397500"/>
            <a:ext cx="7105650" cy="1158240"/>
          </a:xfrm>
          <a:prstGeom prst="rect">
            <a:avLst/>
          </a:prstGeom>
        </p:spPr>
      </p:pic>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endParaRPr lang="en-US" altLang="zh-CN" sz="3200" b="1" dirty="0" smtClean="0">
              <a:solidFill>
                <a:schemeClr val="tx1"/>
              </a:solidFill>
            </a:endParaRPr>
          </a:p>
        </p:txBody>
      </p:sp>
      <p:sp>
        <p:nvSpPr>
          <p:cNvPr id="2" name="文本框 1"/>
          <p:cNvSpPr txBox="1"/>
          <p:nvPr/>
        </p:nvSpPr>
        <p:spPr>
          <a:xfrm>
            <a:off x="300673" y="727710"/>
            <a:ext cx="11889740" cy="2091690"/>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2</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suggested to simplify </a:t>
            </a:r>
            <a:r>
              <a:rPr lang="en-US" altLang="zh-CN" sz="2000" dirty="0" smtClean="0">
                <a:solidFill>
                  <a:prstClr val="black"/>
                </a:solidFill>
                <a:latin typeface="Calibri" panose="020F0502020204030204"/>
                <a:sym typeface="+mn-ea"/>
              </a:rPr>
              <a:t>the inter-band EN-DC </a:t>
            </a:r>
            <a:r>
              <a:rPr lang="en-US" altLang="zh-CN" sz="2000" dirty="0">
                <a:solidFill>
                  <a:prstClr val="black"/>
                </a:solidFill>
                <a:latin typeface="Calibri" panose="020F0502020204030204"/>
                <a:sym typeface="+mn-ea"/>
              </a:rPr>
              <a:t>test frequency table with the general rules as below.</a:t>
            </a:r>
            <a:r>
              <a:rPr lang="en-GB" altLang="zh-CN" sz="2000" dirty="0"/>
              <a:t>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Arial" panose="020B0604020202020204" pitchFamily="34" charset="0"/>
              <a:buChar char="•"/>
            </a:pPr>
            <a:r>
              <a:rPr lang="en-GB" altLang="zh-CN" sz="2000" dirty="0">
                <a:latin typeface="+mn-lt"/>
              </a:rPr>
              <a:t>The general rule for deciding test frequencies for inter-band EN-DC configurations are represented by symbolic DC configurations using band X, Y/</a:t>
            </a:r>
            <a:r>
              <a:rPr lang="en-GB" altLang="zh-CN" sz="2000" dirty="0" err="1">
                <a:latin typeface="+mn-lt"/>
              </a:rPr>
              <a:t>nY</a:t>
            </a:r>
            <a:r>
              <a:rPr lang="en-GB" altLang="zh-CN" sz="2000" dirty="0">
                <a:latin typeface="+mn-lt"/>
              </a:rPr>
              <a:t> and </a:t>
            </a:r>
            <a:r>
              <a:rPr lang="en-GB" altLang="zh-CN" sz="2000" dirty="0" err="1">
                <a:latin typeface="+mn-lt"/>
              </a:rPr>
              <a:t>nZ</a:t>
            </a:r>
            <a:r>
              <a:rPr lang="en-GB" altLang="zh-CN" sz="2000" dirty="0">
                <a:latin typeface="+mn-lt"/>
              </a:rPr>
              <a:t> as the different bands in the DC Configuration. E.g. DC_XA-</a:t>
            </a:r>
            <a:r>
              <a:rPr lang="en-GB" altLang="zh-CN" sz="2000" dirty="0" err="1">
                <a:latin typeface="+mn-lt"/>
              </a:rPr>
              <a:t>YA_nZA</a:t>
            </a:r>
            <a:r>
              <a:rPr lang="en-GB" altLang="zh-CN" sz="2000" dirty="0">
                <a:latin typeface="+mn-lt"/>
              </a:rPr>
              <a:t> could be representing the </a:t>
            </a:r>
            <a:r>
              <a:rPr lang="en-GB" altLang="zh-CN" sz="2000" dirty="0" err="1">
                <a:latin typeface="+mn-lt"/>
              </a:rPr>
              <a:t>configuraion</a:t>
            </a:r>
            <a:r>
              <a:rPr lang="en-GB" altLang="zh-CN" sz="2000" dirty="0">
                <a:latin typeface="+mn-lt"/>
              </a:rPr>
              <a:t> DC_1A-3A_n28A by interpreting of X=1, Y=3 and </a:t>
            </a:r>
            <a:r>
              <a:rPr lang="en-GB" altLang="zh-CN" sz="2000" dirty="0" err="1">
                <a:latin typeface="+mn-lt"/>
              </a:rPr>
              <a:t>nZ</a:t>
            </a:r>
            <a:r>
              <a:rPr lang="en-GB" altLang="zh-CN" sz="2000" dirty="0">
                <a:latin typeface="+mn-lt"/>
              </a:rPr>
              <a:t>=n28. Any DC configurations not applying the general rule could be listed separately.</a:t>
            </a:r>
            <a:endParaRPr lang="en-US" altLang="zh-CN" sz="2000" dirty="0">
              <a:latin typeface="+mn-lt"/>
              <a:sym typeface="+mn-ea"/>
            </a:endParaRPr>
          </a:p>
          <a:p>
            <a:pPr marL="342900" indent="-342900">
              <a:spcBef>
                <a:spcPts val="0"/>
              </a:spcBef>
              <a:spcAft>
                <a:spcPts val="600"/>
              </a:spcAft>
              <a:buFont typeface="Arial" panose="020B0604020202020204" pitchFamily="34" charset="0"/>
              <a:buChar char="•"/>
            </a:pPr>
            <a:r>
              <a:rPr lang="en-GB" altLang="zh-CN" sz="2000" dirty="0">
                <a:latin typeface="+mn-lt"/>
              </a:rPr>
              <a:t>The specified inter-band </a:t>
            </a:r>
            <a:r>
              <a:rPr lang="en-GB" altLang="zh-CN" sz="2000" dirty="0" smtClean="0">
                <a:latin typeface="+mn-lt"/>
              </a:rPr>
              <a:t>EN-DC/NE-DC </a:t>
            </a:r>
            <a:r>
              <a:rPr lang="en-GB" altLang="zh-CN" sz="2000" dirty="0">
                <a:latin typeface="+mn-lt"/>
              </a:rPr>
              <a:t>configurations </a:t>
            </a:r>
            <a:r>
              <a:rPr lang="en-US" altLang="en-GB" sz="2000" dirty="0" smtClean="0">
                <a:solidFill>
                  <a:srgbClr val="0000FF"/>
                </a:solidFill>
                <a:latin typeface="+mn-lt"/>
                <a:sym typeface="+mn-ea"/>
              </a:rPr>
              <a:t>are kept as entries in the table (First two columns).</a:t>
            </a:r>
            <a:endParaRPr lang="en-US" altLang="zh-CN" sz="2000" dirty="0">
              <a:latin typeface="+mn-lt"/>
              <a:sym typeface="+mn-ea"/>
            </a:endParaRPr>
          </a:p>
        </p:txBody>
      </p:sp>
      <p:pic>
        <p:nvPicPr>
          <p:cNvPr id="3" name="图片 2"/>
          <p:cNvPicPr>
            <a:picLocks noChangeAspect="1"/>
          </p:cNvPicPr>
          <p:nvPr/>
        </p:nvPicPr>
        <p:blipFill>
          <a:blip r:embed="rId1"/>
          <a:stretch>
            <a:fillRect/>
          </a:stretch>
        </p:blipFill>
        <p:spPr>
          <a:xfrm>
            <a:off x="2211114" y="2820855"/>
            <a:ext cx="6229670" cy="2521080"/>
          </a:xfrm>
          <a:prstGeom prst="rect">
            <a:avLst/>
          </a:prstGeom>
        </p:spPr>
      </p:pic>
      <p:sp>
        <p:nvSpPr>
          <p:cNvPr id="5" name="文本框 4"/>
          <p:cNvSpPr txBox="1"/>
          <p:nvPr/>
        </p:nvSpPr>
        <p:spPr>
          <a:xfrm>
            <a:off x="9240613" y="4329680"/>
            <a:ext cx="1519556" cy="369332"/>
          </a:xfrm>
          <a:prstGeom prst="rect">
            <a:avLst/>
          </a:prstGeom>
          <a:noFill/>
        </p:spPr>
        <p:txBody>
          <a:bodyPr wrap="square" rtlCol="0">
            <a:spAutoFit/>
          </a:bodyPr>
          <a:lstStyle/>
          <a:p>
            <a:r>
              <a:rPr lang="en-US" altLang="zh-CN" b="1" dirty="0" smtClean="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rPr>
              <a:t>Example 2</a:t>
            </a:r>
            <a:endParaRPr lang="zh-CN" altLang="en-US" b="1" dirty="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endParaRPr>
          </a:p>
        </p:txBody>
      </p:sp>
      <p:pic>
        <p:nvPicPr>
          <p:cNvPr id="4" name="图片 3"/>
          <p:cNvPicPr>
            <a:picLocks noChangeAspect="1"/>
          </p:cNvPicPr>
          <p:nvPr/>
        </p:nvPicPr>
        <p:blipFill>
          <a:blip r:embed="rId2"/>
          <a:stretch>
            <a:fillRect/>
          </a:stretch>
        </p:blipFill>
        <p:spPr>
          <a:xfrm>
            <a:off x="2211070" y="5341620"/>
            <a:ext cx="6229985" cy="524510"/>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5738</Words>
  <Application>WPS 演示</Application>
  <PresentationFormat>自定义</PresentationFormat>
  <Paragraphs>69</Paragraphs>
  <Slides>8</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Calibri</vt:lpstr>
      <vt:lpstr>Calibri Light</vt:lpstr>
      <vt:lpstr>Ericsson Capital TT</vt:lpstr>
      <vt:lpstr>Segoe Print</vt:lpstr>
      <vt:lpstr>Calibri</vt:lpstr>
      <vt:lpstr>微软雅黑</vt:lpstr>
      <vt:lpstr>Arial Unicode MS</vt:lpstr>
      <vt:lpstr>Office 主题</vt:lpstr>
      <vt:lpstr>Discussion on test frequency simplification for inter-band CA and DC band combinations</vt:lpstr>
      <vt:lpstr>Overview on test frequencies for inter-band CA/DC band combinations</vt:lpstr>
      <vt:lpstr>Overview on test frequencies for inter-band CA/DC band combinations</vt:lpstr>
      <vt:lpstr>Overview on test frequencies for inter-band CA/DC band combinations</vt:lpstr>
      <vt:lpstr>Overview on test frequencies for inter-band CA/DC band combinations</vt:lpstr>
      <vt:lpstr>Simplification on inter-band CA/DC test frequency tables</vt:lpstr>
      <vt:lpstr>Simplification on inter-band CA/DC test frequency tables</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1469</cp:revision>
  <dcterms:created xsi:type="dcterms:W3CDTF">2018-09-20T03:53:00Z</dcterms:created>
  <dcterms:modified xsi:type="dcterms:W3CDTF">2025-11-17T05:05:25Z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2052-11.8.2.12085</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