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9" r:id="rId6"/>
    <p:sldId id="300" r:id="rId7"/>
    <p:sldId id="301" r:id="rId8"/>
    <p:sldId id="303" r:id="rId9"/>
    <p:sldId id="292" r:id="rId10"/>
    <p:sldId id="304" r:id="rId11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50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0BFE0E74-3E82-4FBB-AE3A-DAC03BC2EDCF}"/>
    <pc:docChg chg="modSld">
      <pc:chgData name="Niclas Weiler" userId="15f39c7b-d9a9-4905-9221-26f26c51fae5" providerId="ADAL" clId="{0BFE0E74-3E82-4FBB-AE3A-DAC03BC2EDCF}" dt="2025-08-29T04:43:55.236" v="41" actId="20577"/>
      <pc:docMkLst>
        <pc:docMk/>
      </pc:docMkLst>
      <pc:sldChg chg="modSp mod">
        <pc:chgData name="Niclas Weiler" userId="15f39c7b-d9a9-4905-9221-26f26c51fae5" providerId="ADAL" clId="{0BFE0E74-3E82-4FBB-AE3A-DAC03BC2EDCF}" dt="2025-08-29T04:43:55.236" v="41" actId="20577"/>
        <pc:sldMkLst>
          <pc:docMk/>
          <pc:sldMk cId="697815256" sldId="256"/>
        </pc:sldMkLst>
        <pc:spChg chg="mod">
          <ac:chgData name="Niclas Weiler" userId="15f39c7b-d9a9-4905-9221-26f26c51fae5" providerId="ADAL" clId="{0BFE0E74-3E82-4FBB-AE3A-DAC03BC2EDCF}" dt="2025-08-29T04:43:55.236" v="41" actId="20577"/>
          <ac:spMkLst>
            <pc:docMk/>
            <pc:sldMk cId="697815256" sldId="256"/>
            <ac:spMk id="3" creationId="{5ECA276C-62A6-B4C2-E0F1-F23F16B919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2025-08-29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Test Frequency Calculation Tool, updates and way forward.</a:t>
            </a:r>
            <a:endParaRPr lang="en-SE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655762"/>
          </a:xfrm>
        </p:spPr>
        <p:txBody>
          <a:bodyPr/>
          <a:lstStyle/>
          <a:p>
            <a:r>
              <a:rPr lang="en-US" dirty="0"/>
              <a:t>Document for discussion and information.</a:t>
            </a:r>
          </a:p>
          <a:p>
            <a:r>
              <a:rPr lang="en-US" dirty="0"/>
              <a:t>Agenda Item:5.3.2.11</a:t>
            </a:r>
            <a:endParaRPr lang="en-SE" dirty="0"/>
          </a:p>
          <a:p>
            <a:r>
              <a:rPr lang="en-US"/>
              <a:t>This paper originates from R5-254695r1</a:t>
            </a:r>
            <a:endParaRPr lang="en-S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37622" y="161326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R5-255385</a:t>
            </a:r>
            <a:endParaRPr lang="en-SE" sz="1800" dirty="0">
              <a:effectLst/>
              <a:highlight>
                <a:srgbClr val="FFFF00"/>
              </a:highligh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3341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#108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Bangalore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Aug 25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29 2025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78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Introduction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 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This discussion paper will share the updates and suggested way forward for the development of the Frequency Calculation Tool.</a:t>
            </a:r>
            <a:endParaRPr lang="en-US" sz="18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87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7B7D2-BD9D-7690-021D-851985362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313DAF5-10F2-2E76-58F8-6A9B50A6E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73ABC7F-D328-3B88-2C6B-908C48E42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C632B2-C79D-E0FE-00BC-2A027B898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AF1534-7682-B1CA-5D49-BBC8C7AC6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8242F4-E504-03AF-CED8-C028D9C6F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D580E6C-61F8-3AC9-77FA-B36D7F4DA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A252A6-2113-9186-EBD9-F86DA61FD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49398F-C60E-9526-8980-DD9BA46C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Updates since RAN5#107.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DA9E8-C07A-18D5-E131-F323D6A12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1"/>
            <a:ext cx="6555347" cy="50869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dirty="0"/>
              <a:t>Support for new output format in .JSON was added. </a:t>
            </a:r>
          </a:p>
          <a:p>
            <a:pPr marL="0" indent="0">
              <a:buNone/>
            </a:pPr>
            <a:r>
              <a:rPr lang="en-US" sz="2000" dirty="0"/>
              <a:t>The old output format (.CSV) is still available. </a:t>
            </a:r>
          </a:p>
          <a:p>
            <a:pPr marL="0" indent="0">
              <a:buNone/>
            </a:pPr>
            <a:r>
              <a:rPr lang="en-US" sz="2000" dirty="0"/>
              <a:t>At this stage, .JSON output is only supported for </a:t>
            </a:r>
            <a:r>
              <a:rPr lang="en-US" sz="2000" dirty="0">
                <a:latin typeface="Aptos" panose="020B0004020202020204" pitchFamily="34" charset="0"/>
              </a:rPr>
              <a:t>intra band noncontiguous CA combination, including UL CA.</a:t>
            </a:r>
          </a:p>
        </p:txBody>
      </p:sp>
    </p:spTree>
    <p:extLst>
      <p:ext uri="{BB962C8B-B14F-4D97-AF65-F5344CB8AC3E}">
        <p14:creationId xmlns:p14="http://schemas.microsoft.com/office/powerpoint/2010/main" val="785042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9CCC18-DD14-B9B8-7D60-4E2733300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7F1EEF-10DC-BF8B-4D6F-2D87236E1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AFAE904-603F-4C2D-5121-288F2B22C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70D470-7918-CF1B-849B-FBF038097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5E53A-04CC-95D8-EB86-737281AF4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111E88-D532-0D79-0E42-D4FA9B551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AEEA7C0-91DA-F3FF-37B2-B8FCB26F7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236486-3842-84F9-0C23-A32DFF0D3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3B261C-BD65-B9A0-A64B-3B3D08AD9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supported by the tool today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D25-B984-AD12-BBF4-2C53D9EE9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GB" sz="2000" dirty="0"/>
              <a:t>C.3: Determination of SSB and CORESET#0</a:t>
            </a:r>
          </a:p>
          <a:p>
            <a:r>
              <a:rPr lang="en-GB" sz="2000" dirty="0"/>
              <a:t>C.2.1.1: Determination of test frequencies for Low-, Mid- and High-Range,</a:t>
            </a:r>
            <a:r>
              <a:rPr lang="en-US" sz="2000" dirty="0"/>
              <a:t> (FR1, FR2, FDD, TDD).</a:t>
            </a:r>
          </a:p>
          <a:p>
            <a:r>
              <a:rPr lang="en-GB" sz="2000" dirty="0"/>
              <a:t>C.2.2: Determination of test frequencies for asymmetric NR bands and 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C.2.3: Determination of test frequencies for asymmetric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C.2.4.2.2: Determination of test frequencies for Low-, Mid- and High-Range, for </a:t>
            </a:r>
            <a:r>
              <a:rPr lang="en-GB" sz="2000" b="1" u="sng" dirty="0"/>
              <a:t>NR Intra-band Contiguous CA</a:t>
            </a:r>
            <a:r>
              <a:rPr lang="en-GB" sz="2000" dirty="0"/>
              <a:t>, FR1 and FR2, for 2 carriers only.</a:t>
            </a:r>
          </a:p>
          <a:p>
            <a:r>
              <a:rPr lang="en-GB" sz="2000" dirty="0"/>
              <a:t>C.2.4.3: Determination of test frequencies for </a:t>
            </a:r>
            <a:r>
              <a:rPr lang="en-GB" sz="2000" b="1" u="sng" dirty="0"/>
              <a:t>NR Intra-band Non-Contiguous CA </a:t>
            </a:r>
            <a:r>
              <a:rPr lang="en-GB" sz="2000" dirty="0"/>
              <a:t>, only FR1, only 2 carriers.</a:t>
            </a:r>
          </a:p>
          <a:p>
            <a:r>
              <a:rPr lang="en-GB" sz="2000" dirty="0"/>
              <a:t>New: Determination of test frequencies for single frequency with flexible TX-RX separation (NTN)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8630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814F0-8ECF-2C87-2ECF-AAEA9AA8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8C151E9-DF55-514E-7E8E-243ABD6AD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FC259B4-D2BA-8E5F-9668-EC4D6142D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F22851-1E68-EE3A-2FBC-F55AAC113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6DE895-659B-8936-5C43-A95434E0D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7E0F4B-D9AE-57B1-6C7A-E87C5B8DB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02D99B6-9FF9-5D69-0A5B-F9E145BB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4E5CB3-5AD4-C183-2999-37807082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98EBA8-8FE8-1266-5A3D-D8CB04772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69" y="613850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not supported by the tool today. </a:t>
            </a: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7A35C-8389-3485-DDED-91616D690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US" sz="2000" dirty="0"/>
              <a:t>C.2.1.2: </a:t>
            </a:r>
            <a:r>
              <a:rPr lang="en-GB" sz="2000" dirty="0"/>
              <a:t>Determination test frequencies for Mid-Low and Mid-High-Range for signalling tests.</a:t>
            </a:r>
          </a:p>
          <a:p>
            <a:r>
              <a:rPr lang="en-US" sz="2000" dirty="0"/>
              <a:t>C.2.4.2A: </a:t>
            </a:r>
            <a:r>
              <a:rPr lang="en-GB" sz="2000" dirty="0"/>
              <a:t>Determination of test frequencies for FR1 NR Intra-band Contiguous CA without UL CA for bands with uplink bandwidth less than downlink bandwidth</a:t>
            </a:r>
            <a:r>
              <a:rPr lang="en-US" sz="2000" dirty="0"/>
              <a:t>.</a:t>
            </a:r>
          </a:p>
          <a:p>
            <a:pPr lvl="0"/>
            <a:r>
              <a:rPr lang="en-US" sz="2000" dirty="0"/>
              <a:t>C.2.5: Frequency determination for supplemental uplink.</a:t>
            </a:r>
          </a:p>
          <a:p>
            <a:pPr lvl="0"/>
            <a:r>
              <a:rPr lang="en-US" sz="2000" dirty="0"/>
              <a:t>C.2.6: Frequency determination for EN-DC configurations.</a:t>
            </a:r>
          </a:p>
          <a:p>
            <a:r>
              <a:rPr lang="en-GB" sz="2000" dirty="0"/>
              <a:t>C.4: Determination of SSB and CORESET#0 for RRM testing with SSB SCS 120 kHz and 240 kHz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35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Way forward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E" sz="1600" dirty="0">
                <a:latin typeface="Aptos" panose="020B0004020202020204" pitchFamily="34" charset="0"/>
                <a:cs typeface="Times New Roman" panose="02020603050405020304" pitchFamily="18" charset="0"/>
              </a:rPr>
              <a:t>Sort out legal matters (copyright, etc) on how to handle the python tool.</a:t>
            </a:r>
            <a:endParaRPr lang="en-US" sz="16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handling of Notes to the calculation tool for .JSON tables.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Initiate interested companies to start using the tool by generating test frequencies for a specified configuration. See next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SE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tool to produce output according to JSON format definition</a:t>
            </a: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Intra band CA contiguous combination. (for other variants, like “single frequency” tables?).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 to remove manual input for different bands.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SE" sz="1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7608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0B9556-A9AF-63A4-721D-1EC468539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9B402140-CC44-F04E-8F51-BB694E822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E888EEF1-CEEB-5961-C44B-28D1550F8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FBE8F36-AB9E-8E38-2BFB-DA1C94021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7AE3D34C-C89D-E446-CC0F-66740EDCA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3474718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2800" dirty="0"/>
              <a:t>Tool review for Interested companies</a:t>
            </a:r>
            <a:br>
              <a:rPr lang="en-US" sz="2800" dirty="0"/>
            </a:br>
            <a:r>
              <a:rPr lang="en-US" sz="2800" dirty="0"/>
              <a:t>(CMCC, Huawei, R&amp;S, Qualcomm, Keysight, Apple</a:t>
            </a:r>
            <a:r>
              <a:rPr lang="en-US" sz="2800"/>
              <a:t>, ZTE, Nokia)</a:t>
            </a:r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</a:t>
            </a:r>
            <a:endParaRPr lang="en-US" sz="4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9A513F7-FA31-FC48-B7E7-F2080AD3B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C18C4D1-6061-CE85-12E2-04F3101B4F75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a review of  the tool, companies are requested to use the test frequency tool to generate test frequencies for CA_n41(2A), BCS 0, including UL CA (SCS 15 and SCS 30). The review should be done before meeting #109.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SE" sz="1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418385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A09C96-84BF-4C5B-85FD-AF49565D48DF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a30137f-e0bf-4e7e-83c6-70af91abb4cd"/>
    <ds:schemaRef ds:uri="667a4cda-c0b6-4763-85d5-d71c4052919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25644</TotalTime>
  <Words>526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Times New Roman</vt:lpstr>
      <vt:lpstr>Office Theme</vt:lpstr>
      <vt:lpstr>Test Frequency Calculation Tool, updates and way forward.</vt:lpstr>
      <vt:lpstr>Introduction</vt:lpstr>
      <vt:lpstr>Updates since RAN5#107.</vt:lpstr>
      <vt:lpstr>What is supported by the tool today (38.508-1, Annex C)</vt:lpstr>
      <vt:lpstr>What is not supported by the tool today. (38.508-1, Annex C)</vt:lpstr>
      <vt:lpstr>                                                              Way forward</vt:lpstr>
      <vt:lpstr>Tool review for Interested companies (CMCC, Huawei, R&amp;S, Qualcomm, Keysight, Apple, ZTE, Nokia)                                                        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Hawkowl IQI test setup</dc:title>
  <dc:creator>Patrik Andersson R</dc:creator>
  <cp:lastModifiedBy>Niclas Weiler</cp:lastModifiedBy>
  <cp:revision>11</cp:revision>
  <dcterms:created xsi:type="dcterms:W3CDTF">2024-04-10T05:10:23Z</dcterms:created>
  <dcterms:modified xsi:type="dcterms:W3CDTF">2025-08-29T04:44:00Z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