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2" r:id="rId6"/>
    <p:sldId id="6645327" r:id="rId7"/>
    <p:sldId id="6645329" r:id="rId8"/>
    <p:sldId id="6645330" r:id="rId9"/>
    <p:sldId id="6645224"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36" userDrawn="1">
          <p15:clr>
            <a:srgbClr val="A4A3A4"/>
          </p15:clr>
        </p15:guide>
        <p15:guide id="2" pos="381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36"/>
        <p:guide pos="381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Discussion of A-IoT Device Conformance Testing</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Huawei</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108</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Bengaluru, India, 25 – 29 August 2025</a:t>
            </a:r>
            <a:r>
              <a:rPr lang="en-US" sz="2400" kern="0" noProof="0" dirty="0">
                <a:ln>
                  <a:noFill/>
                </a:ln>
                <a:effectLst/>
                <a:uLnTx/>
                <a:uFillTx/>
                <a:sym typeface="+mn-ea"/>
              </a:rPr>
              <a:t>                                                                             </a:t>
            </a:r>
            <a:r>
              <a:rPr lang="en-US" altLang="zh-CN" sz="2400" b="1" noProof="0" dirty="0">
                <a:ln>
                  <a:noFill/>
                </a:ln>
                <a:effectLst/>
                <a:uLnTx/>
                <a:uFillTx/>
                <a:sym typeface="+mn-ea"/>
              </a:rPr>
              <a:t>R5-255095</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3" name="表格 2"/>
          <p:cNvGraphicFramePr/>
          <p:nvPr>
            <p:custDataLst>
              <p:tags r:id="rId1"/>
            </p:custDataLst>
          </p:nvPr>
        </p:nvGraphicFramePr>
        <p:xfrm>
          <a:off x="279400" y="1079500"/>
          <a:ext cx="11639550" cy="3876040"/>
        </p:xfrm>
        <a:graphic>
          <a:graphicData uri="http://schemas.openxmlformats.org/drawingml/2006/table">
            <a:tbl>
              <a:tblPr/>
              <a:tblGrid>
                <a:gridCol w="984250"/>
                <a:gridCol w="4215765"/>
                <a:gridCol w="2369820"/>
                <a:gridCol w="737870"/>
                <a:gridCol w="1304925"/>
                <a:gridCol w="1149985"/>
                <a:gridCol w="876935"/>
              </a:tblGrid>
              <a:tr h="542925">
                <a:tc>
                  <a:txBody>
                    <a:bodyPr/>
                    <a:p>
                      <a:pPr algn="l" fontAlgn="t"/>
                      <a:r>
                        <a:rPr lang="en-US" altLang="zh-CN" sz="1600" b="0" i="0">
                          <a:solidFill>
                            <a:srgbClr val="363636"/>
                          </a:solidFill>
                          <a:latin typeface="Arial" panose="020B0604020202020204"/>
                          <a:ea typeface="Arial" panose="020B0604020202020204"/>
                        </a:rPr>
                        <a:t>Unique_ID</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Name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Acronym</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Release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Start</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Finish</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%Complete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615950">
                <a:tc>
                  <a:txBody>
                    <a:bodyPr/>
                    <a:p>
                      <a:pPr algn="r" fontAlgn="t"/>
                      <a:r>
                        <a:rPr lang="en-US" altLang="zh-CN" sz="1600" b="1" i="0">
                          <a:solidFill>
                            <a:srgbClr val="000000"/>
                          </a:solidFill>
                          <a:latin typeface="Arial" panose="020B0604020202020204"/>
                          <a:ea typeface="Arial" panose="020B0604020202020204"/>
                        </a:rPr>
                        <a:t>1020055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Ambient power-enabled Internet of Things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AmbientIoT</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2022</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Sep. 2025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95%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1020085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solutions for Ambient IoT (Internet of Things) in NR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FS_Ambient_IoT_solutions</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741045">
                <a:tc>
                  <a:txBody>
                    <a:bodyPr/>
                    <a:p>
                      <a:pPr algn="r" fontAlgn="t"/>
                      <a:r>
                        <a:rPr lang="en-US" altLang="zh-CN" sz="1600" b="1" i="0">
                          <a:solidFill>
                            <a:srgbClr val="000000"/>
                          </a:solidFill>
                          <a:latin typeface="Arial" panose="020B0604020202020204"/>
                          <a:ea typeface="Arial" panose="020B0604020202020204"/>
                        </a:rPr>
                        <a:t>1060084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Solutions for Ambient IoT (Internet of Things) in NR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Ambient_IoT_Solutions</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May 2024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36%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1061084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   Core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Ambient_IoT_Solutions-Core</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Oct.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Sep. 2025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r" fontAlgn="t"/>
                      <a:r>
                        <a:rPr lang="en-US" altLang="zh-CN" sz="1600" b="0" i="0">
                          <a:solidFill>
                            <a:srgbClr val="000000"/>
                          </a:solidFill>
                          <a:latin typeface="Arial" panose="020B0604020202020204"/>
                          <a:ea typeface="Arial" panose="020B0604020202020204"/>
                        </a:rPr>
                        <a:t>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r>
              <a:tr h="494030">
                <a:tc>
                  <a:txBody>
                    <a:bodyPr/>
                    <a:p>
                      <a:pPr algn="r" fontAlgn="t"/>
                      <a:r>
                        <a:rPr lang="en-US" altLang="zh-CN" sz="1600" b="0" i="0">
                          <a:solidFill>
                            <a:srgbClr val="000000"/>
                          </a:solidFill>
                          <a:latin typeface="Arial" panose="020B0604020202020204"/>
                          <a:ea typeface="Arial" panose="020B0604020202020204"/>
                        </a:rPr>
                        <a:t>1062084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   Perf.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Ambient_IoT_Solutions-Perf</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Mar. 2026</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970078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Ambient IoT (Internet of Things) in RAN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FS_Ambient_IoT_RAN</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2022</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bl>
          </a:graphicData>
        </a:graphic>
      </p:graphicFrame>
      <p:sp>
        <p:nvSpPr>
          <p:cNvPr id="4" name="文本框 3"/>
          <p:cNvSpPr txBox="1"/>
          <p:nvPr/>
        </p:nvSpPr>
        <p:spPr>
          <a:xfrm>
            <a:off x="269240" y="5229860"/>
            <a:ext cx="11638915" cy="116840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1:</a:t>
            </a:r>
            <a:r>
              <a:rPr lang="en-US" altLang="zh-CN" sz="2000" noProof="0" dirty="0">
                <a:solidFill>
                  <a:schemeClr val="tx1"/>
                </a:solidFill>
                <a:cs typeface="Arial" panose="020B0604020202020204" pitchFamily="34" charset="0"/>
              </a:rPr>
              <a:t> For the Rel-19</a:t>
            </a:r>
            <a:r>
              <a:rPr lang="en-US" altLang="zh-CN" sz="2000" noProof="0" dirty="0">
                <a:solidFill>
                  <a:schemeClr val="tx1"/>
                </a:solidFill>
                <a:ea typeface="宋体" panose="02010600030101010101" pitchFamily="2" charset="-122"/>
                <a:cs typeface="Arial" panose="020B0604020202020204" pitchFamily="34" charset="0"/>
              </a:rPr>
              <a:t> </a:t>
            </a:r>
            <a:r>
              <a:rPr lang="en-US" altLang="zh-CN" sz="2000" noProof="0" dirty="0">
                <a:solidFill>
                  <a:schemeClr val="tx1"/>
                </a:solidFill>
                <a:cs typeface="Arial" panose="020B0604020202020204" pitchFamily="34" charset="0"/>
              </a:rPr>
              <a:t>RAN work item Ambient_IoT_Solutions, the overall completion level for core part has reached </a:t>
            </a:r>
            <a:r>
              <a:rPr lang="en-US" altLang="zh-CN" sz="2000" b="1" noProof="0" dirty="0">
                <a:solidFill>
                  <a:schemeClr val="tx1"/>
                </a:solidFill>
                <a:cs typeface="Arial" panose="020B0604020202020204" pitchFamily="34" charset="0"/>
              </a:rPr>
              <a:t>84%</a:t>
            </a:r>
            <a:r>
              <a:rPr lang="en-US" altLang="zh-CN" sz="2000" noProof="0" dirty="0">
                <a:solidFill>
                  <a:schemeClr val="tx1"/>
                </a:solidFill>
                <a:cs typeface="Arial" panose="020B0604020202020204" pitchFamily="34" charset="0"/>
              </a:rPr>
              <a:t> after RP#108 (June 2025) and will be completed after RP#109 (September 2025)</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 &amp; 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342900" y="1002665"/>
            <a:ext cx="11373485" cy="2411730"/>
          </a:xfrm>
          <a:prstGeom prst="rect">
            <a:avLst/>
          </a:prstGeom>
          <a:solidFill>
            <a:srgbClr val="FFFFFF"/>
          </a:solidFill>
          <a:ln w="9525">
            <a:noFill/>
            <a:miter lim="800000"/>
          </a:ln>
        </p:spPr>
        <p:txBody>
          <a:bodyPr rot="0" vert="horz" wrap="square" lIns="91440" tIns="45720" rIns="91440" bIns="45720" anchor="t" anchorCtr="0">
            <a:noAutofit/>
          </a:bodyPr>
          <a:lstStyle/>
          <a:p>
            <a:pPr marL="28575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There are new TS specs produced for A-IoT in RAN1, RAN2 and RAN4</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RAN1:</a:t>
            </a:r>
            <a:r>
              <a:rPr lang="en-US" altLang="zh-CN" sz="2000" noProof="0" dirty="0">
                <a:solidFill>
                  <a:schemeClr val="tx1"/>
                </a:solidFill>
                <a:cs typeface="Arial" panose="020B0604020202020204" pitchFamily="34" charset="0"/>
                <a:sym typeface="+mn-ea"/>
              </a:rPr>
              <a:t> TS 38.291 “Ambient IoT Physical Layer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RAN2: </a:t>
            </a:r>
            <a:r>
              <a:rPr lang="en-US" altLang="zh-CN" sz="2000" noProof="0" dirty="0">
                <a:solidFill>
                  <a:schemeClr val="tx1"/>
                </a:solidFill>
                <a:cs typeface="Arial" panose="020B0604020202020204" pitchFamily="34" charset="0"/>
                <a:sym typeface="+mn-ea"/>
              </a:rPr>
              <a:t>TS 38.391 “Ambient IoT Medium Access Control Protocol specification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 only MAC requirements included</a:t>
            </a:r>
            <a:r>
              <a:rPr lang="en-US" altLang="zh-CN" sz="2000" strike="sngStrike" noProof="0" dirty="0">
                <a:solidFill>
                  <a:schemeClr val="tx1"/>
                </a:solidFill>
                <a:cs typeface="Arial" panose="020B0604020202020204" pitchFamily="34" charset="0"/>
                <a:sym typeface="+mn-ea"/>
              </a:rPr>
              <a:t> without RRC/RLC/PDCP etc</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RAN4:</a:t>
            </a:r>
            <a:r>
              <a:rPr lang="en-US" altLang="zh-CN" sz="2000" noProof="0" dirty="0">
                <a:solidFill>
                  <a:schemeClr val="tx1"/>
                </a:solidFill>
                <a:cs typeface="Arial" panose="020B0604020202020204" pitchFamily="34" charset="0"/>
                <a:sym typeface="+mn-ea"/>
              </a:rPr>
              <a:t> TS 38.191 “NR; Ambient IoT device radio transmission and reception (Release 19)” , only RF&amp;RRM OTA requirements for </a:t>
            </a: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included</a:t>
            </a:r>
            <a:r>
              <a:rPr lang="en-US" altLang="zh-CN" sz="2000" strike="sngStrike" noProof="0" dirty="0">
                <a:solidFill>
                  <a:schemeClr val="tx1"/>
                </a:solidFill>
                <a:cs typeface="Arial" panose="020B0604020202020204" pitchFamily="34" charset="0"/>
                <a:sym typeface="+mn-ea"/>
              </a:rPr>
              <a:t> without conducted mode</a:t>
            </a:r>
            <a:r>
              <a:rPr lang="en-US" altLang="zh-CN" sz="2000" noProof="0" dirty="0">
                <a:solidFill>
                  <a:schemeClr val="tx1"/>
                </a:solidFill>
                <a:cs typeface="Arial" panose="020B0604020202020204" pitchFamily="34" charset="0"/>
                <a:sym typeface="+mn-ea"/>
              </a:rPr>
              <a:t>.</a:t>
            </a:r>
            <a:endParaRPr lang="en-US" altLang="zh-CN" sz="2000" b="1" u="sng" noProof="0" dirty="0">
              <a:solidFill>
                <a:schemeClr val="tx1"/>
              </a:solidFill>
              <a:cs typeface="Arial" panose="020B0604020202020204" pitchFamily="34" charset="0"/>
              <a:sym typeface="+mn-ea"/>
            </a:endParaRPr>
          </a:p>
          <a:p>
            <a:pPr marL="0" lvl="0" indent="0" algn="l" defTabSz="914400" eaLnBrk="1" hangingPunct="1">
              <a:lnSpc>
                <a:spcPts val="2800"/>
              </a:lnSpc>
              <a:spcBef>
                <a:spcPts val="200"/>
              </a:spcBef>
              <a:spcAft>
                <a:spcPts val="200"/>
              </a:spcAft>
              <a:buClrTx/>
              <a:buSzTx/>
              <a:defRPr/>
            </a:pPr>
            <a:endParaRPr lang="en-US" altLang="zh-CN" sz="2000" noProof="0" dirty="0">
              <a:solidFill>
                <a:schemeClr val="tx1"/>
              </a:solidFill>
              <a:cs typeface="Arial" panose="020B0604020202020204" pitchFamily="34" charset="0"/>
              <a:sym typeface="+mn-ea"/>
            </a:endParaRPr>
          </a:p>
        </p:txBody>
      </p:sp>
      <p:sp>
        <p:nvSpPr>
          <p:cNvPr id="4" name="文本框 3"/>
          <p:cNvSpPr txBox="1"/>
          <p:nvPr/>
        </p:nvSpPr>
        <p:spPr>
          <a:xfrm>
            <a:off x="-23495" y="5029835"/>
            <a:ext cx="12187555" cy="1503045"/>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highlight>
                  <a:srgbClr val="000000">
                    <a:alpha val="0"/>
                  </a:srgbClr>
                </a:highlight>
                <a:cs typeface="Arial" panose="020B0604020202020204" pitchFamily="34" charset="0"/>
              </a:rPr>
              <a:t>Proposal 1: </a:t>
            </a:r>
            <a:r>
              <a:rPr lang="en-US" altLang="zh-CN" sz="2000" noProof="0" dirty="0">
                <a:solidFill>
                  <a:schemeClr val="tx1"/>
                </a:solidFill>
                <a:highlight>
                  <a:srgbClr val="000000">
                    <a:alpha val="0"/>
                  </a:srgbClr>
                </a:highlight>
                <a:cs typeface="Arial" panose="020B0604020202020204" pitchFamily="34" charset="0"/>
              </a:rPr>
              <a:t>Considering “UE” has been removed or replaced with “</a:t>
            </a:r>
            <a:r>
              <a:rPr lang="en-US" altLang="zh-CN" sz="2000" noProof="0" dirty="0">
                <a:solidFill>
                  <a:schemeClr val="tx1"/>
                </a:solidFill>
                <a:highlight>
                  <a:srgbClr val="000000">
                    <a:alpha val="0"/>
                  </a:srgbClr>
                </a:highlight>
                <a:cs typeface="Arial" panose="020B0604020202020204" pitchFamily="34" charset="0"/>
                <a:sym typeface="+mn-ea"/>
              </a:rPr>
              <a:t>Ambient IoT device</a:t>
            </a:r>
            <a:r>
              <a:rPr lang="en-US" altLang="zh-CN" sz="2000" noProof="0" dirty="0">
                <a:solidFill>
                  <a:schemeClr val="tx1"/>
                </a:solidFill>
                <a:highlight>
                  <a:srgbClr val="000000">
                    <a:alpha val="0"/>
                  </a:srgbClr>
                </a:highlight>
                <a:cs typeface="Arial" panose="020B0604020202020204" pitchFamily="34" charset="0"/>
              </a:rPr>
              <a:t>” in RAN2 TS 38.391 and RAN4 </a:t>
            </a:r>
            <a:r>
              <a:rPr lang="en-US" altLang="zh-CN" sz="2000" noProof="0" dirty="0">
                <a:solidFill>
                  <a:schemeClr val="tx1"/>
                </a:solidFill>
                <a:highlight>
                  <a:srgbClr val="000000">
                    <a:alpha val="0"/>
                  </a:srgbClr>
                </a:highlight>
                <a:cs typeface="Arial" panose="020B0604020202020204" pitchFamily="34" charset="0"/>
                <a:sym typeface="+mn-ea"/>
              </a:rPr>
              <a:t>TS 38.191</a:t>
            </a:r>
            <a:r>
              <a:rPr lang="en-US" altLang="zh-CN" sz="2000" noProof="0" dirty="0">
                <a:solidFill>
                  <a:schemeClr val="tx1"/>
                </a:solidFill>
                <a:highlight>
                  <a:srgbClr val="000000">
                    <a:alpha val="0"/>
                  </a:srgbClr>
                </a:highlight>
                <a:cs typeface="Arial" panose="020B0604020202020204" pitchFamily="34" charset="0"/>
              </a:rPr>
              <a:t>, RAN5 to endorse a new WID for R19 </a:t>
            </a:r>
            <a:r>
              <a:rPr lang="en-US" altLang="zh-CN" sz="2000" noProof="0" dirty="0">
                <a:solidFill>
                  <a:schemeClr val="tx1"/>
                </a:solidFill>
                <a:highlight>
                  <a:srgbClr val="000000">
                    <a:alpha val="0"/>
                  </a:srgbClr>
                </a:highlight>
                <a:cs typeface="Arial" panose="020B0604020202020204" pitchFamily="34" charset="0"/>
                <a:sym typeface="+mn-ea"/>
              </a:rPr>
              <a:t>A-IoT device conformance testing with title of “New WID on </a:t>
            </a:r>
            <a:r>
              <a:rPr lang="en-US" altLang="zh-CN" sz="2000" strike="dblStrike" noProof="0" dirty="0">
                <a:solidFill>
                  <a:srgbClr val="C00000"/>
                </a:solidFill>
                <a:highlight>
                  <a:srgbClr val="000000">
                    <a:alpha val="0"/>
                  </a:srgbClr>
                </a:highlight>
                <a:uFillTx/>
                <a:cs typeface="Arial" panose="020B0604020202020204" pitchFamily="34" charset="0"/>
                <a:sym typeface="+mn-ea"/>
              </a:rPr>
              <a:t>UE </a:t>
            </a:r>
            <a:r>
              <a:rPr lang="en-US" altLang="zh-CN" sz="2000" noProof="0" dirty="0">
                <a:solidFill>
                  <a:schemeClr val="tx1"/>
                </a:solidFill>
                <a:highlight>
                  <a:srgbClr val="000000">
                    <a:alpha val="0"/>
                  </a:srgbClr>
                </a:highlight>
                <a:cs typeface="Arial" panose="020B0604020202020204" pitchFamily="34" charset="0"/>
                <a:sym typeface="+mn-ea"/>
              </a:rPr>
              <a:t>Conformance - Solutions for Ambient IoT (Internet of Things) in NR” and Acronym of “Ambient_IoT_Solutions-</a:t>
            </a:r>
            <a:r>
              <a:rPr lang="en-US" altLang="zh-CN" sz="2000" strike="dblStrike" noProof="0" dirty="0">
                <a:solidFill>
                  <a:srgbClr val="C00000"/>
                </a:solidFill>
                <a:highlight>
                  <a:srgbClr val="000000">
                    <a:alpha val="0"/>
                  </a:srgbClr>
                </a:highlight>
                <a:uFillTx/>
                <a:cs typeface="Arial" panose="020B0604020202020204" pitchFamily="34" charset="0"/>
                <a:sym typeface="+mn-ea"/>
              </a:rPr>
              <a:t>UE</a:t>
            </a:r>
            <a:r>
              <a:rPr lang="en-US" altLang="zh-CN" sz="2000" noProof="0" dirty="0">
                <a:solidFill>
                  <a:schemeClr val="tx1"/>
                </a:solidFill>
                <a:highlight>
                  <a:srgbClr val="000000">
                    <a:alpha val="0"/>
                  </a:srgbClr>
                </a:highlight>
                <a:cs typeface="Arial" panose="020B0604020202020204" pitchFamily="34" charset="0"/>
                <a:sym typeface="+mn-ea"/>
              </a:rPr>
              <a:t>ConTest”.</a:t>
            </a:r>
            <a:endParaRPr lang="en-US" altLang="zh-CN" sz="2000" noProof="0" dirty="0">
              <a:solidFill>
                <a:schemeClr val="tx1"/>
              </a:solidFill>
              <a:highlight>
                <a:srgbClr val="000000">
                  <a:alpha val="0"/>
                </a:srgbClr>
              </a:highlight>
              <a:cs typeface="Arial" panose="020B0604020202020204" pitchFamily="34" charset="0"/>
              <a:sym typeface="+mn-ea"/>
            </a:endParaRPr>
          </a:p>
        </p:txBody>
      </p:sp>
      <p:sp>
        <p:nvSpPr>
          <p:cNvPr id="5" name="文本框 4"/>
          <p:cNvSpPr txBox="1"/>
          <p:nvPr/>
        </p:nvSpPr>
        <p:spPr>
          <a:xfrm>
            <a:off x="520700" y="3503295"/>
            <a:ext cx="11072495" cy="1170305"/>
          </a:xfrm>
          <a:prstGeom prst="rect">
            <a:avLst/>
          </a:prstGeom>
          <a:noFill/>
          <a:ln>
            <a:solidFill>
              <a:srgbClr val="7BBDE3"/>
            </a:solidFill>
          </a:ln>
        </p:spPr>
        <p:txBody>
          <a:bodyPr wrap="square" rtlCol="0" anchor="t">
            <a:noAutofit/>
          </a:bodyPr>
          <a:p>
            <a:pPr marL="0" lvl="0" indent="0" algn="l" defTabSz="914400" eaLnBrk="1" hangingPunct="1">
              <a:lnSpc>
                <a:spcPts val="2800"/>
              </a:lnSpc>
              <a:spcBef>
                <a:spcPts val="200"/>
              </a:spcBef>
              <a:spcAft>
                <a:spcPts val="200"/>
              </a:spcAft>
              <a:buClrTx/>
              <a:buSzTx/>
              <a:defRPr/>
            </a:pP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~1 </a:t>
            </a:r>
            <a:r>
              <a:rPr lang="en-US" altLang="en-US" sz="2000" noProof="0" dirty="0">
                <a:solidFill>
                  <a:schemeClr val="tx1"/>
                </a:solidFill>
                <a:cs typeface="Arial" panose="020B0604020202020204" pitchFamily="34" charset="0"/>
                <a:sym typeface="+mn-ea"/>
              </a:rPr>
              <a:t>µ</a:t>
            </a:r>
            <a:r>
              <a:rPr lang="en-US" altLang="zh-CN" sz="2000" noProof="0" dirty="0">
                <a:solidFill>
                  <a:schemeClr val="tx1"/>
                </a:solidFill>
                <a:cs typeface="Arial" panose="020B0604020202020204" pitchFamily="34" charset="0"/>
                <a:sym typeface="+mn-ea"/>
              </a:rPr>
              <a:t>W peak power consumption, has energy storage, RF envelope detector receiver, initial sampling frequency offset (SFO) up to 10X ppm, neither R2D nor D2R amplification in the device. The device’s D2R transmission is backscattered on a carrier wave provided externally. </a:t>
            </a:r>
            <a:endParaRPr lang="en-US" altLang="zh-CN" sz="2000" noProof="0" dirty="0">
              <a:solidFill>
                <a:schemeClr val="tx1"/>
              </a:solidFill>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0670" y="1761490"/>
          <a:ext cx="11713210" cy="5212080"/>
        </p:xfrm>
        <a:graphic>
          <a:graphicData uri="http://schemas.openxmlformats.org/drawingml/2006/table">
            <a:tbl>
              <a:tblPr firstRow="1" bandRow="1">
                <a:tableStyleId>{5C22544A-7EE6-4342-B048-85BDC9FD1C3A}</a:tableStyleId>
              </a:tblPr>
              <a:tblGrid>
                <a:gridCol w="351790"/>
                <a:gridCol w="5253355"/>
                <a:gridCol w="6108065"/>
              </a:tblGrid>
              <a:tr h="365760">
                <a:tc>
                  <a:txBody>
                    <a:bodyPr/>
                    <a:p>
                      <a:pPr>
                        <a:buNone/>
                      </a:pPr>
                      <a:endParaRPr lang="en-US" altLang="zh-CN">
                        <a:highlight>
                          <a:srgbClr val="000000">
                            <a:alpha val="0"/>
                          </a:srgbClr>
                        </a:highlight>
                      </a:endParaRPr>
                    </a:p>
                  </a:txBody>
                  <a:tcPr/>
                </a:tc>
                <a:tc>
                  <a:txBody>
                    <a:bodyPr/>
                    <a:p>
                      <a:pPr>
                        <a:buNone/>
                      </a:pPr>
                      <a:r>
                        <a:rPr lang="en-US" altLang="zh-CN">
                          <a:highlight>
                            <a:srgbClr val="000000">
                              <a:alpha val="0"/>
                            </a:srgbClr>
                          </a:highlight>
                        </a:rPr>
                        <a:t>RAN5 New specification (TS/TR)</a:t>
                      </a:r>
                      <a:endParaRPr lang="en-US" altLang="zh-CN">
                        <a:highlight>
                          <a:srgbClr val="000000">
                            <a:alpha val="0"/>
                          </a:srgbClr>
                        </a:highlight>
                      </a:endParaRPr>
                    </a:p>
                  </a:txBody>
                  <a:tcPr/>
                </a:tc>
                <a:tc>
                  <a:txBody>
                    <a:bodyPr/>
                    <a:p>
                      <a:pPr>
                        <a:buNone/>
                      </a:pPr>
                      <a:r>
                        <a:rPr lang="en-US" altLang="zh-CN">
                          <a:highlight>
                            <a:srgbClr val="000000">
                              <a:alpha val="0"/>
                            </a:srgbClr>
                          </a:highlight>
                        </a:rPr>
                        <a:t>Remarks</a:t>
                      </a:r>
                      <a:endParaRPr lang="en-US" altLang="zh-CN">
                        <a:highlight>
                          <a:srgbClr val="000000">
                            <a:alpha val="0"/>
                          </a:srgbClr>
                        </a:highlight>
                      </a:endParaRPr>
                    </a:p>
                  </a:txBody>
                  <a:tcPr/>
                </a:tc>
              </a:tr>
              <a:tr h="1124585">
                <a:tc>
                  <a:txBody>
                    <a:bodyPr/>
                    <a:p>
                      <a:pPr>
                        <a:buNone/>
                      </a:pPr>
                      <a:r>
                        <a:rPr lang="en-US" altLang="zh-CN" b="0">
                          <a:highlight>
                            <a:srgbClr val="000000">
                              <a:alpha val="0"/>
                            </a:srgbClr>
                          </a:highlight>
                        </a:rPr>
                        <a:t>1</a:t>
                      </a:r>
                      <a:endParaRPr lang="en-US" altLang="zh-CN" b="0">
                        <a:highlight>
                          <a:srgbClr val="000000">
                            <a:alpha val="0"/>
                          </a:srgbClr>
                        </a:highlight>
                      </a:endParaRPr>
                    </a:p>
                  </a:txBody>
                  <a:tcPr/>
                </a:tc>
                <a:tc>
                  <a:txBody>
                    <a:bodyPr/>
                    <a:p>
                      <a:pPr>
                        <a:buNone/>
                      </a:pPr>
                      <a:r>
                        <a:rPr lang="en-US" altLang="zh-CN" sz="1800" b="0" noProof="0" dirty="0">
                          <a:solidFill>
                            <a:schemeClr val="tx1"/>
                          </a:solidFill>
                          <a:highlight>
                            <a:srgbClr val="000000">
                              <a:alpha val="0"/>
                            </a:srgbClr>
                          </a:highlight>
                          <a:cs typeface="Arial" panose="020B0604020202020204" pitchFamily="34" charset="0"/>
                          <a:sym typeface="+mn-ea"/>
                        </a:rPr>
                        <a:t>NR; Ambient IoT device conformance specification; Part 1: Radio transmission and reception (Release 19)</a:t>
                      </a:r>
                      <a:endParaRPr lang="en-US" altLang="zh-CN" sz="1800" b="0" noProof="0" dirty="0">
                        <a:solidFill>
                          <a:schemeClr val="tx1"/>
                        </a:solidFill>
                        <a:highlight>
                          <a:srgbClr val="000000">
                            <a:alpha val="0"/>
                          </a:srgbClr>
                        </a:highlight>
                        <a:cs typeface="Arial" panose="020B0604020202020204" pitchFamily="34" charset="0"/>
                        <a:sym typeface="+mn-ea"/>
                      </a:endParaRPr>
                    </a:p>
                  </a:txBody>
                  <a:tcPr/>
                </a:tc>
                <a:tc>
                  <a:txBody>
                    <a:bodyPr/>
                    <a:p>
                      <a:pPr marL="342900" indent="-342900">
                        <a:buAutoNum type="arabicPeriod"/>
                      </a:pPr>
                      <a:r>
                        <a:rPr lang="en-US" altLang="zh-CN" sz="1800" b="0" noProof="0" dirty="0">
                          <a:solidFill>
                            <a:schemeClr val="tx1"/>
                          </a:solidFill>
                          <a:highlight>
                            <a:srgbClr val="000000">
                              <a:alpha val="0"/>
                            </a:srgbClr>
                          </a:highlight>
                          <a:cs typeface="Arial" panose="020B0604020202020204" pitchFamily="34" charset="0"/>
                          <a:sym typeface="+mn-ea"/>
                        </a:rPr>
                        <a:t>To specify </a:t>
                      </a:r>
                      <a:r>
                        <a:rPr lang="en-US" altLang="zh-CN" sz="1800" b="1" noProof="0" dirty="0">
                          <a:solidFill>
                            <a:schemeClr val="tx1"/>
                          </a:solidFill>
                          <a:highlight>
                            <a:srgbClr val="000000">
                              <a:alpha val="0"/>
                            </a:srgbClr>
                          </a:highlight>
                          <a:cs typeface="Arial" panose="020B0604020202020204" pitchFamily="34" charset="0"/>
                          <a:sym typeface="+mn-ea"/>
                        </a:rPr>
                        <a:t>RF &amp; RRM</a:t>
                      </a:r>
                      <a:r>
                        <a:rPr lang="en-US" altLang="zh-CN" sz="1800" noProof="0" dirty="0">
                          <a:solidFill>
                            <a:schemeClr val="tx1"/>
                          </a:solidFill>
                          <a:highlight>
                            <a:srgbClr val="000000">
                              <a:alpha val="0"/>
                            </a:srgbClr>
                          </a:highlight>
                          <a:cs typeface="Arial" panose="020B0604020202020204" pitchFamily="34" charset="0"/>
                          <a:sym typeface="+mn-ea"/>
                        </a:rPr>
                        <a:t> conformance test cases for R19 A-IoT devices, including </a:t>
                      </a:r>
                      <a:r>
                        <a:rPr lang="en-US" altLang="zh-CN" sz="1800" b="1" noProof="0" dirty="0">
                          <a:solidFill>
                            <a:schemeClr val="tx1"/>
                          </a:solidFill>
                          <a:highlight>
                            <a:srgbClr val="000000">
                              <a:alpha val="0"/>
                            </a:srgbClr>
                          </a:highlight>
                          <a:cs typeface="Arial" panose="020B0604020202020204" pitchFamily="34" charset="0"/>
                          <a:sym typeface="+mn-ea"/>
                        </a:rPr>
                        <a:t>Common Environment</a:t>
                      </a:r>
                      <a:endParaRPr lang="en-US" altLang="zh-CN" sz="1800" noProof="0" dirty="0">
                        <a:solidFill>
                          <a:schemeClr val="tx1"/>
                        </a:solidFill>
                        <a:highlight>
                          <a:srgbClr val="000000">
                            <a:alpha val="0"/>
                          </a:srgbClr>
                        </a:highlight>
                        <a:cs typeface="Arial" panose="020B0604020202020204" pitchFamily="34" charset="0"/>
                        <a:sym typeface="+mn-ea"/>
                      </a:endParaRPr>
                    </a:p>
                    <a:p>
                      <a:pPr marL="342900" indent="-342900">
                        <a:buAutoNum type="arabicPeriod"/>
                      </a:pPr>
                      <a:r>
                        <a:rPr lang="en-US" altLang="zh-CN" sz="1800" noProof="0" dirty="0">
                          <a:solidFill>
                            <a:schemeClr val="tx1"/>
                          </a:solidFill>
                          <a:highlight>
                            <a:srgbClr val="000000">
                              <a:alpha val="0"/>
                            </a:srgbClr>
                          </a:highlight>
                          <a:cs typeface="Arial" panose="020B0604020202020204" pitchFamily="34" charset="0"/>
                          <a:sym typeface="+mn-ea"/>
                        </a:rPr>
                        <a:t>Against RAN4 TS 38.191 </a:t>
                      </a:r>
                      <a:r>
                        <a:rPr lang="en-US" altLang="zh-CN" sz="1800" b="0" noProof="0" dirty="0">
                          <a:solidFill>
                            <a:schemeClr val="tx1"/>
                          </a:solidFill>
                          <a:highlight>
                            <a:srgbClr val="000000">
                              <a:alpha val="0"/>
                            </a:srgbClr>
                          </a:highlight>
                          <a:cs typeface="Arial" panose="020B0604020202020204" pitchFamily="34" charset="0"/>
                          <a:sym typeface="+mn-ea"/>
                        </a:rPr>
                        <a:t>“NR; Ambient IoT device radio transmission and reception (Release 19)”</a:t>
                      </a:r>
                      <a:endParaRPr lang="en-US" altLang="zh-CN" sz="1800" b="0" noProof="0" dirty="0">
                        <a:solidFill>
                          <a:schemeClr val="tx1"/>
                        </a:solidFill>
                        <a:highlight>
                          <a:srgbClr val="000000">
                            <a:alpha val="0"/>
                          </a:srgbClr>
                        </a:highlight>
                        <a:cs typeface="Arial" panose="020B0604020202020204" pitchFamily="34" charset="0"/>
                        <a:sym typeface="+mn-ea"/>
                      </a:endParaRPr>
                    </a:p>
                  </a:txBody>
                  <a:tcPr/>
                </a:tc>
              </a:tr>
              <a:tr h="914400">
                <a:tc>
                  <a:txBody>
                    <a:bodyPr/>
                    <a:p>
                      <a:pPr>
                        <a:buNone/>
                      </a:pPr>
                      <a:r>
                        <a:rPr lang="en-US" altLang="zh-CN">
                          <a:highlight>
                            <a:srgbClr val="000000">
                              <a:alpha val="0"/>
                            </a:srgbClr>
                          </a:highlight>
                        </a:rPr>
                        <a:t>2</a:t>
                      </a:r>
                      <a:endParaRPr lang="en-US" altLang="zh-CN">
                        <a:highlight>
                          <a:srgbClr val="000000">
                            <a:alpha val="0"/>
                          </a:srgbClr>
                        </a:highlight>
                      </a:endParaRPr>
                    </a:p>
                  </a:txBody>
                  <a:tcPr/>
                </a:tc>
                <a:tc>
                  <a:txBody>
                    <a:bodyPr/>
                    <a:p>
                      <a:pPr>
                        <a:buNone/>
                      </a:pPr>
                      <a:r>
                        <a:rPr lang="en-US" altLang="zh-CN">
                          <a:highlight>
                            <a:srgbClr val="000000">
                              <a:alpha val="0"/>
                            </a:srgbClr>
                          </a:highlight>
                        </a:rPr>
                        <a:t>5GS; Ambient IoT device conformance specification; Part 2: Protocol (Release 19)</a:t>
                      </a:r>
                      <a:endParaRPr lang="en-US" altLang="zh-CN">
                        <a:highlight>
                          <a:srgbClr val="000000">
                            <a:alpha val="0"/>
                          </a:srgbClr>
                        </a:highlight>
                      </a:endParaRPr>
                    </a:p>
                  </a:txBody>
                  <a:tcPr/>
                </a:tc>
                <a:tc>
                  <a:txBody>
                    <a:bodyPr/>
                    <a:p>
                      <a:pPr marL="342900" indent="-342900">
                        <a:buFont typeface="Arial" panose="020B0604020202020204" pitchFamily="34" charset="0"/>
                        <a:buAutoNum type="arabicPeriod"/>
                      </a:pPr>
                      <a:r>
                        <a:rPr lang="en-US" altLang="zh-CN" sz="1800" noProof="0" dirty="0">
                          <a:solidFill>
                            <a:schemeClr val="tx1"/>
                          </a:solidFill>
                          <a:highlight>
                            <a:srgbClr val="000000">
                              <a:alpha val="0"/>
                            </a:srgbClr>
                          </a:highlight>
                          <a:cs typeface="Arial" panose="020B0604020202020204" pitchFamily="34" charset="0"/>
                          <a:sym typeface="+mn-ea"/>
                        </a:rPr>
                        <a:t>To specify </a:t>
                      </a:r>
                      <a:r>
                        <a:rPr lang="en-US" altLang="zh-CN" sz="1800" b="1" noProof="0" dirty="0">
                          <a:solidFill>
                            <a:schemeClr val="tx1"/>
                          </a:solidFill>
                          <a:highlight>
                            <a:srgbClr val="000000">
                              <a:alpha val="0"/>
                            </a:srgbClr>
                          </a:highlight>
                          <a:cs typeface="Arial" panose="020B0604020202020204" pitchFamily="34" charset="0"/>
                          <a:sym typeface="+mn-ea"/>
                        </a:rPr>
                        <a:t>MAC</a:t>
                      </a:r>
                      <a:r>
                        <a:rPr lang="en-US" altLang="zh-CN" sz="1800" noProof="0" dirty="0">
                          <a:solidFill>
                            <a:schemeClr val="tx1"/>
                          </a:solidFill>
                          <a:highlight>
                            <a:srgbClr val="000000">
                              <a:alpha val="0"/>
                            </a:srgbClr>
                          </a:highlight>
                          <a:cs typeface="Arial" panose="020B0604020202020204" pitchFamily="34" charset="0"/>
                          <a:sym typeface="+mn-ea"/>
                        </a:rPr>
                        <a:t> conformance test cases</a:t>
                      </a:r>
                      <a:r>
                        <a:rPr lang="en-US" altLang="zh-CN" sz="1800" b="1" noProof="0" dirty="0">
                          <a:solidFill>
                            <a:schemeClr val="tx1"/>
                          </a:solidFill>
                          <a:highlight>
                            <a:srgbClr val="000000">
                              <a:alpha val="0"/>
                            </a:srgbClr>
                          </a:highlight>
                          <a:cs typeface="Arial" panose="020B0604020202020204" pitchFamily="34" charset="0"/>
                          <a:sym typeface="+mn-ea"/>
                        </a:rPr>
                        <a:t> </a:t>
                      </a:r>
                      <a:r>
                        <a:rPr lang="en-US" altLang="zh-CN" sz="1800" noProof="0" dirty="0">
                          <a:solidFill>
                            <a:schemeClr val="tx1"/>
                          </a:solidFill>
                          <a:highlight>
                            <a:srgbClr val="000000">
                              <a:alpha val="0"/>
                            </a:srgbClr>
                          </a:highlight>
                          <a:cs typeface="Arial" panose="020B0604020202020204" pitchFamily="34" charset="0"/>
                          <a:sym typeface="+mn-ea"/>
                        </a:rPr>
                        <a:t>for A-IoT devices</a:t>
                      </a:r>
                      <a:r>
                        <a:rPr lang="en-US" altLang="zh-CN">
                          <a:highlight>
                            <a:srgbClr val="000000">
                              <a:alpha val="0"/>
                            </a:srgbClr>
                          </a:highlight>
                        </a:rPr>
                        <a:t> </a:t>
                      </a:r>
                      <a:endParaRPr lang="en-US" altLang="zh-CN">
                        <a:highlight>
                          <a:srgbClr val="000000">
                            <a:alpha val="0"/>
                          </a:srgbClr>
                        </a:highlight>
                      </a:endParaRPr>
                    </a:p>
                    <a:p>
                      <a:pPr marL="342900" indent="-342900">
                        <a:buFont typeface="Arial" panose="020B0604020202020204" pitchFamily="34" charset="0"/>
                        <a:buAutoNum type="arabicPeriod"/>
                      </a:pPr>
                      <a:r>
                        <a:rPr lang="en-US" altLang="zh-CN" sz="1800" noProof="0" dirty="0">
                          <a:solidFill>
                            <a:schemeClr val="tx1"/>
                          </a:solidFill>
                          <a:highlight>
                            <a:srgbClr val="000000">
                              <a:alpha val="0"/>
                            </a:srgbClr>
                          </a:highlight>
                          <a:cs typeface="Arial" panose="020B0604020202020204" pitchFamily="34" charset="0"/>
                          <a:sym typeface="+mn-ea"/>
                        </a:rPr>
                        <a:t>Against RAN2 TS 38.391 “Ambient IoT Medium Access Control Protocol specification (Release 19)”</a:t>
                      </a:r>
                      <a:endParaRPr lang="en-US" altLang="zh-CN" sz="1800" noProof="0" dirty="0">
                        <a:solidFill>
                          <a:schemeClr val="tx1"/>
                        </a:solidFill>
                        <a:highlight>
                          <a:srgbClr val="000000">
                            <a:alpha val="0"/>
                          </a:srgbClr>
                        </a:highlight>
                        <a:cs typeface="Arial" panose="020B0604020202020204" pitchFamily="34" charset="0"/>
                        <a:sym typeface="+mn-ea"/>
                      </a:endParaRPr>
                    </a:p>
                  </a:txBody>
                  <a:tcPr/>
                </a:tc>
              </a:tr>
              <a:tr h="850265">
                <a:tc>
                  <a:txBody>
                    <a:bodyPr/>
                    <a:p>
                      <a:pPr>
                        <a:buNone/>
                      </a:pPr>
                      <a:r>
                        <a:rPr lang="en-US" altLang="zh-CN">
                          <a:highlight>
                            <a:srgbClr val="000000">
                              <a:alpha val="0"/>
                            </a:srgbClr>
                          </a:highlight>
                        </a:rPr>
                        <a:t>3</a:t>
                      </a:r>
                      <a:endParaRPr lang="en-US" altLang="zh-CN">
                        <a:highlight>
                          <a:srgbClr val="000000">
                            <a:alpha val="0"/>
                          </a:srgbClr>
                        </a:highlight>
                      </a:endParaRPr>
                    </a:p>
                  </a:txBody>
                  <a:tcPr/>
                </a:tc>
                <a:tc>
                  <a:txBody>
                    <a:bodyPr/>
                    <a:p>
                      <a:pPr>
                        <a:buNone/>
                      </a:pPr>
                      <a:r>
                        <a:rPr lang="en-US" altLang="zh-CN" sz="1800" b="0" noProof="0" dirty="0">
                          <a:solidFill>
                            <a:schemeClr val="tx1"/>
                          </a:solidFill>
                          <a:highlight>
                            <a:srgbClr val="000000">
                              <a:alpha val="0"/>
                            </a:srgbClr>
                          </a:highlight>
                          <a:cs typeface="Arial" panose="020B0604020202020204" pitchFamily="34" charset="0"/>
                          <a:sym typeface="+mn-ea"/>
                        </a:rPr>
                        <a:t>5GS; Ambient IoT device conformance specification; Part 3: Applicability of radio transmission, radio reception, radio resource management and protocol test cases (Release 19)</a:t>
                      </a:r>
                      <a:endParaRPr lang="en-US" altLang="zh-CN" sz="1800" b="0" noProof="0" dirty="0">
                        <a:solidFill>
                          <a:schemeClr val="tx1"/>
                        </a:solidFill>
                        <a:highlight>
                          <a:srgbClr val="000000">
                            <a:alpha val="0"/>
                          </a:srgbClr>
                        </a:highlight>
                        <a:cs typeface="Arial" panose="020B0604020202020204" pitchFamily="34" charset="0"/>
                        <a:sym typeface="+mn-ea"/>
                      </a:endParaRPr>
                    </a:p>
                  </a:txBody>
                  <a:tcPr/>
                </a:tc>
                <a:tc>
                  <a:txBody>
                    <a:bodyPr/>
                    <a:p>
                      <a:pPr indent="0">
                        <a:buNone/>
                      </a:pPr>
                      <a:r>
                        <a:rPr lang="en-US" altLang="zh-CN">
                          <a:highlight>
                            <a:srgbClr val="000000">
                              <a:alpha val="0"/>
                            </a:srgbClr>
                          </a:highlight>
                        </a:rPr>
                        <a:t>To specify </a:t>
                      </a:r>
                      <a:r>
                        <a:rPr lang="en-US" altLang="zh-CN" b="1">
                          <a:highlight>
                            <a:srgbClr val="000000">
                              <a:alpha val="0"/>
                            </a:srgbClr>
                          </a:highlight>
                        </a:rPr>
                        <a:t>recommended test case applicability for RF, RRM and protocol</a:t>
                      </a:r>
                      <a:r>
                        <a:rPr lang="en-US" altLang="zh-CN">
                          <a:highlight>
                            <a:srgbClr val="000000">
                              <a:alpha val="0"/>
                            </a:srgbClr>
                          </a:highlight>
                        </a:rPr>
                        <a:t> conformance test cases</a:t>
                      </a:r>
                      <a:endParaRPr lang="en-US" altLang="zh-CN">
                        <a:highlight>
                          <a:srgbClr val="000000">
                            <a:alpha val="0"/>
                          </a:srgbClr>
                        </a:highlight>
                      </a:endParaRPr>
                    </a:p>
                  </a:txBody>
                  <a:tcPr/>
                </a:tc>
              </a:tr>
              <a:tr h="629285">
                <a:tc>
                  <a:txBody>
                    <a:bodyPr/>
                    <a:p>
                      <a:pPr>
                        <a:buNone/>
                      </a:pPr>
                      <a:r>
                        <a:rPr lang="en-US" altLang="zh-CN">
                          <a:highlight>
                            <a:srgbClr val="000000">
                              <a:alpha val="0"/>
                            </a:srgbClr>
                          </a:highlight>
                        </a:rPr>
                        <a:t>4</a:t>
                      </a:r>
                      <a:endParaRPr lang="en-US" altLang="zh-CN">
                        <a:highlight>
                          <a:srgbClr val="000000">
                            <a:alpha val="0"/>
                          </a:srgbClr>
                        </a:highlight>
                      </a:endParaRPr>
                    </a:p>
                  </a:txBody>
                  <a:tcPr/>
                </a:tc>
                <a:tc>
                  <a:txBody>
                    <a:bodyPr/>
                    <a:p>
                      <a:pPr>
                        <a:buNone/>
                      </a:pPr>
                      <a:r>
                        <a:rPr lang="en-US" altLang="zh-CN" sz="1800">
                          <a:highlight>
                            <a:srgbClr val="000000">
                              <a:alpha val="0"/>
                            </a:srgbClr>
                          </a:highlight>
                        </a:rPr>
                        <a:t>5GS; Ambient IoT device conformance specification; Part 4: Common test environment (Release 19)</a:t>
                      </a:r>
                      <a:endParaRPr lang="en-US" altLang="zh-CN" sz="1800">
                        <a:highlight>
                          <a:srgbClr val="000000">
                            <a:alpha val="0"/>
                          </a:srgbClr>
                        </a:highlight>
                      </a:endParaRPr>
                    </a:p>
                  </a:txBody>
                  <a:tcPr/>
                </a:tc>
                <a:tc>
                  <a:txBody>
                    <a:bodyPr/>
                    <a:p>
                      <a:pPr>
                        <a:buNone/>
                      </a:pPr>
                      <a:r>
                        <a:rPr lang="en-US" altLang="zh-CN">
                          <a:highlight>
                            <a:srgbClr val="000000">
                              <a:alpha val="0"/>
                            </a:srgbClr>
                          </a:highlight>
                        </a:rPr>
                        <a:t>To specify common test environment for R19 Ambient IoT device</a:t>
                      </a:r>
                      <a:endParaRPr lang="en-US" altLang="zh-CN">
                        <a:highlight>
                          <a:srgbClr val="000000">
                            <a:alpha val="0"/>
                          </a:srgbClr>
                        </a:highlight>
                      </a:endParaRPr>
                    </a:p>
                  </a:txBody>
                  <a:tcPr/>
                </a:tc>
              </a:tr>
            </a:tbl>
          </a:graphicData>
        </a:graphic>
      </p:graphicFrame>
      <p:sp>
        <p:nvSpPr>
          <p:cNvPr id="6" name="文本框 5"/>
          <p:cNvSpPr txBox="1"/>
          <p:nvPr/>
        </p:nvSpPr>
        <p:spPr>
          <a:xfrm>
            <a:off x="4445" y="836295"/>
            <a:ext cx="12187555" cy="715010"/>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2:</a:t>
            </a:r>
            <a:r>
              <a:rPr lang="en-US" altLang="zh-CN" sz="2000" noProof="0" dirty="0">
                <a:solidFill>
                  <a:schemeClr val="tx1"/>
                </a:solidFill>
                <a:cs typeface="Arial" panose="020B0604020202020204" pitchFamily="34" charset="0"/>
              </a:rPr>
              <a:t> To introduce new conformance specifications for A-IoT device conformance testing as indicated in the table below.</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rPr>
              <a:t>Proposal</a:t>
            </a:r>
            <a:endParaRPr lang="en-US" altLang="zh-CN" sz="24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0670" y="1043940"/>
          <a:ext cx="11713210" cy="5212080"/>
        </p:xfrm>
        <a:graphic>
          <a:graphicData uri="http://schemas.openxmlformats.org/drawingml/2006/table">
            <a:tbl>
              <a:tblPr firstRow="1" bandRow="1">
                <a:tableStyleId>{5C22544A-7EE6-4342-B048-85BDC9FD1C3A}</a:tableStyleId>
              </a:tblPr>
              <a:tblGrid>
                <a:gridCol w="351790"/>
                <a:gridCol w="5253355"/>
                <a:gridCol w="6108065"/>
              </a:tblGrid>
              <a:tr h="365760">
                <a:tc>
                  <a:txBody>
                    <a:bodyPr/>
                    <a:p>
                      <a:pPr>
                        <a:buNone/>
                      </a:pPr>
                      <a:endParaRPr lang="en-US" altLang="zh-CN">
                        <a:highlight>
                          <a:srgbClr val="000000">
                            <a:alpha val="0"/>
                          </a:srgbClr>
                        </a:highlight>
                      </a:endParaRPr>
                    </a:p>
                  </a:txBody>
                  <a:tcPr/>
                </a:tc>
                <a:tc>
                  <a:txBody>
                    <a:bodyPr/>
                    <a:p>
                      <a:pPr>
                        <a:buNone/>
                      </a:pPr>
                      <a:r>
                        <a:rPr lang="en-US" altLang="zh-CN">
                          <a:highlight>
                            <a:srgbClr val="000000">
                              <a:alpha val="0"/>
                            </a:srgbClr>
                          </a:highlight>
                        </a:rPr>
                        <a:t>RAN5 New specification (TS/TR)</a:t>
                      </a:r>
                      <a:endParaRPr lang="en-US" altLang="zh-CN">
                        <a:highlight>
                          <a:srgbClr val="000000">
                            <a:alpha val="0"/>
                          </a:srgbClr>
                        </a:highlight>
                      </a:endParaRPr>
                    </a:p>
                  </a:txBody>
                  <a:tcPr/>
                </a:tc>
                <a:tc>
                  <a:txBody>
                    <a:bodyPr/>
                    <a:p>
                      <a:pPr>
                        <a:buNone/>
                      </a:pPr>
                      <a:r>
                        <a:rPr lang="en-US" altLang="zh-CN">
                          <a:highlight>
                            <a:srgbClr val="000000">
                              <a:alpha val="0"/>
                            </a:srgbClr>
                          </a:highlight>
                        </a:rPr>
                        <a:t>Remarks</a:t>
                      </a:r>
                      <a:endParaRPr lang="en-US" altLang="zh-CN">
                        <a:highlight>
                          <a:srgbClr val="000000">
                            <a:alpha val="0"/>
                          </a:srgbClr>
                        </a:highlight>
                      </a:endParaRPr>
                    </a:p>
                  </a:txBody>
                  <a:tcPr/>
                </a:tc>
              </a:tr>
              <a:tr h="1124585">
                <a:tc>
                  <a:txBody>
                    <a:bodyPr/>
                    <a:p>
                      <a:pPr>
                        <a:buNone/>
                      </a:pPr>
                      <a:r>
                        <a:rPr lang="en-US" altLang="zh-CN" b="0">
                          <a:highlight>
                            <a:srgbClr val="000000">
                              <a:alpha val="0"/>
                            </a:srgbClr>
                          </a:highlight>
                        </a:rPr>
                        <a:t>5</a:t>
                      </a:r>
                      <a:endParaRPr lang="en-US" altLang="zh-CN" b="0">
                        <a:highlight>
                          <a:srgbClr val="000000">
                            <a:alpha val="0"/>
                          </a:srgbClr>
                        </a:highlight>
                      </a:endParaRPr>
                    </a:p>
                  </a:txBody>
                  <a:tcPr/>
                </a:tc>
                <a:tc>
                  <a:txBody>
                    <a:bodyPr/>
                    <a:p>
                      <a:pPr>
                        <a:buNone/>
                      </a:pPr>
                      <a:r>
                        <a:rPr lang="en-US" altLang="zh-CN" sz="1800" b="0" noProof="0" dirty="0">
                          <a:solidFill>
                            <a:schemeClr val="tx1"/>
                          </a:solidFill>
                          <a:highlight>
                            <a:srgbClr val="000000">
                              <a:alpha val="0"/>
                            </a:srgbClr>
                          </a:highlight>
                          <a:cs typeface="Arial" panose="020B0604020202020204" pitchFamily="34" charset="0"/>
                          <a:sym typeface="+mn-ea"/>
                        </a:rPr>
                        <a:t>5GS; Ambient IoT device conformance specification; Part 5: Common Implementation Conformance Statement (ICS) proforma</a:t>
                      </a:r>
                      <a:r>
                        <a:rPr lang="en-US" altLang="zh-CN" sz="1800" b="0" noProof="0" dirty="0">
                          <a:solidFill>
                            <a:schemeClr val="tx1"/>
                          </a:solidFill>
                          <a:highlight>
                            <a:srgbClr val="000000">
                              <a:alpha val="0"/>
                            </a:srgbClr>
                          </a:highlight>
                          <a:cs typeface="Arial" panose="020B0604020202020204" pitchFamily="34" charset="0"/>
                          <a:sym typeface="+mn-ea"/>
                        </a:rPr>
                        <a:t> (Release 19) </a:t>
                      </a:r>
                      <a:endParaRPr lang="en-US" altLang="zh-CN" sz="1800" b="0" noProof="0" dirty="0">
                        <a:solidFill>
                          <a:schemeClr val="tx1"/>
                        </a:solidFill>
                        <a:highlight>
                          <a:srgbClr val="000000">
                            <a:alpha val="0"/>
                          </a:srgbClr>
                        </a:highlight>
                        <a:cs typeface="Arial" panose="020B0604020202020204" pitchFamily="34" charset="0"/>
                        <a:sym typeface="+mn-ea"/>
                      </a:endParaRPr>
                    </a:p>
                  </a:txBody>
                  <a:tcPr/>
                </a:tc>
                <a:tc>
                  <a:txBody>
                    <a:bodyPr/>
                    <a:p>
                      <a:pPr marL="342900" indent="-342900">
                        <a:buAutoNum type="arabicPeriod"/>
                      </a:pPr>
                      <a:r>
                        <a:rPr lang="en-US" altLang="zh-CN" sz="1800" b="0" noProof="0" dirty="0">
                          <a:solidFill>
                            <a:schemeClr val="tx1"/>
                          </a:solidFill>
                          <a:highlight>
                            <a:srgbClr val="000000">
                              <a:alpha val="0"/>
                            </a:srgbClr>
                          </a:highlight>
                          <a:cs typeface="Arial" panose="020B0604020202020204" pitchFamily="34" charset="0"/>
                          <a:sym typeface="+mn-ea"/>
                        </a:rPr>
                        <a:t>To specify common ICS proforma for RF/RRM and protocol </a:t>
                      </a:r>
                      <a:r>
                        <a:rPr lang="en-US" altLang="zh-CN" sz="1800" b="0" noProof="0" dirty="0">
                          <a:solidFill>
                            <a:schemeClr val="tx1"/>
                          </a:solidFill>
                          <a:highlight>
                            <a:srgbClr val="000000">
                              <a:alpha val="0"/>
                            </a:srgbClr>
                          </a:highlight>
                          <a:cs typeface="Arial" panose="020B0604020202020204" pitchFamily="34" charset="0"/>
                          <a:sym typeface="+mn-ea"/>
                        </a:rPr>
                        <a:t>conformance test cases</a:t>
                      </a:r>
                      <a:endParaRPr lang="en-US" altLang="zh-CN" sz="1800" b="0" noProof="0" dirty="0">
                        <a:solidFill>
                          <a:schemeClr val="tx1"/>
                        </a:solidFill>
                        <a:highlight>
                          <a:srgbClr val="000000">
                            <a:alpha val="0"/>
                          </a:srgbClr>
                        </a:highlight>
                        <a:cs typeface="Arial" panose="020B0604020202020204" pitchFamily="34" charset="0"/>
                        <a:sym typeface="+mn-ea"/>
                      </a:endParaRPr>
                    </a:p>
                  </a:txBody>
                  <a:tcPr/>
                </a:tc>
              </a:tr>
              <a:tr h="629285">
                <a:tc>
                  <a:txBody>
                    <a:bodyPr/>
                    <a:p>
                      <a:pPr>
                        <a:buNone/>
                      </a:pPr>
                      <a:r>
                        <a:rPr lang="en-US" altLang="zh-CN">
                          <a:highlight>
                            <a:srgbClr val="000000">
                              <a:alpha val="0"/>
                            </a:srgbClr>
                          </a:highlight>
                        </a:rPr>
                        <a:t>6</a:t>
                      </a:r>
                      <a:endParaRPr lang="en-US" altLang="zh-CN">
                        <a:highlight>
                          <a:srgbClr val="000000">
                            <a:alpha val="0"/>
                          </a:srgbClr>
                        </a:highlight>
                      </a:endParaRPr>
                    </a:p>
                  </a:txBody>
                  <a:tcPr/>
                </a:tc>
                <a:tc>
                  <a:txBody>
                    <a:bodyPr/>
                    <a:p>
                      <a:pPr>
                        <a:buNone/>
                      </a:pPr>
                      <a:r>
                        <a:rPr lang="en-US" altLang="zh-CN" sz="1800">
                          <a:highlight>
                            <a:srgbClr val="000000">
                              <a:alpha val="0"/>
                            </a:srgbClr>
                          </a:highlight>
                        </a:rPr>
                        <a:t>5GS; Ambient IoT device conformance specification; Part 6</a:t>
                      </a:r>
                      <a:r>
                        <a:rPr lang="en-US" altLang="zh-CN" sz="1800">
                          <a:highlight>
                            <a:srgbClr val="000000">
                              <a:alpha val="0"/>
                            </a:srgbClr>
                          </a:highlight>
                        </a:rPr>
                        <a:t>: Protocol Test Suites (Release 19)</a:t>
                      </a:r>
                      <a:endParaRPr lang="en-US" altLang="zh-CN" sz="1800">
                        <a:highlight>
                          <a:srgbClr val="000000">
                            <a:alpha val="0"/>
                          </a:srgbClr>
                        </a:highlight>
                      </a:endParaRPr>
                    </a:p>
                  </a:txBody>
                  <a:tcPr/>
                </a:tc>
                <a:tc>
                  <a:txBody>
                    <a:bodyPr/>
                    <a:p>
                      <a:pPr>
                        <a:buNone/>
                      </a:pPr>
                      <a:r>
                        <a:rPr lang="en-US" altLang="zh-CN">
                          <a:highlight>
                            <a:srgbClr val="000000">
                              <a:alpha val="0"/>
                            </a:srgbClr>
                          </a:highlight>
                        </a:rPr>
                        <a:t>To specify the protocol and signalling conformance testing in TTCN-3 (</a:t>
                      </a:r>
                      <a:r>
                        <a:rPr lang="en-US" altLang="zh-CN" b="1">
                          <a:highlight>
                            <a:srgbClr val="000000">
                              <a:alpha val="0"/>
                            </a:srgbClr>
                          </a:highlight>
                        </a:rPr>
                        <a:t>test model</a:t>
                      </a:r>
                      <a:r>
                        <a:rPr lang="en-US" altLang="zh-CN">
                          <a:highlight>
                            <a:srgbClr val="000000">
                              <a:alpha val="0"/>
                            </a:srgbClr>
                          </a:highlight>
                        </a:rPr>
                        <a:t>) for the A-IoT device</a:t>
                      </a:r>
                      <a:endParaRPr lang="en-US" altLang="zh-CN">
                        <a:highlight>
                          <a:srgbClr val="000000">
                            <a:alpha val="0"/>
                          </a:srgbClr>
                        </a:highlight>
                      </a:endParaRPr>
                    </a:p>
                  </a:txBody>
                  <a:tcPr/>
                </a:tc>
              </a:tr>
              <a:tr h="1111885">
                <a:tc>
                  <a:txBody>
                    <a:bodyPr/>
                    <a:p>
                      <a:pPr>
                        <a:buNone/>
                      </a:pPr>
                      <a:r>
                        <a:rPr lang="en-US" altLang="zh-CN">
                          <a:highlight>
                            <a:srgbClr val="000000">
                              <a:alpha val="0"/>
                            </a:srgbClr>
                          </a:highlight>
                        </a:rPr>
                        <a:t>7</a:t>
                      </a:r>
                      <a:endParaRPr lang="en-US" altLang="zh-CN">
                        <a:highlight>
                          <a:srgbClr val="000000">
                            <a:alpha val="0"/>
                          </a:srgbClr>
                        </a:highlight>
                      </a:endParaRPr>
                    </a:p>
                  </a:txBody>
                  <a:tcPr/>
                </a:tc>
                <a:tc>
                  <a:txBody>
                    <a:bodyPr/>
                    <a:p>
                      <a:pPr>
                        <a:buNone/>
                      </a:pPr>
                      <a:r>
                        <a:rPr lang="en-US" altLang="zh-CN" sz="1800">
                          <a:highlight>
                            <a:srgbClr val="000000">
                              <a:alpha val="0"/>
                            </a:srgbClr>
                          </a:highlight>
                        </a:rPr>
                        <a:t>NR; Derivation of test tolerances and measurement uncertainty and test points for Ambient IoT device radio transmission and reception conformance test cases (Release 19)</a:t>
                      </a:r>
                      <a:endParaRPr lang="en-US" altLang="zh-CN" sz="1800">
                        <a:highlight>
                          <a:srgbClr val="000000">
                            <a:alpha val="0"/>
                          </a:srgbClr>
                        </a:highlight>
                      </a:endParaRPr>
                    </a:p>
                  </a:txBody>
                  <a:tcPr/>
                </a:tc>
                <a:tc>
                  <a:txBody>
                    <a:bodyPr/>
                    <a:p>
                      <a:pPr>
                        <a:buNone/>
                      </a:pPr>
                      <a:r>
                        <a:rPr lang="en-US" altLang="zh-CN" sz="1800" noProof="0" dirty="0">
                          <a:solidFill>
                            <a:schemeClr val="tx1"/>
                          </a:solidFill>
                          <a:highlight>
                            <a:srgbClr val="000000">
                              <a:alpha val="0"/>
                            </a:srgbClr>
                          </a:highlight>
                          <a:cs typeface="Arial" panose="020B0604020202020204" pitchFamily="34" charset="0"/>
                          <a:sym typeface="+mn-ea"/>
                        </a:rPr>
                        <a:t>To specify </a:t>
                      </a:r>
                      <a:r>
                        <a:rPr lang="en-US" altLang="zh-CN" sz="1800" b="1" noProof="0" dirty="0">
                          <a:solidFill>
                            <a:schemeClr val="tx1"/>
                          </a:solidFill>
                          <a:highlight>
                            <a:srgbClr val="000000">
                              <a:alpha val="0"/>
                            </a:srgbClr>
                          </a:highlight>
                          <a:cs typeface="Arial" panose="020B0604020202020204" pitchFamily="34" charset="0"/>
                          <a:sym typeface="+mn-ea"/>
                        </a:rPr>
                        <a:t>Derivation of test tolerances and measurement uncertainty</a:t>
                      </a:r>
                      <a:r>
                        <a:rPr lang="en-US" altLang="zh-CN" sz="1800" noProof="0" dirty="0">
                          <a:solidFill>
                            <a:schemeClr val="tx1"/>
                          </a:solidFill>
                          <a:highlight>
                            <a:srgbClr val="000000">
                              <a:alpha val="0"/>
                            </a:srgbClr>
                          </a:highlight>
                          <a:cs typeface="Arial" panose="020B0604020202020204" pitchFamily="34" charset="0"/>
                          <a:sym typeface="+mn-ea"/>
                        </a:rPr>
                        <a:t> and </a:t>
                      </a:r>
                      <a:r>
                        <a:rPr lang="en-US" altLang="zh-CN" sz="1800" b="1" noProof="0" dirty="0">
                          <a:solidFill>
                            <a:schemeClr val="tx1"/>
                          </a:solidFill>
                          <a:highlight>
                            <a:srgbClr val="000000">
                              <a:alpha val="0"/>
                            </a:srgbClr>
                          </a:highlight>
                          <a:cs typeface="Arial" panose="020B0604020202020204" pitchFamily="34" charset="0"/>
                          <a:sym typeface="+mn-ea"/>
                        </a:rPr>
                        <a:t>Derivation of test points</a:t>
                      </a:r>
                      <a:r>
                        <a:rPr lang="en-US" altLang="zh-CN" sz="1800" noProof="0" dirty="0">
                          <a:solidFill>
                            <a:schemeClr val="tx1"/>
                          </a:solidFill>
                          <a:highlight>
                            <a:srgbClr val="000000">
                              <a:alpha val="0"/>
                            </a:srgbClr>
                          </a:highlight>
                          <a:cs typeface="Arial" panose="020B0604020202020204" pitchFamily="34" charset="0"/>
                          <a:sym typeface="+mn-ea"/>
                        </a:rPr>
                        <a:t> for R19 A-IoT devices</a:t>
                      </a:r>
                      <a:endParaRPr lang="en-US" altLang="zh-CN" sz="1800" noProof="0" dirty="0">
                        <a:solidFill>
                          <a:schemeClr val="tx1"/>
                        </a:solidFill>
                        <a:highlight>
                          <a:srgbClr val="000000">
                            <a:alpha val="0"/>
                          </a:srgbClr>
                        </a:highlight>
                        <a:cs typeface="Arial" panose="020B0604020202020204" pitchFamily="34" charset="0"/>
                        <a:sym typeface="+mn-ea"/>
                      </a:endParaRPr>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TABLE_ENDDRAG_ORIGIN_RECT" val="916*305"/>
  <p:tag name="TABLE_ENDDRAG_RECT" val="22*85*916*305"/>
</p:tagLst>
</file>

<file path=ppt/tags/tag2.xml><?xml version="1.0" encoding="utf-8"?>
<p:tagLst xmlns:p="http://schemas.openxmlformats.org/presentationml/2006/main">
  <p:tag name="TABLE_ENDDRAG_ORIGIN_RECT" val="922*377"/>
  <p:tag name="TABLE_ENDDRAG_RECT" val="22*99*922*377"/>
</p:tagLst>
</file>

<file path=ppt/tags/tag3.xml><?xml version="1.0" encoding="utf-8"?>
<p:tagLst xmlns:p="http://schemas.openxmlformats.org/presentationml/2006/main">
  <p:tag name="TABLE_ENDDRAG_ORIGIN_RECT" val="922*377"/>
  <p:tag name="TABLE_ENDDRAG_RECT" val="22*99*922*37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4099</Words>
  <Application>WPS 演示</Application>
  <PresentationFormat>宽屏</PresentationFormat>
  <Paragraphs>181</Paragraphs>
  <Slides>6</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Arial</vt:lpstr>
      <vt:lpstr>宋体</vt:lpstr>
      <vt:lpstr>Wingdings</vt:lpstr>
      <vt:lpstr>微软雅黑</vt:lpstr>
      <vt:lpstr>Arial</vt:lpstr>
      <vt:lpstr>方正黑体简体</vt:lpstr>
      <vt:lpstr>Ericsson Capital TT</vt:lpstr>
      <vt:lpstr>DejaVu Math TeX Gyre</vt:lpstr>
      <vt:lpstr>等线</vt:lpstr>
      <vt:lpstr>Calibri</vt:lpstr>
      <vt:lpstr>Arial Unicode MS</vt:lpstr>
      <vt:lpstr>1_Office 佈景主題</vt:lpstr>
      <vt:lpstr>4_Office 佈景主題</vt:lpstr>
      <vt:lpstr>Discussion of A-IoT Device Conformance Testing </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5634</cp:revision>
  <cp:lastPrinted>2020-09-04T06:35:00Z</cp:lastPrinted>
  <dcterms:created xsi:type="dcterms:W3CDTF">2017-04-04T12:46:00Z</dcterms:created>
  <dcterms:modified xsi:type="dcterms:W3CDTF">2025-08-29T03:41:30Z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391FB30D210C41EA8421837B022F529A_13</vt:lpwstr>
  </property>
</Properties>
</file>