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7">
  <p:sldMasterIdLst>
    <p:sldMasterId id="2147483648" r:id="rId1"/>
  </p:sldMasterIdLst>
  <p:notesMasterIdLst>
    <p:notesMasterId r:id="rId8"/>
  </p:notesMasterIdLst>
  <p:sldIdLst>
    <p:sldId id="290" r:id="rId2"/>
    <p:sldId id="355" r:id="rId3"/>
    <p:sldId id="360" r:id="rId4"/>
    <p:sldId id="361" r:id="rId5"/>
    <p:sldId id="358" r:id="rId6"/>
    <p:sldId id="293" r:id="rId7"/>
  </p:sldIdLst>
  <p:sldSz cx="12190413" cy="6859588"/>
  <p:notesSz cx="6858000" cy="9144000"/>
  <p:custDataLst>
    <p:tags r:id="rId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38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5" autoAdjust="0"/>
    <p:restoredTop sz="94080" autoAdjust="0"/>
  </p:normalViewPr>
  <p:slideViewPr>
    <p:cSldViewPr snapToGrid="0">
      <p:cViewPr varScale="1">
        <p:scale>
          <a:sx n="44" d="100"/>
          <a:sy n="44" d="100"/>
        </p:scale>
        <p:origin x="852" y="40"/>
      </p:cViewPr>
      <p:guideLst>
        <p:guide orient="horz" pos="2186"/>
        <p:guide pos="38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  <a:t>2025/8/15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51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14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566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7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612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56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  <a:t>8/15/2025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04968" y="1885950"/>
            <a:ext cx="10904396" cy="2337134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 smtClean="0">
                <a:latin typeface="+mn-lt"/>
              </a:rPr>
              <a:t>Discussion </a:t>
            </a:r>
            <a:r>
              <a:rPr lang="en-US" altLang="zh-CN" sz="2800" dirty="0">
                <a:latin typeface="+mn-lt"/>
              </a:rPr>
              <a:t>on </a:t>
            </a:r>
            <a:r>
              <a:rPr lang="en-US" altLang="zh-CN" sz="2800" dirty="0" smtClean="0">
                <a:latin typeface="+mn-lt"/>
              </a:rPr>
              <a:t>spurious emission test cases for inter-band configurations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ZTE Corporation</a:t>
            </a:r>
            <a:endParaRPr lang="en-US" altLang="zh-CN" sz="2800" dirty="0" smtClean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#108</a:t>
            </a:r>
            <a:r>
              <a:rPr lang="en-US" altLang="en-GB" sz="2400" b="1" dirty="0" smtClean="0"/>
              <a:t>   </a:t>
            </a:r>
            <a:r>
              <a:rPr lang="en-US" sz="2400" kern="0" dirty="0" smtClean="0"/>
              <a:t> 						</a:t>
            </a:r>
            <a:r>
              <a:rPr lang="en-US" sz="2400" kern="0" smtClean="0"/>
              <a:t>            </a:t>
            </a:r>
            <a:r>
              <a:rPr lang="en-US" sz="2400" b="1" smtClean="0"/>
              <a:t>R5-254338</a:t>
            </a:r>
            <a:endParaRPr lang="en-US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US" altLang="zh-CN" sz="2400" b="1" dirty="0" smtClean="0"/>
              <a:t>Bengaluru</a:t>
            </a:r>
            <a:r>
              <a:rPr lang="en-GB" altLang="zh-CN" sz="2400" b="1" dirty="0" smtClean="0"/>
              <a:t>, India, August </a:t>
            </a:r>
            <a:r>
              <a:rPr lang="en-US" altLang="zh-CN" sz="2400" b="1" dirty="0" smtClean="0"/>
              <a:t>25</a:t>
            </a:r>
            <a:r>
              <a:rPr lang="en-US" altLang="en-GB" sz="2400" b="1" dirty="0" smtClean="0"/>
              <a:t> </a:t>
            </a:r>
            <a:r>
              <a:rPr lang="en-GB" altLang="zh-CN" sz="2400" b="1" dirty="0" smtClean="0"/>
              <a:t>– 29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2025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1" y="0"/>
            <a:ext cx="12308114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Simplification on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spurious emission test cases for inter-band configurations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0673" y="648811"/>
            <a:ext cx="11889740" cy="19389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RAN4 </a:t>
            </a:r>
            <a:r>
              <a:rPr lang="en-GB" altLang="zh-CN" sz="2000" dirty="0">
                <a:solidFill>
                  <a:prstClr val="black"/>
                </a:solidFill>
                <a:latin typeface="Calibri"/>
              </a:rPr>
              <a:t>studies 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show </a:t>
            </a:r>
            <a:r>
              <a:rPr lang="en-GB" altLang="zh-CN" sz="2000" dirty="0">
                <a:solidFill>
                  <a:prstClr val="black"/>
                </a:solidFill>
                <a:latin typeface="Calibri"/>
              </a:rPr>
              <a:t>that single band testing guarantees necessary UE 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performance for inter-band CA.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In RAN4#107 meeting, some CRs on 2UL CA co-existence have been agreed and implemented in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TS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38.101-1 from Rel-16 on. Following the intersection rule,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the redundant requirements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for 2UL CA co-existence are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removed.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RAN4 also recommend RAN5 not to test intersection requirements. After that, RAN5 setup an action to do the simplification for the related tests in the test specifications accordingly [1, 2]. It is observed that the simplification can largely reduce the test burden for NR CA configurations in RAN5.</a:t>
            </a:r>
            <a:endParaRPr lang="en-GB" altLang="zh-CN" sz="2000" dirty="0">
              <a:solidFill>
                <a:prstClr val="black"/>
              </a:solidFill>
              <a:latin typeface="Calibri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674" y="2597487"/>
            <a:ext cx="5330870" cy="26654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228" y="2658913"/>
            <a:ext cx="5645440" cy="22353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4855" y="5369890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Observation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1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The simplification on spurious emission for inter-band NR CA configuration can largely reduce the test burden for the test cases.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3883" y="6106804"/>
            <a:ext cx="11548927" cy="7232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dirty="0" smtClean="0">
                <a:solidFill>
                  <a:prstClr val="black"/>
                </a:solidFill>
                <a:latin typeface="Calibri"/>
                <a:sym typeface="+mn-ea"/>
              </a:rPr>
              <a:t>[1]  R5-237861, </a:t>
            </a:r>
            <a:r>
              <a:rPr lang="en-GB" altLang="zh-CN" dirty="0">
                <a:solidFill>
                  <a:prstClr val="black"/>
                </a:solidFill>
                <a:latin typeface="Calibri"/>
              </a:rPr>
              <a:t>Corrections to spurious emissions co-existence for 2 UL Inter-band </a:t>
            </a:r>
            <a:r>
              <a:rPr lang="en-GB" altLang="zh-CN" dirty="0" smtClean="0">
                <a:solidFill>
                  <a:prstClr val="black"/>
                </a:solidFill>
                <a:latin typeface="Calibri"/>
              </a:rPr>
              <a:t>CA,  Nokia,  RAN5#101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altLang="zh-CN" dirty="0" smtClean="0">
                <a:solidFill>
                  <a:prstClr val="black"/>
                </a:solidFill>
                <a:latin typeface="Calibri"/>
                <a:sym typeface="+mn-ea"/>
              </a:rPr>
              <a:t>[2]  R5-241880</a:t>
            </a:r>
            <a:r>
              <a:rPr lang="en-GB" altLang="zh-CN" dirty="0">
                <a:solidFill>
                  <a:prstClr val="black"/>
                </a:solidFill>
                <a:latin typeface="Calibri"/>
                <a:sym typeface="+mn-ea"/>
              </a:rPr>
              <a:t>, </a:t>
            </a:r>
            <a:r>
              <a:rPr lang="en-GB" altLang="zh-CN" dirty="0">
                <a:solidFill>
                  <a:prstClr val="black"/>
                </a:solidFill>
                <a:latin typeface="Calibri"/>
              </a:rPr>
              <a:t>General updates of Spurious emissions for UE co-existence for Inter-band </a:t>
            </a:r>
            <a:r>
              <a:rPr lang="en-GB" altLang="zh-CN" dirty="0" smtClean="0">
                <a:solidFill>
                  <a:prstClr val="black"/>
                </a:solidFill>
                <a:latin typeface="Calibri"/>
              </a:rPr>
              <a:t>CA, China Unicom, RAN5#102</a:t>
            </a:r>
            <a:endParaRPr lang="en-US" altLang="zh-CN" dirty="0">
              <a:solidFill>
                <a:prstClr val="black"/>
              </a:solidFill>
              <a:latin typeface="Calibri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34124" y="4965338"/>
            <a:ext cx="1519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Examples </a:t>
            </a:r>
            <a:endParaRPr lang="zh-CN" altLang="en-US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643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Reduce test burden for inter-band CA configurations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855" y="5649486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Observation 2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It is observed that in TR 38.905 the test point analysis for CA configurations and the number of test points in Table 4.1.3.2-1 do not match with TS 38.521-1.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968" y="688159"/>
            <a:ext cx="6934556" cy="187334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397461" y="1834490"/>
            <a:ext cx="1619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Examples </a:t>
            </a:r>
          </a:p>
          <a:p>
            <a:r>
              <a:rPr lang="en-US" altLang="zh-CN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(TS 38.521-1)</a:t>
            </a:r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2091" y="2848919"/>
            <a:ext cx="6632504" cy="243246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855" y="2929603"/>
            <a:ext cx="5226319" cy="116846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170833" y="4376575"/>
            <a:ext cx="1619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Examples </a:t>
            </a:r>
          </a:p>
          <a:p>
            <a:r>
              <a:rPr lang="en-US" altLang="zh-CN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(TS 38.905)</a:t>
            </a:r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897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Reduce test burden for inter-band EN-DC configurations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855" y="6026850"/>
            <a:ext cx="11889740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Observation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3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It is observed that in TR 38.905 the test point analysis for EN-DC configurations and the number of test points in Table 4.3.3.2-1 do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not match with TS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38.521-3.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74947" y="1998451"/>
            <a:ext cx="1619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Examples </a:t>
            </a:r>
          </a:p>
          <a:p>
            <a:r>
              <a:rPr lang="en-US" altLang="zh-CN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(TS 38.521-3)</a:t>
            </a:r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41805" y="4819106"/>
            <a:ext cx="16197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Examples </a:t>
            </a:r>
          </a:p>
          <a:p>
            <a:r>
              <a:rPr lang="en-US" altLang="zh-CN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(TS 38.905)</a:t>
            </a:r>
            <a:endParaRPr lang="zh-CN" altLang="en-US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43" y="3587555"/>
            <a:ext cx="4902452" cy="9906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6571" y="627307"/>
            <a:ext cx="6444400" cy="2690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3927" y="3398194"/>
            <a:ext cx="7116603" cy="26200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230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224855" y="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/>
              <a:t>Update TP analysis information for inter-band configurations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855" y="1222622"/>
            <a:ext cx="11889740" cy="178510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Proposal 1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It is suggested to update the test point analysis for inter-band CA configurations in Table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4.1.3.2-1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in TR 38.905 to reflect the changes for 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spurious </a:t>
            </a:r>
            <a:r>
              <a:rPr lang="en-GB" altLang="zh-CN" sz="2000" dirty="0">
                <a:solidFill>
                  <a:prstClr val="black"/>
                </a:solidFill>
                <a:latin typeface="Calibri"/>
              </a:rPr>
              <a:t>emissions co-existence 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in TS 38.521-1.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GB" altLang="zh-CN" sz="2000" dirty="0">
              <a:solidFill>
                <a:prstClr val="black"/>
              </a:solidFill>
              <a:latin typeface="Calibri"/>
              <a:sym typeface="+mn-ea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b="1" dirty="0">
                <a:solidFill>
                  <a:prstClr val="black"/>
                </a:solidFill>
                <a:latin typeface="Calibri"/>
                <a:sym typeface="+mn-ea"/>
              </a:rPr>
              <a:t>Proposal </a:t>
            </a:r>
            <a:r>
              <a:rPr lang="en-US" altLang="zh-CN" sz="2000" b="1" dirty="0" smtClean="0">
                <a:solidFill>
                  <a:prstClr val="black"/>
                </a:solidFill>
                <a:latin typeface="Calibri"/>
                <a:sym typeface="+mn-ea"/>
              </a:rPr>
              <a:t>2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 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It is suggested to update the test point analysis for inter-band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EN-DC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configurations in Table </a:t>
            </a:r>
            <a:r>
              <a:rPr lang="en-US" altLang="zh-CN" sz="2000" dirty="0" smtClean="0">
                <a:solidFill>
                  <a:prstClr val="black"/>
                </a:solidFill>
                <a:latin typeface="Calibri"/>
                <a:sym typeface="+mn-ea"/>
              </a:rPr>
              <a:t>4.3.3.2-1 </a:t>
            </a:r>
            <a:r>
              <a:rPr lang="en-US" altLang="zh-CN" sz="2000" dirty="0">
                <a:solidFill>
                  <a:prstClr val="black"/>
                </a:solidFill>
                <a:latin typeface="Calibri"/>
                <a:sym typeface="+mn-ea"/>
              </a:rPr>
              <a:t>in TR 38.905 to reflect the changes for </a:t>
            </a:r>
            <a:r>
              <a:rPr lang="en-GB" altLang="zh-CN" sz="2000" dirty="0">
                <a:solidFill>
                  <a:prstClr val="black"/>
                </a:solidFill>
                <a:latin typeface="Calibri"/>
              </a:rPr>
              <a:t>spurious emissions co-existence in TS </a:t>
            </a:r>
            <a:r>
              <a:rPr lang="en-GB" altLang="zh-CN" sz="2000" dirty="0" smtClean="0">
                <a:solidFill>
                  <a:prstClr val="black"/>
                </a:solidFill>
                <a:latin typeface="Calibri"/>
              </a:rPr>
              <a:t>38.521-3.</a:t>
            </a:r>
            <a:endParaRPr lang="en-US" altLang="zh-CN" sz="2000" dirty="0" smtClean="0">
              <a:solidFill>
                <a:prstClr val="black"/>
              </a:solidFill>
              <a:latin typeface="Calibri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33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10109</TotalTime>
  <Words>374</Words>
  <Application>Microsoft Office PowerPoint</Application>
  <PresentationFormat>自定义</PresentationFormat>
  <Paragraphs>32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Office 主题</vt:lpstr>
      <vt:lpstr>Discussion on spurious emission test cases for inter-band configurations</vt:lpstr>
      <vt:lpstr>Simplification on spurious emission test cases for inter-band configurations</vt:lpstr>
      <vt:lpstr>Reduce test burden for inter-band CA configurations</vt:lpstr>
      <vt:lpstr>Reduce test burden for inter-band EN-DC configurations</vt:lpstr>
      <vt:lpstr>Update TP analysis information for inter-band configurations</vt:lpstr>
      <vt:lpstr>Thank you!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ZTE-Ma Zhifeng</cp:lastModifiedBy>
  <cp:revision>1469</cp:revision>
  <dcterms:created xsi:type="dcterms:W3CDTF">2018-09-20T03:53:00Z</dcterms:created>
  <dcterms:modified xsi:type="dcterms:W3CDTF">2025-08-14T17:32:15Z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r8>0</vt:r8>
  </property>
  <property fmtid="{D5CDD505-2E9C-101B-9397-08002B2CF9AE}" pid="4" name="ContentTypeId">
    <vt:lpwstr>0x010100EB28163D68FE8E4D9361964FDD814FC4</vt:lpwstr>
  </property>
  <property fmtid="{D5CDD505-2E9C-101B-9397-08002B2CF9AE}" pid="5" name="KSOProductBuildVer">
    <vt:lpwstr>2052-11.8.2.10912</vt:lpwstr>
  </property>
  <property fmtid="{D5CDD505-2E9C-101B-9397-08002B2CF9AE}" pid="6" name="ICV">
    <vt:lpwstr>06475E1BD0F54B2FAD5D6ECC63AF02E6</vt:lpwstr>
  </property>
  <property fmtid="{D5CDD505-2E9C-101B-9397-08002B2CF9AE}" pid="7" name="_2015_ms_pID_725343">
    <vt:lpwstr>(3)J/MPgEPbLUU9asqodSJn268g9h1zd4pIkfjbMbsQkrPzctEG1RCWgOkkB2Wd7rlnWID++S3F
CJE748F8df94YqdhYz+Syu+C9dTMibKZ0UV5cAHaxUA0f/Att1BC9n4gLElsKrBw0yxnE6EI
DEMXfSz4U3SfPXr6B0xhvozpkjQNT31hwj1Tzq6U6MPqPipvtE0h9oaQo3Gpw/LLyikAYKe8
MdIelv6FA4Lo2F4xYM</vt:lpwstr>
  </property>
  <property fmtid="{D5CDD505-2E9C-101B-9397-08002B2CF9AE}" pid="8" name="_2015_ms_pID_7253431">
    <vt:lpwstr>J1rJkSYtb8CKwlLgCQysvFtttm5Ms1eQKua3HMSGPUmT4NxEq5pf/6
fr6bS16svFJsM7ZYVnjYyUnkja4GtMWTgvKBKQFTeqYXwoIpI/xgU+OyH46MjeOQRfmpVr3G
r0q7cifawlEwP/9ri4LszftW6BESyCZ8tsJKE+elVp/y1oWMUjJ7xOfBw0/2D0Vvng+o8xu9
QPeHw91/O7f7HX5PbfsZjsHzQibMp54hWFty</vt:lpwstr>
  </property>
  <property fmtid="{D5CDD505-2E9C-101B-9397-08002B2CF9AE}" pid="9" name="_2015_ms_pID_7253432">
    <vt:lpwstr>6g==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1652861720</vt:lpwstr>
  </property>
</Properties>
</file>